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47"/>
  </p:notesMasterIdLst>
  <p:sldIdLst>
    <p:sldId id="256" r:id="rId2"/>
    <p:sldId id="307" r:id="rId3"/>
    <p:sldId id="257" r:id="rId4"/>
    <p:sldId id="262" r:id="rId5"/>
    <p:sldId id="294" r:id="rId6"/>
    <p:sldId id="258" r:id="rId7"/>
    <p:sldId id="263" r:id="rId8"/>
    <p:sldId id="261" r:id="rId9"/>
    <p:sldId id="290" r:id="rId10"/>
    <p:sldId id="291" r:id="rId11"/>
    <p:sldId id="292" r:id="rId12"/>
    <p:sldId id="260" r:id="rId13"/>
    <p:sldId id="264" r:id="rId14"/>
    <p:sldId id="269" r:id="rId15"/>
    <p:sldId id="308" r:id="rId16"/>
    <p:sldId id="265" r:id="rId17"/>
    <p:sldId id="270" r:id="rId18"/>
    <p:sldId id="266" r:id="rId19"/>
    <p:sldId id="272" r:id="rId20"/>
    <p:sldId id="277" r:id="rId21"/>
    <p:sldId id="293" r:id="rId22"/>
    <p:sldId id="299" r:id="rId23"/>
    <p:sldId id="279" r:id="rId24"/>
    <p:sldId id="282" r:id="rId25"/>
    <p:sldId id="280" r:id="rId26"/>
    <p:sldId id="283" r:id="rId27"/>
    <p:sldId id="281" r:id="rId28"/>
    <p:sldId id="309" r:id="rId29"/>
    <p:sldId id="284" r:id="rId30"/>
    <p:sldId id="285" r:id="rId31"/>
    <p:sldId id="287" r:id="rId32"/>
    <p:sldId id="296" r:id="rId33"/>
    <p:sldId id="297" r:id="rId34"/>
    <p:sldId id="288" r:id="rId35"/>
    <p:sldId id="286" r:id="rId36"/>
    <p:sldId id="289" r:id="rId37"/>
    <p:sldId id="267" r:id="rId38"/>
    <p:sldId id="274" r:id="rId39"/>
    <p:sldId id="295" r:id="rId40"/>
    <p:sldId id="271" r:id="rId41"/>
    <p:sldId id="273" r:id="rId42"/>
    <p:sldId id="304" r:id="rId43"/>
    <p:sldId id="305" r:id="rId44"/>
    <p:sldId id="306" r:id="rId45"/>
    <p:sldId id="275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08AF33A-920A-4534-ADB3-2DAC8C25F033}">
          <p14:sldIdLst>
            <p14:sldId id="256"/>
            <p14:sldId id="307"/>
            <p14:sldId id="257"/>
            <p14:sldId id="262"/>
            <p14:sldId id="294"/>
          </p14:sldIdLst>
        </p14:section>
        <p14:section name="Untitled Section" id="{B059EF34-8C3A-46BF-BCF0-1AA3BD438DE9}">
          <p14:sldIdLst>
            <p14:sldId id="258"/>
            <p14:sldId id="263"/>
            <p14:sldId id="261"/>
            <p14:sldId id="290"/>
            <p14:sldId id="291"/>
            <p14:sldId id="292"/>
            <p14:sldId id="260"/>
            <p14:sldId id="264"/>
            <p14:sldId id="269"/>
            <p14:sldId id="308"/>
            <p14:sldId id="265"/>
            <p14:sldId id="270"/>
            <p14:sldId id="266"/>
            <p14:sldId id="272"/>
            <p14:sldId id="277"/>
            <p14:sldId id="293"/>
            <p14:sldId id="299"/>
            <p14:sldId id="279"/>
            <p14:sldId id="282"/>
            <p14:sldId id="280"/>
            <p14:sldId id="283"/>
            <p14:sldId id="281"/>
            <p14:sldId id="309"/>
            <p14:sldId id="284"/>
            <p14:sldId id="285"/>
            <p14:sldId id="287"/>
            <p14:sldId id="296"/>
            <p14:sldId id="297"/>
            <p14:sldId id="288"/>
            <p14:sldId id="286"/>
            <p14:sldId id="289"/>
            <p14:sldId id="267"/>
            <p14:sldId id="274"/>
            <p14:sldId id="295"/>
            <p14:sldId id="271"/>
            <p14:sldId id="273"/>
            <p14:sldId id="304"/>
            <p14:sldId id="305"/>
            <p14:sldId id="306"/>
            <p14:sldId id="275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9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D46EEA-7629-4E5C-B9EB-720D124FF8DB}" type="datetimeFigureOut">
              <a:rPr lang="en-US" smtClean="0"/>
              <a:t>6/8/2016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DFE8BF-5765-42CA-B892-98EF2DD88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7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FE8BF-5765-42CA-B892-98EF2DD886F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130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26D0D-0132-458B-AB0E-26B5F79DA9F7}" type="datetimeFigureOut">
              <a:rPr lang="en-US" smtClean="0"/>
              <a:t>6/8/2016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EBA2F-AE6B-4CB3-99E6-016911FF019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26D0D-0132-458B-AB0E-26B5F79DA9F7}" type="datetimeFigureOut">
              <a:rPr lang="en-US" smtClean="0"/>
              <a:t>6/8/2016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EBA2F-AE6B-4CB3-99E6-016911FF01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26D0D-0132-458B-AB0E-26B5F79DA9F7}" type="datetimeFigureOut">
              <a:rPr lang="en-US" smtClean="0"/>
              <a:t>6/8/2016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EBA2F-AE6B-4CB3-99E6-016911FF01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26D0D-0132-458B-AB0E-26B5F79DA9F7}" type="datetimeFigureOut">
              <a:rPr lang="en-US" smtClean="0"/>
              <a:t>6/8/2016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EBA2F-AE6B-4CB3-99E6-016911FF019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26D0D-0132-458B-AB0E-26B5F79DA9F7}" type="datetimeFigureOut">
              <a:rPr lang="en-US" smtClean="0"/>
              <a:t>6/8/2016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EBA2F-AE6B-4CB3-99E6-016911FF01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26D0D-0132-458B-AB0E-26B5F79DA9F7}" type="datetimeFigureOut">
              <a:rPr lang="en-US" smtClean="0"/>
              <a:t>6/8/2016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EBA2F-AE6B-4CB3-99E6-016911FF01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26D0D-0132-458B-AB0E-26B5F79DA9F7}" type="datetimeFigureOut">
              <a:rPr lang="en-US" smtClean="0"/>
              <a:t>6/8/2016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EBA2F-AE6B-4CB3-99E6-016911FF01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26D0D-0132-458B-AB0E-26B5F79DA9F7}" type="datetimeFigureOut">
              <a:rPr lang="en-US" smtClean="0"/>
              <a:t>6/8/2016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EBA2F-AE6B-4CB3-99E6-016911FF01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26D0D-0132-458B-AB0E-26B5F79DA9F7}" type="datetimeFigureOut">
              <a:rPr lang="en-US" smtClean="0"/>
              <a:t>6/8/2016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EBA2F-AE6B-4CB3-99E6-016911FF01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26D0D-0132-458B-AB0E-26B5F79DA9F7}" type="datetimeFigureOut">
              <a:rPr lang="en-US" smtClean="0"/>
              <a:t>6/8/2016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EBA2F-AE6B-4CB3-99E6-016911FF01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26D0D-0132-458B-AB0E-26B5F79DA9F7}" type="datetimeFigureOut">
              <a:rPr lang="en-US" smtClean="0"/>
              <a:t>6/8/2016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EBA2F-AE6B-4CB3-99E6-016911FF01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BF26D0D-0132-458B-AB0E-26B5F79DA9F7}" type="datetimeFigureOut">
              <a:rPr lang="en-US" smtClean="0"/>
              <a:t>6/8/2016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F78EBA2F-AE6B-4CB3-99E6-016911FF019B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886200"/>
            <a:ext cx="6629400" cy="2133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MOHAMMED ALESSA  MBBS,FRCSC</a:t>
            </a:r>
          </a:p>
          <a:p>
            <a:r>
              <a:rPr lang="en-US" sz="2400" dirty="0" smtClean="0"/>
              <a:t>Consultant Otolaryngology , Head &amp; Neck Surgery</a:t>
            </a:r>
          </a:p>
          <a:p>
            <a:r>
              <a:rPr lang="en-US" sz="2400" dirty="0" smtClean="0"/>
              <a:t>King Saud University  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 smtClean="0"/>
              <a:t>Neck trauma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2730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Anatomy</a:t>
            </a:r>
            <a:br>
              <a:rPr lang="en-US" b="1" dirty="0" smtClean="0"/>
            </a:br>
            <a:r>
              <a:rPr lang="en-US" b="1" dirty="0" smtClean="0"/>
              <a:t>Zone II</a:t>
            </a:r>
            <a:br>
              <a:rPr lang="en-US" b="1" dirty="0" smtClean="0"/>
            </a:br>
            <a:endParaRPr lang="ar-SA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1600200"/>
            <a:ext cx="8458200" cy="4525963"/>
          </a:xfrm>
        </p:spPr>
        <p:txBody>
          <a:bodyPr>
            <a:noAutofit/>
          </a:bodyPr>
          <a:lstStyle/>
          <a:p>
            <a:r>
              <a:rPr lang="en-US" sz="1400" b="1" u="sng" dirty="0"/>
              <a:t>Boundaries: </a:t>
            </a:r>
            <a:endParaRPr lang="en-US" sz="1400" b="1" u="sng" dirty="0" smtClean="0"/>
          </a:p>
          <a:p>
            <a:pPr marL="0" indent="0">
              <a:buNone/>
            </a:pPr>
            <a:r>
              <a:rPr lang="en-US" sz="1400" dirty="0" smtClean="0"/>
              <a:t>Cricoid </a:t>
            </a:r>
            <a:r>
              <a:rPr lang="en-US" sz="1400" dirty="0"/>
              <a:t>cartilage to angle of mandible </a:t>
            </a:r>
            <a:r>
              <a:rPr lang="en-US" sz="1400" dirty="0" smtClean="0"/>
              <a:t> </a:t>
            </a:r>
          </a:p>
          <a:p>
            <a:r>
              <a:rPr lang="en-US" sz="1400" b="1" u="sng" dirty="0" smtClean="0"/>
              <a:t>Vasculature </a:t>
            </a:r>
          </a:p>
          <a:p>
            <a:pPr lvl="1">
              <a:buFont typeface="Wingdings" pitchFamily="2" charset="2"/>
              <a:buChar char="Ø"/>
            </a:pPr>
            <a:r>
              <a:rPr lang="en-US" sz="1400" dirty="0" smtClean="0"/>
              <a:t>Common Carotid </a:t>
            </a:r>
          </a:p>
          <a:p>
            <a:pPr lvl="1">
              <a:buFont typeface="Wingdings" pitchFamily="2" charset="2"/>
              <a:buChar char="Ø"/>
            </a:pPr>
            <a:r>
              <a:rPr lang="en-US" sz="1400" dirty="0" smtClean="0"/>
              <a:t>Internal </a:t>
            </a:r>
            <a:r>
              <a:rPr lang="en-US" sz="1400" dirty="0"/>
              <a:t>and External </a:t>
            </a:r>
            <a:r>
              <a:rPr lang="en-US" sz="1400" dirty="0" smtClean="0"/>
              <a:t>Carotids </a:t>
            </a:r>
          </a:p>
          <a:p>
            <a:pPr lvl="1">
              <a:buFont typeface="Wingdings" pitchFamily="2" charset="2"/>
              <a:buChar char="Ø"/>
            </a:pPr>
            <a:r>
              <a:rPr lang="en-US" sz="1400" dirty="0" smtClean="0"/>
              <a:t>Jugular </a:t>
            </a:r>
            <a:r>
              <a:rPr lang="en-US" sz="1400" dirty="0"/>
              <a:t>veins </a:t>
            </a:r>
            <a:endParaRPr lang="en-US" sz="1400" dirty="0" smtClean="0"/>
          </a:p>
          <a:p>
            <a:r>
              <a:rPr lang="en-US" sz="1400" b="1" u="sng" dirty="0" err="1" smtClean="0"/>
              <a:t>Aerodigestive</a:t>
            </a:r>
            <a:r>
              <a:rPr lang="en-US" sz="1400" dirty="0" smtClean="0"/>
              <a:t> </a:t>
            </a:r>
          </a:p>
          <a:p>
            <a:pPr lvl="1">
              <a:buFont typeface="Wingdings" pitchFamily="2" charset="2"/>
              <a:buChar char="Ø"/>
            </a:pPr>
            <a:r>
              <a:rPr lang="en-US" sz="1400" dirty="0" smtClean="0"/>
              <a:t>Larynx</a:t>
            </a:r>
            <a:r>
              <a:rPr lang="en-US" sz="1400" dirty="0"/>
              <a:t>, </a:t>
            </a:r>
            <a:endParaRPr lang="en-US" sz="1400" dirty="0" smtClean="0"/>
          </a:p>
          <a:p>
            <a:pPr lvl="1">
              <a:buFont typeface="Wingdings" pitchFamily="2" charset="2"/>
              <a:buChar char="Ø"/>
            </a:pPr>
            <a:r>
              <a:rPr lang="en-US" sz="1400" dirty="0" err="1" smtClean="0"/>
              <a:t>Hypopharynx</a:t>
            </a:r>
            <a:r>
              <a:rPr lang="en-US" sz="1400" dirty="0"/>
              <a:t>, </a:t>
            </a:r>
            <a:endParaRPr lang="en-US" sz="1400" dirty="0" smtClean="0"/>
          </a:p>
          <a:p>
            <a:pPr lvl="1">
              <a:buFont typeface="Wingdings" pitchFamily="2" charset="2"/>
              <a:buChar char="Ø"/>
            </a:pPr>
            <a:r>
              <a:rPr lang="en-US" sz="1400" dirty="0" smtClean="0"/>
              <a:t>Proximal </a:t>
            </a:r>
            <a:r>
              <a:rPr lang="en-US" sz="1400" dirty="0" err="1"/>
              <a:t>Esohpagus</a:t>
            </a:r>
            <a:r>
              <a:rPr lang="en-US" sz="1400" dirty="0"/>
              <a:t> </a:t>
            </a:r>
            <a:endParaRPr lang="en-US" sz="1400" dirty="0" smtClean="0"/>
          </a:p>
          <a:p>
            <a:r>
              <a:rPr lang="en-US" sz="1400" b="1" u="sng" dirty="0" smtClean="0"/>
              <a:t>Neurologic </a:t>
            </a:r>
          </a:p>
          <a:p>
            <a:pPr lvl="1">
              <a:buFont typeface="Wingdings" pitchFamily="2" charset="2"/>
              <a:buChar char="Ø"/>
            </a:pPr>
            <a:r>
              <a:rPr lang="en-US" sz="1400" dirty="0" smtClean="0"/>
              <a:t>Cranial Nerves </a:t>
            </a:r>
          </a:p>
          <a:p>
            <a:pPr lvl="1">
              <a:buFont typeface="Wingdings" pitchFamily="2" charset="2"/>
              <a:buChar char="Ø"/>
            </a:pPr>
            <a:r>
              <a:rPr lang="en-US" sz="1400" dirty="0"/>
              <a:t>S</a:t>
            </a:r>
            <a:r>
              <a:rPr lang="en-US" sz="1400" dirty="0" smtClean="0"/>
              <a:t>pinal cord </a:t>
            </a:r>
          </a:p>
          <a:p>
            <a:pPr lvl="1">
              <a:buFont typeface="Wingdings" pitchFamily="2" charset="2"/>
              <a:buChar char="Ø"/>
            </a:pPr>
            <a:r>
              <a:rPr lang="en-US" sz="1400" dirty="0"/>
              <a:t>S</a:t>
            </a:r>
            <a:r>
              <a:rPr lang="en-US" sz="1400" dirty="0" smtClean="0"/>
              <a:t>ympathetic </a:t>
            </a:r>
            <a:r>
              <a:rPr lang="en-US" sz="1400" dirty="0"/>
              <a:t>chain</a:t>
            </a:r>
            <a:endParaRPr lang="ar-SA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822" y="2209800"/>
            <a:ext cx="4340225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827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238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Anatomy </a:t>
            </a:r>
            <a:br>
              <a:rPr lang="en-US" b="1" dirty="0" smtClean="0"/>
            </a:br>
            <a:r>
              <a:rPr lang="en-US" b="1" dirty="0" smtClean="0"/>
              <a:t>Zone III </a:t>
            </a:r>
            <a:endParaRPr lang="ar-SA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1800" b="1" u="sng" dirty="0"/>
              <a:t>Boundaries: </a:t>
            </a:r>
            <a:endParaRPr lang="en-US" sz="1800" b="1" u="sng" dirty="0" smtClean="0"/>
          </a:p>
          <a:p>
            <a:r>
              <a:rPr lang="en-US" sz="1800" dirty="0" smtClean="0"/>
              <a:t>Angle </a:t>
            </a:r>
            <a:r>
              <a:rPr lang="en-US" sz="1800" dirty="0"/>
              <a:t>of mandible to base of skull </a:t>
            </a:r>
            <a:r>
              <a:rPr lang="en-US" sz="1800" dirty="0" smtClean="0"/>
              <a:t> </a:t>
            </a:r>
          </a:p>
          <a:p>
            <a:r>
              <a:rPr lang="en-US" sz="1800" b="1" u="sng" dirty="0" smtClean="0"/>
              <a:t>Vasculature </a:t>
            </a:r>
          </a:p>
          <a:p>
            <a:pPr lvl="1">
              <a:buFont typeface="Wingdings" pitchFamily="2" charset="2"/>
              <a:buChar char="Ø"/>
            </a:pPr>
            <a:r>
              <a:rPr lang="en-US" sz="1400" dirty="0" smtClean="0"/>
              <a:t> </a:t>
            </a:r>
            <a:r>
              <a:rPr lang="en-US" sz="1800" dirty="0" smtClean="0"/>
              <a:t>Internal Carotid</a:t>
            </a:r>
          </a:p>
          <a:p>
            <a:pPr lvl="1">
              <a:buFont typeface="Wingdings" pitchFamily="2" charset="2"/>
              <a:buChar char="Ø"/>
            </a:pPr>
            <a:r>
              <a:rPr lang="en-US" sz="1800" dirty="0" smtClean="0"/>
              <a:t> External Carotid ( terminal branches)  </a:t>
            </a:r>
          </a:p>
          <a:p>
            <a:pPr lvl="1">
              <a:buFont typeface="Wingdings" pitchFamily="2" charset="2"/>
              <a:buChar char="Ø"/>
            </a:pPr>
            <a:r>
              <a:rPr lang="en-US" sz="1800" dirty="0" smtClean="0"/>
              <a:t> Vertebral </a:t>
            </a:r>
            <a:r>
              <a:rPr lang="en-US" sz="1800" dirty="0"/>
              <a:t>Artery </a:t>
            </a:r>
            <a:endParaRPr lang="en-US" sz="1800" dirty="0" smtClean="0"/>
          </a:p>
          <a:p>
            <a:pPr lvl="1">
              <a:buFont typeface="Wingdings" pitchFamily="2" charset="2"/>
              <a:buChar char="Ø"/>
            </a:pPr>
            <a:r>
              <a:rPr lang="en-US" sz="1800" dirty="0" smtClean="0"/>
              <a:t>  </a:t>
            </a:r>
            <a:r>
              <a:rPr lang="en-US" sz="1800" dirty="0" err="1" smtClean="0"/>
              <a:t>Prevertebral</a:t>
            </a:r>
            <a:r>
              <a:rPr lang="en-US" sz="1800" dirty="0" smtClean="0"/>
              <a:t> </a:t>
            </a:r>
            <a:r>
              <a:rPr lang="en-US" sz="1800" dirty="0"/>
              <a:t>venous plexus </a:t>
            </a:r>
            <a:endParaRPr lang="en-US" sz="1800" dirty="0" smtClean="0"/>
          </a:p>
          <a:p>
            <a:pPr lvl="1">
              <a:buFont typeface="Wingdings" pitchFamily="2" charset="2"/>
              <a:buChar char="Ø"/>
            </a:pPr>
            <a:r>
              <a:rPr lang="en-US" sz="1800" dirty="0" smtClean="0"/>
              <a:t>  Jugular </a:t>
            </a:r>
            <a:r>
              <a:rPr lang="en-US" sz="1800" dirty="0"/>
              <a:t>veins </a:t>
            </a:r>
            <a:endParaRPr lang="en-US" sz="1800" dirty="0" smtClean="0"/>
          </a:p>
          <a:p>
            <a:r>
              <a:rPr lang="en-US" sz="1800" b="1" u="sng" dirty="0" err="1" smtClean="0"/>
              <a:t>Aerodigestive</a:t>
            </a:r>
            <a:r>
              <a:rPr lang="en-US" sz="1800" b="1" u="sng" dirty="0" smtClean="0"/>
              <a:t> </a:t>
            </a:r>
          </a:p>
          <a:p>
            <a:pPr lvl="1">
              <a:buFont typeface="Wingdings" pitchFamily="2" charset="2"/>
              <a:buChar char="Ø"/>
            </a:pPr>
            <a:r>
              <a:rPr lang="en-US" sz="1400" dirty="0" smtClean="0"/>
              <a:t>  </a:t>
            </a:r>
            <a:r>
              <a:rPr lang="en-US" sz="1800" dirty="0" smtClean="0"/>
              <a:t>Oral cavity</a:t>
            </a:r>
          </a:p>
          <a:p>
            <a:pPr lvl="1">
              <a:buFont typeface="Wingdings" pitchFamily="2" charset="2"/>
              <a:buChar char="Ø"/>
            </a:pPr>
            <a:r>
              <a:rPr lang="en-US" sz="1800" dirty="0" smtClean="0"/>
              <a:t>  Pharynx  </a:t>
            </a:r>
          </a:p>
          <a:p>
            <a:r>
              <a:rPr lang="en-US" sz="1800" b="1" u="sng" dirty="0" smtClean="0"/>
              <a:t>Neurologic</a:t>
            </a:r>
            <a:r>
              <a:rPr lang="en-US" sz="1800" dirty="0" smtClean="0"/>
              <a:t>  </a:t>
            </a:r>
          </a:p>
          <a:p>
            <a:pPr lvl="1">
              <a:buFont typeface="Wingdings" pitchFamily="2" charset="2"/>
              <a:buChar char="Ø"/>
            </a:pPr>
            <a:r>
              <a:rPr lang="en-US" sz="1400" dirty="0" smtClean="0"/>
              <a:t>   </a:t>
            </a:r>
            <a:r>
              <a:rPr lang="en-US" sz="1800" dirty="0" smtClean="0"/>
              <a:t>Cranial </a:t>
            </a:r>
            <a:r>
              <a:rPr lang="en-US" sz="1800" dirty="0"/>
              <a:t>nerves (trunk of VII), </a:t>
            </a:r>
            <a:endParaRPr lang="en-US" sz="1800" dirty="0" smtClean="0"/>
          </a:p>
          <a:p>
            <a:pPr lvl="1">
              <a:buFont typeface="Wingdings" pitchFamily="2" charset="2"/>
              <a:buChar char="Ø"/>
            </a:pPr>
            <a:r>
              <a:rPr lang="en-US" sz="1800" dirty="0"/>
              <a:t> </a:t>
            </a:r>
            <a:r>
              <a:rPr lang="en-US" sz="1800" dirty="0" smtClean="0"/>
              <a:t>  Spinal </a:t>
            </a:r>
            <a:r>
              <a:rPr lang="en-US" sz="1800" dirty="0"/>
              <a:t>cord </a:t>
            </a:r>
            <a:endParaRPr lang="ar-SA" sz="1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33600"/>
            <a:ext cx="4340225" cy="434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940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Classification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" y="1828800"/>
            <a:ext cx="8839200" cy="4297363"/>
          </a:xfrm>
        </p:spPr>
        <p:txBody>
          <a:bodyPr>
            <a:normAutofit/>
          </a:bodyPr>
          <a:lstStyle/>
          <a:p>
            <a:r>
              <a:rPr lang="en-US" u="sng" dirty="0" smtClean="0"/>
              <a:t>Disadvantages </a:t>
            </a:r>
            <a:r>
              <a:rPr lang="en-US" dirty="0" smtClean="0"/>
              <a:t>: </a:t>
            </a:r>
          </a:p>
          <a:p>
            <a:pPr lvl="5">
              <a:buFont typeface="Wingdings" pitchFamily="2" charset="2"/>
              <a:buChar char="Ø"/>
            </a:pPr>
            <a:r>
              <a:rPr lang="en-US" dirty="0" smtClean="0"/>
              <a:t>Depth of the penetration is a key </a:t>
            </a:r>
          </a:p>
          <a:p>
            <a:pPr lvl="5">
              <a:buFont typeface="Wingdings" pitchFamily="2" charset="2"/>
              <a:buChar char="Ø"/>
            </a:pPr>
            <a:r>
              <a:rPr lang="en-US" dirty="0" smtClean="0"/>
              <a:t>Viscous , vascular &amp; neural structures involvement is cardinal features </a:t>
            </a:r>
          </a:p>
          <a:p>
            <a:pPr lvl="5">
              <a:buFont typeface="Wingdings" pitchFamily="2" charset="2"/>
              <a:buChar char="Ø"/>
            </a:pPr>
            <a:r>
              <a:rPr lang="en-US" dirty="0" smtClean="0"/>
              <a:t>Managements are not considered .</a:t>
            </a:r>
          </a:p>
          <a:p>
            <a:pPr marL="2286000" lvl="5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21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Classification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1600200"/>
            <a:ext cx="85344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sz="2000" dirty="0"/>
              <a:t>L</a:t>
            </a:r>
            <a:r>
              <a:rPr lang="en-US" sz="2000" dirty="0" smtClean="0"/>
              <a:t>arynx </a:t>
            </a:r>
            <a:r>
              <a:rPr lang="en-US" sz="2000" dirty="0"/>
              <a:t>and trachea </a:t>
            </a:r>
            <a:r>
              <a:rPr lang="en-US" sz="2000" dirty="0" smtClean="0"/>
              <a:t>--- 10%</a:t>
            </a:r>
          </a:p>
          <a:p>
            <a:r>
              <a:rPr lang="en-US" sz="2000" dirty="0"/>
              <a:t>P</a:t>
            </a:r>
            <a:r>
              <a:rPr lang="en-US" sz="2000" dirty="0" smtClean="0"/>
              <a:t>harynx </a:t>
            </a:r>
            <a:r>
              <a:rPr lang="en-US" sz="2000" dirty="0"/>
              <a:t>and </a:t>
            </a:r>
            <a:r>
              <a:rPr lang="en-US" sz="2000" dirty="0" smtClean="0"/>
              <a:t>esophagus -- 10%</a:t>
            </a:r>
            <a:endParaRPr lang="en-US" sz="2000" dirty="0"/>
          </a:p>
          <a:p>
            <a:r>
              <a:rPr lang="en-US" sz="2000" dirty="0"/>
              <a:t>V</a:t>
            </a:r>
            <a:r>
              <a:rPr lang="en-US" sz="2000" dirty="0" smtClean="0"/>
              <a:t>ascular </a:t>
            </a:r>
            <a:r>
              <a:rPr lang="en-US" sz="2000" dirty="0"/>
              <a:t>structures </a:t>
            </a:r>
            <a:endParaRPr lang="en-US" sz="2000" dirty="0" smtClean="0"/>
          </a:p>
          <a:p>
            <a:pPr lvl="2"/>
            <a:r>
              <a:rPr lang="en-US" sz="2000" dirty="0" smtClean="0"/>
              <a:t> </a:t>
            </a:r>
            <a:r>
              <a:rPr lang="en-US" sz="1800" dirty="0"/>
              <a:t>I</a:t>
            </a:r>
            <a:r>
              <a:rPr lang="en-US" sz="1800" dirty="0" smtClean="0"/>
              <a:t>nternal jugular vein  (</a:t>
            </a:r>
            <a:r>
              <a:rPr lang="en-US" sz="1800" dirty="0"/>
              <a:t>9</a:t>
            </a:r>
            <a:r>
              <a:rPr lang="en-US" sz="1800" dirty="0" smtClean="0"/>
              <a:t>%) </a:t>
            </a:r>
          </a:p>
          <a:p>
            <a:pPr lvl="2"/>
            <a:r>
              <a:rPr lang="en-US" sz="1800" dirty="0" smtClean="0"/>
              <a:t> Internal </a:t>
            </a:r>
            <a:r>
              <a:rPr lang="en-US" sz="1800" dirty="0"/>
              <a:t>and common carotid </a:t>
            </a:r>
            <a:r>
              <a:rPr lang="en-US" sz="1800" dirty="0" smtClean="0"/>
              <a:t>arteries (7%)</a:t>
            </a:r>
          </a:p>
          <a:p>
            <a:pPr lvl="2"/>
            <a:r>
              <a:rPr lang="en-US" sz="1800" dirty="0" smtClean="0"/>
              <a:t> Subclavian </a:t>
            </a:r>
            <a:r>
              <a:rPr lang="en-US" sz="1800" dirty="0"/>
              <a:t>artery </a:t>
            </a:r>
            <a:r>
              <a:rPr lang="en-US" sz="1800" dirty="0" smtClean="0"/>
              <a:t> (</a:t>
            </a:r>
            <a:r>
              <a:rPr lang="en-US" sz="1800" dirty="0"/>
              <a:t>2%) </a:t>
            </a:r>
            <a:endParaRPr lang="en-US" sz="1800" dirty="0" smtClean="0"/>
          </a:p>
          <a:p>
            <a:pPr lvl="2"/>
            <a:r>
              <a:rPr lang="en-US" sz="1800" dirty="0"/>
              <a:t>E</a:t>
            </a:r>
            <a:r>
              <a:rPr lang="en-US" sz="1800" dirty="0" smtClean="0"/>
              <a:t>xternal carotid artery  (</a:t>
            </a:r>
            <a:r>
              <a:rPr lang="en-US" sz="1800" dirty="0"/>
              <a:t>2</a:t>
            </a:r>
            <a:r>
              <a:rPr lang="en-US" sz="1800" dirty="0" smtClean="0"/>
              <a:t>%) </a:t>
            </a:r>
          </a:p>
          <a:p>
            <a:pPr lvl="2"/>
            <a:r>
              <a:rPr lang="en-US" sz="1800" dirty="0"/>
              <a:t>V</a:t>
            </a:r>
            <a:r>
              <a:rPr lang="en-US" sz="1800" dirty="0" smtClean="0"/>
              <a:t>ertebral </a:t>
            </a:r>
            <a:r>
              <a:rPr lang="en-US" sz="1800" dirty="0"/>
              <a:t>artery was injured in only </a:t>
            </a:r>
            <a:r>
              <a:rPr lang="en-US" sz="1800" dirty="0" smtClean="0"/>
              <a:t> (1%)</a:t>
            </a:r>
          </a:p>
          <a:p>
            <a:pPr lvl="2"/>
            <a:endParaRPr lang="en-US" sz="1800" dirty="0" smtClean="0"/>
          </a:p>
          <a:p>
            <a:pPr marL="0" indent="0">
              <a:buNone/>
            </a:pPr>
            <a:r>
              <a:rPr lang="en-US" sz="2600" dirty="0" smtClean="0"/>
              <a:t>** </a:t>
            </a:r>
            <a:r>
              <a:rPr lang="en-US" sz="1900" dirty="0"/>
              <a:t>A careful clinical exam is often an accurate predictor of </a:t>
            </a:r>
            <a:r>
              <a:rPr lang="en-US" sz="1900" dirty="0" smtClean="0"/>
              <a:t>the extent </a:t>
            </a:r>
            <a:r>
              <a:rPr lang="en-US" sz="1900" dirty="0"/>
              <a:t>of injury.</a:t>
            </a:r>
            <a:endParaRPr lang="en-US" sz="1900" dirty="0" smtClean="0"/>
          </a:p>
          <a:p>
            <a:pPr lvl="2"/>
            <a:endParaRPr lang="en-US" sz="2000" dirty="0"/>
          </a:p>
          <a:p>
            <a:pPr lvl="2"/>
            <a:endParaRPr lang="en-US" sz="2000" dirty="0" smtClean="0"/>
          </a:p>
          <a:p>
            <a:r>
              <a:rPr lang="en-US" sz="1700" dirty="0"/>
              <a:t>McConnell DB, Trunkey DD. Management of penetrating </a:t>
            </a:r>
            <a:r>
              <a:rPr lang="en-US" sz="1700" dirty="0" smtClean="0"/>
              <a:t>trauma to </a:t>
            </a:r>
            <a:r>
              <a:rPr lang="en-US" sz="1700" dirty="0"/>
              <a:t>the neck. </a:t>
            </a:r>
            <a:r>
              <a:rPr lang="en-US" sz="1700" i="1" dirty="0" err="1"/>
              <a:t>Adv</a:t>
            </a:r>
            <a:r>
              <a:rPr lang="en-US" sz="1700" i="1" dirty="0"/>
              <a:t> </a:t>
            </a:r>
            <a:r>
              <a:rPr lang="en-US" sz="1700" i="1" dirty="0" err="1"/>
              <a:t>Surg</a:t>
            </a:r>
            <a:r>
              <a:rPr lang="en-US" sz="1700" i="1" dirty="0"/>
              <a:t> </a:t>
            </a:r>
            <a:r>
              <a:rPr lang="en-US" sz="1700" dirty="0"/>
              <a:t>1994</a:t>
            </a:r>
          </a:p>
        </p:txBody>
      </p:sp>
    </p:spTree>
    <p:extLst>
      <p:ext uri="{BB962C8B-B14F-4D97-AF65-F5344CB8AC3E}">
        <p14:creationId xmlns:p14="http://schemas.microsoft.com/office/powerpoint/2010/main" val="180946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Clinical assessment </a:t>
            </a:r>
            <a:endParaRPr lang="en-US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741643150"/>
              </p:ext>
            </p:extLst>
          </p:nvPr>
        </p:nvGraphicFramePr>
        <p:xfrm>
          <a:off x="304800" y="1489085"/>
          <a:ext cx="6629400" cy="48812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4700"/>
                <a:gridCol w="3314700"/>
              </a:tblGrid>
              <a:tr h="492115">
                <a:tc>
                  <a:txBody>
                    <a:bodyPr/>
                    <a:lstStyle/>
                    <a:p>
                      <a:r>
                        <a:rPr lang="en-US" dirty="0" smtClean="0"/>
                        <a:t>Extension</a:t>
                      </a:r>
                      <a:r>
                        <a:rPr lang="en-US" baseline="0" dirty="0" smtClean="0"/>
                        <a:t>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Symptoms/signs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1602889">
                <a:tc>
                  <a:txBody>
                    <a:bodyPr/>
                    <a:lstStyle/>
                    <a:p>
                      <a:r>
                        <a:rPr lang="en-US" dirty="0" smtClean="0"/>
                        <a:t>Vascular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Hematoma</a:t>
                      </a:r>
                    </a:p>
                    <a:p>
                      <a:r>
                        <a:rPr lang="en-US" dirty="0" smtClean="0"/>
                        <a:t>Hemorrhage</a:t>
                      </a:r>
                    </a:p>
                    <a:p>
                      <a:r>
                        <a:rPr lang="en-US" dirty="0" smtClean="0"/>
                        <a:t>Pulse deficit</a:t>
                      </a:r>
                    </a:p>
                    <a:p>
                      <a:r>
                        <a:rPr lang="en-US" dirty="0" smtClean="0"/>
                        <a:t>Neurologic deficit</a:t>
                      </a:r>
                    </a:p>
                    <a:p>
                      <a:r>
                        <a:rPr lang="en-US" dirty="0" smtClean="0"/>
                        <a:t>Bruit or thrill in neck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1096714">
                <a:tc>
                  <a:txBody>
                    <a:bodyPr/>
                    <a:lstStyle/>
                    <a:p>
                      <a:r>
                        <a:rPr lang="en-US" dirty="0" smtClean="0"/>
                        <a:t>Esophageal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Subcutaneous emphysema</a:t>
                      </a:r>
                    </a:p>
                    <a:p>
                      <a:r>
                        <a:rPr lang="en-US" dirty="0" smtClean="0"/>
                        <a:t>Hematemesis</a:t>
                      </a:r>
                    </a:p>
                    <a:p>
                      <a:r>
                        <a:rPr lang="en-US" dirty="0" smtClean="0"/>
                        <a:t>Dysphagia or odynophagia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1349802">
                <a:tc>
                  <a:txBody>
                    <a:bodyPr/>
                    <a:lstStyle/>
                    <a:p>
                      <a:r>
                        <a:rPr lang="en-US" dirty="0" smtClean="0"/>
                        <a:t>Laryngeal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Subcutaneous emphysema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Airway obstruction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Sucking wound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Hemoptysis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Dyspnea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421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General management 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228600" y="1752600"/>
            <a:ext cx="8458200" cy="4800600"/>
          </a:xfrm>
        </p:spPr>
        <p:txBody>
          <a:bodyPr>
            <a:normAutofit/>
          </a:bodyPr>
          <a:lstStyle/>
          <a:p>
            <a:r>
              <a:rPr lang="en-US" sz="2000" dirty="0"/>
              <a:t>The basic principles of trauma management apply to </a:t>
            </a:r>
            <a:r>
              <a:rPr lang="en-US" sz="2000" dirty="0" smtClean="0"/>
              <a:t>all patients </a:t>
            </a:r>
            <a:r>
              <a:rPr lang="en-US" sz="2000" dirty="0"/>
              <a:t>with penetrating </a:t>
            </a:r>
            <a:r>
              <a:rPr lang="en-US" sz="2000" dirty="0" smtClean="0"/>
              <a:t>trauma( ABCDE) .</a:t>
            </a:r>
          </a:p>
          <a:p>
            <a:r>
              <a:rPr lang="en-US" sz="2000" dirty="0" smtClean="0"/>
              <a:t>The overall </a:t>
            </a:r>
            <a:r>
              <a:rPr lang="en-US" sz="2000" dirty="0"/>
              <a:t>prevalence of </a:t>
            </a:r>
            <a:r>
              <a:rPr lang="en-US" sz="2000" u="sng" dirty="0"/>
              <a:t>cervical spine fracture </a:t>
            </a:r>
            <a:r>
              <a:rPr lang="en-US" sz="2000" dirty="0"/>
              <a:t>in patients with</a:t>
            </a:r>
          </a:p>
          <a:p>
            <a:pPr marL="0" indent="0">
              <a:buNone/>
            </a:pPr>
            <a:r>
              <a:rPr lang="en-US" sz="2000" dirty="0"/>
              <a:t>isolated facial trauma is </a:t>
            </a:r>
            <a:r>
              <a:rPr lang="en-US" sz="2000" dirty="0" smtClean="0"/>
              <a:t> (5</a:t>
            </a:r>
            <a:r>
              <a:rPr lang="en-US" sz="2000" dirty="0"/>
              <a:t>% to 8</a:t>
            </a:r>
            <a:r>
              <a:rPr lang="en-US" sz="2000" dirty="0" smtClean="0"/>
              <a:t>%). </a:t>
            </a:r>
            <a:r>
              <a:rPr lang="en-US" sz="2000" b="1" u="sng" dirty="0"/>
              <a:t>in-line neck stabilization</a:t>
            </a:r>
            <a:endParaRPr lang="en-US" sz="2000" b="1" u="sng" dirty="0" smtClean="0"/>
          </a:p>
          <a:p>
            <a:r>
              <a:rPr lang="en-US" sz="2000" dirty="0" smtClean="0"/>
              <a:t>Most </a:t>
            </a:r>
            <a:r>
              <a:rPr lang="en-US" sz="2000" dirty="0"/>
              <a:t>patients can be carefully intubated </a:t>
            </a:r>
            <a:r>
              <a:rPr lang="en-US" sz="2000" dirty="0" smtClean="0"/>
              <a:t>trans orally</a:t>
            </a:r>
          </a:p>
          <a:p>
            <a:r>
              <a:rPr lang="en-US" sz="2000" dirty="0" smtClean="0"/>
              <a:t>Surgical airway :</a:t>
            </a:r>
          </a:p>
          <a:p>
            <a:pPr lvl="2"/>
            <a:r>
              <a:rPr lang="en-US" sz="1800" dirty="0" smtClean="0"/>
              <a:t>Bleeding or edema ( oral cavity/pharynx) .</a:t>
            </a:r>
          </a:p>
          <a:p>
            <a:r>
              <a:rPr lang="en-US" sz="2000" dirty="0"/>
              <a:t>Probing entry and </a:t>
            </a:r>
            <a:r>
              <a:rPr lang="en-US" sz="2000" dirty="0" smtClean="0"/>
              <a:t>exit wounds </a:t>
            </a:r>
            <a:r>
              <a:rPr lang="en-US" sz="2000" dirty="0"/>
              <a:t>or removing blood clots </a:t>
            </a:r>
            <a:r>
              <a:rPr lang="en-US" sz="2000" dirty="0" smtClean="0"/>
              <a:t>should </a:t>
            </a:r>
            <a:r>
              <a:rPr lang="en-US" sz="2000" dirty="0"/>
              <a:t>be </a:t>
            </a:r>
            <a:r>
              <a:rPr lang="en-US" sz="2000" dirty="0" smtClean="0"/>
              <a:t>avoided.</a:t>
            </a:r>
          </a:p>
          <a:p>
            <a:r>
              <a:rPr lang="en-US" sz="2000" dirty="0" smtClean="0"/>
              <a:t>All </a:t>
            </a:r>
            <a:r>
              <a:rPr lang="en-US" sz="2000" dirty="0"/>
              <a:t>patients with penetrating </a:t>
            </a:r>
            <a:r>
              <a:rPr lang="en-US" sz="2000" dirty="0" smtClean="0"/>
              <a:t> neck </a:t>
            </a:r>
            <a:r>
              <a:rPr lang="en-US" sz="2000" dirty="0"/>
              <a:t>trauma should be considered for </a:t>
            </a:r>
            <a:r>
              <a:rPr lang="en-US" sz="2000" u="sng" dirty="0"/>
              <a:t>tetanus prophylaxis.</a:t>
            </a:r>
          </a:p>
        </p:txBody>
      </p:sp>
    </p:spTree>
    <p:extLst>
      <p:ext uri="{BB962C8B-B14F-4D97-AF65-F5344CB8AC3E}">
        <p14:creationId xmlns:p14="http://schemas.microsoft.com/office/powerpoint/2010/main" val="31242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Management</a:t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1600200"/>
            <a:ext cx="8458200" cy="4525963"/>
          </a:xfrm>
        </p:spPr>
        <p:txBody>
          <a:bodyPr>
            <a:normAutofit fontScale="92500" lnSpcReduction="20000"/>
          </a:bodyPr>
          <a:lstStyle/>
          <a:p>
            <a:pPr marL="914400" lvl="2" indent="0">
              <a:buNone/>
            </a:pPr>
            <a:endParaRPr lang="en-US" sz="1600" dirty="0" smtClean="0"/>
          </a:p>
          <a:p>
            <a:pPr marL="914400" lvl="2" indent="0">
              <a:buNone/>
            </a:pPr>
            <a:endParaRPr lang="en-US" sz="1600" dirty="0"/>
          </a:p>
          <a:p>
            <a:pPr marL="914400" lvl="2" indent="0">
              <a:buNone/>
            </a:pPr>
            <a:endParaRPr lang="en-US" sz="1600" dirty="0" smtClean="0"/>
          </a:p>
          <a:p>
            <a:pPr marL="914400" lvl="2" indent="0">
              <a:buNone/>
            </a:pPr>
            <a:endParaRPr lang="en-US" sz="1600" dirty="0"/>
          </a:p>
          <a:p>
            <a:pPr marL="914400" lvl="2" indent="0">
              <a:buNone/>
            </a:pPr>
            <a:endParaRPr lang="en-US" sz="1600" dirty="0" smtClean="0"/>
          </a:p>
          <a:p>
            <a:pPr marL="914400" lvl="2" indent="0">
              <a:buNone/>
            </a:pPr>
            <a:endParaRPr lang="en-US" sz="1600" dirty="0"/>
          </a:p>
          <a:p>
            <a:pPr marL="914400" lvl="2" indent="0">
              <a:buNone/>
            </a:pPr>
            <a:endParaRPr lang="en-US" sz="1600" dirty="0" smtClean="0"/>
          </a:p>
          <a:p>
            <a:pPr marL="914400" lvl="2" indent="0">
              <a:buNone/>
            </a:pPr>
            <a:r>
              <a:rPr lang="en-US" sz="3200" dirty="0" smtClean="0"/>
              <a:t>Neck exploration </a:t>
            </a:r>
            <a:r>
              <a:rPr lang="en-US" sz="2800" dirty="0" smtClean="0"/>
              <a:t>     </a:t>
            </a:r>
            <a:r>
              <a:rPr lang="en-US" sz="1600" dirty="0" smtClean="0"/>
              <a:t>                       </a:t>
            </a:r>
            <a:r>
              <a:rPr lang="en-US" sz="3200" dirty="0" smtClean="0"/>
              <a:t>Conservative</a:t>
            </a:r>
          </a:p>
          <a:p>
            <a:pPr marL="914400" lvl="2" indent="0">
              <a:buNone/>
            </a:pPr>
            <a:r>
              <a:rPr lang="en-US" sz="3200" dirty="0"/>
              <a:t> </a:t>
            </a:r>
            <a:r>
              <a:rPr lang="en-US" sz="3200" dirty="0" smtClean="0"/>
              <a:t>                                           Observation    </a:t>
            </a:r>
            <a:endParaRPr lang="en-US" sz="3200" dirty="0"/>
          </a:p>
          <a:p>
            <a:pPr marL="914400" lvl="2" indent="0">
              <a:buNone/>
            </a:pPr>
            <a:r>
              <a:rPr lang="en-US" sz="3200" dirty="0" smtClean="0"/>
              <a:t> </a:t>
            </a:r>
            <a:endParaRPr lang="en-US" sz="1600" dirty="0"/>
          </a:p>
          <a:p>
            <a:pPr marL="1314450" lvl="3" indent="0">
              <a:buNone/>
            </a:pPr>
            <a:r>
              <a:rPr lang="en-US" sz="3600" dirty="0" smtClean="0"/>
              <a:t>                                                                                        </a:t>
            </a:r>
            <a:r>
              <a:rPr lang="en-US" dirty="0" smtClean="0"/>
              <a:t>                                                          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 rot="3407979">
            <a:off x="4816632" y="2311824"/>
            <a:ext cx="2133600" cy="4634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 rot="6826078">
            <a:off x="2042450" y="2293482"/>
            <a:ext cx="1983873" cy="4634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15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Management 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072856853"/>
              </p:ext>
            </p:extLst>
          </p:nvPr>
        </p:nvGraphicFramePr>
        <p:xfrm>
          <a:off x="381000" y="1828800"/>
          <a:ext cx="6858000" cy="480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00"/>
                <a:gridCol w="3429000"/>
              </a:tblGrid>
              <a:tr h="938664">
                <a:tc>
                  <a:txBody>
                    <a:bodyPr/>
                    <a:lstStyle/>
                    <a:p>
                      <a:r>
                        <a:rPr lang="en-US" dirty="0" smtClean="0"/>
                        <a:t>Extensions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Management </a:t>
                      </a:r>
                      <a:endParaRPr lang="en-US" dirty="0"/>
                    </a:p>
                  </a:txBody>
                  <a:tcPr/>
                </a:tc>
              </a:tr>
              <a:tr h="1394588">
                <a:tc>
                  <a:txBody>
                    <a:bodyPr/>
                    <a:lstStyle/>
                    <a:p>
                      <a:r>
                        <a:rPr lang="en-US" dirty="0" smtClean="0"/>
                        <a:t>Vascular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Doppler ultrasound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CT angiogram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Angiogram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Neck exploration</a:t>
                      </a:r>
                      <a:endParaRPr lang="en-US" dirty="0"/>
                    </a:p>
                  </a:txBody>
                  <a:tcPr/>
                </a:tc>
              </a:tr>
              <a:tr h="1072760">
                <a:tc>
                  <a:txBody>
                    <a:bodyPr/>
                    <a:lstStyle/>
                    <a:p>
                      <a:r>
                        <a:rPr lang="en-US" dirty="0" smtClean="0"/>
                        <a:t>Esophageal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Contrast esophagogram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Esophagoscopy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Neck exploration</a:t>
                      </a:r>
                      <a:endParaRPr lang="en-US" dirty="0"/>
                    </a:p>
                  </a:txBody>
                  <a:tcPr/>
                </a:tc>
              </a:tr>
              <a:tr h="1394588">
                <a:tc>
                  <a:txBody>
                    <a:bodyPr/>
                    <a:lstStyle/>
                    <a:p>
                      <a:r>
                        <a:rPr lang="en-US" dirty="0" smtClean="0"/>
                        <a:t>Laryngeal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CT scan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Laryngotracheoscopy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Neck exploration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234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Neck exploration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1600200"/>
            <a:ext cx="8458200" cy="5029200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R</a:t>
            </a:r>
            <a:r>
              <a:rPr lang="en-US" sz="2000" dirty="0" smtClean="0"/>
              <a:t>efractory shock</a:t>
            </a:r>
            <a:r>
              <a:rPr lang="en-US" sz="2000" dirty="0"/>
              <a:t>.</a:t>
            </a:r>
            <a:endParaRPr lang="en-US" sz="2000" dirty="0" smtClean="0"/>
          </a:p>
          <a:p>
            <a:r>
              <a:rPr lang="en-US" sz="2000" dirty="0" smtClean="0"/>
              <a:t>Uncontrollable hemorrhage. </a:t>
            </a:r>
          </a:p>
          <a:p>
            <a:r>
              <a:rPr lang="en-US" sz="2000" dirty="0" smtClean="0"/>
              <a:t>Evolving neurologic deficit.</a:t>
            </a:r>
          </a:p>
          <a:p>
            <a:r>
              <a:rPr lang="en-US" sz="2000" dirty="0" smtClean="0"/>
              <a:t>Airway obstruction </a:t>
            </a:r>
          </a:p>
          <a:p>
            <a:r>
              <a:rPr lang="en-US" sz="2000" dirty="0" smtClean="0"/>
              <a:t>Platysmal penetration :</a:t>
            </a:r>
          </a:p>
          <a:p>
            <a:pPr lvl="2"/>
            <a:r>
              <a:rPr lang="en-US" sz="1200" dirty="0" smtClean="0"/>
              <a:t> </a:t>
            </a:r>
            <a:r>
              <a:rPr lang="en-US" sz="1400" dirty="0" smtClean="0"/>
              <a:t>Morbidity of the surgery </a:t>
            </a:r>
            <a:r>
              <a:rPr lang="en-US" sz="1400" dirty="0"/>
              <a:t>:</a:t>
            </a:r>
            <a:r>
              <a:rPr lang="en-US" sz="1400" dirty="0" smtClean="0"/>
              <a:t> low</a:t>
            </a:r>
          </a:p>
          <a:p>
            <a:pPr lvl="2"/>
            <a:r>
              <a:rPr lang="en-US" sz="1400" dirty="0" smtClean="0"/>
              <a:t> Morbidity of a missed injury :high</a:t>
            </a:r>
          </a:p>
          <a:p>
            <a:pPr marL="914400" lvl="2" indent="0">
              <a:buNone/>
            </a:pPr>
            <a:endParaRPr lang="en-US" sz="1200" dirty="0" smtClean="0"/>
          </a:p>
          <a:p>
            <a:pPr lvl="2"/>
            <a:endParaRPr lang="en-US" sz="1200" dirty="0"/>
          </a:p>
          <a:p>
            <a:r>
              <a:rPr lang="en-US" sz="2000" dirty="0" smtClean="0"/>
              <a:t>Negative exploration (  30-50%)</a:t>
            </a:r>
          </a:p>
          <a:p>
            <a:r>
              <a:rPr lang="en-US" sz="2000" dirty="0" smtClean="0"/>
              <a:t>it is not main option now a days : </a:t>
            </a:r>
          </a:p>
          <a:p>
            <a:pPr lvl="2"/>
            <a:r>
              <a:rPr lang="en-US" sz="1400" dirty="0" smtClean="0"/>
              <a:t>    Advanced in imaging &amp; endoscopies</a:t>
            </a:r>
          </a:p>
          <a:p>
            <a:pPr lvl="2"/>
            <a:r>
              <a:rPr lang="en-US" sz="1400" dirty="0" smtClean="0"/>
              <a:t>    vascular</a:t>
            </a:r>
            <a:r>
              <a:rPr lang="en-US" sz="1400" dirty="0"/>
              <a:t> </a:t>
            </a:r>
            <a:r>
              <a:rPr lang="en-US" sz="1400" dirty="0" smtClean="0"/>
              <a:t>injuries :amenable </a:t>
            </a:r>
            <a:r>
              <a:rPr lang="en-US" sz="1400" dirty="0"/>
              <a:t>to definitive </a:t>
            </a:r>
            <a:r>
              <a:rPr lang="en-US" sz="1400" dirty="0" smtClean="0"/>
              <a:t>endovascular  treatment </a:t>
            </a:r>
            <a:r>
              <a:rPr lang="en-US" sz="1400" dirty="0"/>
              <a:t>by the interventional radiologist</a:t>
            </a:r>
            <a:endParaRPr lang="en-US" sz="14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0007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Management </a:t>
            </a:r>
            <a:br>
              <a:rPr lang="en-US" b="1" dirty="0"/>
            </a:br>
            <a:r>
              <a:rPr lang="en-US" b="1" dirty="0"/>
              <a:t>algorithm 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05000"/>
            <a:ext cx="74676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567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Introduction</a:t>
            </a:r>
          </a:p>
          <a:p>
            <a:r>
              <a:rPr lang="en-US" sz="2400" dirty="0" smtClean="0"/>
              <a:t>Physiology</a:t>
            </a:r>
          </a:p>
          <a:p>
            <a:r>
              <a:rPr lang="en-US" sz="2400" dirty="0" smtClean="0"/>
              <a:t>Anatomy</a:t>
            </a:r>
          </a:p>
          <a:p>
            <a:r>
              <a:rPr lang="en-US" sz="2400" dirty="0" smtClean="0"/>
              <a:t>Classification </a:t>
            </a:r>
          </a:p>
          <a:p>
            <a:r>
              <a:rPr lang="en-US" sz="2400" dirty="0" smtClean="0"/>
              <a:t>Management</a:t>
            </a:r>
          </a:p>
          <a:p>
            <a:r>
              <a:rPr lang="en-US" sz="2400" dirty="0" smtClean="0"/>
              <a:t>Conclusion  </a:t>
            </a:r>
          </a:p>
        </p:txBody>
      </p:sp>
    </p:spTree>
    <p:extLst>
      <p:ext uri="{BB962C8B-B14F-4D97-AF65-F5344CB8AC3E}">
        <p14:creationId xmlns:p14="http://schemas.microsoft.com/office/powerpoint/2010/main" val="362883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8392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Management:</a:t>
            </a:r>
            <a:br>
              <a:rPr lang="en-US" b="1" dirty="0" smtClean="0"/>
            </a:br>
            <a:r>
              <a:rPr lang="en-US" b="1" dirty="0" smtClean="0"/>
              <a:t>esophageal injuries 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228600" y="1600200"/>
            <a:ext cx="8458200" cy="4953000"/>
          </a:xfrm>
        </p:spPr>
        <p:txBody>
          <a:bodyPr>
            <a:normAutofit fontScale="85000" lnSpcReduction="20000"/>
          </a:bodyPr>
          <a:lstStyle/>
          <a:p>
            <a:r>
              <a:rPr lang="en-US" sz="2400" b="1" u="sng" dirty="0" smtClean="0"/>
              <a:t>Alarming signs : Subcutaneous </a:t>
            </a:r>
            <a:r>
              <a:rPr lang="en-US" sz="2400" b="1" u="sng" dirty="0"/>
              <a:t>emphysema, hematemesis &amp;  hypopharyngeal </a:t>
            </a:r>
            <a:r>
              <a:rPr lang="en-US" sz="2400" b="1" u="sng" dirty="0" smtClean="0"/>
              <a:t>blood: </a:t>
            </a:r>
          </a:p>
          <a:p>
            <a:pPr lvl="2"/>
            <a:r>
              <a:rPr lang="en-US" sz="1600" dirty="0" smtClean="0"/>
              <a:t>Neck </a:t>
            </a:r>
            <a:r>
              <a:rPr lang="en-US" sz="1600" dirty="0"/>
              <a:t>exploration </a:t>
            </a:r>
            <a:endParaRPr lang="en-US" sz="1600" b="1" u="sng" dirty="0"/>
          </a:p>
          <a:p>
            <a:endParaRPr lang="en-US" sz="2400" dirty="0" smtClean="0"/>
          </a:p>
          <a:p>
            <a:r>
              <a:rPr lang="en-US" sz="2800" b="1" u="sng" dirty="0" smtClean="0"/>
              <a:t>Symptomatic ( dysphagia /odynophagia) </a:t>
            </a:r>
            <a:r>
              <a:rPr lang="en-US" b="1" u="sng" dirty="0" smtClean="0"/>
              <a:t> </a:t>
            </a:r>
            <a:r>
              <a:rPr lang="en-US" b="1" u="sng" dirty="0"/>
              <a:t>:</a:t>
            </a:r>
          </a:p>
          <a:p>
            <a:pPr lvl="2"/>
            <a:r>
              <a:rPr lang="en-US" sz="1600" dirty="0"/>
              <a:t>Contrast esophageogram</a:t>
            </a:r>
          </a:p>
          <a:p>
            <a:pPr lvl="2"/>
            <a:r>
              <a:rPr lang="en-US" sz="1600" dirty="0"/>
              <a:t>CT neck  ---- sensitivity  90-100% </a:t>
            </a:r>
          </a:p>
          <a:p>
            <a:pPr lvl="2"/>
            <a:r>
              <a:rPr lang="en-US" sz="1600" dirty="0"/>
              <a:t>Esophageoscopy  </a:t>
            </a:r>
          </a:p>
          <a:p>
            <a:pPr lvl="2"/>
            <a:r>
              <a:rPr lang="en-US" sz="1600" dirty="0"/>
              <a:t>+/- neck exploration </a:t>
            </a:r>
          </a:p>
          <a:p>
            <a:endParaRPr lang="en-US" sz="2400" dirty="0"/>
          </a:p>
          <a:p>
            <a:r>
              <a:rPr lang="en-US" sz="2400" b="1" u="sng" dirty="0" smtClean="0"/>
              <a:t>Asymptomatic </a:t>
            </a:r>
            <a:r>
              <a:rPr lang="en-US" sz="2400" dirty="0" smtClean="0"/>
              <a:t>: </a:t>
            </a:r>
          </a:p>
          <a:p>
            <a:pPr lvl="2"/>
            <a:r>
              <a:rPr lang="en-US" sz="1600" dirty="0" smtClean="0"/>
              <a:t>Observation  </a:t>
            </a:r>
          </a:p>
          <a:p>
            <a:pPr lvl="2"/>
            <a:r>
              <a:rPr lang="en-US" sz="1600" dirty="0" smtClean="0"/>
              <a:t>Contrast esophageogram</a:t>
            </a:r>
          </a:p>
          <a:p>
            <a:pPr lvl="2"/>
            <a:r>
              <a:rPr lang="en-US" sz="1600" dirty="0" smtClean="0"/>
              <a:t>CT neck  ---- sensitivity  90-100% </a:t>
            </a:r>
          </a:p>
          <a:p>
            <a:pPr lvl="2"/>
            <a:r>
              <a:rPr lang="en-US" sz="1600" dirty="0" smtClean="0"/>
              <a:t>Esophageoscopy  </a:t>
            </a:r>
          </a:p>
          <a:p>
            <a:pPr lvl="2"/>
            <a:endParaRPr lang="en-US" sz="1600" dirty="0"/>
          </a:p>
          <a:p>
            <a:pPr lvl="2"/>
            <a:endParaRPr lang="en-US" dirty="0"/>
          </a:p>
          <a:p>
            <a:pPr lvl="4"/>
            <a:endParaRPr lang="en-US" sz="1200" b="1" u="sng" dirty="0" smtClean="0"/>
          </a:p>
          <a:p>
            <a:endParaRPr lang="en-US" sz="2400" b="1" u="sng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5713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Management</a:t>
            </a:r>
            <a:br>
              <a:rPr lang="en-US" b="1" dirty="0" smtClean="0"/>
            </a:br>
            <a:r>
              <a:rPr lang="en-US" b="1" dirty="0" smtClean="0"/>
              <a:t>Contrast esophageogram 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03816600"/>
              </p:ext>
            </p:extLst>
          </p:nvPr>
        </p:nvGraphicFramePr>
        <p:xfrm>
          <a:off x="381000" y="2057400"/>
          <a:ext cx="8305800" cy="42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8600"/>
                <a:gridCol w="2768600"/>
                <a:gridCol w="2768600"/>
              </a:tblGrid>
              <a:tr h="609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Gastrograffin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Barium </a:t>
                      </a:r>
                      <a:endParaRPr lang="en-US" dirty="0"/>
                    </a:p>
                  </a:txBody>
                  <a:tcPr/>
                </a:tc>
              </a:tr>
              <a:tr h="914400">
                <a:tc>
                  <a:txBody>
                    <a:bodyPr/>
                    <a:lstStyle/>
                    <a:p>
                      <a:r>
                        <a:rPr lang="en-US" dirty="0" smtClean="0"/>
                        <a:t>Consistency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Thick </a:t>
                      </a:r>
                      <a:endParaRPr lang="en-US" dirty="0"/>
                    </a:p>
                  </a:txBody>
                  <a:tcPr/>
                </a:tc>
              </a:tr>
              <a:tr h="914400">
                <a:tc>
                  <a:txBody>
                    <a:bodyPr/>
                    <a:lstStyle/>
                    <a:p>
                      <a:r>
                        <a:rPr lang="en-US" dirty="0" smtClean="0"/>
                        <a:t>Risk</a:t>
                      </a:r>
                      <a:r>
                        <a:rPr lang="en-US" baseline="0" dirty="0" smtClean="0"/>
                        <a:t> of Aspiration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Common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Rare </a:t>
                      </a:r>
                      <a:endParaRPr lang="en-US" dirty="0"/>
                    </a:p>
                  </a:txBody>
                  <a:tcPr/>
                </a:tc>
              </a:tr>
              <a:tr h="914400">
                <a:tc>
                  <a:txBody>
                    <a:bodyPr/>
                    <a:lstStyle/>
                    <a:p>
                      <a:r>
                        <a:rPr lang="en-US" dirty="0" smtClean="0"/>
                        <a:t>Risk</a:t>
                      </a:r>
                      <a:r>
                        <a:rPr lang="en-US" baseline="0" dirty="0" smtClean="0"/>
                        <a:t> of mediastnitis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 </a:t>
                      </a:r>
                      <a:endParaRPr lang="en-US" dirty="0"/>
                    </a:p>
                  </a:txBody>
                  <a:tcPr/>
                </a:tc>
              </a:tr>
              <a:tr h="914400">
                <a:tc>
                  <a:txBody>
                    <a:bodyPr/>
                    <a:lstStyle/>
                    <a:p>
                      <a:r>
                        <a:rPr lang="en-US" dirty="0" smtClean="0"/>
                        <a:t>Leak</a:t>
                      </a:r>
                      <a:r>
                        <a:rPr lang="en-US" baseline="0" dirty="0" smtClean="0"/>
                        <a:t> detection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Large leaks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Can</a:t>
                      </a:r>
                      <a:r>
                        <a:rPr lang="en-US" baseline="0" dirty="0" smtClean="0"/>
                        <a:t> detect small injuries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835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Management </a:t>
            </a:r>
            <a:br>
              <a:rPr lang="en-US" b="1" dirty="0" smtClean="0"/>
            </a:br>
            <a:endParaRPr lang="en-US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91200" y="1524000"/>
            <a:ext cx="3089071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2133600"/>
            <a:ext cx="3432116" cy="319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948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Management : esophageal injuries</a:t>
            </a:r>
            <a:br>
              <a:rPr lang="en-US" b="1" dirty="0" smtClean="0"/>
            </a:br>
            <a:r>
              <a:rPr lang="en-US" b="1" dirty="0" smtClean="0"/>
              <a:t>Neck exploration </a:t>
            </a:r>
            <a:endParaRPr lang="ar-SA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13426" y="2133600"/>
            <a:ext cx="8382000" cy="4572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It should </a:t>
            </a:r>
            <a:r>
              <a:rPr lang="en-US" sz="2400" dirty="0"/>
              <a:t>be closed </a:t>
            </a:r>
            <a:r>
              <a:rPr lang="en-US" sz="2400" dirty="0" smtClean="0"/>
              <a:t>directly within 24 hours .</a:t>
            </a:r>
          </a:p>
          <a:p>
            <a:pPr lvl="2"/>
            <a:r>
              <a:rPr lang="en-US" sz="2400" dirty="0" smtClean="0"/>
              <a:t>Watertight closure </a:t>
            </a:r>
          </a:p>
          <a:p>
            <a:pPr lvl="2"/>
            <a:r>
              <a:rPr lang="en-US" sz="2400" dirty="0" smtClean="0"/>
              <a:t>Drainage </a:t>
            </a:r>
          </a:p>
          <a:p>
            <a:pPr marL="914400" lvl="2" indent="0">
              <a:buNone/>
            </a:pPr>
            <a:endParaRPr lang="en-US" sz="2400" dirty="0" smtClean="0"/>
          </a:p>
          <a:p>
            <a:r>
              <a:rPr lang="en-US" sz="2400" dirty="0" smtClean="0"/>
              <a:t>Hypopharyngal injuries ( above arytenoids )</a:t>
            </a:r>
            <a:endParaRPr lang="en-US" sz="2400" dirty="0"/>
          </a:p>
          <a:p>
            <a:pPr lvl="2"/>
            <a:r>
              <a:rPr lang="en-US" sz="2400" dirty="0" smtClean="0"/>
              <a:t>Conservative measures ( NPO , NGT feeding , parenteral Abx) </a:t>
            </a:r>
          </a:p>
          <a:p>
            <a:pPr lvl="2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89350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Esophageal injuries</a:t>
            </a:r>
            <a:br>
              <a:rPr lang="en-US" b="1" dirty="0" smtClean="0"/>
            </a:br>
            <a:r>
              <a:rPr lang="en-US" b="1" dirty="0" smtClean="0"/>
              <a:t>Management </a:t>
            </a:r>
            <a:endParaRPr lang="ar-SA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45698" y="1981200"/>
            <a:ext cx="8393502" cy="4525963"/>
          </a:xfrm>
        </p:spPr>
        <p:txBody>
          <a:bodyPr>
            <a:normAutofit/>
          </a:bodyPr>
          <a:lstStyle/>
          <a:p>
            <a:r>
              <a:rPr lang="en-US" sz="2400" dirty="0"/>
              <a:t>82% primary repair </a:t>
            </a:r>
            <a:r>
              <a:rPr lang="en-US" sz="2400" dirty="0" smtClean="0"/>
              <a:t>, </a:t>
            </a:r>
          </a:p>
          <a:p>
            <a:r>
              <a:rPr lang="en-US" sz="2400" dirty="0" smtClean="0"/>
              <a:t>+/- 16</a:t>
            </a:r>
            <a:r>
              <a:rPr lang="en-US" sz="2400" dirty="0"/>
              <a:t>% requiring muscle flaps </a:t>
            </a:r>
            <a:r>
              <a:rPr lang="en-US" sz="2400" dirty="0" smtClean="0"/>
              <a:t>. </a:t>
            </a:r>
          </a:p>
          <a:p>
            <a:r>
              <a:rPr lang="en-US" sz="2400" dirty="0" smtClean="0"/>
              <a:t>11</a:t>
            </a:r>
            <a:r>
              <a:rPr lang="en-US" sz="2400" dirty="0"/>
              <a:t>% </a:t>
            </a:r>
            <a:r>
              <a:rPr lang="en-US" sz="2400" dirty="0" smtClean="0"/>
              <a:t>drainage</a:t>
            </a:r>
            <a:r>
              <a:rPr lang="en-US" sz="2400" dirty="0"/>
              <a:t> </a:t>
            </a:r>
            <a:r>
              <a:rPr lang="en-US" sz="2400" dirty="0" smtClean="0"/>
              <a:t> (late presentation )</a:t>
            </a:r>
          </a:p>
          <a:p>
            <a:r>
              <a:rPr lang="en-US" sz="2400" dirty="0" smtClean="0"/>
              <a:t>3-4</a:t>
            </a:r>
            <a:r>
              <a:rPr lang="en-US" sz="2400" dirty="0"/>
              <a:t>% complex:  resection/diversion or resection/anastomosis 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41</a:t>
            </a:r>
            <a:r>
              <a:rPr lang="en-US" sz="2400" dirty="0"/>
              <a:t>% esophageal complication in delayed repair  (vs. 19%) </a:t>
            </a:r>
            <a:endParaRPr lang="en-US" sz="2400" dirty="0" smtClean="0"/>
          </a:p>
          <a:p>
            <a:pPr lvl="2"/>
            <a:r>
              <a:rPr lang="en-US" sz="2400" dirty="0" smtClean="0"/>
              <a:t>Empyema</a:t>
            </a:r>
            <a:r>
              <a:rPr lang="en-US" sz="2400" dirty="0"/>
              <a:t>, abscess, </a:t>
            </a:r>
            <a:r>
              <a:rPr lang="en-US" sz="2400" dirty="0" err="1"/>
              <a:t>mediastinitis</a:t>
            </a:r>
            <a:r>
              <a:rPr lang="en-US" sz="2400" dirty="0"/>
              <a:t> </a:t>
            </a:r>
            <a:endParaRPr lang="ar-SA" sz="2400" dirty="0"/>
          </a:p>
        </p:txBody>
      </p:sp>
    </p:spTree>
    <p:extLst>
      <p:ext uri="{BB962C8B-B14F-4D97-AF65-F5344CB8AC3E}">
        <p14:creationId xmlns:p14="http://schemas.microsoft.com/office/powerpoint/2010/main" val="235169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V</a:t>
            </a:r>
            <a:r>
              <a:rPr lang="en-US" b="1" dirty="0" smtClean="0"/>
              <a:t>ascular injuries </a:t>
            </a:r>
            <a:br>
              <a:rPr lang="en-US" b="1" dirty="0" smtClean="0"/>
            </a:br>
            <a:r>
              <a:rPr lang="en-US" b="1" dirty="0" smtClean="0"/>
              <a:t>Diagnosis </a:t>
            </a:r>
            <a:endParaRPr lang="ar-SA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2057400"/>
            <a:ext cx="8382000" cy="4525963"/>
          </a:xfrm>
        </p:spPr>
        <p:txBody>
          <a:bodyPr>
            <a:normAutofit/>
          </a:bodyPr>
          <a:lstStyle/>
          <a:p>
            <a:r>
              <a:rPr lang="en-US" sz="2400" dirty="0"/>
              <a:t>formal catheter angiography,</a:t>
            </a:r>
          </a:p>
          <a:p>
            <a:r>
              <a:rPr lang="en-US" sz="2400" dirty="0"/>
              <a:t>CT </a:t>
            </a:r>
            <a:r>
              <a:rPr lang="en-US" sz="2400" dirty="0" smtClean="0"/>
              <a:t>angiography</a:t>
            </a:r>
            <a:r>
              <a:rPr lang="en-US" sz="2400" dirty="0"/>
              <a:t> </a:t>
            </a:r>
            <a:r>
              <a:rPr lang="en-US" sz="2400" dirty="0" smtClean="0"/>
              <a:t>( CTA)                                   most practical             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 smtClean="0"/>
              <a:t>Color Doppler ultrasound</a:t>
            </a:r>
            <a:endParaRPr lang="ar-SA" sz="2400" dirty="0"/>
          </a:p>
        </p:txBody>
      </p:sp>
      <p:sp>
        <p:nvSpPr>
          <p:cNvPr id="4" name="Right Brace 3"/>
          <p:cNvSpPr/>
          <p:nvPr/>
        </p:nvSpPr>
        <p:spPr>
          <a:xfrm>
            <a:off x="4800600" y="2286000"/>
            <a:ext cx="883919" cy="10668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1662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Vascular injuries </a:t>
            </a:r>
            <a:br>
              <a:rPr lang="en-US" b="1" dirty="0" smtClean="0"/>
            </a:br>
            <a:r>
              <a:rPr lang="en-US" b="1" dirty="0" smtClean="0"/>
              <a:t>Doppler U/S </a:t>
            </a:r>
            <a:endParaRPr lang="ar-SA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1000" y="1905000"/>
            <a:ext cx="8305800" cy="4525963"/>
          </a:xfrm>
        </p:spPr>
        <p:txBody>
          <a:bodyPr>
            <a:noAutofit/>
          </a:bodyPr>
          <a:lstStyle/>
          <a:p>
            <a:r>
              <a:rPr lang="en-US" sz="2000" dirty="0" smtClean="0"/>
              <a:t>91</a:t>
            </a:r>
            <a:r>
              <a:rPr lang="en-US" sz="2000" dirty="0"/>
              <a:t>% sensitive, </a:t>
            </a:r>
            <a:endParaRPr lang="en-US" sz="2000" dirty="0" smtClean="0"/>
          </a:p>
          <a:p>
            <a:r>
              <a:rPr lang="en-US" sz="2000" dirty="0" smtClean="0"/>
              <a:t>98.6</a:t>
            </a:r>
            <a:r>
              <a:rPr lang="en-US" sz="2000" dirty="0"/>
              <a:t>% specific </a:t>
            </a:r>
            <a:endParaRPr lang="en-US" sz="2000" dirty="0" smtClean="0"/>
          </a:p>
          <a:p>
            <a:r>
              <a:rPr lang="en-US" sz="2000" dirty="0" smtClean="0"/>
              <a:t>100</a:t>
            </a:r>
            <a:r>
              <a:rPr lang="en-US" sz="2000" dirty="0"/>
              <a:t>% sensitive for clinically significant </a:t>
            </a:r>
            <a:r>
              <a:rPr lang="en-US" sz="2000" dirty="0" smtClean="0"/>
              <a:t>injuries</a:t>
            </a:r>
          </a:p>
          <a:p>
            <a:r>
              <a:rPr lang="en-US" sz="2000" b="1" u="sng" dirty="0" smtClean="0"/>
              <a:t>Advantages:</a:t>
            </a:r>
          </a:p>
          <a:p>
            <a:pPr lvl="2"/>
            <a:r>
              <a:rPr lang="en-US" sz="2000" dirty="0" smtClean="0"/>
              <a:t>Feasibility &amp; availability </a:t>
            </a:r>
          </a:p>
          <a:p>
            <a:pPr lvl="2"/>
            <a:r>
              <a:rPr lang="en-US" sz="2000" dirty="0" smtClean="0"/>
              <a:t>No radiation </a:t>
            </a:r>
          </a:p>
          <a:p>
            <a:r>
              <a:rPr lang="en-US" sz="2000" b="1" u="sng" dirty="0" smtClean="0"/>
              <a:t>Disadvantages :</a:t>
            </a:r>
            <a:r>
              <a:rPr lang="en-US" sz="2000" dirty="0" smtClean="0"/>
              <a:t>  </a:t>
            </a:r>
          </a:p>
          <a:p>
            <a:pPr lvl="2"/>
            <a:r>
              <a:rPr lang="en-US" sz="2000" dirty="0"/>
              <a:t>Operator dependent </a:t>
            </a:r>
            <a:endParaRPr lang="en-US" sz="2000" dirty="0" smtClean="0"/>
          </a:p>
          <a:p>
            <a:pPr lvl="2"/>
            <a:r>
              <a:rPr lang="en-US" sz="2000" dirty="0" smtClean="0"/>
              <a:t>No </a:t>
            </a:r>
            <a:r>
              <a:rPr lang="en-US" sz="2000" dirty="0"/>
              <a:t>soft tissue/bony detail </a:t>
            </a:r>
            <a:endParaRPr lang="en-US" sz="2000" dirty="0" smtClean="0"/>
          </a:p>
          <a:p>
            <a:pPr lvl="2"/>
            <a:r>
              <a:rPr lang="en-US" sz="2000" dirty="0" smtClean="0"/>
              <a:t>Not </a:t>
            </a:r>
            <a:r>
              <a:rPr lang="en-US" sz="2000" dirty="0"/>
              <a:t>useful in zone I &amp; III </a:t>
            </a:r>
            <a:endParaRPr lang="en-US" sz="2000" dirty="0" smtClean="0"/>
          </a:p>
          <a:p>
            <a:pPr lvl="2"/>
            <a:r>
              <a:rPr lang="en-US" sz="2000" dirty="0" smtClean="0"/>
              <a:t>Non therapeutic </a:t>
            </a:r>
            <a:endParaRPr lang="ar-SA" sz="2000" dirty="0"/>
          </a:p>
        </p:txBody>
      </p:sp>
    </p:spTree>
    <p:extLst>
      <p:ext uri="{BB962C8B-B14F-4D97-AF65-F5344CB8AC3E}">
        <p14:creationId xmlns:p14="http://schemas.microsoft.com/office/powerpoint/2010/main" val="1999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Vascular injuries </a:t>
            </a:r>
            <a:br>
              <a:rPr lang="en-US" b="1" dirty="0" smtClean="0"/>
            </a:br>
            <a:r>
              <a:rPr lang="en-US" b="1" dirty="0"/>
              <a:t>	</a:t>
            </a:r>
            <a:r>
              <a:rPr lang="en-US" b="1" dirty="0" smtClean="0"/>
              <a:t>CTA </a:t>
            </a:r>
            <a:br>
              <a:rPr lang="en-US" b="1" dirty="0" smtClean="0"/>
            </a:br>
            <a:endParaRPr lang="ar-SA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2133600"/>
            <a:ext cx="8458200" cy="4800600"/>
          </a:xfrm>
        </p:spPr>
        <p:txBody>
          <a:bodyPr>
            <a:normAutofit/>
          </a:bodyPr>
          <a:lstStyle/>
          <a:p>
            <a:r>
              <a:rPr lang="en-US" sz="2400" dirty="0"/>
              <a:t>The resolution of </a:t>
            </a:r>
            <a:r>
              <a:rPr lang="en-US" sz="2400" dirty="0" err="1" smtClean="0"/>
              <a:t>multidetectors</a:t>
            </a:r>
            <a:r>
              <a:rPr lang="en-US" sz="2400" dirty="0" smtClean="0"/>
              <a:t> excellent</a:t>
            </a:r>
          </a:p>
          <a:p>
            <a:r>
              <a:rPr lang="en-US" sz="2400" dirty="0"/>
              <a:t>E</a:t>
            </a:r>
            <a:r>
              <a:rPr lang="en-US" sz="2400" dirty="0" smtClean="0"/>
              <a:t>valuation is quite </a:t>
            </a:r>
            <a:r>
              <a:rPr lang="en-US" sz="2400" dirty="0"/>
              <a:t>sensitive, even to small intimal </a:t>
            </a:r>
            <a:r>
              <a:rPr lang="en-US" sz="2400" dirty="0" smtClean="0"/>
              <a:t>injuries</a:t>
            </a:r>
          </a:p>
          <a:p>
            <a:r>
              <a:rPr lang="en-US" sz="2400" dirty="0" smtClean="0"/>
              <a:t>Sensitivity : </a:t>
            </a:r>
            <a:r>
              <a:rPr lang="en-US" sz="2400" dirty="0"/>
              <a:t>90% to 100%, </a:t>
            </a:r>
            <a:endParaRPr lang="en-US" sz="2400" dirty="0" smtClean="0"/>
          </a:p>
          <a:p>
            <a:r>
              <a:rPr lang="en-US" sz="2400" dirty="0" smtClean="0"/>
              <a:t>specificity : </a:t>
            </a:r>
            <a:r>
              <a:rPr lang="en-US" sz="2400" dirty="0"/>
              <a:t>94% to 100</a:t>
            </a:r>
            <a:r>
              <a:rPr lang="en-US" sz="2400" dirty="0" smtClean="0"/>
              <a:t>%,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93610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7924800" cy="1143000"/>
          </a:xfrm>
        </p:spPr>
        <p:txBody>
          <a:bodyPr/>
          <a:lstStyle/>
          <a:p>
            <a:r>
              <a:rPr lang="en-US" b="1" dirty="0"/>
              <a:t>Vascular injuries </a:t>
            </a:r>
            <a:br>
              <a:rPr lang="en-US" b="1" dirty="0"/>
            </a:br>
            <a:r>
              <a:rPr lang="en-US" b="1" dirty="0"/>
              <a:t>	CTA </a:t>
            </a:r>
            <a:r>
              <a:rPr lang="en-US" dirty="0"/>
              <a:t/>
            </a:r>
            <a:br>
              <a:rPr lang="en-US" dirty="0"/>
            </a:b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876800"/>
          </a:xfrm>
        </p:spPr>
        <p:txBody>
          <a:bodyPr>
            <a:normAutofit/>
          </a:bodyPr>
          <a:lstStyle/>
          <a:p>
            <a:r>
              <a:rPr lang="en-US" sz="2000" b="1" u="sng" dirty="0"/>
              <a:t>Advantages </a:t>
            </a:r>
            <a:r>
              <a:rPr lang="en-US" b="1" u="sng" dirty="0"/>
              <a:t>: </a:t>
            </a:r>
          </a:p>
          <a:p>
            <a:r>
              <a:rPr lang="en-US" dirty="0"/>
              <a:t>Quick , easily processed</a:t>
            </a:r>
          </a:p>
          <a:p>
            <a:r>
              <a:rPr lang="en-US" dirty="0"/>
              <a:t>Useful in penetrating trauma for aero digestive tract too </a:t>
            </a:r>
          </a:p>
          <a:p>
            <a:r>
              <a:rPr lang="en-US" dirty="0"/>
              <a:t>Ability of identifying  trajectory a stabbing implement </a:t>
            </a:r>
          </a:p>
          <a:p>
            <a:r>
              <a:rPr lang="en-US" dirty="0"/>
              <a:t>Decreased negative exploration rate cuts OR &amp; cost </a:t>
            </a:r>
          </a:p>
          <a:p>
            <a:endParaRPr lang="en-US" dirty="0"/>
          </a:p>
          <a:p>
            <a:r>
              <a:rPr lang="en-US" sz="2000" b="1" u="sng" dirty="0"/>
              <a:t>Disadvantages : </a:t>
            </a:r>
          </a:p>
          <a:p>
            <a:r>
              <a:rPr lang="en-US" dirty="0"/>
              <a:t>Radiation</a:t>
            </a:r>
          </a:p>
          <a:p>
            <a:r>
              <a:rPr lang="en-US" dirty="0"/>
              <a:t>Non therapeutic </a:t>
            </a:r>
          </a:p>
          <a:p>
            <a:r>
              <a:rPr lang="en-US" dirty="0"/>
              <a:t>Contrast related side effects &amp; limitations  ( renal &amp; diabetic) </a:t>
            </a:r>
          </a:p>
          <a:p>
            <a:r>
              <a:rPr lang="en-US" dirty="0"/>
              <a:t>Metal &amp; dental artifacts </a:t>
            </a: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52292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1000" y="1905000"/>
            <a:ext cx="4114800" cy="4525963"/>
          </a:xfrm>
        </p:spPr>
        <p:txBody>
          <a:bodyPr/>
          <a:lstStyle/>
          <a:p>
            <a:r>
              <a:rPr lang="en-US" sz="2000" dirty="0"/>
              <a:t>Contrast extravasation,  lack of vascular enhancement </a:t>
            </a: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 smtClean="0"/>
              <a:t> </a:t>
            </a:r>
            <a:r>
              <a:rPr lang="en-US" sz="2000" dirty="0"/>
              <a:t>Irregular vessel margins</a:t>
            </a:r>
            <a:r>
              <a:rPr lang="en-US" sz="2000" dirty="0" smtClean="0"/>
              <a:t>, </a:t>
            </a:r>
            <a:r>
              <a:rPr lang="en-US" sz="2000" dirty="0"/>
              <a:t>filling defects </a:t>
            </a: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Vessel </a:t>
            </a:r>
            <a:r>
              <a:rPr lang="en-US" sz="2000" dirty="0"/>
              <a:t>caliber changes </a:t>
            </a:r>
            <a:endParaRPr lang="en-US" sz="2000" dirty="0" smtClean="0"/>
          </a:p>
          <a:p>
            <a:endParaRPr lang="ar-SA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838200"/>
            <a:ext cx="3467100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Vascular injuries </a:t>
            </a:r>
            <a:br>
              <a:rPr lang="en-US" b="1" dirty="0"/>
            </a:br>
            <a:r>
              <a:rPr lang="en-US" b="1" dirty="0"/>
              <a:t>	CTA </a:t>
            </a:r>
            <a:r>
              <a:rPr lang="en-US" dirty="0"/>
              <a:t/>
            </a:r>
            <a:br>
              <a:rPr lang="en-US" dirty="0"/>
            </a:br>
            <a:endParaRPr lang="ar-SA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581400"/>
            <a:ext cx="4152900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078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Introduction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33600"/>
            <a:ext cx="8229600" cy="3992563"/>
          </a:xfrm>
        </p:spPr>
        <p:txBody>
          <a:bodyPr>
            <a:normAutofit/>
          </a:bodyPr>
          <a:lstStyle/>
          <a:p>
            <a:r>
              <a:rPr lang="en-US" sz="2000" dirty="0"/>
              <a:t>Knowledge of </a:t>
            </a:r>
            <a:r>
              <a:rPr lang="en-US" sz="2000" dirty="0" smtClean="0"/>
              <a:t>ballistics, injury </a:t>
            </a:r>
            <a:r>
              <a:rPr lang="en-US" sz="2000" dirty="0"/>
              <a:t>patterns, and pertinent anatomy are all </a:t>
            </a:r>
            <a:r>
              <a:rPr lang="en-US" sz="2000" dirty="0" smtClean="0"/>
              <a:t>essential to </a:t>
            </a:r>
            <a:r>
              <a:rPr lang="en-US" sz="2000" dirty="0"/>
              <a:t>the assessment and management of </a:t>
            </a:r>
            <a:r>
              <a:rPr lang="en-US" sz="2000" dirty="0" smtClean="0"/>
              <a:t>potentially serious injuries.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/>
              <a:t>Each case of </a:t>
            </a:r>
            <a:r>
              <a:rPr lang="en-US" sz="2000" dirty="0" smtClean="0"/>
              <a:t>neck trauma </a:t>
            </a:r>
            <a:r>
              <a:rPr lang="en-US" sz="2000" dirty="0"/>
              <a:t>presents a unique set of problems, </a:t>
            </a:r>
            <a:r>
              <a:rPr lang="en-US" sz="2000" dirty="0" smtClean="0"/>
              <a:t>but despite </a:t>
            </a:r>
            <a:r>
              <a:rPr lang="en-US" sz="2000" dirty="0"/>
              <a:t>the diversity of injuries, specific </a:t>
            </a:r>
            <a:r>
              <a:rPr lang="en-US" sz="2000" dirty="0" smtClean="0"/>
              <a:t>management guidelines </a:t>
            </a:r>
            <a:r>
              <a:rPr lang="en-US" sz="2000" dirty="0"/>
              <a:t>can be applied</a:t>
            </a:r>
            <a:r>
              <a:rPr lang="en-US" sz="2000" dirty="0" smtClean="0"/>
              <a:t>.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/>
              <a:t>Severity of </a:t>
            </a:r>
            <a:r>
              <a:rPr lang="en-US" sz="2000" dirty="0" smtClean="0"/>
              <a:t>injury and </a:t>
            </a:r>
            <a:r>
              <a:rPr lang="en-US" sz="2000" dirty="0"/>
              <a:t>delay in treatment correlate with poor outcome</a:t>
            </a:r>
            <a:r>
              <a:rPr lang="en-US" sz="2000" dirty="0" smtClean="0"/>
              <a:t>.</a:t>
            </a:r>
          </a:p>
          <a:p>
            <a:pPr marL="0" indent="0">
              <a:buNone/>
            </a:pPr>
            <a:endParaRPr lang="en-US" sz="2000" dirty="0" smtClean="0"/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56041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Vascular injuries</a:t>
            </a:r>
            <a:br>
              <a:rPr lang="en-US" b="1" dirty="0" smtClean="0"/>
            </a:br>
            <a:r>
              <a:rPr lang="en-US" b="1" dirty="0" smtClean="0"/>
              <a:t>4 vessels angiography </a:t>
            </a:r>
            <a:endParaRPr lang="ar-SA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52400" y="2209800"/>
            <a:ext cx="8534400" cy="39163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u="sng" dirty="0" smtClean="0"/>
              <a:t>Advantages : </a:t>
            </a:r>
          </a:p>
          <a:p>
            <a:pPr marL="0" indent="0">
              <a:buNone/>
            </a:pPr>
            <a:endParaRPr lang="en-US" sz="2000" b="1" u="sng" dirty="0" smtClean="0"/>
          </a:p>
          <a:p>
            <a:r>
              <a:rPr lang="en-US" sz="2000" dirty="0" smtClean="0"/>
              <a:t>Allow </a:t>
            </a:r>
            <a:r>
              <a:rPr lang="en-US" sz="2000" dirty="0"/>
              <a:t>for both diagnostic </a:t>
            </a:r>
            <a:r>
              <a:rPr lang="en-US" sz="2000" dirty="0" smtClean="0"/>
              <a:t>assessment and </a:t>
            </a:r>
            <a:r>
              <a:rPr lang="en-US" sz="2000" dirty="0"/>
              <a:t>endovascular </a:t>
            </a:r>
            <a:r>
              <a:rPr lang="en-US" sz="2000" dirty="0" smtClean="0"/>
              <a:t>intervention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b="1" u="sng" dirty="0" smtClean="0"/>
              <a:t>Disadvantages :</a:t>
            </a:r>
            <a:endParaRPr lang="en-US" sz="2000" b="1" u="sng" dirty="0"/>
          </a:p>
          <a:p>
            <a:r>
              <a:rPr lang="en-US" sz="2000" dirty="0" smtClean="0"/>
              <a:t>invasive</a:t>
            </a:r>
            <a:r>
              <a:rPr lang="en-US" sz="2000" dirty="0"/>
              <a:t>, </a:t>
            </a:r>
            <a:endParaRPr lang="en-US" sz="2000" dirty="0" smtClean="0"/>
          </a:p>
          <a:p>
            <a:r>
              <a:rPr lang="en-US" sz="2000" dirty="0" smtClean="0"/>
              <a:t>Increase the local and intracranial complication </a:t>
            </a:r>
          </a:p>
          <a:p>
            <a:pPr marL="0" indent="0">
              <a:buNone/>
            </a:pPr>
            <a:r>
              <a:rPr lang="en-US" sz="2000" dirty="0" smtClean="0"/>
              <a:t> </a:t>
            </a:r>
          </a:p>
          <a:p>
            <a:pPr marL="0" indent="0">
              <a:buNone/>
            </a:pPr>
            <a:r>
              <a:rPr lang="en-US" sz="2000" dirty="0" smtClean="0"/>
              <a:t>**  </a:t>
            </a:r>
            <a:r>
              <a:rPr lang="en-US" sz="2000" dirty="0"/>
              <a:t>requires the presence of an </a:t>
            </a:r>
            <a:r>
              <a:rPr lang="en-US" sz="2000" dirty="0" smtClean="0"/>
              <a:t>interventional radiologist</a:t>
            </a:r>
            <a:endParaRPr lang="ar-SA" sz="2000" dirty="0"/>
          </a:p>
        </p:txBody>
      </p:sp>
    </p:spTree>
    <p:extLst>
      <p:ext uri="{BB962C8B-B14F-4D97-AF65-F5344CB8AC3E}">
        <p14:creationId xmlns:p14="http://schemas.microsoft.com/office/powerpoint/2010/main" val="200398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Vascular injuries</a:t>
            </a:r>
            <a:endParaRPr lang="ar-SA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609600" y="1981200"/>
            <a:ext cx="7924800" cy="457200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sz="2000" dirty="0" smtClean="0"/>
              <a:t>Compression</a:t>
            </a:r>
          </a:p>
          <a:p>
            <a:r>
              <a:rPr lang="en-US" sz="2000" dirty="0" smtClean="0"/>
              <a:t>Anticoagulation with heparin </a:t>
            </a:r>
          </a:p>
          <a:p>
            <a:r>
              <a:rPr lang="en-US" sz="2000" dirty="0" smtClean="0"/>
              <a:t>Endovascular intervention</a:t>
            </a:r>
          </a:p>
          <a:p>
            <a:r>
              <a:rPr lang="en-US" sz="2000" dirty="0" smtClean="0"/>
              <a:t>Surgical control </a:t>
            </a:r>
          </a:p>
          <a:p>
            <a:pPr lvl="2"/>
            <a:r>
              <a:rPr lang="en-US" sz="2000" dirty="0" smtClean="0"/>
              <a:t>Ligation</a:t>
            </a:r>
          </a:p>
          <a:p>
            <a:pPr lvl="2"/>
            <a:r>
              <a:rPr lang="en-US" sz="2000" dirty="0" smtClean="0"/>
              <a:t>Repair --- revascularization </a:t>
            </a:r>
            <a:endParaRPr lang="ar-SA" sz="2000" dirty="0"/>
          </a:p>
        </p:txBody>
      </p:sp>
    </p:spTree>
    <p:extLst>
      <p:ext uri="{BB962C8B-B14F-4D97-AF65-F5344CB8AC3E}">
        <p14:creationId xmlns:p14="http://schemas.microsoft.com/office/powerpoint/2010/main" val="417599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Vascular injuries</a:t>
            </a:r>
            <a:br>
              <a:rPr lang="en-US" b="1" dirty="0" smtClean="0"/>
            </a:br>
            <a:r>
              <a:rPr lang="en-US" b="1" dirty="0" smtClean="0"/>
              <a:t>compression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1000" y="1905000"/>
            <a:ext cx="8229600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Temporary </a:t>
            </a:r>
            <a:r>
              <a:rPr lang="en-US" sz="2000" dirty="0"/>
              <a:t>control of </a:t>
            </a:r>
            <a:r>
              <a:rPr lang="en-US" sz="2000" dirty="0" err="1"/>
              <a:t>haemorrhage</a:t>
            </a:r>
            <a:r>
              <a:rPr lang="en-US" sz="2000" dirty="0"/>
              <a:t> should ideally be achieved. </a:t>
            </a:r>
            <a:endParaRPr lang="en-US" sz="2000" dirty="0" smtClean="0"/>
          </a:p>
          <a:p>
            <a:r>
              <a:rPr lang="en-US" sz="2000" dirty="0" smtClean="0"/>
              <a:t>Simple </a:t>
            </a:r>
            <a:r>
              <a:rPr lang="en-US" sz="2000" dirty="0"/>
              <a:t>external compression is ineffective, </a:t>
            </a:r>
            <a:endParaRPr lang="en-US" sz="2000" dirty="0" smtClean="0"/>
          </a:p>
          <a:p>
            <a:r>
              <a:rPr lang="en-US" sz="2000" dirty="0" smtClean="0"/>
              <a:t>Foley </a:t>
            </a:r>
            <a:r>
              <a:rPr lang="en-US" sz="2000" dirty="0"/>
              <a:t>balloon catheter </a:t>
            </a:r>
            <a:r>
              <a:rPr lang="en-US" sz="2000" dirty="0" err="1"/>
              <a:t>tamponade</a:t>
            </a:r>
            <a:r>
              <a:rPr lang="en-US" sz="2000" dirty="0" smtClean="0"/>
              <a:t>.</a:t>
            </a:r>
          </a:p>
          <a:p>
            <a:pPr lvl="2"/>
            <a:r>
              <a:rPr lang="en-US" sz="2000" dirty="0"/>
              <a:t>I</a:t>
            </a:r>
            <a:r>
              <a:rPr lang="en-US" sz="2000" dirty="0" smtClean="0"/>
              <a:t>nsertion </a:t>
            </a:r>
            <a:r>
              <a:rPr lang="en-US" sz="2000" dirty="0"/>
              <a:t>of an 18- or 20-gauge Foley </a:t>
            </a:r>
            <a:r>
              <a:rPr lang="en-US" sz="2000" dirty="0" smtClean="0"/>
              <a:t>catheter. </a:t>
            </a:r>
          </a:p>
          <a:p>
            <a:pPr lvl="2"/>
            <a:r>
              <a:rPr lang="en-US" sz="2000" dirty="0" smtClean="0"/>
              <a:t>The </a:t>
            </a:r>
            <a:r>
              <a:rPr lang="en-US" sz="2000" dirty="0"/>
              <a:t>balloon is then inflated with 5 mL of water or until resistance is felt, </a:t>
            </a:r>
            <a:endParaRPr lang="en-US" sz="2000" dirty="0" smtClean="0"/>
          </a:p>
          <a:p>
            <a:pPr lvl="2"/>
            <a:r>
              <a:rPr lang="en-US" sz="2000" dirty="0" smtClean="0"/>
              <a:t>Clamping proximal </a:t>
            </a:r>
            <a:r>
              <a:rPr lang="en-US" sz="2000" dirty="0"/>
              <a:t>end of the catheter </a:t>
            </a:r>
            <a:r>
              <a:rPr lang="en-US" sz="2000" dirty="0" smtClean="0"/>
              <a:t>to </a:t>
            </a:r>
            <a:r>
              <a:rPr lang="en-US" sz="2000" dirty="0"/>
              <a:t>prevent bleeding through the lumen. </a:t>
            </a:r>
            <a:endParaRPr lang="en-US" sz="2000" dirty="0" smtClean="0"/>
          </a:p>
          <a:p>
            <a:pPr lvl="2"/>
            <a:r>
              <a:rPr lang="en-US" sz="2000" dirty="0" smtClean="0"/>
              <a:t>The </a:t>
            </a:r>
            <a:r>
              <a:rPr lang="en-US" sz="2000" dirty="0"/>
              <a:t>more superficial neck wound can then be packed or closed with sutures</a:t>
            </a:r>
            <a:r>
              <a:rPr lang="en-US" dirty="0" smtClean="0"/>
              <a:t>.</a:t>
            </a:r>
            <a:r>
              <a:rPr lang="en-US" dirty="0"/>
              <a:t> 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2610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819400" y="2819400"/>
            <a:ext cx="3667164" cy="365760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04800" y="2057400"/>
            <a:ext cx="4038600" cy="4525963"/>
          </a:xfrm>
        </p:spPr>
        <p:txBody>
          <a:bodyPr/>
          <a:lstStyle/>
          <a:p>
            <a:r>
              <a:rPr lang="en-US" dirty="0"/>
              <a:t>Foley balloon catheter </a:t>
            </a:r>
            <a:r>
              <a:rPr lang="en-US" dirty="0" err="1"/>
              <a:t>tamponade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Vascular injuries </a:t>
            </a:r>
            <a:br>
              <a:rPr lang="en-US" b="1" dirty="0" smtClean="0"/>
            </a:br>
            <a:r>
              <a:rPr lang="en-US" b="1" dirty="0" smtClean="0"/>
              <a:t>compression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3166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Vascular injuries</a:t>
            </a:r>
            <a:br>
              <a:rPr lang="en-US" dirty="0" smtClean="0"/>
            </a:br>
            <a:r>
              <a:rPr lang="en-US" dirty="0" smtClean="0"/>
              <a:t>endovascular management 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2209800"/>
            <a:ext cx="8382000" cy="4525963"/>
          </a:xfrm>
        </p:spPr>
        <p:txBody>
          <a:bodyPr>
            <a:normAutofit/>
          </a:bodyPr>
          <a:lstStyle/>
          <a:p>
            <a:r>
              <a:rPr lang="en-US" sz="2000" dirty="0"/>
              <a:t>Covered stent graft:  </a:t>
            </a:r>
            <a:r>
              <a:rPr lang="en-US" sz="2000" dirty="0" err="1"/>
              <a:t>pseudoaneurysm</a:t>
            </a:r>
            <a:r>
              <a:rPr lang="en-US" sz="2000" dirty="0"/>
              <a:t>, </a:t>
            </a:r>
            <a:r>
              <a:rPr lang="en-US" sz="2000" dirty="0" smtClean="0"/>
              <a:t>lacerations.  </a:t>
            </a:r>
          </a:p>
          <a:p>
            <a:r>
              <a:rPr lang="en-US" sz="2000" dirty="0" smtClean="0"/>
              <a:t>Embolization </a:t>
            </a:r>
            <a:r>
              <a:rPr lang="en-US" sz="2000" dirty="0"/>
              <a:t>or coiling:  </a:t>
            </a:r>
            <a:r>
              <a:rPr lang="en-US" sz="2000" dirty="0" err="1" smtClean="0"/>
              <a:t>pseudoaneurysm</a:t>
            </a:r>
            <a:r>
              <a:rPr lang="en-US" sz="2000" dirty="0" smtClean="0"/>
              <a:t>  </a:t>
            </a:r>
          </a:p>
          <a:p>
            <a:r>
              <a:rPr lang="en-US" sz="2000" dirty="0" smtClean="0"/>
              <a:t>Endovascular </a:t>
            </a:r>
            <a:r>
              <a:rPr lang="en-US" sz="2000" dirty="0"/>
              <a:t>occlusion:  injured vertebral arteries </a:t>
            </a:r>
            <a:endParaRPr lang="en-US" sz="2000" dirty="0" smtClean="0"/>
          </a:p>
          <a:p>
            <a:r>
              <a:rPr lang="en-US" sz="2000" dirty="0" smtClean="0"/>
              <a:t>Test </a:t>
            </a:r>
            <a:r>
              <a:rPr lang="en-US" sz="2000" dirty="0"/>
              <a:t>balloon occlusion prior to ligation </a:t>
            </a:r>
            <a:endParaRPr lang="ar-SA" sz="2000" dirty="0"/>
          </a:p>
        </p:txBody>
      </p:sp>
    </p:spTree>
    <p:extLst>
      <p:ext uri="{BB962C8B-B14F-4D97-AF65-F5344CB8AC3E}">
        <p14:creationId xmlns:p14="http://schemas.microsoft.com/office/powerpoint/2010/main" val="240243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Carotids injuries 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75249" y="1981200"/>
            <a:ext cx="8610600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Primary repair </a:t>
            </a:r>
            <a:r>
              <a:rPr lang="en-US" sz="2000" dirty="0"/>
              <a:t>of the injured vessel is ideal. 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( favor by vascular surgeon ) </a:t>
            </a:r>
          </a:p>
          <a:p>
            <a:r>
              <a:rPr lang="en-US" sz="2000" dirty="0" smtClean="0"/>
              <a:t>Ligation or embolization</a:t>
            </a:r>
          </a:p>
          <a:p>
            <a:pPr lvl="2"/>
            <a:r>
              <a:rPr lang="en-US" sz="2000" dirty="0" smtClean="0"/>
              <a:t>Coma</a:t>
            </a:r>
          </a:p>
          <a:p>
            <a:pPr lvl="2"/>
            <a:r>
              <a:rPr lang="en-US" sz="2000" dirty="0" smtClean="0"/>
              <a:t>High carotids injury </a:t>
            </a:r>
          </a:p>
          <a:p>
            <a:r>
              <a:rPr lang="en-US" sz="2000" dirty="0" smtClean="0"/>
              <a:t>Endovascular repair </a:t>
            </a:r>
          </a:p>
          <a:p>
            <a:pPr lvl="2"/>
            <a:r>
              <a:rPr lang="en-US" sz="2000" dirty="0" smtClean="0"/>
              <a:t>Intimal flap</a:t>
            </a:r>
            <a:endParaRPr lang="en-US" sz="2000" dirty="0"/>
          </a:p>
          <a:p>
            <a:r>
              <a:rPr lang="en-US" sz="2000" dirty="0" err="1" smtClean="0"/>
              <a:t>Anticoagulte</a:t>
            </a:r>
            <a:endParaRPr lang="en-US" sz="2000" dirty="0" smtClean="0"/>
          </a:p>
          <a:p>
            <a:pPr lvl="2"/>
            <a:r>
              <a:rPr lang="en-US" sz="2000" dirty="0" smtClean="0"/>
              <a:t>Blunt injury</a:t>
            </a:r>
            <a:r>
              <a:rPr lang="en-US" sz="22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0895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6476" y="1600200"/>
            <a:ext cx="4038600" cy="4525963"/>
          </a:xfrm>
        </p:spPr>
        <p:txBody>
          <a:bodyPr/>
          <a:lstStyle/>
          <a:p>
            <a:r>
              <a:rPr lang="en-US" sz="2400" dirty="0" smtClean="0"/>
              <a:t>Endovascular management </a:t>
            </a:r>
          </a:p>
          <a:p>
            <a:pPr lvl="2"/>
            <a:r>
              <a:rPr lang="en-US" sz="2400" dirty="0" smtClean="0"/>
              <a:t>Ligation</a:t>
            </a:r>
          </a:p>
          <a:p>
            <a:pPr lvl="2"/>
            <a:r>
              <a:rPr lang="en-US" sz="2400" dirty="0" smtClean="0"/>
              <a:t>Embolization </a:t>
            </a:r>
          </a:p>
          <a:p>
            <a:pPr marL="914400" lvl="2" indent="0">
              <a:buNone/>
            </a:pPr>
            <a:endParaRPr lang="en-US" sz="2400" dirty="0" smtClean="0"/>
          </a:p>
          <a:p>
            <a:r>
              <a:rPr lang="en-US" sz="2400" dirty="0" smtClean="0"/>
              <a:t>Anticoagulte </a:t>
            </a:r>
          </a:p>
          <a:p>
            <a:pPr lvl="2"/>
            <a:r>
              <a:rPr lang="en-US" sz="2400" dirty="0" smtClean="0"/>
              <a:t>Blunt injury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           </a:t>
            </a:r>
          </a:p>
          <a:p>
            <a:pPr marL="0" indent="0">
              <a:buNone/>
            </a:pPr>
            <a:endParaRPr lang="ar-SA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62400" y="3031470"/>
            <a:ext cx="4800600" cy="3140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br>
              <a:rPr lang="en-US" dirty="0" smtClean="0"/>
            </a:br>
            <a:r>
              <a:rPr lang="en-US" b="1" dirty="0" smtClean="0"/>
              <a:t>Vertebral injuries </a:t>
            </a:r>
            <a:endParaRPr lang="ar-SA" b="1" dirty="0"/>
          </a:p>
        </p:txBody>
      </p:sp>
    </p:spTree>
    <p:extLst>
      <p:ext uri="{BB962C8B-B14F-4D97-AF65-F5344CB8AC3E}">
        <p14:creationId xmlns:p14="http://schemas.microsoft.com/office/powerpoint/2010/main" val="389734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838200"/>
          </a:xfrm>
        </p:spPr>
        <p:txBody>
          <a:bodyPr>
            <a:normAutofit/>
          </a:bodyPr>
          <a:lstStyle/>
          <a:p>
            <a:r>
              <a:rPr lang="en-US" b="1" dirty="0" smtClean="0"/>
              <a:t>Management algorithm  </a:t>
            </a:r>
            <a:endParaRPr lang="en-US" b="1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990600"/>
            <a:ext cx="61722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343400" y="5715000"/>
            <a:ext cx="4648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Munera</a:t>
            </a:r>
            <a:r>
              <a:rPr lang="en-US" dirty="0"/>
              <a:t> F et al. Penetrating injuries of the neck: use </a:t>
            </a:r>
            <a:r>
              <a:rPr lang="en-US" dirty="0" smtClean="0"/>
              <a:t>of helical </a:t>
            </a:r>
            <a:r>
              <a:rPr lang="en-US" dirty="0"/>
              <a:t>computed tomographic angiography. J Trauma. 2005;</a:t>
            </a:r>
          </a:p>
        </p:txBody>
      </p:sp>
    </p:spTree>
    <p:extLst>
      <p:ext uri="{BB962C8B-B14F-4D97-AF65-F5344CB8AC3E}">
        <p14:creationId xmlns:p14="http://schemas.microsoft.com/office/powerpoint/2010/main" val="331760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90600"/>
            <a:ext cx="8382000" cy="5715000"/>
          </a:xfrm>
        </p:spPr>
      </p:pic>
    </p:spTree>
    <p:extLst>
      <p:ext uri="{BB962C8B-B14F-4D97-AF65-F5344CB8AC3E}">
        <p14:creationId xmlns:p14="http://schemas.microsoft.com/office/powerpoint/2010/main" val="96189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7924800" cy="1143000"/>
          </a:xfrm>
        </p:spPr>
        <p:txBody>
          <a:bodyPr/>
          <a:lstStyle/>
          <a:p>
            <a:r>
              <a:rPr lang="en-US" b="1" dirty="0" smtClean="0"/>
              <a:t>Management algorithm 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371600" y="1600200"/>
            <a:ext cx="68580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Introduction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1676400"/>
            <a:ext cx="8382000" cy="4449763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The overall mortality rate for penetrating neck trauma</a:t>
            </a:r>
          </a:p>
          <a:p>
            <a:pPr marL="0" indent="0">
              <a:buNone/>
            </a:pPr>
            <a:r>
              <a:rPr lang="en-US" sz="2400" dirty="0" smtClean="0"/>
              <a:t>is 3% to 6%.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The major cause of death in patients with penetrating neck trauma is </a:t>
            </a:r>
            <a:r>
              <a:rPr lang="en-US" sz="2400" b="1" u="sng" dirty="0" smtClean="0"/>
              <a:t>exsanguinating hemorrhage </a:t>
            </a:r>
            <a:r>
              <a:rPr lang="en-US" sz="2400" dirty="0" smtClean="0"/>
              <a:t>from a vascular injury. 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Most series report at least some mortality from missed esophageal injuries, which usually manifest as sepsis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sz="2400" dirty="0" smtClean="0"/>
              <a:t>The </a:t>
            </a:r>
            <a:r>
              <a:rPr lang="en-US" sz="2400" dirty="0"/>
              <a:t>assessment and management of patients who have sustained a penetrating neck injury has historically been an issue surrounded by significant controversy.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88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Neck exploration </a:t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914400" y="1447800"/>
            <a:ext cx="8229600" cy="4906963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Anterior sternocleidomastoid incision  ( most common approach ) 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                          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362200"/>
            <a:ext cx="7162800" cy="4025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434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Neck exploration </a:t>
            </a:r>
            <a:endParaRPr lang="en-US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35850"/>
            <a:ext cx="4041932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286000"/>
            <a:ext cx="38862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95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Neck exploration</a:t>
            </a:r>
            <a:br>
              <a:rPr lang="en-US" b="1" dirty="0" smtClean="0"/>
            </a:br>
            <a:r>
              <a:rPr lang="en-US" b="1" dirty="0" smtClean="0"/>
              <a:t>zone 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1600200"/>
            <a:ext cx="8001000" cy="4572000"/>
          </a:xfrm>
        </p:spPr>
        <p:txBody>
          <a:bodyPr/>
          <a:lstStyle/>
          <a:p>
            <a:r>
              <a:rPr lang="en-US" dirty="0" smtClean="0"/>
              <a:t>Median </a:t>
            </a:r>
            <a:r>
              <a:rPr lang="en-US" dirty="0" err="1"/>
              <a:t>sternotomy</a:t>
            </a:r>
            <a:r>
              <a:rPr lang="en-US" dirty="0"/>
              <a:t> with extension to an anterior sternocleidomastoid incision or supraclavicular incision with or without clavicular head resection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19400"/>
            <a:ext cx="3552825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895600"/>
            <a:ext cx="3429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590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NECK EXPLORATION</a:t>
            </a:r>
            <a:br>
              <a:rPr lang="en-US" b="1" dirty="0" smtClean="0"/>
            </a:br>
            <a:r>
              <a:rPr lang="en-US" b="1" dirty="0" smtClean="0"/>
              <a:t>ZONE II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343400"/>
          </a:xfrm>
        </p:spPr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ervical </a:t>
            </a:r>
            <a:r>
              <a:rPr lang="en-US" dirty="0"/>
              <a:t>collar incision may provide access to both sides of the neck, with the potential to extend along the anterior sternocleidomastoid muscle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819400"/>
            <a:ext cx="3524250" cy="384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830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Neck exploration</a:t>
            </a:r>
            <a:br>
              <a:rPr lang="en-US" b="1" dirty="0" smtClean="0"/>
            </a:br>
            <a:r>
              <a:rPr lang="en-US" b="1" dirty="0" smtClean="0"/>
              <a:t>zone iii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1828800"/>
            <a:ext cx="8077200" cy="4114800"/>
          </a:xfrm>
        </p:spPr>
        <p:txBody>
          <a:bodyPr/>
          <a:lstStyle/>
          <a:p>
            <a:r>
              <a:rPr lang="en-US" dirty="0"/>
              <a:t>subluxation, dislocation, or resection of the mandible may be necessary to gain operative vascular control. </a:t>
            </a:r>
            <a:endParaRPr lang="en-US" dirty="0" smtClean="0"/>
          </a:p>
          <a:p>
            <a:r>
              <a:rPr lang="en-US" dirty="0" smtClean="0"/>
              <a:t>Endovascular </a:t>
            </a:r>
            <a:r>
              <a:rPr lang="en-US" dirty="0"/>
              <a:t>techniques have become a useful adjunct and an addition to the armamentarium available for the management of the acutely injured patient</a:t>
            </a:r>
          </a:p>
        </p:txBody>
      </p:sp>
    </p:spTree>
    <p:extLst>
      <p:ext uri="{BB962C8B-B14F-4D97-AF65-F5344CB8AC3E}">
        <p14:creationId xmlns:p14="http://schemas.microsoft.com/office/powerpoint/2010/main" val="145041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Conclusion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8077200" cy="4419600"/>
          </a:xfrm>
        </p:spPr>
        <p:txBody>
          <a:bodyPr>
            <a:normAutofit/>
          </a:bodyPr>
          <a:lstStyle/>
          <a:p>
            <a:pPr fontAlgn="base"/>
            <a:r>
              <a:rPr lang="en-US" dirty="0"/>
              <a:t>The assessment and management of penetrating neck trauma remains a challenge and has historically been fraught with controversy. </a:t>
            </a:r>
            <a:endParaRPr lang="en-US" dirty="0" smtClean="0"/>
          </a:p>
          <a:p>
            <a:pPr fontAlgn="base"/>
            <a:r>
              <a:rPr lang="en-US" dirty="0" smtClean="0"/>
              <a:t>Consensus </a:t>
            </a:r>
            <a:r>
              <a:rPr lang="en-US" dirty="0"/>
              <a:t>slowly appears to be evolving with regard to certain aspects of this </a:t>
            </a:r>
            <a:r>
              <a:rPr lang="en-US" dirty="0" smtClean="0"/>
              <a:t>topic</a:t>
            </a:r>
            <a:r>
              <a:rPr lang="en-US" dirty="0"/>
              <a:t>.</a:t>
            </a:r>
            <a:endParaRPr lang="en-US" dirty="0" smtClean="0"/>
          </a:p>
          <a:p>
            <a:pPr fontAlgn="base"/>
            <a:r>
              <a:rPr lang="en-US" dirty="0" smtClean="0"/>
              <a:t>most </a:t>
            </a:r>
            <a:r>
              <a:rPr lang="en-US" dirty="0" err="1"/>
              <a:t>centres</a:t>
            </a:r>
            <a:r>
              <a:rPr lang="en-US" dirty="0"/>
              <a:t> have now moved away from a policy of mandatory exploration for all injuries deep to the </a:t>
            </a:r>
            <a:r>
              <a:rPr lang="en-US" dirty="0" err="1"/>
              <a:t>platysma</a:t>
            </a:r>
            <a:r>
              <a:rPr lang="en-US" dirty="0"/>
              <a:t>, </a:t>
            </a:r>
          </a:p>
          <a:p>
            <a:pPr fontAlgn="base"/>
            <a:r>
              <a:rPr lang="en-US" dirty="0" smtClean="0"/>
              <a:t>Increasing </a:t>
            </a:r>
            <a:r>
              <a:rPr lang="en-US" dirty="0"/>
              <a:t>acceptance of the role of CT angiography to investigate potential arterial injuries. </a:t>
            </a:r>
            <a:endParaRPr lang="en-US" dirty="0" smtClean="0"/>
          </a:p>
          <a:p>
            <a:pPr fontAlgn="base"/>
            <a:r>
              <a:rPr lang="en-US" dirty="0" smtClean="0"/>
              <a:t>The </a:t>
            </a:r>
            <a:r>
              <a:rPr lang="en-US" dirty="0"/>
              <a:t>heterogeneous nature of cervical trauma means that no one approach will be appropriate for all patients with penetrating neck injuries.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06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Mechanism of injury </a:t>
            </a:r>
            <a:endParaRPr lang="en-US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1905000"/>
            <a:ext cx="7047882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val 8"/>
          <p:cNvSpPr/>
          <p:nvPr/>
        </p:nvSpPr>
        <p:spPr>
          <a:xfrm>
            <a:off x="4038600" y="2743200"/>
            <a:ext cx="914400" cy="2819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00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-76200" y="1600200"/>
            <a:ext cx="5257800" cy="4953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KE </a:t>
            </a:r>
            <a:r>
              <a:rPr lang="en-US" sz="2400" dirty="0"/>
              <a:t>= ½ MV </a:t>
            </a:r>
            <a:r>
              <a:rPr lang="en-US" sz="2400" dirty="0" smtClean="0"/>
              <a:t>2</a:t>
            </a:r>
          </a:p>
          <a:p>
            <a:r>
              <a:rPr lang="en-US" sz="2400" u="sng" dirty="0"/>
              <a:t>high-velocity projectiles </a:t>
            </a:r>
            <a:r>
              <a:rPr lang="en-US" sz="2400" u="sng" dirty="0" smtClean="0"/>
              <a:t>: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/>
              <a:t>impart significantly </a:t>
            </a:r>
            <a:r>
              <a:rPr lang="en-US" sz="2000" dirty="0"/>
              <a:t>larger amounts of </a:t>
            </a:r>
            <a:r>
              <a:rPr lang="en-US" sz="2000" dirty="0" smtClean="0"/>
              <a:t>energy into </a:t>
            </a:r>
            <a:r>
              <a:rPr lang="en-US" sz="2000" dirty="0"/>
              <a:t>the tissue </a:t>
            </a:r>
            <a:r>
              <a:rPr lang="en-US" sz="2000" dirty="0" smtClean="0"/>
              <a:t>impacted. </a:t>
            </a:r>
          </a:p>
          <a:p>
            <a:pPr marL="457200" lvl="1" indent="0">
              <a:buNone/>
            </a:pPr>
            <a:endParaRPr lang="en-US" sz="2000" dirty="0" smtClean="0"/>
          </a:p>
          <a:p>
            <a:r>
              <a:rPr lang="en-US" sz="2400" dirty="0" smtClean="0"/>
              <a:t>Firearms :</a:t>
            </a:r>
            <a:endParaRPr lang="en-US" sz="2400" dirty="0"/>
          </a:p>
          <a:p>
            <a:pPr lvl="1">
              <a:buFont typeface="Wingdings" pitchFamily="2" charset="2"/>
              <a:buChar char="Ø"/>
            </a:pPr>
            <a:r>
              <a:rPr lang="en-US" sz="2000" dirty="0" smtClean="0"/>
              <a:t>low </a:t>
            </a:r>
            <a:r>
              <a:rPr lang="en-US" sz="2000" dirty="0"/>
              <a:t>velocity </a:t>
            </a:r>
            <a:r>
              <a:rPr lang="en-US" sz="2000" dirty="0" smtClean="0"/>
              <a:t>(</a:t>
            </a:r>
            <a:r>
              <a:rPr lang="en-US" sz="2000" dirty="0"/>
              <a:t>&lt;</a:t>
            </a:r>
            <a:r>
              <a:rPr lang="en-US" sz="2000" dirty="0" smtClean="0"/>
              <a:t>1,000 </a:t>
            </a:r>
            <a:r>
              <a:rPr lang="en-US" sz="2000" dirty="0" err="1" smtClean="0"/>
              <a:t>ft</a:t>
            </a:r>
            <a:r>
              <a:rPr lang="en-US" sz="2000" dirty="0" smtClean="0"/>
              <a:t>/s)--- tissue damage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/>
              <a:t>high </a:t>
            </a:r>
            <a:r>
              <a:rPr lang="en-US" sz="2000" dirty="0"/>
              <a:t>velocity </a:t>
            </a:r>
            <a:r>
              <a:rPr lang="en-US" sz="2000" dirty="0" smtClean="0"/>
              <a:t>(&gt;1,000 </a:t>
            </a:r>
            <a:r>
              <a:rPr lang="en-US" sz="2000" dirty="0" err="1"/>
              <a:t>ft</a:t>
            </a:r>
            <a:r>
              <a:rPr lang="en-US" sz="2000" dirty="0"/>
              <a:t>/s</a:t>
            </a:r>
            <a:r>
              <a:rPr lang="en-US" sz="2000" dirty="0" smtClean="0"/>
              <a:t>)--- tissue loss</a:t>
            </a:r>
          </a:p>
          <a:p>
            <a:pPr marL="857250" lvl="2" indent="0">
              <a:buNone/>
            </a:pPr>
            <a:endParaRPr lang="en-US" sz="1600" dirty="0" smtClean="0"/>
          </a:p>
          <a:p>
            <a:r>
              <a:rPr lang="en-US" sz="2400" dirty="0"/>
              <a:t>Gunshot wounds cause tissue injury by two main </a:t>
            </a:r>
            <a:r>
              <a:rPr lang="en-US" sz="2400" dirty="0" smtClean="0"/>
              <a:t>mechanisms:</a:t>
            </a:r>
            <a:endParaRPr lang="en-US" sz="2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1600" y="2514600"/>
            <a:ext cx="39624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52400"/>
            <a:ext cx="7924800" cy="1143000"/>
          </a:xfrm>
        </p:spPr>
        <p:txBody>
          <a:bodyPr/>
          <a:lstStyle/>
          <a:p>
            <a:r>
              <a:rPr lang="en-US" b="1" dirty="0" smtClean="0"/>
              <a:t>Physiology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2183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Classification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r>
              <a:rPr lang="en-US" sz="2400" dirty="0" smtClean="0"/>
              <a:t>Horizontal entry zones of the neck for penetrating injuries to the neck. Modified from </a:t>
            </a:r>
            <a:r>
              <a:rPr lang="en-US" sz="2400" dirty="0" err="1" smtClean="0"/>
              <a:t>Jurkovich</a:t>
            </a:r>
            <a:r>
              <a:rPr lang="en-US" sz="2400" dirty="0" smtClean="0"/>
              <a:t> GJ. </a:t>
            </a:r>
          </a:p>
          <a:p>
            <a:endParaRPr lang="en-US" sz="2400" dirty="0"/>
          </a:p>
          <a:p>
            <a:r>
              <a:rPr lang="en-US" sz="2400" dirty="0" smtClean="0"/>
              <a:t>Based on anatomical configurations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61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53000" y="1676400"/>
            <a:ext cx="3581400" cy="3974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Classification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2400" y="1997839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Zone I</a:t>
            </a:r>
            <a:r>
              <a:rPr lang="en-US" dirty="0"/>
              <a:t> </a:t>
            </a:r>
            <a:r>
              <a:rPr lang="en-US" dirty="0" smtClean="0"/>
              <a:t>: </a:t>
            </a:r>
          </a:p>
          <a:p>
            <a:r>
              <a:rPr lang="en-US" dirty="0"/>
              <a:t>B</a:t>
            </a:r>
            <a:r>
              <a:rPr lang="en-US" dirty="0" smtClean="0"/>
              <a:t>elow the inferior </a:t>
            </a:r>
            <a:r>
              <a:rPr lang="en-US" dirty="0"/>
              <a:t>border of the </a:t>
            </a:r>
            <a:r>
              <a:rPr lang="en-US" u="sng" dirty="0"/>
              <a:t>cricoid cartilage. </a:t>
            </a:r>
            <a:endParaRPr lang="en-US" u="sng" dirty="0" smtClean="0"/>
          </a:p>
          <a:p>
            <a:endParaRPr lang="en-US" dirty="0" smtClean="0"/>
          </a:p>
          <a:p>
            <a:r>
              <a:rPr lang="en-US" b="1" dirty="0" smtClean="0"/>
              <a:t>Zone </a:t>
            </a:r>
            <a:r>
              <a:rPr lang="en-US" b="1" dirty="0"/>
              <a:t>II </a:t>
            </a:r>
            <a:r>
              <a:rPr lang="en-US" dirty="0" smtClean="0"/>
              <a:t>:</a:t>
            </a:r>
          </a:p>
          <a:p>
            <a:r>
              <a:rPr lang="en-US" dirty="0"/>
              <a:t>B</a:t>
            </a:r>
            <a:r>
              <a:rPr lang="en-US" dirty="0" smtClean="0"/>
              <a:t>etween </a:t>
            </a:r>
            <a:r>
              <a:rPr lang="en-US" dirty="0"/>
              <a:t>the </a:t>
            </a:r>
            <a:r>
              <a:rPr lang="en-US" u="sng" dirty="0"/>
              <a:t>angle of the mandible </a:t>
            </a:r>
            <a:r>
              <a:rPr lang="en-US" dirty="0"/>
              <a:t>and the </a:t>
            </a:r>
            <a:r>
              <a:rPr lang="en-US" dirty="0" smtClean="0"/>
              <a:t>inferior border </a:t>
            </a:r>
            <a:r>
              <a:rPr lang="en-US" dirty="0"/>
              <a:t>of the </a:t>
            </a:r>
            <a:r>
              <a:rPr lang="en-US" u="sng" dirty="0"/>
              <a:t>cricoid cartilage</a:t>
            </a:r>
            <a:r>
              <a:rPr lang="en-US" dirty="0"/>
              <a:t>, </a:t>
            </a:r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Zone </a:t>
            </a:r>
            <a:r>
              <a:rPr lang="en-US" b="1" dirty="0"/>
              <a:t>III </a:t>
            </a:r>
            <a:r>
              <a:rPr lang="en-US" dirty="0"/>
              <a:t>:</a:t>
            </a:r>
          </a:p>
          <a:p>
            <a:r>
              <a:rPr lang="en-US" dirty="0" smtClean="0"/>
              <a:t>Above the </a:t>
            </a:r>
            <a:r>
              <a:rPr lang="en-US" u="sng" dirty="0"/>
              <a:t>angle of the mandible</a:t>
            </a:r>
            <a:r>
              <a:rPr lang="en-US" dirty="0"/>
              <a:t> up to the</a:t>
            </a:r>
          </a:p>
          <a:p>
            <a:r>
              <a:rPr lang="en-US" u="sng" dirty="0"/>
              <a:t>skull base.</a:t>
            </a:r>
          </a:p>
        </p:txBody>
      </p:sp>
    </p:spTree>
    <p:extLst>
      <p:ext uri="{BB962C8B-B14F-4D97-AF65-F5344CB8AC3E}">
        <p14:creationId xmlns:p14="http://schemas.microsoft.com/office/powerpoint/2010/main" val="100822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20595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Anatomy</a:t>
            </a:r>
            <a:br>
              <a:rPr lang="en-US" b="1" dirty="0" smtClean="0"/>
            </a:br>
            <a:r>
              <a:rPr lang="en-US" b="1" dirty="0" smtClean="0"/>
              <a:t>Zone I </a:t>
            </a:r>
            <a:endParaRPr lang="ar-SA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152400" y="1371600"/>
            <a:ext cx="8382000" cy="5334000"/>
          </a:xfrm>
        </p:spPr>
        <p:txBody>
          <a:bodyPr>
            <a:noAutofit/>
          </a:bodyPr>
          <a:lstStyle/>
          <a:p>
            <a:r>
              <a:rPr lang="en-US" sz="1400" b="1" u="sng" dirty="0"/>
              <a:t>Boundaries: </a:t>
            </a:r>
            <a:r>
              <a:rPr lang="en-US" sz="1400" b="1" u="sng" dirty="0" smtClean="0"/>
              <a:t> </a:t>
            </a:r>
          </a:p>
          <a:p>
            <a:pPr marL="0" indent="0">
              <a:buNone/>
            </a:pPr>
            <a:r>
              <a:rPr lang="en-US" sz="1400" dirty="0" smtClean="0"/>
              <a:t>Clavicles </a:t>
            </a:r>
            <a:r>
              <a:rPr lang="en-US" sz="1400" dirty="0"/>
              <a:t>and sternal notch up to cricoid cartilage </a:t>
            </a:r>
            <a:endParaRPr lang="en-US" sz="1400" dirty="0" smtClean="0"/>
          </a:p>
          <a:p>
            <a:r>
              <a:rPr lang="en-US" sz="1400" b="1" u="sng" dirty="0" smtClean="0"/>
              <a:t>Vasculature :</a:t>
            </a:r>
          </a:p>
          <a:p>
            <a:pPr lvl="1">
              <a:buFont typeface="Wingdings" pitchFamily="2" charset="2"/>
              <a:buChar char="Ø"/>
            </a:pPr>
            <a:r>
              <a:rPr lang="en-US" sz="1400" dirty="0" smtClean="0"/>
              <a:t> </a:t>
            </a:r>
            <a:r>
              <a:rPr lang="en-US" sz="1400" dirty="0"/>
              <a:t>Arch of </a:t>
            </a:r>
            <a:r>
              <a:rPr lang="en-US" sz="1400" dirty="0" smtClean="0"/>
              <a:t>Aorta</a:t>
            </a:r>
          </a:p>
          <a:p>
            <a:pPr lvl="1">
              <a:buFont typeface="Wingdings" pitchFamily="2" charset="2"/>
              <a:buChar char="Ø"/>
            </a:pPr>
            <a:r>
              <a:rPr lang="en-US" sz="1400" dirty="0" smtClean="0"/>
              <a:t>Innominate </a:t>
            </a:r>
            <a:r>
              <a:rPr lang="en-US" sz="1400" dirty="0"/>
              <a:t>vessels </a:t>
            </a:r>
            <a:endParaRPr lang="en-US" sz="1400" dirty="0" smtClean="0"/>
          </a:p>
          <a:p>
            <a:pPr lvl="1">
              <a:buFont typeface="Wingdings" pitchFamily="2" charset="2"/>
              <a:buChar char="Ø"/>
            </a:pPr>
            <a:r>
              <a:rPr lang="en-US" sz="1400" dirty="0" smtClean="0"/>
              <a:t> </a:t>
            </a:r>
            <a:r>
              <a:rPr lang="en-US" sz="1400" dirty="0" err="1"/>
              <a:t>Subclavian</a:t>
            </a:r>
            <a:r>
              <a:rPr lang="en-US" sz="1400" dirty="0"/>
              <a:t> vessels </a:t>
            </a:r>
            <a:r>
              <a:rPr lang="en-US" sz="1400" dirty="0" smtClean="0"/>
              <a:t>                                     </a:t>
            </a:r>
          </a:p>
          <a:p>
            <a:pPr lvl="1">
              <a:buFont typeface="Wingdings" pitchFamily="2" charset="2"/>
              <a:buChar char="Ø"/>
            </a:pPr>
            <a:r>
              <a:rPr lang="en-US" sz="1400" dirty="0" smtClean="0"/>
              <a:t>Proximal </a:t>
            </a:r>
            <a:r>
              <a:rPr lang="en-US" sz="1400" dirty="0"/>
              <a:t>Carotid Arteries </a:t>
            </a:r>
            <a:endParaRPr lang="en-US" sz="1400" dirty="0" smtClean="0"/>
          </a:p>
          <a:p>
            <a:pPr lvl="1">
              <a:buFont typeface="Wingdings" pitchFamily="2" charset="2"/>
              <a:buChar char="Ø"/>
            </a:pPr>
            <a:r>
              <a:rPr lang="en-US" sz="1400" dirty="0" smtClean="0"/>
              <a:t> </a:t>
            </a:r>
            <a:r>
              <a:rPr lang="en-US" sz="1400" dirty="0"/>
              <a:t>Vertebral Arteries </a:t>
            </a:r>
            <a:r>
              <a:rPr lang="en-US" sz="1400" dirty="0" smtClean="0"/>
              <a:t> </a:t>
            </a:r>
          </a:p>
          <a:p>
            <a:r>
              <a:rPr lang="en-US" sz="1400" b="1" u="sng" dirty="0" err="1" smtClean="0"/>
              <a:t>Aerodigestive</a:t>
            </a:r>
            <a:endParaRPr lang="en-US" sz="1400" b="1" u="sng" dirty="0" smtClean="0"/>
          </a:p>
          <a:p>
            <a:pPr lvl="1">
              <a:buFont typeface="Wingdings" pitchFamily="2" charset="2"/>
              <a:buChar char="Ø"/>
            </a:pPr>
            <a:r>
              <a:rPr lang="en-US" sz="1400" dirty="0" smtClean="0"/>
              <a:t> Trachea</a:t>
            </a:r>
            <a:r>
              <a:rPr lang="en-US" sz="1400" dirty="0"/>
              <a:t>, </a:t>
            </a:r>
            <a:endParaRPr lang="en-US" sz="1400" dirty="0" smtClean="0"/>
          </a:p>
          <a:p>
            <a:pPr lvl="1">
              <a:buFont typeface="Wingdings" pitchFamily="2" charset="2"/>
              <a:buChar char="Ø"/>
            </a:pPr>
            <a:r>
              <a:rPr lang="en-US" sz="1400" dirty="0" smtClean="0"/>
              <a:t>Lung </a:t>
            </a:r>
            <a:r>
              <a:rPr lang="en-US" sz="1400" dirty="0"/>
              <a:t>apices </a:t>
            </a:r>
            <a:endParaRPr lang="en-US" sz="1400" dirty="0" smtClean="0"/>
          </a:p>
          <a:p>
            <a:pPr lvl="1">
              <a:buFont typeface="Wingdings" pitchFamily="2" charset="2"/>
              <a:buChar char="Ø"/>
            </a:pPr>
            <a:r>
              <a:rPr lang="en-US" sz="1400" dirty="0" smtClean="0"/>
              <a:t> </a:t>
            </a:r>
            <a:r>
              <a:rPr lang="en-US" sz="1400" dirty="0"/>
              <a:t>Esophagus </a:t>
            </a:r>
            <a:endParaRPr lang="en-US" sz="1400" dirty="0" smtClean="0"/>
          </a:p>
          <a:p>
            <a:r>
              <a:rPr lang="en-US" sz="1400" b="1" u="sng" dirty="0" smtClean="0"/>
              <a:t>Thoracic </a:t>
            </a:r>
            <a:r>
              <a:rPr lang="en-US" sz="1400" b="1" u="sng" dirty="0"/>
              <a:t>duct </a:t>
            </a:r>
            <a:r>
              <a:rPr lang="en-US" sz="1400" b="1" u="sng" dirty="0" smtClean="0"/>
              <a:t> </a:t>
            </a:r>
          </a:p>
          <a:p>
            <a:r>
              <a:rPr lang="en-US" sz="1400" b="1" u="sng" dirty="0" smtClean="0"/>
              <a:t>Neurologic </a:t>
            </a:r>
          </a:p>
          <a:p>
            <a:pPr lvl="1">
              <a:buFont typeface="Wingdings" pitchFamily="2" charset="2"/>
              <a:buChar char="Ø"/>
            </a:pPr>
            <a:r>
              <a:rPr lang="en-US" sz="1400" dirty="0" smtClean="0"/>
              <a:t>Brachial plexus</a:t>
            </a:r>
          </a:p>
          <a:p>
            <a:pPr lvl="1">
              <a:buFont typeface="Wingdings" pitchFamily="2" charset="2"/>
              <a:buChar char="Ø"/>
            </a:pPr>
            <a:r>
              <a:rPr lang="en-US" sz="1400" dirty="0" smtClean="0"/>
              <a:t>spinal </a:t>
            </a:r>
            <a:r>
              <a:rPr lang="en-US" sz="1400" dirty="0"/>
              <a:t>cord</a:t>
            </a:r>
            <a:endParaRPr lang="ar-SA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133600"/>
            <a:ext cx="4343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090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2259</TotalTime>
  <Words>1408</Words>
  <Application>Microsoft Office PowerPoint</Application>
  <PresentationFormat>On-screen Show (4:3)</PresentationFormat>
  <Paragraphs>361</Paragraphs>
  <Slides>45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Horizon</vt:lpstr>
      <vt:lpstr>Neck trauma </vt:lpstr>
      <vt:lpstr>PowerPoint Presentation</vt:lpstr>
      <vt:lpstr>Introduction </vt:lpstr>
      <vt:lpstr>Introduction </vt:lpstr>
      <vt:lpstr>Mechanism of injury </vt:lpstr>
      <vt:lpstr>Physiology </vt:lpstr>
      <vt:lpstr>Classification </vt:lpstr>
      <vt:lpstr>Classification </vt:lpstr>
      <vt:lpstr>Anatomy Zone I </vt:lpstr>
      <vt:lpstr>Anatomy Zone II </vt:lpstr>
      <vt:lpstr>Anatomy  Zone III </vt:lpstr>
      <vt:lpstr>Classification </vt:lpstr>
      <vt:lpstr>Classification </vt:lpstr>
      <vt:lpstr>Clinical assessment </vt:lpstr>
      <vt:lpstr>General management </vt:lpstr>
      <vt:lpstr>Management </vt:lpstr>
      <vt:lpstr>Management </vt:lpstr>
      <vt:lpstr>Neck exploration </vt:lpstr>
      <vt:lpstr>Management  algorithm </vt:lpstr>
      <vt:lpstr>Management: esophageal injuries </vt:lpstr>
      <vt:lpstr>Management Contrast esophageogram </vt:lpstr>
      <vt:lpstr>Management  </vt:lpstr>
      <vt:lpstr>Management : esophageal injuries Neck exploration </vt:lpstr>
      <vt:lpstr>Esophageal injuries Management </vt:lpstr>
      <vt:lpstr>Vascular injuries  Diagnosis </vt:lpstr>
      <vt:lpstr>Vascular injuries  Doppler U/S </vt:lpstr>
      <vt:lpstr>Vascular injuries   CTA  </vt:lpstr>
      <vt:lpstr>Vascular injuries   CTA  </vt:lpstr>
      <vt:lpstr>Vascular injuries   CTA  </vt:lpstr>
      <vt:lpstr>Vascular injuries 4 vessels angiography </vt:lpstr>
      <vt:lpstr>Vascular injuries</vt:lpstr>
      <vt:lpstr>Vascular injuries compression </vt:lpstr>
      <vt:lpstr>Vascular injuries  compression </vt:lpstr>
      <vt:lpstr>Vascular injuries endovascular management </vt:lpstr>
      <vt:lpstr> Carotids injuries </vt:lpstr>
      <vt:lpstr>  Vertebral injuries </vt:lpstr>
      <vt:lpstr>Management algorithm  </vt:lpstr>
      <vt:lpstr>PowerPoint Presentation</vt:lpstr>
      <vt:lpstr>Management algorithm </vt:lpstr>
      <vt:lpstr>Neck exploration  </vt:lpstr>
      <vt:lpstr>Neck exploration </vt:lpstr>
      <vt:lpstr>Neck exploration zone i</vt:lpstr>
      <vt:lpstr>NECK EXPLORATION ZONE II </vt:lpstr>
      <vt:lpstr>Neck exploration zone iii </vt:lpstr>
      <vt:lpstr>Conclusion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Neck trauma</dc:title>
  <dc:creator>Mohammed Al Essa</dc:creator>
  <cp:lastModifiedBy>lola lola</cp:lastModifiedBy>
  <cp:revision>145</cp:revision>
  <dcterms:created xsi:type="dcterms:W3CDTF">2016-04-05T04:36:44Z</dcterms:created>
  <dcterms:modified xsi:type="dcterms:W3CDTF">2016-06-08T15:05:10Z</dcterms:modified>
</cp:coreProperties>
</file>