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slides/slide89.xml" ContentType="application/vnd.openxmlformats-officedocument.presentationml.slide+xml"/>
  <Override PartName="/ppt/slides/slide98.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318" r:id="rId3"/>
    <p:sldId id="319" r:id="rId4"/>
    <p:sldId id="260" r:id="rId5"/>
    <p:sldId id="257" r:id="rId6"/>
    <p:sldId id="320" r:id="rId7"/>
    <p:sldId id="261" r:id="rId8"/>
    <p:sldId id="258" r:id="rId9"/>
    <p:sldId id="263" r:id="rId10"/>
    <p:sldId id="264" r:id="rId11"/>
    <p:sldId id="269" r:id="rId12"/>
    <p:sldId id="270" r:id="rId13"/>
    <p:sldId id="267" r:id="rId14"/>
    <p:sldId id="268" r:id="rId15"/>
    <p:sldId id="271" r:id="rId16"/>
    <p:sldId id="272" r:id="rId17"/>
    <p:sldId id="273" r:id="rId18"/>
    <p:sldId id="274" r:id="rId19"/>
    <p:sldId id="275" r:id="rId20"/>
    <p:sldId id="276" r:id="rId21"/>
    <p:sldId id="277" r:id="rId22"/>
    <p:sldId id="279" r:id="rId23"/>
    <p:sldId id="278" r:id="rId24"/>
    <p:sldId id="281" r:id="rId25"/>
    <p:sldId id="282" r:id="rId26"/>
    <p:sldId id="283" r:id="rId27"/>
    <p:sldId id="284" r:id="rId28"/>
    <p:sldId id="285" r:id="rId29"/>
    <p:sldId id="286" r:id="rId30"/>
    <p:sldId id="287" r:id="rId31"/>
    <p:sldId id="293" r:id="rId32"/>
    <p:sldId id="291" r:id="rId33"/>
    <p:sldId id="292" r:id="rId34"/>
    <p:sldId id="294" r:id="rId35"/>
    <p:sldId id="321" r:id="rId36"/>
    <p:sldId id="322" r:id="rId37"/>
    <p:sldId id="295"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17" r:id="rId9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ورقة1!$B$1</c:f>
              <c:strCache>
                <c:ptCount val="1"/>
                <c:pt idx="0">
                  <c:v>سبب اهتمام النساء بالالتحاق بالأندية الرياضية</c:v>
                </c:pt>
              </c:strCache>
            </c:strRef>
          </c:tx>
          <c:dLbls>
            <c:spPr>
              <a:noFill/>
              <a:ln>
                <a:noFill/>
              </a:ln>
              <a:effectLst/>
            </c:spPr>
            <c:showPercent val="1"/>
            <c:extLst>
              <c:ext xmlns:c15="http://schemas.microsoft.com/office/drawing/2012/chart" uri="{CE6537A1-D6FC-4f65-9D91-7224C49458BB}">
                <c15:layout/>
              </c:ext>
            </c:extLst>
          </c:dLbls>
          <c:cat>
            <c:strRef>
              <c:f>ورقة1!$A$2:$A$4</c:f>
              <c:strCache>
                <c:ptCount val="3"/>
                <c:pt idx="0">
                  <c:v>الحفاظ على اللياقة وصحة الجسم</c:v>
                </c:pt>
                <c:pt idx="1">
                  <c:v>لقضاء أوقات الفراغ</c:v>
                </c:pt>
                <c:pt idx="2">
                  <c:v>للإجتماع مع الصديقات</c:v>
                </c:pt>
              </c:strCache>
            </c:strRef>
          </c:cat>
          <c:val>
            <c:numRef>
              <c:f>ورقة1!$B$2:$B$4</c:f>
              <c:numCache>
                <c:formatCode>General</c:formatCode>
                <c:ptCount val="3"/>
                <c:pt idx="0">
                  <c:v>30</c:v>
                </c:pt>
                <c:pt idx="1">
                  <c:v>4</c:v>
                </c:pt>
                <c:pt idx="2">
                  <c:v>6</c:v>
                </c:pt>
              </c:numCache>
            </c:numRef>
          </c:val>
        </c:ser>
        <c:dLbls>
          <c:showPercent val="1"/>
        </c:dLbls>
        <c:firstSliceAng val="360"/>
      </c:pieChart>
    </c:plotArea>
    <c:legend>
      <c:legendPos val="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ورقة1!$B$6</c:f>
              <c:strCache>
                <c:ptCount val="1"/>
                <c:pt idx="0">
                  <c:v>المستوى التعليمي </c:v>
                </c:pt>
              </c:strCache>
            </c:strRef>
          </c:tx>
          <c:dLbls>
            <c:spPr>
              <a:noFill/>
              <a:ln>
                <a:noFill/>
              </a:ln>
              <a:effectLst/>
            </c:spPr>
            <c:showPercent val="1"/>
            <c:extLst>
              <c:ext xmlns:c15="http://schemas.microsoft.com/office/drawing/2012/chart" uri="{CE6537A1-D6FC-4f65-9D91-7224C49458BB}">
                <c15:layout/>
              </c:ext>
            </c:extLst>
          </c:dLbls>
          <c:cat>
            <c:strRef>
              <c:f>ورقة1!$A$7:$A$10</c:f>
              <c:strCache>
                <c:ptCount val="4"/>
                <c:pt idx="0">
                  <c:v>الثانوي </c:v>
                </c:pt>
                <c:pt idx="1">
                  <c:v>بكالوريس</c:v>
                </c:pt>
                <c:pt idx="2">
                  <c:v>ماجيستر</c:v>
                </c:pt>
                <c:pt idx="3">
                  <c:v>دكتوراه</c:v>
                </c:pt>
              </c:strCache>
            </c:strRef>
          </c:cat>
          <c:val>
            <c:numRef>
              <c:f>ورقة1!$B$7:$B$10</c:f>
              <c:numCache>
                <c:formatCode>General</c:formatCode>
                <c:ptCount val="4"/>
                <c:pt idx="0">
                  <c:v>20</c:v>
                </c:pt>
                <c:pt idx="1">
                  <c:v>15</c:v>
                </c:pt>
                <c:pt idx="2">
                  <c:v>3</c:v>
                </c:pt>
                <c:pt idx="3">
                  <c:v>2</c:v>
                </c:pt>
              </c:numCache>
            </c:numRef>
          </c:val>
        </c:ser>
        <c:dLbls>
          <c:showPercent val="1"/>
        </c:dLbls>
        <c:firstSliceAng val="360"/>
      </c:pieChart>
    </c:plotArea>
    <c:legend>
      <c:legendPos val="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ورقة1!$B$11</c:f>
              <c:strCache>
                <c:ptCount val="1"/>
                <c:pt idx="0">
                  <c:v>أين تسكنين في مدينة الرياض تحديداً</c:v>
                </c:pt>
              </c:strCache>
            </c:strRef>
          </c:tx>
          <c:dLbls>
            <c:spPr>
              <a:noFill/>
              <a:ln>
                <a:noFill/>
              </a:ln>
              <a:effectLst/>
            </c:spPr>
            <c:showPercent val="1"/>
            <c:extLst>
              <c:ext xmlns:c15="http://schemas.microsoft.com/office/drawing/2012/chart" uri="{CE6537A1-D6FC-4f65-9D91-7224C49458BB}">
                <c15:layout/>
              </c:ext>
            </c:extLst>
          </c:dLbls>
          <c:cat>
            <c:strRef>
              <c:f>ورقة1!$A$12:$A$15</c:f>
              <c:strCache>
                <c:ptCount val="4"/>
                <c:pt idx="0">
                  <c:v>غرب الرياض</c:v>
                </c:pt>
                <c:pt idx="1">
                  <c:v>شرق الرياض</c:v>
                </c:pt>
                <c:pt idx="2">
                  <c:v>شمال الرياض</c:v>
                </c:pt>
                <c:pt idx="3">
                  <c:v>جنوب الرياض</c:v>
                </c:pt>
              </c:strCache>
            </c:strRef>
          </c:cat>
          <c:val>
            <c:numRef>
              <c:f>ورقة1!$B$12:$B$15</c:f>
              <c:numCache>
                <c:formatCode>General</c:formatCode>
                <c:ptCount val="4"/>
                <c:pt idx="0">
                  <c:v>20</c:v>
                </c:pt>
                <c:pt idx="1">
                  <c:v>10</c:v>
                </c:pt>
                <c:pt idx="2">
                  <c:v>5</c:v>
                </c:pt>
                <c:pt idx="3">
                  <c:v>5</c:v>
                </c:pt>
              </c:numCache>
            </c:numRef>
          </c:val>
        </c:ser>
        <c:dLbls>
          <c:showPercent val="1"/>
        </c:dLbls>
        <c:firstSliceAng val="360"/>
      </c:pieChart>
    </c:plotArea>
    <c:legend>
      <c:legendPos val="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ورقة1!$B$16</c:f>
              <c:strCache>
                <c:ptCount val="1"/>
                <c:pt idx="0">
                  <c:v>هل يوجد نادي رياضي في حي سكنك</c:v>
                </c:pt>
              </c:strCache>
            </c:strRef>
          </c:tx>
          <c:dLbls>
            <c:spPr>
              <a:noFill/>
              <a:ln>
                <a:noFill/>
              </a:ln>
              <a:effectLst/>
            </c:spPr>
            <c:showPercent val="1"/>
            <c:extLst>
              <c:ext xmlns:c15="http://schemas.microsoft.com/office/drawing/2012/chart" uri="{CE6537A1-D6FC-4f65-9D91-7224C49458BB}">
                <c15:layout/>
              </c:ext>
            </c:extLst>
          </c:dLbls>
          <c:cat>
            <c:strRef>
              <c:f>ورقة1!$A$17:$A$18</c:f>
              <c:strCache>
                <c:ptCount val="2"/>
                <c:pt idx="0">
                  <c:v>نعم</c:v>
                </c:pt>
                <c:pt idx="1">
                  <c:v>لا</c:v>
                </c:pt>
              </c:strCache>
            </c:strRef>
          </c:cat>
          <c:val>
            <c:numRef>
              <c:f>ورقة1!$B$17:$B$18</c:f>
              <c:numCache>
                <c:formatCode>General</c:formatCode>
                <c:ptCount val="2"/>
                <c:pt idx="0">
                  <c:v>10</c:v>
                </c:pt>
                <c:pt idx="1">
                  <c:v>30</c:v>
                </c:pt>
              </c:numCache>
            </c:numRef>
          </c:val>
        </c:ser>
        <c:dLbls>
          <c:showPercent val="1"/>
        </c:dLbls>
        <c:firstSliceAng val="360"/>
      </c:pieChart>
    </c:plotArea>
    <c:legend>
      <c:legendPos val="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ورقة1!$B$19</c:f>
              <c:strCache>
                <c:ptCount val="1"/>
                <c:pt idx="0">
                  <c:v>في حال ظهور نادي بإدارة سعودية مؤهلة هل سيكون دافع للاشتراك </c:v>
                </c:pt>
              </c:strCache>
            </c:strRef>
          </c:tx>
          <c:dLbls>
            <c:spPr>
              <a:noFill/>
              <a:ln>
                <a:noFill/>
              </a:ln>
              <a:effectLst/>
            </c:spPr>
            <c:showPercent val="1"/>
            <c:extLst>
              <c:ext xmlns:c15="http://schemas.microsoft.com/office/drawing/2012/chart" uri="{CE6537A1-D6FC-4f65-9D91-7224C49458BB}">
                <c15:layout/>
              </c:ext>
            </c:extLst>
          </c:dLbls>
          <c:cat>
            <c:strRef>
              <c:f>ورقة1!$A$20:$A$21</c:f>
              <c:strCache>
                <c:ptCount val="2"/>
                <c:pt idx="0">
                  <c:v>نعم</c:v>
                </c:pt>
                <c:pt idx="1">
                  <c:v>لا</c:v>
                </c:pt>
              </c:strCache>
            </c:strRef>
          </c:cat>
          <c:val>
            <c:numRef>
              <c:f>ورقة1!$B$20:$B$21</c:f>
              <c:numCache>
                <c:formatCode>General</c:formatCode>
                <c:ptCount val="2"/>
                <c:pt idx="0">
                  <c:v>35</c:v>
                </c:pt>
                <c:pt idx="1">
                  <c:v>5</c:v>
                </c:pt>
              </c:numCache>
            </c:numRef>
          </c:val>
        </c:ser>
        <c:dLbls>
          <c:showPercent val="1"/>
        </c:dLbls>
        <c:firstSliceAng val="360"/>
      </c:pieChart>
    </c:plotArea>
    <c:legend>
      <c:legendPos val="r"/>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ورقة1!$B$27</c:f>
              <c:strCache>
                <c:ptCount val="1"/>
                <c:pt idx="0">
                  <c:v>العمر</c:v>
                </c:pt>
              </c:strCache>
            </c:strRef>
          </c:tx>
          <c:dLbls>
            <c:spPr>
              <a:noFill/>
              <a:ln>
                <a:noFill/>
              </a:ln>
              <a:effectLst/>
            </c:spPr>
            <c:showPercent val="1"/>
            <c:extLst>
              <c:ext xmlns:c15="http://schemas.microsoft.com/office/drawing/2012/chart" uri="{CE6537A1-D6FC-4f65-9D91-7224C49458BB}">
                <c15:layout/>
              </c:ext>
            </c:extLst>
          </c:dLbls>
          <c:cat>
            <c:strRef>
              <c:f>ورقة1!$A$28:$A$31</c:f>
              <c:strCache>
                <c:ptCount val="4"/>
                <c:pt idx="0">
                  <c:v>16-23</c:v>
                </c:pt>
                <c:pt idx="1">
                  <c:v>24-28</c:v>
                </c:pt>
                <c:pt idx="2">
                  <c:v>29-39</c:v>
                </c:pt>
                <c:pt idx="3">
                  <c:v>40 فأكثر</c:v>
                </c:pt>
              </c:strCache>
            </c:strRef>
          </c:cat>
          <c:val>
            <c:numRef>
              <c:f>ورقة1!$B$28:$B$31</c:f>
              <c:numCache>
                <c:formatCode>General</c:formatCode>
                <c:ptCount val="4"/>
                <c:pt idx="0">
                  <c:v>20</c:v>
                </c:pt>
                <c:pt idx="1">
                  <c:v>10</c:v>
                </c:pt>
                <c:pt idx="2">
                  <c:v>5</c:v>
                </c:pt>
                <c:pt idx="3">
                  <c:v>5</c:v>
                </c:pt>
              </c:numCache>
            </c:numRef>
          </c:val>
        </c:ser>
        <c:dLbls>
          <c:showPercent val="1"/>
        </c:dLbls>
        <c:firstSliceAng val="360"/>
      </c:pieChart>
    </c:plotArea>
    <c:legend>
      <c:legendPos val="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164F6-F479-44AB-8964-9806B7E1A30F}"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pPr rtl="1"/>
          <a:endParaRPr lang="ar-SA"/>
        </a:p>
      </dgm:t>
    </dgm:pt>
    <dgm:pt modelId="{99764D6E-8841-434C-81D8-A76FCB6182AB}">
      <dgm:prSet phldrT="[نص]"/>
      <dgm:spPr/>
      <dgm:t>
        <a:bodyPr/>
        <a:lstStyle/>
        <a:p>
          <a:pPr rtl="1"/>
          <a:r>
            <a:rPr lang="ar-SA" dirty="0" smtClean="0"/>
            <a:t>أدوات السوق</a:t>
          </a:r>
          <a:endParaRPr lang="ar-SA" dirty="0"/>
        </a:p>
      </dgm:t>
    </dgm:pt>
    <dgm:pt modelId="{2275EB46-2740-4DAE-8524-C3D182A64EA1}" type="parTrans" cxnId="{F3FE1D0D-528C-4DD3-9819-3CE2BBFB4FF4}">
      <dgm:prSet/>
      <dgm:spPr/>
      <dgm:t>
        <a:bodyPr/>
        <a:lstStyle/>
        <a:p>
          <a:pPr rtl="1"/>
          <a:endParaRPr lang="ar-SA"/>
        </a:p>
      </dgm:t>
    </dgm:pt>
    <dgm:pt modelId="{05815371-A0B4-4B78-A97F-E0E62CBD1E27}" type="sibTrans" cxnId="{F3FE1D0D-528C-4DD3-9819-3CE2BBFB4FF4}">
      <dgm:prSet/>
      <dgm:spPr/>
      <dgm:t>
        <a:bodyPr/>
        <a:lstStyle/>
        <a:p>
          <a:pPr rtl="1"/>
          <a:endParaRPr lang="ar-SA"/>
        </a:p>
      </dgm:t>
    </dgm:pt>
    <dgm:pt modelId="{BD6227CE-FF43-4C98-93D2-715F5DB5307F}">
      <dgm:prSet phldrT="[نص]"/>
      <dgm:spPr/>
      <dgm:t>
        <a:bodyPr/>
        <a:lstStyle/>
        <a:p>
          <a:pPr rtl="1"/>
          <a:r>
            <a:rPr lang="ar-SA" dirty="0" smtClean="0"/>
            <a:t>الموقع</a:t>
          </a:r>
          <a:endParaRPr lang="ar-SA" dirty="0"/>
        </a:p>
      </dgm:t>
    </dgm:pt>
    <dgm:pt modelId="{59545FF3-9FF8-4B5D-B151-DB6B416C57A0}" type="parTrans" cxnId="{71575C38-9C7C-4DBB-BB30-70223A36E527}">
      <dgm:prSet/>
      <dgm:spPr/>
      <dgm:t>
        <a:bodyPr/>
        <a:lstStyle/>
        <a:p>
          <a:pPr rtl="1"/>
          <a:endParaRPr lang="ar-SA"/>
        </a:p>
      </dgm:t>
    </dgm:pt>
    <dgm:pt modelId="{8094DA04-C059-4B10-8470-D1868E0682A2}" type="sibTrans" cxnId="{71575C38-9C7C-4DBB-BB30-70223A36E527}">
      <dgm:prSet/>
      <dgm:spPr/>
      <dgm:t>
        <a:bodyPr/>
        <a:lstStyle/>
        <a:p>
          <a:pPr rtl="1"/>
          <a:endParaRPr lang="ar-SA"/>
        </a:p>
      </dgm:t>
    </dgm:pt>
    <dgm:pt modelId="{50215EBA-5FFF-4D1E-85ED-751BD026D1BD}">
      <dgm:prSet phldrT="[نص]"/>
      <dgm:spPr/>
      <dgm:t>
        <a:bodyPr/>
        <a:lstStyle/>
        <a:p>
          <a:pPr rtl="1"/>
          <a:r>
            <a:rPr lang="ar-SA" dirty="0" smtClean="0"/>
            <a:t>السعر</a:t>
          </a:r>
          <a:endParaRPr lang="ar-SA" dirty="0"/>
        </a:p>
      </dgm:t>
    </dgm:pt>
    <dgm:pt modelId="{097278BD-A518-4B98-AB99-9EED3CD2CF14}" type="parTrans" cxnId="{D6461CD0-4D43-4F09-9FAB-B60E244FF8A1}">
      <dgm:prSet/>
      <dgm:spPr/>
      <dgm:t>
        <a:bodyPr/>
        <a:lstStyle/>
        <a:p>
          <a:pPr rtl="1"/>
          <a:endParaRPr lang="ar-SA"/>
        </a:p>
      </dgm:t>
    </dgm:pt>
    <dgm:pt modelId="{B81BAC70-0CAF-49AD-B415-3D7CE7DBD58C}" type="sibTrans" cxnId="{D6461CD0-4D43-4F09-9FAB-B60E244FF8A1}">
      <dgm:prSet/>
      <dgm:spPr/>
      <dgm:t>
        <a:bodyPr/>
        <a:lstStyle/>
        <a:p>
          <a:pPr rtl="1"/>
          <a:endParaRPr lang="ar-SA"/>
        </a:p>
      </dgm:t>
    </dgm:pt>
    <dgm:pt modelId="{5AC60168-9FF6-486F-9838-6EA6F5414F97}">
      <dgm:prSet phldrT="[نص]"/>
      <dgm:spPr/>
      <dgm:t>
        <a:bodyPr/>
        <a:lstStyle/>
        <a:p>
          <a:pPr rtl="1"/>
          <a:r>
            <a:rPr lang="ar-SA" dirty="0" smtClean="0"/>
            <a:t>المنتج</a:t>
          </a:r>
          <a:endParaRPr lang="ar-SA" dirty="0"/>
        </a:p>
      </dgm:t>
    </dgm:pt>
    <dgm:pt modelId="{E0C61ECF-FDE6-4017-A772-A0FB48E9F5EB}" type="parTrans" cxnId="{80BB64FB-FE11-4400-9C7C-33F268C07536}">
      <dgm:prSet/>
      <dgm:spPr/>
      <dgm:t>
        <a:bodyPr/>
        <a:lstStyle/>
        <a:p>
          <a:pPr rtl="1"/>
          <a:endParaRPr lang="ar-SA"/>
        </a:p>
      </dgm:t>
    </dgm:pt>
    <dgm:pt modelId="{C5C3CA7A-26D0-4F64-A1A3-8089B399D107}" type="sibTrans" cxnId="{80BB64FB-FE11-4400-9C7C-33F268C07536}">
      <dgm:prSet/>
      <dgm:spPr/>
      <dgm:t>
        <a:bodyPr/>
        <a:lstStyle/>
        <a:p>
          <a:pPr rtl="1"/>
          <a:endParaRPr lang="ar-SA"/>
        </a:p>
      </dgm:t>
    </dgm:pt>
    <dgm:pt modelId="{D779007D-156C-4B77-8C8F-18185AE47AE1}">
      <dgm:prSet phldrT="[نص]"/>
      <dgm:spPr/>
      <dgm:t>
        <a:bodyPr/>
        <a:lstStyle/>
        <a:p>
          <a:pPr rtl="1"/>
          <a:r>
            <a:rPr lang="ar-SA" dirty="0" smtClean="0"/>
            <a:t>الترويج</a:t>
          </a:r>
          <a:endParaRPr lang="ar-SA" dirty="0"/>
        </a:p>
      </dgm:t>
    </dgm:pt>
    <dgm:pt modelId="{CCAB4697-4239-4E12-944B-F894BD1FCBEC}" type="parTrans" cxnId="{063CC29E-74A5-4832-AF3D-3166B40F50AD}">
      <dgm:prSet/>
      <dgm:spPr/>
      <dgm:t>
        <a:bodyPr/>
        <a:lstStyle/>
        <a:p>
          <a:pPr rtl="1"/>
          <a:endParaRPr lang="ar-SA"/>
        </a:p>
      </dgm:t>
    </dgm:pt>
    <dgm:pt modelId="{15808764-88B0-4899-9C2F-6D53BEB7A397}" type="sibTrans" cxnId="{063CC29E-74A5-4832-AF3D-3166B40F50AD}">
      <dgm:prSet/>
      <dgm:spPr/>
      <dgm:t>
        <a:bodyPr/>
        <a:lstStyle/>
        <a:p>
          <a:pPr rtl="1"/>
          <a:endParaRPr lang="ar-SA"/>
        </a:p>
      </dgm:t>
    </dgm:pt>
    <dgm:pt modelId="{53B4F064-7411-4BC5-B5F3-DAD763E07CC4}" type="pres">
      <dgm:prSet presAssocID="{187164F6-F479-44AB-8964-9806B7E1A30F}" presName="composite" presStyleCnt="0">
        <dgm:presLayoutVars>
          <dgm:chMax val="1"/>
          <dgm:dir/>
          <dgm:resizeHandles val="exact"/>
        </dgm:presLayoutVars>
      </dgm:prSet>
      <dgm:spPr/>
      <dgm:t>
        <a:bodyPr/>
        <a:lstStyle/>
        <a:p>
          <a:pPr rtl="1"/>
          <a:endParaRPr lang="ar-SA"/>
        </a:p>
      </dgm:t>
    </dgm:pt>
    <dgm:pt modelId="{FED8A57F-7732-4691-8CB5-E687A9D838A1}" type="pres">
      <dgm:prSet presAssocID="{187164F6-F479-44AB-8964-9806B7E1A30F}" presName="radial" presStyleCnt="0">
        <dgm:presLayoutVars>
          <dgm:animLvl val="ctr"/>
        </dgm:presLayoutVars>
      </dgm:prSet>
      <dgm:spPr/>
      <dgm:t>
        <a:bodyPr/>
        <a:lstStyle/>
        <a:p>
          <a:pPr rtl="1"/>
          <a:endParaRPr lang="ar-SA"/>
        </a:p>
      </dgm:t>
    </dgm:pt>
    <dgm:pt modelId="{8F9391E2-96D7-4EE2-B07D-A9D5CAECAB08}" type="pres">
      <dgm:prSet presAssocID="{99764D6E-8841-434C-81D8-A76FCB6182AB}" presName="centerShape" presStyleLbl="vennNode1" presStyleIdx="0" presStyleCnt="5"/>
      <dgm:spPr/>
      <dgm:t>
        <a:bodyPr/>
        <a:lstStyle/>
        <a:p>
          <a:pPr rtl="1"/>
          <a:endParaRPr lang="ar-SA"/>
        </a:p>
      </dgm:t>
    </dgm:pt>
    <dgm:pt modelId="{2B94151C-EE2E-4612-8864-638DB218FF53}" type="pres">
      <dgm:prSet presAssocID="{BD6227CE-FF43-4C98-93D2-715F5DB5307F}" presName="node" presStyleLbl="vennNode1" presStyleIdx="1" presStyleCnt="5">
        <dgm:presLayoutVars>
          <dgm:bulletEnabled val="1"/>
        </dgm:presLayoutVars>
      </dgm:prSet>
      <dgm:spPr/>
      <dgm:t>
        <a:bodyPr/>
        <a:lstStyle/>
        <a:p>
          <a:pPr rtl="1"/>
          <a:endParaRPr lang="ar-SA"/>
        </a:p>
      </dgm:t>
    </dgm:pt>
    <dgm:pt modelId="{1FE7924C-EEDD-4552-8A30-6E46A957B634}" type="pres">
      <dgm:prSet presAssocID="{50215EBA-5FFF-4D1E-85ED-751BD026D1BD}" presName="node" presStyleLbl="vennNode1" presStyleIdx="2" presStyleCnt="5">
        <dgm:presLayoutVars>
          <dgm:bulletEnabled val="1"/>
        </dgm:presLayoutVars>
      </dgm:prSet>
      <dgm:spPr/>
      <dgm:t>
        <a:bodyPr/>
        <a:lstStyle/>
        <a:p>
          <a:pPr rtl="1"/>
          <a:endParaRPr lang="ar-SA"/>
        </a:p>
      </dgm:t>
    </dgm:pt>
    <dgm:pt modelId="{D2F139D5-2C67-4171-9351-439F1012052B}" type="pres">
      <dgm:prSet presAssocID="{5AC60168-9FF6-486F-9838-6EA6F5414F97}" presName="node" presStyleLbl="vennNode1" presStyleIdx="3" presStyleCnt="5">
        <dgm:presLayoutVars>
          <dgm:bulletEnabled val="1"/>
        </dgm:presLayoutVars>
      </dgm:prSet>
      <dgm:spPr/>
      <dgm:t>
        <a:bodyPr/>
        <a:lstStyle/>
        <a:p>
          <a:pPr rtl="1"/>
          <a:endParaRPr lang="ar-SA"/>
        </a:p>
      </dgm:t>
    </dgm:pt>
    <dgm:pt modelId="{6A453D0A-62C5-4740-83E7-970EA636276E}" type="pres">
      <dgm:prSet presAssocID="{D779007D-156C-4B77-8C8F-18185AE47AE1}" presName="node" presStyleLbl="vennNode1" presStyleIdx="4" presStyleCnt="5">
        <dgm:presLayoutVars>
          <dgm:bulletEnabled val="1"/>
        </dgm:presLayoutVars>
      </dgm:prSet>
      <dgm:spPr/>
      <dgm:t>
        <a:bodyPr/>
        <a:lstStyle/>
        <a:p>
          <a:pPr rtl="1"/>
          <a:endParaRPr lang="ar-SA"/>
        </a:p>
      </dgm:t>
    </dgm:pt>
  </dgm:ptLst>
  <dgm:cxnLst>
    <dgm:cxn modelId="{F3FE1D0D-528C-4DD3-9819-3CE2BBFB4FF4}" srcId="{187164F6-F479-44AB-8964-9806B7E1A30F}" destId="{99764D6E-8841-434C-81D8-A76FCB6182AB}" srcOrd="0" destOrd="0" parTransId="{2275EB46-2740-4DAE-8524-C3D182A64EA1}" sibTransId="{05815371-A0B4-4B78-A97F-E0E62CBD1E27}"/>
    <dgm:cxn modelId="{0235FE40-6D81-4C99-B729-D5574AADFACD}" type="presOf" srcId="{187164F6-F479-44AB-8964-9806B7E1A30F}" destId="{53B4F064-7411-4BC5-B5F3-DAD763E07CC4}" srcOrd="0" destOrd="0" presId="urn:microsoft.com/office/officeart/2005/8/layout/radial3"/>
    <dgm:cxn modelId="{71575C38-9C7C-4DBB-BB30-70223A36E527}" srcId="{99764D6E-8841-434C-81D8-A76FCB6182AB}" destId="{BD6227CE-FF43-4C98-93D2-715F5DB5307F}" srcOrd="0" destOrd="0" parTransId="{59545FF3-9FF8-4B5D-B151-DB6B416C57A0}" sibTransId="{8094DA04-C059-4B10-8470-D1868E0682A2}"/>
    <dgm:cxn modelId="{D6461CD0-4D43-4F09-9FAB-B60E244FF8A1}" srcId="{99764D6E-8841-434C-81D8-A76FCB6182AB}" destId="{50215EBA-5FFF-4D1E-85ED-751BD026D1BD}" srcOrd="1" destOrd="0" parTransId="{097278BD-A518-4B98-AB99-9EED3CD2CF14}" sibTransId="{B81BAC70-0CAF-49AD-B415-3D7CE7DBD58C}"/>
    <dgm:cxn modelId="{80BB64FB-FE11-4400-9C7C-33F268C07536}" srcId="{99764D6E-8841-434C-81D8-A76FCB6182AB}" destId="{5AC60168-9FF6-486F-9838-6EA6F5414F97}" srcOrd="2" destOrd="0" parTransId="{E0C61ECF-FDE6-4017-A772-A0FB48E9F5EB}" sibTransId="{C5C3CA7A-26D0-4F64-A1A3-8089B399D107}"/>
    <dgm:cxn modelId="{51E0C62A-B99E-4F96-8E14-A7DD9250C035}" type="presOf" srcId="{5AC60168-9FF6-486F-9838-6EA6F5414F97}" destId="{D2F139D5-2C67-4171-9351-439F1012052B}" srcOrd="0" destOrd="0" presId="urn:microsoft.com/office/officeart/2005/8/layout/radial3"/>
    <dgm:cxn modelId="{C3943835-0BA0-4F50-B731-C6825569C151}" type="presOf" srcId="{D779007D-156C-4B77-8C8F-18185AE47AE1}" destId="{6A453D0A-62C5-4740-83E7-970EA636276E}" srcOrd="0" destOrd="0" presId="urn:microsoft.com/office/officeart/2005/8/layout/radial3"/>
    <dgm:cxn modelId="{DC003159-A17A-4FE0-80A9-0FC131D10A3A}" type="presOf" srcId="{99764D6E-8841-434C-81D8-A76FCB6182AB}" destId="{8F9391E2-96D7-4EE2-B07D-A9D5CAECAB08}" srcOrd="0" destOrd="0" presId="urn:microsoft.com/office/officeart/2005/8/layout/radial3"/>
    <dgm:cxn modelId="{D8240FA1-48E1-423B-A155-B6D35D439F07}" type="presOf" srcId="{BD6227CE-FF43-4C98-93D2-715F5DB5307F}" destId="{2B94151C-EE2E-4612-8864-638DB218FF53}" srcOrd="0" destOrd="0" presId="urn:microsoft.com/office/officeart/2005/8/layout/radial3"/>
    <dgm:cxn modelId="{063CC29E-74A5-4832-AF3D-3166B40F50AD}" srcId="{99764D6E-8841-434C-81D8-A76FCB6182AB}" destId="{D779007D-156C-4B77-8C8F-18185AE47AE1}" srcOrd="3" destOrd="0" parTransId="{CCAB4697-4239-4E12-944B-F894BD1FCBEC}" sibTransId="{15808764-88B0-4899-9C2F-6D53BEB7A397}"/>
    <dgm:cxn modelId="{C467E53B-B6E7-4D6D-9CBB-FB869F09BA1F}" type="presOf" srcId="{50215EBA-5FFF-4D1E-85ED-751BD026D1BD}" destId="{1FE7924C-EEDD-4552-8A30-6E46A957B634}" srcOrd="0" destOrd="0" presId="urn:microsoft.com/office/officeart/2005/8/layout/radial3"/>
    <dgm:cxn modelId="{36A46FD2-127A-4078-8D1A-925295D44C5B}" type="presParOf" srcId="{53B4F064-7411-4BC5-B5F3-DAD763E07CC4}" destId="{FED8A57F-7732-4691-8CB5-E687A9D838A1}" srcOrd="0" destOrd="0" presId="urn:microsoft.com/office/officeart/2005/8/layout/radial3"/>
    <dgm:cxn modelId="{E8ACB4AE-F0D6-4319-8072-FEF9627FE7AF}" type="presParOf" srcId="{FED8A57F-7732-4691-8CB5-E687A9D838A1}" destId="{8F9391E2-96D7-4EE2-B07D-A9D5CAECAB08}" srcOrd="0" destOrd="0" presId="urn:microsoft.com/office/officeart/2005/8/layout/radial3"/>
    <dgm:cxn modelId="{A123D6FD-5681-40C8-A64B-4EE464C3F632}" type="presParOf" srcId="{FED8A57F-7732-4691-8CB5-E687A9D838A1}" destId="{2B94151C-EE2E-4612-8864-638DB218FF53}" srcOrd="1" destOrd="0" presId="urn:microsoft.com/office/officeart/2005/8/layout/radial3"/>
    <dgm:cxn modelId="{CBC9922E-F699-4FE8-B2A8-87B030DD5984}" type="presParOf" srcId="{FED8A57F-7732-4691-8CB5-E687A9D838A1}" destId="{1FE7924C-EEDD-4552-8A30-6E46A957B634}" srcOrd="2" destOrd="0" presId="urn:microsoft.com/office/officeart/2005/8/layout/radial3"/>
    <dgm:cxn modelId="{FDBA8E7A-A41E-46C7-BBBD-C1C36B29EA24}" type="presParOf" srcId="{FED8A57F-7732-4691-8CB5-E687A9D838A1}" destId="{D2F139D5-2C67-4171-9351-439F1012052B}" srcOrd="3" destOrd="0" presId="urn:microsoft.com/office/officeart/2005/8/layout/radial3"/>
    <dgm:cxn modelId="{671FBE4F-0B41-4D2E-980D-DEAA9675E8EA}" type="presParOf" srcId="{FED8A57F-7732-4691-8CB5-E687A9D838A1}" destId="{6A453D0A-62C5-4740-83E7-970EA636276E}"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A014C0-AF7F-46B1-B5F6-DD5108E1D348}" type="slidenum">
              <a:rPr lang="ar-SA" smtClean="0"/>
              <a:pPr/>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3A014C0-AF7F-46B1-B5F6-DD5108E1D34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A3A014C0-AF7F-46B1-B5F6-DD5108E1D348}" type="slidenum">
              <a:rPr lang="ar-SA" smtClean="0"/>
              <a:pPr/>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fld id="{A3A014C0-AF7F-46B1-B5F6-DD5108E1D348}" type="slidenum">
              <a:rPr lang="ar-SA" smtClean="0"/>
              <a:pPr/>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a:p>
        </p:txBody>
      </p:sp>
      <p:sp>
        <p:nvSpPr>
          <p:cNvPr id="4" name="عنصر نائب للتاريخ 3"/>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A014C0-AF7F-46B1-B5F6-DD5108E1D348}" type="slidenum">
              <a:rPr lang="ar-SA" smtClean="0"/>
              <a:pPr/>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CB315555-333F-4A9A-9349-990CA04A9CA4}" type="datetimeFigureOut">
              <a:rPr lang="ar-SA" smtClean="0"/>
              <a:pPr/>
              <a:t>13/06/1437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3A014C0-AF7F-46B1-B5F6-DD5108E1D348}" type="slidenum">
              <a:rPr lang="ar-SA" smtClean="0"/>
              <a:pPr/>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A3A014C0-AF7F-46B1-B5F6-DD5108E1D348}" type="slidenum">
              <a:rPr lang="ar-SA" smtClean="0"/>
              <a:pPr/>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fld id="{A3A014C0-AF7F-46B1-B5F6-DD5108E1D34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A014C0-AF7F-46B1-B5F6-DD5108E1D34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A014C0-AF7F-46B1-B5F6-DD5108E1D348}" type="slidenum">
              <a:rPr lang="ar-SA" smtClean="0"/>
              <a:pPr/>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CB315555-333F-4A9A-9349-990CA04A9CA4}" type="datetimeFigureOut">
              <a:rPr lang="ar-SA" smtClean="0"/>
              <a:pPr/>
              <a:t>13/06/1437</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A3A014C0-AF7F-46B1-B5F6-DD5108E1D348}" type="slidenum">
              <a:rPr lang="ar-SA" smtClean="0"/>
              <a:pPr/>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CB315555-333F-4A9A-9349-990CA04A9CA4}" type="datetimeFigureOut">
              <a:rPr lang="ar-SA" smtClean="0"/>
              <a:pPr/>
              <a:t>13/06/1437</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B315555-333F-4A9A-9349-990CA04A9CA4}" type="datetimeFigureOut">
              <a:rPr lang="ar-SA" smtClean="0"/>
              <a:pPr/>
              <a:t>13/06/1437</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A014C0-AF7F-46B1-B5F6-DD5108E1D348}" type="slidenum">
              <a:rPr lang="ar-SA" smtClean="0"/>
              <a:pPr/>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gym@hotmail.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51520" y="2636912"/>
            <a:ext cx="7520880" cy="3578170"/>
          </a:xfrm>
        </p:spPr>
        <p:txBody>
          <a:bodyPr>
            <a:normAutofit lnSpcReduction="10000"/>
          </a:bodyPr>
          <a:lstStyle/>
          <a:p>
            <a:r>
              <a:rPr lang="ar-SA" sz="2400" dirty="0" smtClean="0"/>
              <a:t>مشروع دراسات الجدوى وتقييم المشروعات</a:t>
            </a:r>
          </a:p>
          <a:p>
            <a:r>
              <a:rPr lang="ar-SA" sz="2400" dirty="0" smtClean="0"/>
              <a:t>أمل السبيعي </a:t>
            </a:r>
          </a:p>
          <a:p>
            <a:r>
              <a:rPr lang="ar-SA" sz="2400" dirty="0" smtClean="0"/>
              <a:t>ابتسام الحارثي </a:t>
            </a:r>
          </a:p>
          <a:p>
            <a:r>
              <a:rPr lang="ar-SA" sz="2400" dirty="0" smtClean="0"/>
              <a:t>العنود المسيحل </a:t>
            </a:r>
          </a:p>
          <a:p>
            <a:r>
              <a:rPr lang="ar-SA" sz="2400" dirty="0" smtClean="0"/>
              <a:t>ساره العيار</a:t>
            </a:r>
          </a:p>
          <a:p>
            <a:r>
              <a:rPr lang="ar-SA" sz="2400" dirty="0" smtClean="0"/>
              <a:t>شهد العريني</a:t>
            </a:r>
          </a:p>
          <a:p>
            <a:r>
              <a:rPr lang="ar-SA" sz="2400" dirty="0" smtClean="0"/>
              <a:t>في </a:t>
            </a:r>
            <a:r>
              <a:rPr lang="ar-SA" sz="2400" dirty="0" err="1" smtClean="0"/>
              <a:t>المشاري</a:t>
            </a:r>
            <a:endParaRPr lang="en-US" sz="2400" dirty="0" smtClean="0"/>
          </a:p>
          <a:p>
            <a:pPr marL="214313" indent="-214313"/>
            <a:r>
              <a:rPr lang="ar-SA" sz="2800" dirty="0" smtClean="0"/>
              <a:t>إشراف دكتورة/ نشوى مصطفى على محمد</a:t>
            </a:r>
          </a:p>
          <a:p>
            <a:pPr marL="214313" indent="-214313"/>
            <a:r>
              <a:rPr lang="ar-SA" sz="1500" dirty="0" smtClean="0"/>
              <a:t>الاستاذ المشارك بقسم </a:t>
            </a:r>
            <a:r>
              <a:rPr lang="ar-SA" sz="1500" dirty="0" err="1" smtClean="0"/>
              <a:t>الاقتصاد </a:t>
            </a:r>
            <a:r>
              <a:rPr lang="ar-SA" sz="1500" dirty="0" smtClean="0"/>
              <a:t>– كلية إدارة </a:t>
            </a:r>
            <a:r>
              <a:rPr lang="ar-SA" sz="1500" dirty="0" err="1" smtClean="0"/>
              <a:t>الاعمال </a:t>
            </a:r>
            <a:r>
              <a:rPr lang="ar-SA" sz="1500" dirty="0" smtClean="0"/>
              <a:t>–جامعة الملك سعود</a:t>
            </a:r>
          </a:p>
          <a:p>
            <a:endParaRPr lang="en-US" sz="2400" dirty="0" smtClean="0"/>
          </a:p>
          <a:p>
            <a:endParaRPr lang="ar-SA" sz="2400" b="0" dirty="0" smtClean="0"/>
          </a:p>
          <a:p>
            <a:endParaRPr lang="ar-SA" sz="2400" dirty="0" smtClean="0"/>
          </a:p>
        </p:txBody>
      </p:sp>
      <p:sp>
        <p:nvSpPr>
          <p:cNvPr id="2" name="عنوان 1"/>
          <p:cNvSpPr>
            <a:spLocks noGrp="1"/>
          </p:cNvSpPr>
          <p:nvPr>
            <p:ph type="ctrTitle"/>
          </p:nvPr>
        </p:nvSpPr>
        <p:spPr>
          <a:xfrm>
            <a:off x="685800" y="381000"/>
            <a:ext cx="7772400" cy="1391816"/>
          </a:xfrm>
        </p:spPr>
        <p:txBody>
          <a:bodyPr/>
          <a:lstStyle/>
          <a:p>
            <a:r>
              <a:rPr lang="ar-SA" dirty="0" smtClean="0">
                <a:solidFill>
                  <a:schemeClr val="accent6">
                    <a:lumMod val="50000"/>
                  </a:schemeClr>
                </a:solidFill>
              </a:rPr>
              <a:t>نادي رياضي نسائي</a:t>
            </a:r>
            <a:endParaRPr lang="ar-SA" dirty="0">
              <a:solidFill>
                <a:schemeClr val="accent6">
                  <a:lumMod val="50000"/>
                </a:schemeClr>
              </a:solidFill>
            </a:endParaRPr>
          </a:p>
        </p:txBody>
      </p:sp>
      <p:pic>
        <p:nvPicPr>
          <p:cNvPr id="4" name="صورة 3" descr="sdw.PNG"/>
          <p:cNvPicPr/>
          <p:nvPr/>
        </p:nvPicPr>
        <p:blipFill>
          <a:blip r:embed="rId2" cstate="print"/>
          <a:stretch>
            <a:fillRect/>
          </a:stretch>
        </p:blipFill>
        <p:spPr>
          <a:xfrm>
            <a:off x="7143736" y="3071810"/>
            <a:ext cx="2000264" cy="30718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42910" y="857232"/>
            <a:ext cx="785814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هل تتوافر عناصر الإنتاج الأساسية لإقامة المشروع وتشغيله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     نعم ،تتوافر عناصر الإنتاج الأساسية من( أرض ورأس مال وعمل ) حيث يوجد الموقع المناسب والعمالة المدربة ووفرة رأس المال.</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ما المؤشرات الأولية على ربحية المشروع؟</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     </a:t>
            </a: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تم الاستدلال من خلال ربحية المشروعات المثيلة بالإضافة إلى حاجة السوق التي نستشعرها وحاجة المجتمع الذي يفتقر التوعية الصحية والبدنية.</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ما المشاكل التي تعيق المشروع وهل يمكن التغلب عليها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     </a:t>
            </a: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إلى حد ما لا توجد مشاكل قد تعيق المشروع ولكن قد يكون لدينا الحاجة إلى مدربات رياضة كفء من جنسيات مختلفة وسيتم حلها بمشيئته تعالى عن طريق توفيرهم من الخارج, أيضاً بافتراض المتدربة الأم الملزمة بإحضار طفلها قد يكون هنا سبب إزعاج وعدم تركيز للأغلبية العظمى من المتدربات وسيتم حلها أيضا بمشيئته تعالى في المستقبل القريب عن طريق إنشاء ركن خاص للأطفال.</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85918" y="2786058"/>
            <a:ext cx="550072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800" dirty="0" smtClean="0"/>
              <a:t>ثالثاً: الدراسة التسويقية</a:t>
            </a:r>
            <a:endParaRPr lang="ar-SA"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ثالثاً: الدراسة التسويقية</a:t>
            </a:r>
            <a:endParaRPr lang="ar-SA" dirty="0"/>
          </a:p>
        </p:txBody>
      </p:sp>
      <p:sp>
        <p:nvSpPr>
          <p:cNvPr id="3" name="عنصر نائب للمحتوى 2"/>
          <p:cNvSpPr>
            <a:spLocks noGrp="1"/>
          </p:cNvSpPr>
          <p:nvPr>
            <p:ph sz="quarter" idx="1"/>
          </p:nvPr>
        </p:nvSpPr>
        <p:spPr>
          <a:xfrm>
            <a:off x="301752" y="2455742"/>
            <a:ext cx="8503920" cy="2402018"/>
          </a:xfrm>
        </p:spPr>
        <p:txBody>
          <a:bodyPr/>
          <a:lstStyle/>
          <a:p>
            <a:pPr algn="just">
              <a:buNone/>
            </a:pPr>
            <a:r>
              <a:rPr lang="ar-SA" dirty="0" smtClean="0"/>
              <a:t>        استنادا إلى الدراسة التمهيدية تم اختيار نادي رياضي نسائي ليتم عمل دراسة تسويقية عليه، وتعتبر الدراسة التسويقية هي الأساس في رسم السياسات التسويقية والترويجية للمشروع ومعرفة مدى قدرة المشروع على اختراق السوق. والهدف الأساسي للمشروع هو البحث عن طرق مناسبة للوصول لرضا المستهلك.</a:t>
            </a:r>
            <a:endParaRPr lang="en-US" dirty="0" smtClean="0"/>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1/تحديد أدوات السوق</a:t>
            </a:r>
            <a:endParaRPr lang="ar-SA"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41584657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2517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الأسعار</a:t>
            </a:r>
            <a:endParaRPr lang="ar-SA"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310664526"/>
              </p:ext>
            </p:extLst>
          </p:nvPr>
        </p:nvGraphicFramePr>
        <p:xfrm>
          <a:off x="794411" y="1629144"/>
          <a:ext cx="7635241" cy="4701379"/>
        </p:xfrm>
        <a:graphic>
          <a:graphicData uri="http://schemas.openxmlformats.org/drawingml/2006/table">
            <a:tbl>
              <a:tblPr rtl="1" firstRow="1" firstCol="1" bandRow="1">
                <a:tableStyleId>{C083E6E3-FA7D-4D7B-A595-EF9225AFEA82}</a:tableStyleId>
              </a:tblPr>
              <a:tblGrid>
                <a:gridCol w="1526864"/>
                <a:gridCol w="1526864"/>
                <a:gridCol w="1526864"/>
                <a:gridCol w="1526864"/>
                <a:gridCol w="1527785"/>
              </a:tblGrid>
              <a:tr h="734890">
                <a:tc>
                  <a:txBody>
                    <a:bodyPr/>
                    <a:lstStyle/>
                    <a:p>
                      <a:pPr algn="just" rtl="1">
                        <a:lnSpc>
                          <a:spcPct val="107000"/>
                        </a:lnSpc>
                        <a:spcAft>
                          <a:spcPts val="0"/>
                        </a:spcAft>
                      </a:pPr>
                      <a:r>
                        <a:rPr lang="ar-SA" sz="2400" dirty="0">
                          <a:effectLst/>
                        </a:rPr>
                        <a:t>المنتج\الخدمة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الكمية الشهرية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قيمة الوحدة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اجمالي الإيراد الشهرية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إجمالي الإيراد السنوي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96523">
                <a:tc>
                  <a:txBody>
                    <a:bodyPr/>
                    <a:lstStyle/>
                    <a:p>
                      <a:pPr algn="just" rtl="1">
                        <a:lnSpc>
                          <a:spcPct val="107000"/>
                        </a:lnSpc>
                        <a:spcAft>
                          <a:spcPts val="0"/>
                        </a:spcAft>
                      </a:pPr>
                      <a:r>
                        <a:rPr lang="ar-SA" sz="2400">
                          <a:effectLst/>
                        </a:rPr>
                        <a:t>اشتراك سنوي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30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800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24000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288000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734890">
                <a:tc>
                  <a:txBody>
                    <a:bodyPr/>
                    <a:lstStyle/>
                    <a:p>
                      <a:pPr algn="just" rtl="1">
                        <a:lnSpc>
                          <a:spcPct val="107000"/>
                        </a:lnSpc>
                        <a:spcAft>
                          <a:spcPts val="0"/>
                        </a:spcAft>
                      </a:pPr>
                      <a:r>
                        <a:rPr lang="ar-SA" sz="2400">
                          <a:effectLst/>
                        </a:rPr>
                        <a:t>اشتراك شهري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30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700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21000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252000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58184">
                <a:tc>
                  <a:txBody>
                    <a:bodyPr/>
                    <a:lstStyle/>
                    <a:p>
                      <a:pPr algn="just" rtl="1">
                        <a:lnSpc>
                          <a:spcPct val="107000"/>
                        </a:lnSpc>
                        <a:spcAft>
                          <a:spcPts val="0"/>
                        </a:spcAft>
                      </a:pPr>
                      <a:r>
                        <a:rPr lang="ar-SA" sz="2400">
                          <a:effectLst/>
                        </a:rPr>
                        <a:t>الحضانة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30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500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15000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180000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734890">
                <a:tc>
                  <a:txBody>
                    <a:bodyPr/>
                    <a:lstStyle/>
                    <a:p>
                      <a:pPr algn="just" rtl="1">
                        <a:lnSpc>
                          <a:spcPct val="107000"/>
                        </a:lnSpc>
                        <a:spcAft>
                          <a:spcPts val="0"/>
                        </a:spcAft>
                      </a:pPr>
                      <a:r>
                        <a:rPr lang="ar-SA" sz="2400">
                          <a:effectLst/>
                        </a:rPr>
                        <a:t>مبيعات الأغذية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600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dirty="0">
                          <a:effectLst/>
                        </a:rPr>
                        <a:t>10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72000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734890">
                <a:tc>
                  <a:txBody>
                    <a:bodyPr/>
                    <a:lstStyle/>
                    <a:p>
                      <a:pPr algn="just" rtl="1">
                        <a:lnSpc>
                          <a:spcPct val="107000"/>
                        </a:lnSpc>
                        <a:spcAft>
                          <a:spcPts val="0"/>
                        </a:spcAft>
                      </a:pPr>
                      <a:r>
                        <a:rPr lang="ar-SA" sz="2400">
                          <a:effectLst/>
                        </a:rPr>
                        <a:t>مبيعات التجميل</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400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20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8000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96000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734890">
                <a:tc>
                  <a:txBody>
                    <a:bodyPr/>
                    <a:lstStyle/>
                    <a:p>
                      <a:pPr algn="just" rtl="1">
                        <a:lnSpc>
                          <a:spcPct val="107000"/>
                        </a:lnSpc>
                        <a:spcAft>
                          <a:spcPts val="0"/>
                        </a:spcAft>
                      </a:pPr>
                      <a:r>
                        <a:rPr lang="ar-SA" sz="2400">
                          <a:effectLst/>
                        </a:rPr>
                        <a:t>اجمالي الايرادات</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a:effectLst/>
                        </a:rPr>
                        <a:t>47000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just" rtl="1">
                        <a:lnSpc>
                          <a:spcPct val="107000"/>
                        </a:lnSpc>
                        <a:spcAft>
                          <a:spcPts val="0"/>
                        </a:spcAft>
                      </a:pPr>
                      <a:r>
                        <a:rPr lang="ar-SA" sz="2400" dirty="0">
                          <a:effectLst/>
                        </a:rPr>
                        <a:t>888000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258688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تحديد أقسام السوق</a:t>
            </a:r>
            <a:endParaRPr lang="ar-SA" dirty="0"/>
          </a:p>
        </p:txBody>
      </p:sp>
      <p:sp>
        <p:nvSpPr>
          <p:cNvPr id="3" name="عنصر نائب للمحتوى 2"/>
          <p:cNvSpPr>
            <a:spLocks noGrp="1"/>
          </p:cNvSpPr>
          <p:nvPr>
            <p:ph sz="quarter" idx="1"/>
          </p:nvPr>
        </p:nvSpPr>
        <p:spPr>
          <a:xfrm>
            <a:off x="301752" y="2428868"/>
            <a:ext cx="8503920" cy="2214578"/>
          </a:xfrm>
        </p:spPr>
        <p:txBody>
          <a:bodyPr/>
          <a:lstStyle/>
          <a:p>
            <a:r>
              <a:rPr lang="ar-SA" dirty="0" smtClean="0"/>
              <a:t>سيفتتح النادي بمدينة الرياض(سوق محلي), وسوف يخدم فئة الشباب من الإناث, وأيضاً النادي يهتم بالصحة, وسيتم وضع رسوم اشتراك مناسبة لأصحاب الدخول المرتفعة والمنخفضة.</a:t>
            </a:r>
            <a:endParaRPr lang="en-US" dirty="0" smtClean="0"/>
          </a:p>
          <a:p>
            <a:pPr>
              <a:buNone/>
            </a:pP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3/ تحديد مرحلة نمو المنتج</a:t>
            </a:r>
            <a:endParaRPr lang="ar-SA" dirty="0"/>
          </a:p>
        </p:txBody>
      </p:sp>
      <p:sp>
        <p:nvSpPr>
          <p:cNvPr id="3" name="عنصر نائب للمحتوى 2"/>
          <p:cNvSpPr>
            <a:spLocks noGrp="1"/>
          </p:cNvSpPr>
          <p:nvPr>
            <p:ph sz="quarter" idx="1"/>
          </p:nvPr>
        </p:nvSpPr>
        <p:spPr>
          <a:xfrm>
            <a:off x="285720" y="1741362"/>
            <a:ext cx="8503920" cy="4330844"/>
          </a:xfrm>
        </p:spPr>
        <p:txBody>
          <a:bodyPr>
            <a:normAutofit/>
          </a:bodyPr>
          <a:lstStyle/>
          <a:p>
            <a:r>
              <a:rPr lang="ar-SA" dirty="0" smtClean="0"/>
              <a:t>مرحلة البدء: الافتتاح للنادي واستقبال المشتركين .</a:t>
            </a:r>
            <a:endParaRPr lang="en-US" dirty="0" smtClean="0"/>
          </a:p>
          <a:p>
            <a:r>
              <a:rPr lang="ar-SA" dirty="0" smtClean="0"/>
              <a:t>مرحلة النمو: الإعلان عنه في مواقع التواصل </a:t>
            </a:r>
            <a:r>
              <a:rPr lang="ar-SA" dirty="0" err="1" smtClean="0"/>
              <a:t>و</a:t>
            </a:r>
            <a:r>
              <a:rPr lang="ar-SA" dirty="0" smtClean="0"/>
              <a:t> الصحف .</a:t>
            </a:r>
            <a:endParaRPr lang="en-US" dirty="0" smtClean="0"/>
          </a:p>
          <a:p>
            <a:r>
              <a:rPr lang="ar-SA" dirty="0" smtClean="0"/>
              <a:t>مرحلة النضج: زيادة عدد المشتركين بسبب الحملات الإعلانية والرضا من قبلهم, وتمييز الخدمات.</a:t>
            </a:r>
            <a:endParaRPr lang="en-US" dirty="0" smtClean="0"/>
          </a:p>
          <a:p>
            <a:r>
              <a:rPr lang="ar-SA" dirty="0" smtClean="0"/>
              <a:t>مرحلة الاستقرار: الوصول للعدد الأقصى من المشتركين الذين يستطيع النادي استقبالهم.</a:t>
            </a:r>
            <a:endParaRPr lang="en-US" dirty="0" smtClean="0"/>
          </a:p>
          <a:p>
            <a:r>
              <a:rPr lang="ar-SA" dirty="0" smtClean="0"/>
              <a:t>مرحلة الانكماش: انسحاب المشتركين للتسجيل في نوادي مشابهة بأسعار أقل وذلك لتقليدهم الفكرة. </a:t>
            </a:r>
            <a:endParaRPr lang="en-US" dirty="0" smtClean="0"/>
          </a:p>
          <a:p>
            <a:pPr>
              <a:buNone/>
            </a:pP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4/ تحديد إستراتيجية التسويق</a:t>
            </a:r>
            <a:endParaRPr lang="ar-SA" dirty="0"/>
          </a:p>
        </p:txBody>
      </p:sp>
      <p:sp>
        <p:nvSpPr>
          <p:cNvPr id="3" name="عنصر نائب للمحتوى 2"/>
          <p:cNvSpPr>
            <a:spLocks noGrp="1"/>
          </p:cNvSpPr>
          <p:nvPr>
            <p:ph sz="quarter" idx="1"/>
          </p:nvPr>
        </p:nvSpPr>
        <p:spPr/>
        <p:txBody>
          <a:bodyPr>
            <a:normAutofit lnSpcReduction="10000"/>
          </a:bodyPr>
          <a:lstStyle/>
          <a:p>
            <a:pPr algn="just"/>
            <a:r>
              <a:rPr lang="ar-SA" dirty="0" smtClean="0"/>
              <a:t> من خلال أول إستراتيجية وهي </a:t>
            </a:r>
            <a:r>
              <a:rPr lang="ar-SA" u="sng" dirty="0" smtClean="0"/>
              <a:t>إستراتيجية النصيب النسبي للمشروع </a:t>
            </a:r>
            <a:r>
              <a:rPr lang="ar-SA" dirty="0" smtClean="0"/>
              <a:t>في السوق ستكون قيادة التكلفة من خلال الرقابة على العمال وزيادة الإنتاجية لخفض التكلفة, يتميز النادي بالديكورات التي تجذب المستهلك للخدمة, وسيكون التركز الجغرافي في منطقة تحتاج لنادي رياضي نسائي(البديعة).</a:t>
            </a:r>
            <a:endParaRPr lang="en-US" dirty="0" smtClean="0"/>
          </a:p>
          <a:p>
            <a:pPr algn="just"/>
            <a:r>
              <a:rPr lang="ar-SA" dirty="0" smtClean="0"/>
              <a:t>     </a:t>
            </a:r>
            <a:r>
              <a:rPr lang="ar-SA" u="sng" dirty="0" smtClean="0"/>
              <a:t>إستراتيجية تحديد علاقة المنتج بالسوق</a:t>
            </a:r>
            <a:r>
              <a:rPr lang="ar-SA" dirty="0" smtClean="0"/>
              <a:t>, تكمن في كيفية تقديم المنتج (الخدمة)؟ سيكون في البداية المشروع تفعيل إستراتيجية الاختراق من خلال تخفيض رسوم الاشتراك في النادي خلال الشهر الأول من الافتتاح.</a:t>
            </a:r>
            <a:endParaRPr lang="en-US" dirty="0" smtClean="0"/>
          </a:p>
          <a:p>
            <a:pPr algn="just"/>
            <a:r>
              <a:rPr lang="ar-SA" dirty="0" smtClean="0"/>
              <a:t>     </a:t>
            </a:r>
            <a:r>
              <a:rPr lang="ar-SA" u="sng" dirty="0" smtClean="0"/>
              <a:t>إستراتيجية تحديد الموقف التنافسي للمشروع</a:t>
            </a:r>
            <a:r>
              <a:rPr lang="ar-SA" dirty="0" smtClean="0"/>
              <a:t>, بما أن المشروع في مرحلة البدء فسيكون من خلال الإعلان في مواقع التواصل الاجتماعي والاتصال المباشر بأصدقاء عملاء النادي.</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5/ التنبؤ بالطلب المتوقع </a:t>
            </a:r>
            <a:endParaRPr lang="ar-SA" dirty="0"/>
          </a:p>
        </p:txBody>
      </p:sp>
      <p:sp>
        <p:nvSpPr>
          <p:cNvPr id="3" name="عنصر نائب للمحتوى 2"/>
          <p:cNvSpPr>
            <a:spLocks noGrp="1"/>
          </p:cNvSpPr>
          <p:nvPr>
            <p:ph sz="quarter" idx="1"/>
          </p:nvPr>
        </p:nvSpPr>
        <p:spPr/>
        <p:txBody>
          <a:bodyPr>
            <a:normAutofit/>
          </a:bodyPr>
          <a:lstStyle/>
          <a:p>
            <a:pPr>
              <a:buNone/>
            </a:pPr>
            <a:r>
              <a:rPr lang="ar-SA" b="1" u="sng" dirty="0" smtClean="0"/>
              <a:t>جانب العرض:</a:t>
            </a:r>
            <a:endParaRPr lang="en-US" b="1" u="sng" dirty="0" smtClean="0"/>
          </a:p>
          <a:p>
            <a:pPr>
              <a:buNone/>
            </a:pPr>
            <a:r>
              <a:rPr lang="ar-SA" dirty="0" smtClean="0"/>
              <a:t>     الأندية الرياضية النسائية المتخصصة المتواجدة في منطقة الرياض وأشهرها  :</a:t>
            </a:r>
            <a:endParaRPr lang="en-US" dirty="0" smtClean="0"/>
          </a:p>
          <a:p>
            <a:pPr lvl="0"/>
            <a:r>
              <a:rPr lang="ar-SA" dirty="0" smtClean="0"/>
              <a:t>نادي </a:t>
            </a:r>
            <a:r>
              <a:rPr lang="ar-SA" dirty="0" err="1" smtClean="0"/>
              <a:t>كيرفز</a:t>
            </a:r>
            <a:endParaRPr lang="en-US" dirty="0" smtClean="0"/>
          </a:p>
          <a:p>
            <a:pPr lvl="0"/>
            <a:r>
              <a:rPr lang="ar-SA" dirty="0" smtClean="0"/>
              <a:t>نادي الملتقى</a:t>
            </a:r>
            <a:endParaRPr lang="en-US" dirty="0" smtClean="0"/>
          </a:p>
          <a:p>
            <a:pPr lvl="0"/>
            <a:r>
              <a:rPr lang="ar-SA" dirty="0" smtClean="0"/>
              <a:t>نادي المناهل</a:t>
            </a:r>
            <a:endParaRPr lang="en-US" dirty="0" smtClean="0"/>
          </a:p>
          <a:p>
            <a:pPr lvl="0"/>
            <a:r>
              <a:rPr lang="ar-SA" dirty="0" smtClean="0"/>
              <a:t>نادي الأمير سلمان الاجتماعي</a:t>
            </a:r>
            <a:endParaRPr lang="en-US" dirty="0" smtClean="0"/>
          </a:p>
          <a:p>
            <a:pPr lvl="0"/>
            <a:r>
              <a:rPr lang="ar-SA" dirty="0" smtClean="0"/>
              <a:t>الأندية التابعة للمستشفيات والفنادق </a:t>
            </a:r>
            <a:endParaRPr lang="en-US" dirty="0" smtClean="0"/>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5/التنبؤ بالطلب المتوقع</a:t>
            </a:r>
            <a:endParaRPr lang="ar-SA" dirty="0"/>
          </a:p>
        </p:txBody>
      </p:sp>
      <p:sp>
        <p:nvSpPr>
          <p:cNvPr id="3" name="عنصر نائب للمحتوى 2"/>
          <p:cNvSpPr>
            <a:spLocks noGrp="1"/>
          </p:cNvSpPr>
          <p:nvPr>
            <p:ph sz="quarter" idx="1"/>
          </p:nvPr>
        </p:nvSpPr>
        <p:spPr/>
        <p:txBody>
          <a:bodyPr/>
          <a:lstStyle/>
          <a:p>
            <a:r>
              <a:rPr lang="ar-SA" b="1" dirty="0" smtClean="0"/>
              <a:t>تم نشر الاستبانة على عينة عشوائية  من النساء المستهدفات في مشروعنا, ويتضح أنه:</a:t>
            </a:r>
          </a:p>
          <a:p>
            <a:endParaRPr lang="en-US" b="1" dirty="0" smtClean="0"/>
          </a:p>
          <a:p>
            <a:pPr>
              <a:buNone/>
            </a:pPr>
            <a:endParaRPr lang="ar-SA" dirty="0"/>
          </a:p>
        </p:txBody>
      </p:sp>
      <p:graphicFrame>
        <p:nvGraphicFramePr>
          <p:cNvPr id="4" name="مخطط 3"/>
          <p:cNvGraphicFramePr/>
          <p:nvPr/>
        </p:nvGraphicFramePr>
        <p:xfrm>
          <a:off x="4643438" y="2500306"/>
          <a:ext cx="4071965" cy="2852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مخطط 4"/>
          <p:cNvGraphicFramePr/>
          <p:nvPr/>
        </p:nvGraphicFramePr>
        <p:xfrm>
          <a:off x="357158" y="2643182"/>
          <a:ext cx="4143404" cy="2786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دراسة الجدوى الأولية</a:t>
            </a:r>
            <a:endParaRPr lang="ar-SA" dirty="0"/>
          </a:p>
        </p:txBody>
      </p:sp>
      <p:sp>
        <p:nvSpPr>
          <p:cNvPr id="3" name="عنصر نائب للمحتوى 2"/>
          <p:cNvSpPr>
            <a:spLocks noGrp="1"/>
          </p:cNvSpPr>
          <p:nvPr>
            <p:ph sz="quarter" idx="1"/>
          </p:nvPr>
        </p:nvSpPr>
        <p:spPr/>
        <p:txBody>
          <a:bodyPr/>
          <a:lstStyle/>
          <a:p>
            <a:pPr lvl="0"/>
            <a:r>
              <a:rPr lang="ar-SA" b="1" dirty="0" smtClean="0"/>
              <a:t>تحديد الأفكار الاستثمارية:</a:t>
            </a:r>
            <a:endParaRPr lang="en-US" dirty="0" smtClean="0"/>
          </a:p>
          <a:p>
            <a:pPr marL="514350" indent="-514350">
              <a:buFont typeface="+mj-lt"/>
              <a:buAutoNum type="arabicPeriod"/>
            </a:pPr>
            <a:r>
              <a:rPr lang="ar-SA" sz="2800" dirty="0" smtClean="0">
                <a:solidFill>
                  <a:srgbClr val="1F497D"/>
                </a:solidFill>
                <a:latin typeface="Simplified Arabic" pitchFamily="18" charset="-78"/>
                <a:ea typeface="Calibri" pitchFamily="34" charset="0"/>
                <a:cs typeface="Simplified Arabic" pitchFamily="18" charset="-78"/>
              </a:rPr>
              <a:t>مقهى نسائي يتضمن حضانة للأطفال.</a:t>
            </a:r>
          </a:p>
          <a:p>
            <a:pPr marL="514350" indent="-514350">
              <a:buFont typeface="+mj-lt"/>
              <a:buAutoNum type="arabicPeriod"/>
            </a:pPr>
            <a:r>
              <a:rPr lang="ar-SA" sz="2800" dirty="0" smtClean="0">
                <a:solidFill>
                  <a:srgbClr val="1F497D"/>
                </a:solidFill>
                <a:latin typeface="Simplified Arabic" pitchFamily="18" charset="-78"/>
                <a:ea typeface="Calibri" pitchFamily="34" charset="0"/>
                <a:cs typeface="Simplified Arabic" pitchFamily="18" charset="-78"/>
              </a:rPr>
              <a:t>نادي رياضي نسائي.</a:t>
            </a:r>
          </a:p>
          <a:p>
            <a:pPr marL="514350" indent="-514350">
              <a:buFont typeface="+mj-lt"/>
              <a:buAutoNum type="arabicPeriod"/>
            </a:pPr>
            <a:r>
              <a:rPr lang="ar-SA" sz="2800" dirty="0" smtClean="0">
                <a:solidFill>
                  <a:srgbClr val="1F497D"/>
                </a:solidFill>
                <a:latin typeface="Simplified Arabic" pitchFamily="18" charset="-78"/>
                <a:ea typeface="Calibri" pitchFamily="34" charset="0"/>
                <a:cs typeface="Simplified Arabic" pitchFamily="18" charset="-78"/>
              </a:rPr>
              <a:t>المغسلة.</a:t>
            </a:r>
          </a:p>
          <a:p>
            <a:pPr marL="514350" indent="-514350">
              <a:buFont typeface="+mj-lt"/>
              <a:buAutoNum type="arabicPeriod"/>
            </a:pPr>
            <a:r>
              <a:rPr lang="ar-SA" sz="2800" dirty="0" smtClean="0">
                <a:solidFill>
                  <a:srgbClr val="1F497D"/>
                </a:solidFill>
                <a:latin typeface="Simplified Arabic" pitchFamily="18" charset="-78"/>
                <a:ea typeface="Calibri" pitchFamily="34" charset="0"/>
                <a:cs typeface="Simplified Arabic" pitchFamily="18" charset="-78"/>
              </a:rPr>
              <a:t>دار ضيافة مسائية للأطفال.</a:t>
            </a:r>
          </a:p>
          <a:p>
            <a:pPr marL="514350" lvl="0" indent="-514350">
              <a:buFont typeface="+mj-lt"/>
              <a:buAutoNum type="arabicPeriod"/>
            </a:pPr>
            <a:r>
              <a:rPr lang="ar-SA" sz="2800" dirty="0" smtClean="0">
                <a:solidFill>
                  <a:srgbClr val="1F497D"/>
                </a:solidFill>
                <a:latin typeface="Simplified Arabic" pitchFamily="18" charset="-78"/>
                <a:ea typeface="Calibri" pitchFamily="34" charset="0"/>
                <a:cs typeface="Simplified Arabic" pitchFamily="18" charset="-78"/>
              </a:rPr>
              <a:t>إعادة تدوير الأدوات المنزلية .</a:t>
            </a:r>
          </a:p>
          <a:p>
            <a:pPr marL="514350" lvl="0" indent="-514350">
              <a:buNone/>
            </a:pPr>
            <a:endParaRPr lang="en-US" dirty="0" smtClean="0"/>
          </a:p>
          <a:p>
            <a:pPr marL="514350" indent="-514350">
              <a:buFont typeface="Arial" pitchFamily="34" charset="0"/>
              <a:buChar char="•"/>
            </a:pPr>
            <a:r>
              <a:rPr lang="ar-SA" b="1" dirty="0" smtClean="0"/>
              <a:t>إجراء دراسة الجدوى الاستطلاعية:</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5/التنبؤ بالطلب المتوقع</a:t>
            </a:r>
            <a:endParaRPr lang="ar-SA" dirty="0"/>
          </a:p>
        </p:txBody>
      </p:sp>
      <p:graphicFrame>
        <p:nvGraphicFramePr>
          <p:cNvPr id="4" name="مخطط 3"/>
          <p:cNvGraphicFramePr/>
          <p:nvPr/>
        </p:nvGraphicFramePr>
        <p:xfrm>
          <a:off x="4572000" y="1643050"/>
          <a:ext cx="4138631" cy="342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مخطط 4"/>
          <p:cNvGraphicFramePr/>
          <p:nvPr/>
        </p:nvGraphicFramePr>
        <p:xfrm>
          <a:off x="642910" y="1714488"/>
          <a:ext cx="3929090" cy="34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5/التنبؤ بالطلب المتوقع</a:t>
            </a:r>
            <a:endParaRPr lang="ar-SA" dirty="0"/>
          </a:p>
        </p:txBody>
      </p:sp>
      <p:graphicFrame>
        <p:nvGraphicFramePr>
          <p:cNvPr id="4" name="عنصر نائب للمحتوى 3"/>
          <p:cNvGraphicFramePr>
            <a:graphicFrameLocks noGrp="1"/>
          </p:cNvGraphicFramePr>
          <p:nvPr>
            <p:ph sz="quarter" idx="1"/>
          </p:nvPr>
        </p:nvGraphicFramePr>
        <p:xfrm>
          <a:off x="4357686" y="2285992"/>
          <a:ext cx="4519614" cy="3116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مخطط 4"/>
          <p:cNvGraphicFramePr/>
          <p:nvPr/>
        </p:nvGraphicFramePr>
        <p:xfrm>
          <a:off x="357158" y="2285992"/>
          <a:ext cx="4286280" cy="33575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5/التنبؤ بالطلب المتوقع</a:t>
            </a:r>
            <a:endParaRPr lang="ar-SA" dirty="0"/>
          </a:p>
        </p:txBody>
      </p:sp>
      <p:sp>
        <p:nvSpPr>
          <p:cNvPr id="3" name="عنصر نائب للمحتوى 2"/>
          <p:cNvSpPr>
            <a:spLocks noGrp="1"/>
          </p:cNvSpPr>
          <p:nvPr>
            <p:ph sz="quarter" idx="1"/>
          </p:nvPr>
        </p:nvSpPr>
        <p:spPr>
          <a:xfrm>
            <a:off x="301752" y="2098552"/>
            <a:ext cx="8503920" cy="3545026"/>
          </a:xfrm>
        </p:spPr>
        <p:txBody>
          <a:bodyPr>
            <a:normAutofit/>
          </a:bodyPr>
          <a:lstStyle/>
          <a:p>
            <a:pPr>
              <a:buNone/>
            </a:pPr>
            <a:r>
              <a:rPr lang="ar-SA" dirty="0" smtClean="0"/>
              <a:t>         يبلغ عدد الإناث في الرياض إجمالاً ما يقارب (</a:t>
            </a:r>
            <a:r>
              <a:rPr lang="en-US" dirty="0" smtClean="0"/>
              <a:t>2128999</a:t>
            </a:r>
            <a:r>
              <a:rPr lang="ar-SA" dirty="0" smtClean="0"/>
              <a:t>) نسمة لعام 2010, ولزيادة نسبة الإناث والوعي الصحي نتوقع أن يكون الطلب على النوادي ما يقارب 45% أي (</a:t>
            </a:r>
            <a:r>
              <a:rPr lang="en-US" dirty="0" smtClean="0"/>
              <a:t>(958050</a:t>
            </a:r>
            <a:r>
              <a:rPr lang="ar-SA" dirty="0" smtClean="0"/>
              <a:t>من إجمالي إناث الرياض.(مصلحة الإحصاءات العامة والمعلومات).وأتضح أن عدم وجود أندية رياضية في غرب الرياض, وهذا كان الدافع إلى وضع النادي الرياضي النسائي في غرب الرياض.</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التوقعات المستقبلية للعرض والطلب:</a:t>
            </a:r>
            <a:endParaRPr lang="ar-SA" dirty="0"/>
          </a:p>
        </p:txBody>
      </p:sp>
      <p:sp>
        <p:nvSpPr>
          <p:cNvPr id="3" name="عنصر نائب للمحتوى 2"/>
          <p:cNvSpPr>
            <a:spLocks noGrp="1"/>
          </p:cNvSpPr>
          <p:nvPr>
            <p:ph sz="quarter" idx="1"/>
          </p:nvPr>
        </p:nvSpPr>
        <p:spPr>
          <a:xfrm>
            <a:off x="285720" y="1884238"/>
            <a:ext cx="8503920" cy="4045092"/>
          </a:xfrm>
        </p:spPr>
        <p:txBody>
          <a:bodyPr>
            <a:normAutofit/>
          </a:bodyPr>
          <a:lstStyle/>
          <a:p>
            <a:pPr algn="just">
              <a:buNone/>
            </a:pPr>
            <a:r>
              <a:rPr lang="ar-SA" dirty="0" smtClean="0"/>
              <a:t>      لا يمكن التنبؤ بالمستقبل بشكل دقيق لكن هناك احتمالات قد تكون أقرب للصواب بتزايد العرض والطلب مستقبلاً. ويتوقع أن  يكون هناك اتجاه كبير مستقبلاً لرجال الأعمال بأهمية الاستثمار في مجال النوادي الرياضية النسائية بسبب ارتفاع الوعي الصحي في المملكة وتزايد الطلب على خدمات الأندية الرياضية وضعف توفر أندية متخصصة نسائية رغم تزايد الطلب ، وسوف يكون استثمار مربح والإقبال عليه كبير من قبل المستثمرين في السنوات المقبلة تبعاً لتعداد الإناث السكاني المتزايد بمنطقة الرياض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85918" y="2786058"/>
            <a:ext cx="550072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800" dirty="0" smtClean="0"/>
              <a:t>رابعاً: الدراسة الفنية</a:t>
            </a:r>
            <a:endParaRPr lang="ar-SA"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رابعاً: الدراسة الفنية</a:t>
            </a:r>
            <a:endParaRPr lang="ar-SA" dirty="0"/>
          </a:p>
        </p:txBody>
      </p:sp>
      <p:sp>
        <p:nvSpPr>
          <p:cNvPr id="3" name="عنصر نائب للمحتوى 2"/>
          <p:cNvSpPr>
            <a:spLocks noGrp="1"/>
          </p:cNvSpPr>
          <p:nvPr>
            <p:ph sz="quarter" idx="1"/>
          </p:nvPr>
        </p:nvSpPr>
        <p:spPr/>
        <p:txBody>
          <a:bodyPr/>
          <a:lstStyle/>
          <a:p>
            <a:pPr algn="just">
              <a:buNone/>
            </a:pPr>
            <a:r>
              <a:rPr lang="ar-SA" b="1" dirty="0" smtClean="0"/>
              <a:t>        هي الجانب  المختص بحصر وتقييم جميع الاحتياجات اللازمة لإنشاء المشروع قيد الدراسة, مع وضع الاحتياطات اللازمة لضمان تشغيل المشروع ملموسا وجعله واقعاً.</a:t>
            </a:r>
            <a:endParaRPr lang="en-US" dirty="0" smtClean="0"/>
          </a:p>
          <a:p>
            <a:pPr algn="just"/>
            <a:r>
              <a:rPr lang="ar-SA" b="1" u="sng" dirty="0" smtClean="0">
                <a:solidFill>
                  <a:schemeClr val="accent6">
                    <a:lumMod val="50000"/>
                  </a:schemeClr>
                </a:solidFill>
              </a:rPr>
              <a:t>هدف الدراسة الفنية :</a:t>
            </a:r>
            <a:endParaRPr lang="en-US" dirty="0" smtClean="0">
              <a:solidFill>
                <a:schemeClr val="accent6">
                  <a:lumMod val="50000"/>
                </a:schemeClr>
              </a:solidFill>
            </a:endParaRPr>
          </a:p>
          <a:p>
            <a:pPr algn="just">
              <a:buNone/>
            </a:pPr>
            <a:r>
              <a:rPr lang="ar-SA" b="1" dirty="0" smtClean="0"/>
              <a:t>         تهدف إلى تحديد إمكانية تنفيذ المشروع من الناحية الفنية والهندسية عن طريق التخطيط والتجهيز الداخلي من حيث تحديد احتياجات المشروع من الآلات الرياضية والقوى العاملة وتحديد التكاليف الاستثمارية والتكاليف التشغيلية لتلك الاحتياجات, وبناء على تقدير إجمالي التكاليف يتم تحديد إجمالي الأرباح .</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 وصف المشروع</a:t>
            </a:r>
            <a:endParaRPr lang="ar-SA" dirty="0"/>
          </a:p>
        </p:txBody>
      </p:sp>
      <p:sp>
        <p:nvSpPr>
          <p:cNvPr id="3" name="عنصر نائب للمحتوى 2"/>
          <p:cNvSpPr>
            <a:spLocks noGrp="1"/>
          </p:cNvSpPr>
          <p:nvPr>
            <p:ph sz="quarter" idx="1"/>
          </p:nvPr>
        </p:nvSpPr>
        <p:spPr>
          <a:xfrm>
            <a:off x="301752" y="2098552"/>
            <a:ext cx="8503920" cy="3473588"/>
          </a:xfrm>
        </p:spPr>
        <p:txBody>
          <a:bodyPr>
            <a:normAutofit fontScale="92500" lnSpcReduction="10000"/>
          </a:bodyPr>
          <a:lstStyle/>
          <a:p>
            <a:pPr lvl="0"/>
            <a:r>
              <a:rPr lang="ar-SA" b="1" u="sng" dirty="0" smtClean="0"/>
              <a:t>المشروع:</a:t>
            </a:r>
            <a:r>
              <a:rPr lang="ar-SA" dirty="0" smtClean="0"/>
              <a:t>نادي رشاقتي الرياضي النسائي</a:t>
            </a:r>
            <a:endParaRPr lang="en-US" dirty="0" smtClean="0"/>
          </a:p>
          <a:p>
            <a:pPr lvl="0"/>
            <a:r>
              <a:rPr lang="ar-SA" b="1" u="sng" dirty="0" smtClean="0"/>
              <a:t>عنوان المشروع:</a:t>
            </a:r>
            <a:endParaRPr lang="en-US" dirty="0" smtClean="0"/>
          </a:p>
          <a:p>
            <a:pPr>
              <a:buNone/>
            </a:pPr>
            <a:r>
              <a:rPr lang="ar-SA" b="1" dirty="0" smtClean="0"/>
              <a:t>عنوان بريدي:</a:t>
            </a:r>
            <a:r>
              <a:rPr lang="ar-SA" dirty="0" smtClean="0"/>
              <a:t>12ب البديعة- الرياض</a:t>
            </a:r>
            <a:endParaRPr lang="en-US" dirty="0" smtClean="0"/>
          </a:p>
          <a:p>
            <a:pPr>
              <a:buNone/>
            </a:pPr>
            <a:r>
              <a:rPr lang="ar-SA" dirty="0" smtClean="0"/>
              <a:t>المملكة العربية السعودية</a:t>
            </a:r>
            <a:endParaRPr lang="en-US" dirty="0" smtClean="0"/>
          </a:p>
          <a:p>
            <a:pPr>
              <a:buNone/>
            </a:pPr>
            <a:r>
              <a:rPr lang="ar-SA" b="1" dirty="0" smtClean="0"/>
              <a:t>عنوان إلكتروني: </a:t>
            </a:r>
            <a:r>
              <a:rPr lang="en-US" b="1" dirty="0" smtClean="0"/>
              <a:t>E-mail: </a:t>
            </a:r>
            <a:r>
              <a:rPr lang="en-US" b="1" u="sng" dirty="0" smtClean="0">
                <a:hlinkClick r:id="rId2"/>
              </a:rPr>
              <a:t>gym@hotmail.com</a:t>
            </a:r>
            <a:endParaRPr lang="en-US" dirty="0" smtClean="0"/>
          </a:p>
          <a:p>
            <a:pPr>
              <a:buNone/>
            </a:pPr>
            <a:r>
              <a:rPr lang="ar-SA" b="1" dirty="0" smtClean="0"/>
              <a:t>تلكس: 6554 </a:t>
            </a:r>
            <a:r>
              <a:rPr lang="ar-SA" b="1" dirty="0" err="1" smtClean="0"/>
              <a:t>ب</a:t>
            </a:r>
            <a:r>
              <a:rPr lang="ar-SA" b="1" dirty="0" smtClean="0"/>
              <a:t>.ت محمد</a:t>
            </a:r>
            <a:endParaRPr lang="en-US" dirty="0" smtClean="0"/>
          </a:p>
          <a:p>
            <a:pPr>
              <a:buNone/>
            </a:pPr>
            <a:r>
              <a:rPr lang="ar-SA" b="1" dirty="0" err="1" smtClean="0"/>
              <a:t>فاكسيملي</a:t>
            </a:r>
            <a:r>
              <a:rPr lang="ar-SA" b="1" dirty="0" smtClean="0"/>
              <a:t>: 4423167</a:t>
            </a:r>
            <a:endParaRPr lang="en-US" dirty="0" smtClean="0"/>
          </a:p>
          <a:p>
            <a:pPr>
              <a:buNone/>
            </a:pPr>
            <a:r>
              <a:rPr lang="ar-SA" b="1" dirty="0" smtClean="0"/>
              <a:t>تليفون:   4423166     </a:t>
            </a:r>
            <a:endParaRPr lang="en-US" dirty="0" smtClean="0"/>
          </a:p>
          <a:p>
            <a:pPr>
              <a:buNone/>
            </a:pPr>
            <a:endParaRPr lang="en-US" dirty="0" smtClean="0"/>
          </a:p>
          <a:p>
            <a:pPr>
              <a:buNone/>
            </a:pP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1/ وصف المشروع</a:t>
            </a:r>
            <a:endParaRPr lang="ar-SA" dirty="0"/>
          </a:p>
        </p:txBody>
      </p:sp>
      <p:sp>
        <p:nvSpPr>
          <p:cNvPr id="3" name="عنصر نائب للمحتوى 2"/>
          <p:cNvSpPr>
            <a:spLocks noGrp="1"/>
          </p:cNvSpPr>
          <p:nvPr>
            <p:ph sz="quarter" idx="1"/>
          </p:nvPr>
        </p:nvSpPr>
        <p:spPr/>
        <p:txBody>
          <a:bodyPr>
            <a:normAutofit/>
          </a:bodyPr>
          <a:lstStyle/>
          <a:p>
            <a:pPr lvl="0"/>
            <a:r>
              <a:rPr lang="ar-SA" b="1" u="sng" dirty="0" smtClean="0"/>
              <a:t>تصنيف المشروع:</a:t>
            </a:r>
            <a:endParaRPr lang="en-US" dirty="0" smtClean="0"/>
          </a:p>
          <a:p>
            <a:pPr lvl="0">
              <a:buNone/>
            </a:pPr>
            <a:r>
              <a:rPr lang="ar-SA" b="1" dirty="0" smtClean="0">
                <a:solidFill>
                  <a:schemeClr val="accent6">
                    <a:lumMod val="50000"/>
                  </a:schemeClr>
                </a:solidFill>
              </a:rPr>
              <a:t>من الناحية الإنشائية: جديد.</a:t>
            </a:r>
            <a:endParaRPr lang="en-US" dirty="0" smtClean="0">
              <a:solidFill>
                <a:schemeClr val="accent6">
                  <a:lumMod val="50000"/>
                </a:schemeClr>
              </a:solidFill>
            </a:endParaRPr>
          </a:p>
          <a:p>
            <a:pPr lvl="0">
              <a:buNone/>
            </a:pPr>
            <a:r>
              <a:rPr lang="ar-SA" b="1" dirty="0" smtClean="0">
                <a:solidFill>
                  <a:schemeClr val="accent6">
                    <a:lumMod val="50000"/>
                  </a:schemeClr>
                </a:solidFill>
              </a:rPr>
              <a:t>التخصص: خدمات.</a:t>
            </a:r>
            <a:endParaRPr lang="en-US" dirty="0" smtClean="0">
              <a:solidFill>
                <a:schemeClr val="accent6">
                  <a:lumMod val="50000"/>
                </a:schemeClr>
              </a:solidFill>
            </a:endParaRPr>
          </a:p>
          <a:p>
            <a:pPr lvl="0"/>
            <a:r>
              <a:rPr lang="ar-SA" b="1" u="sng" dirty="0" smtClean="0"/>
              <a:t>الأفق الزمني:</a:t>
            </a:r>
            <a:endParaRPr lang="en-US" dirty="0" smtClean="0"/>
          </a:p>
          <a:p>
            <a:endParaRPr lang="ar-SA" dirty="0"/>
          </a:p>
        </p:txBody>
      </p:sp>
      <p:graphicFrame>
        <p:nvGraphicFramePr>
          <p:cNvPr id="4" name="جدول 3"/>
          <p:cNvGraphicFramePr>
            <a:graphicFrameLocks noGrp="1"/>
          </p:cNvGraphicFramePr>
          <p:nvPr/>
        </p:nvGraphicFramePr>
        <p:xfrm>
          <a:off x="857224" y="3929067"/>
          <a:ext cx="7215238" cy="1928826"/>
        </p:xfrm>
        <a:graphic>
          <a:graphicData uri="http://schemas.openxmlformats.org/drawingml/2006/table">
            <a:tbl>
              <a:tblPr rtl="1"/>
              <a:tblGrid>
                <a:gridCol w="1803387"/>
                <a:gridCol w="1803387"/>
                <a:gridCol w="1804232"/>
                <a:gridCol w="1804232"/>
              </a:tblGrid>
              <a:tr h="642942">
                <a:tc>
                  <a:txBody>
                    <a:bodyPr/>
                    <a:lstStyle/>
                    <a:p>
                      <a:pPr algn="just" rtl="1">
                        <a:lnSpc>
                          <a:spcPct val="115000"/>
                        </a:lnSpc>
                        <a:spcAft>
                          <a:spcPts val="0"/>
                        </a:spcAft>
                      </a:pPr>
                      <a:r>
                        <a:rPr lang="ar-SA" sz="1800" b="1">
                          <a:solidFill>
                            <a:srgbClr val="0070C0"/>
                          </a:solidFill>
                          <a:latin typeface="Calibri"/>
                          <a:ea typeface="Calibri"/>
                          <a:cs typeface="Arial"/>
                        </a:rPr>
                        <a:t>الفترة</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بداية</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نهاية</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طول الفترة</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just" rtl="1">
                        <a:lnSpc>
                          <a:spcPct val="115000"/>
                        </a:lnSpc>
                        <a:spcAft>
                          <a:spcPts val="0"/>
                        </a:spcAft>
                      </a:pPr>
                      <a:r>
                        <a:rPr lang="ar-SA" sz="1800" b="1">
                          <a:solidFill>
                            <a:srgbClr val="0070C0"/>
                          </a:solidFill>
                          <a:latin typeface="Calibri"/>
                          <a:ea typeface="Calibri"/>
                          <a:cs typeface="Arial"/>
                        </a:rPr>
                        <a:t>فترة الإنشاء</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11/2016</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8/2018</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سنتين</a:t>
                      </a:r>
                      <a:endParaRPr lang="en-US" sz="14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642942">
                <a:tc>
                  <a:txBody>
                    <a:bodyPr/>
                    <a:lstStyle/>
                    <a:p>
                      <a:pPr algn="just" rtl="1">
                        <a:lnSpc>
                          <a:spcPct val="115000"/>
                        </a:lnSpc>
                        <a:spcAft>
                          <a:spcPts val="0"/>
                        </a:spcAft>
                      </a:pPr>
                      <a:r>
                        <a:rPr lang="ar-SA" sz="1800" b="1">
                          <a:solidFill>
                            <a:srgbClr val="0070C0"/>
                          </a:solidFill>
                          <a:latin typeface="Calibri"/>
                          <a:ea typeface="Calibri"/>
                          <a:cs typeface="Arial"/>
                        </a:rPr>
                        <a:t>فترة الإنتاج</a:t>
                      </a:r>
                      <a:endParaRPr lang="en-US" sz="1400" b="1">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dirty="0">
                          <a:solidFill>
                            <a:srgbClr val="0070C0"/>
                          </a:solidFill>
                          <a:latin typeface="Calibri"/>
                          <a:ea typeface="Calibri"/>
                          <a:cs typeface="Arial"/>
                        </a:rPr>
                        <a:t>9/2018</a:t>
                      </a:r>
                      <a:endParaRPr lang="en-US" sz="1400" b="1"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12/2028</a:t>
                      </a:r>
                      <a:endParaRPr lang="en-US" sz="1400" b="1">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dirty="0">
                          <a:solidFill>
                            <a:srgbClr val="0070C0"/>
                          </a:solidFill>
                          <a:latin typeface="Calibri"/>
                          <a:ea typeface="Calibri"/>
                          <a:cs typeface="Arial"/>
                        </a:rPr>
                        <a:t>10 سنة</a:t>
                      </a:r>
                      <a:endParaRPr lang="en-US" sz="1400" b="1"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1/ وصف المشروع</a:t>
            </a:r>
            <a:endParaRPr lang="ar-SA" dirty="0"/>
          </a:p>
        </p:txBody>
      </p:sp>
      <p:sp>
        <p:nvSpPr>
          <p:cNvPr id="3" name="عنصر نائب للمحتوى 2"/>
          <p:cNvSpPr>
            <a:spLocks noGrp="1"/>
          </p:cNvSpPr>
          <p:nvPr>
            <p:ph sz="quarter" idx="1"/>
          </p:nvPr>
        </p:nvSpPr>
        <p:spPr/>
        <p:txBody>
          <a:bodyPr/>
          <a:lstStyle/>
          <a:p>
            <a:r>
              <a:rPr lang="ar-SA" dirty="0" smtClean="0"/>
              <a:t>منتجات المشروع:</a:t>
            </a:r>
          </a:p>
          <a:p>
            <a:pPr>
              <a:buNone/>
            </a:pPr>
            <a:endParaRPr lang="ar-SA" dirty="0"/>
          </a:p>
        </p:txBody>
      </p:sp>
      <p:graphicFrame>
        <p:nvGraphicFramePr>
          <p:cNvPr id="4" name="جدول 3"/>
          <p:cNvGraphicFramePr>
            <a:graphicFrameLocks noGrp="1"/>
          </p:cNvGraphicFramePr>
          <p:nvPr/>
        </p:nvGraphicFramePr>
        <p:xfrm>
          <a:off x="857224" y="2428868"/>
          <a:ext cx="7000924" cy="3785616"/>
        </p:xfrm>
        <a:graphic>
          <a:graphicData uri="http://schemas.openxmlformats.org/drawingml/2006/table">
            <a:tbl>
              <a:tblPr rtl="1"/>
              <a:tblGrid>
                <a:gridCol w="1090968"/>
                <a:gridCol w="1256091"/>
                <a:gridCol w="1302918"/>
                <a:gridCol w="1302918"/>
                <a:gridCol w="2048029"/>
              </a:tblGrid>
              <a:tr h="0">
                <a:tc>
                  <a:txBody>
                    <a:bodyPr/>
                    <a:lstStyle/>
                    <a:p>
                      <a:pPr algn="just" rtl="1">
                        <a:lnSpc>
                          <a:spcPct val="115000"/>
                        </a:lnSpc>
                        <a:spcAft>
                          <a:spcPts val="0"/>
                        </a:spcAft>
                      </a:pPr>
                      <a:r>
                        <a:rPr lang="ar-SA" sz="1800">
                          <a:solidFill>
                            <a:srgbClr val="0070C0"/>
                          </a:solidFill>
                          <a:latin typeface="Calibri"/>
                          <a:ea typeface="Calibri"/>
                          <a:cs typeface="Arial"/>
                        </a:rPr>
                        <a:t>م</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a:solidFill>
                            <a:srgbClr val="0070C0"/>
                          </a:solidFill>
                          <a:latin typeface="Calibri"/>
                          <a:ea typeface="Calibri"/>
                          <a:cs typeface="Arial"/>
                        </a:rPr>
                        <a:t>المنتجات</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a:solidFill>
                            <a:srgbClr val="0070C0"/>
                          </a:solidFill>
                          <a:latin typeface="Calibri"/>
                          <a:ea typeface="Calibri"/>
                          <a:cs typeface="Arial"/>
                        </a:rPr>
                        <a:t>بداية </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a:solidFill>
                            <a:srgbClr val="0070C0"/>
                          </a:solidFill>
                          <a:latin typeface="Calibri"/>
                          <a:ea typeface="Calibri"/>
                          <a:cs typeface="Arial"/>
                        </a:rPr>
                        <a:t>نهاية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a:solidFill>
                            <a:srgbClr val="0070C0"/>
                          </a:solidFill>
                          <a:latin typeface="Calibri"/>
                          <a:ea typeface="Calibri"/>
                          <a:cs typeface="Arial"/>
                        </a:rPr>
                        <a:t>الطاقة الاسمية السنوية (عدد)</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800">
                          <a:solidFill>
                            <a:srgbClr val="0070C0"/>
                          </a:solidFill>
                          <a:latin typeface="Calibri"/>
                          <a:ea typeface="Calibri"/>
                          <a:cs typeface="Arial"/>
                        </a:rPr>
                        <a:t>1</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خدمات النادي الرياضية</a:t>
                      </a:r>
                      <a:endParaRPr lang="en-US" sz="1400">
                        <a:solidFill>
                          <a:srgbClr val="000000"/>
                        </a:solidFill>
                        <a:latin typeface="Calibri"/>
                        <a:ea typeface="Calibri"/>
                        <a:cs typeface="Arial"/>
                      </a:endParaRPr>
                    </a:p>
                    <a:p>
                      <a:pPr algn="just" rtl="1">
                        <a:lnSpc>
                          <a:spcPct val="115000"/>
                        </a:lnSpc>
                        <a:spcAft>
                          <a:spcPts val="0"/>
                        </a:spcAft>
                      </a:pPr>
                      <a:r>
                        <a:rPr lang="ar-SA" sz="1800" b="1">
                          <a:solidFill>
                            <a:srgbClr val="0070C0"/>
                          </a:solidFill>
                          <a:latin typeface="Calibri"/>
                          <a:ea typeface="Calibri"/>
                          <a:cs typeface="Arial"/>
                        </a:rPr>
                        <a:t>(ملابس رياضية, أثقال رياضية, أحذية رياضية, بروتينات)</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9/2018</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12/2028</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3000</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0">
                <a:tc>
                  <a:txBody>
                    <a:bodyPr/>
                    <a:lstStyle/>
                    <a:p>
                      <a:pPr algn="just" rtl="1">
                        <a:lnSpc>
                          <a:spcPct val="115000"/>
                        </a:lnSpc>
                        <a:spcAft>
                          <a:spcPts val="0"/>
                        </a:spcAft>
                      </a:pPr>
                      <a:r>
                        <a:rPr lang="ar-SA" sz="1800">
                          <a:solidFill>
                            <a:srgbClr val="0070C0"/>
                          </a:solidFill>
                          <a:latin typeface="Calibri"/>
                          <a:ea typeface="Calibri"/>
                          <a:cs typeface="Arial"/>
                        </a:rPr>
                        <a:t>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حضانة الأطفال بالنادي</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12/2020</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12/2022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500 شخص </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r>
              <a:tr h="0">
                <a:tc>
                  <a:txBody>
                    <a:bodyPr/>
                    <a:lstStyle/>
                    <a:p>
                      <a:pPr algn="just" rtl="1">
                        <a:lnSpc>
                          <a:spcPct val="115000"/>
                        </a:lnSpc>
                        <a:spcAft>
                          <a:spcPts val="0"/>
                        </a:spcAft>
                      </a:pPr>
                      <a:r>
                        <a:rPr lang="ar-SA" sz="1800">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خدمات مساج</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12/2022</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12/2023</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500 شخص </a:t>
                      </a:r>
                      <a:endParaRPr lang="en-US" sz="14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1/ وصف المشروع</a:t>
            </a:r>
            <a:endParaRPr lang="ar-SA" dirty="0"/>
          </a:p>
        </p:txBody>
      </p:sp>
      <p:sp>
        <p:nvSpPr>
          <p:cNvPr id="3" name="عنصر نائب للمحتوى 2"/>
          <p:cNvSpPr>
            <a:spLocks noGrp="1"/>
          </p:cNvSpPr>
          <p:nvPr>
            <p:ph sz="quarter" idx="1"/>
          </p:nvPr>
        </p:nvSpPr>
        <p:spPr/>
        <p:txBody>
          <a:bodyPr/>
          <a:lstStyle/>
          <a:p>
            <a:r>
              <a:rPr lang="ar-SA" dirty="0" smtClean="0"/>
              <a:t>الشركاء والمؤسسون:</a:t>
            </a:r>
          </a:p>
          <a:p>
            <a:pPr>
              <a:buNone/>
            </a:pPr>
            <a:endParaRPr lang="ar-SA" dirty="0"/>
          </a:p>
        </p:txBody>
      </p:sp>
      <p:graphicFrame>
        <p:nvGraphicFramePr>
          <p:cNvPr id="4" name="جدول 3"/>
          <p:cNvGraphicFramePr>
            <a:graphicFrameLocks noGrp="1"/>
          </p:cNvGraphicFramePr>
          <p:nvPr/>
        </p:nvGraphicFramePr>
        <p:xfrm>
          <a:off x="642911" y="2570226"/>
          <a:ext cx="7929616" cy="3216227"/>
        </p:xfrm>
        <a:graphic>
          <a:graphicData uri="http://schemas.openxmlformats.org/drawingml/2006/table">
            <a:tbl>
              <a:tblPr rtl="1"/>
              <a:tblGrid>
                <a:gridCol w="1981939"/>
                <a:gridCol w="1981939"/>
                <a:gridCol w="1982869"/>
                <a:gridCol w="1982869"/>
              </a:tblGrid>
              <a:tr h="459461">
                <a:tc>
                  <a:txBody>
                    <a:bodyPr/>
                    <a:lstStyle/>
                    <a:p>
                      <a:pPr algn="just" rtl="1">
                        <a:lnSpc>
                          <a:spcPct val="115000"/>
                        </a:lnSpc>
                        <a:spcAft>
                          <a:spcPts val="0"/>
                        </a:spcAft>
                      </a:pPr>
                      <a:r>
                        <a:rPr lang="ar-SA" sz="1600" b="1">
                          <a:solidFill>
                            <a:srgbClr val="0070C0"/>
                          </a:solidFill>
                          <a:latin typeface="Calibri"/>
                          <a:ea typeface="Calibri"/>
                          <a:cs typeface="Arial"/>
                        </a:rPr>
                        <a:t>م</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a:solidFill>
                            <a:srgbClr val="0070C0"/>
                          </a:solidFill>
                          <a:latin typeface="Calibri"/>
                          <a:ea typeface="Calibri"/>
                          <a:cs typeface="Arial"/>
                        </a:rPr>
                        <a:t>جنسية الشريك</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a:solidFill>
                            <a:srgbClr val="0070C0"/>
                          </a:solidFill>
                          <a:latin typeface="Calibri"/>
                          <a:ea typeface="Calibri"/>
                          <a:cs typeface="Arial"/>
                        </a:rPr>
                        <a:t>الاسم</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a:solidFill>
                            <a:srgbClr val="0070C0"/>
                          </a:solidFill>
                          <a:latin typeface="Calibri"/>
                          <a:ea typeface="Calibri"/>
                          <a:cs typeface="Arial"/>
                        </a:rPr>
                        <a:t>حصة التأسيس</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1</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أمل السبيعي</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3 مليون</a:t>
                      </a:r>
                      <a:endParaRPr lang="en-US" sz="1200" b="1">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2</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ساره العيار</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4 مليون</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3</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ابتسام الحارثي</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8 مليون</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4</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العنود المسيحل</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600" b="1">
                          <a:solidFill>
                            <a:srgbClr val="0070C0"/>
                          </a:solidFill>
                          <a:latin typeface="Calibri"/>
                          <a:ea typeface="Calibri"/>
                          <a:cs typeface="Arial"/>
                        </a:rPr>
                        <a:t>4 مليون</a:t>
                      </a:r>
                      <a:endParaRPr lang="en-US" sz="1200" b="1">
                        <a:solidFill>
                          <a:srgbClr val="000000"/>
                        </a:solidFill>
                        <a:latin typeface="Calibri"/>
                        <a:ea typeface="Calibri"/>
                        <a:cs typeface="Arial"/>
                      </a:endParaRPr>
                    </a:p>
                  </a:txBody>
                  <a:tcPr marL="68580" marR="68580" marT="0" marB="0">
                    <a:lnL>
                      <a:noFill/>
                    </a:lnL>
                    <a:lnR>
                      <a:noFill/>
                    </a:lnR>
                    <a:lnT>
                      <a:noFill/>
                    </a:lnT>
                    <a:lnB>
                      <a:noFill/>
                    </a:lnB>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5</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شهد العريني</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600" b="1">
                          <a:solidFill>
                            <a:srgbClr val="0070C0"/>
                          </a:solidFill>
                          <a:latin typeface="Calibri"/>
                          <a:ea typeface="Calibri"/>
                          <a:cs typeface="Arial"/>
                        </a:rPr>
                        <a:t>3 مليون</a:t>
                      </a:r>
                      <a:endParaRPr lang="en-US" sz="1200" b="1">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459461">
                <a:tc>
                  <a:txBody>
                    <a:bodyPr/>
                    <a:lstStyle/>
                    <a:p>
                      <a:pPr algn="just" rtl="1">
                        <a:lnSpc>
                          <a:spcPct val="115000"/>
                        </a:lnSpc>
                        <a:spcAft>
                          <a:spcPts val="0"/>
                        </a:spcAft>
                      </a:pPr>
                      <a:r>
                        <a:rPr lang="ar-SA" sz="1600" b="1">
                          <a:solidFill>
                            <a:srgbClr val="0070C0"/>
                          </a:solidFill>
                          <a:latin typeface="Calibri"/>
                          <a:ea typeface="Calibri"/>
                          <a:cs typeface="Arial"/>
                        </a:rPr>
                        <a:t>6</a:t>
                      </a:r>
                      <a:endParaRPr lang="en-US" sz="1200" b="1">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a:solidFill>
                            <a:srgbClr val="0070C0"/>
                          </a:solidFill>
                          <a:latin typeface="Calibri"/>
                          <a:ea typeface="Calibri"/>
                          <a:cs typeface="Arial"/>
                        </a:rPr>
                        <a:t>سعودي</a:t>
                      </a:r>
                      <a:endParaRPr lang="en-US" sz="1200" b="1">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a:solidFill>
                            <a:srgbClr val="0070C0"/>
                          </a:solidFill>
                          <a:latin typeface="Calibri"/>
                          <a:ea typeface="Calibri"/>
                          <a:cs typeface="Arial"/>
                        </a:rPr>
                        <a:t>في المشاري</a:t>
                      </a:r>
                      <a:endParaRPr lang="en-US" sz="1200" b="1">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b="1" dirty="0">
                          <a:solidFill>
                            <a:srgbClr val="0070C0"/>
                          </a:solidFill>
                          <a:latin typeface="Calibri"/>
                          <a:ea typeface="Calibri"/>
                          <a:cs typeface="Arial"/>
                        </a:rPr>
                        <a:t>8 مليون</a:t>
                      </a:r>
                      <a:endParaRPr lang="en-US" sz="1200" b="1"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جدول.PNG"/>
          <p:cNvPicPr>
            <a:picLocks noGrp="1" noChangeAspect="1"/>
          </p:cNvPicPr>
          <p:nvPr>
            <p:ph sz="quarter" idx="1"/>
          </p:nvPr>
        </p:nvPicPr>
        <p:blipFill>
          <a:blip r:embed="rId2" cstate="print"/>
          <a:stretch>
            <a:fillRect/>
          </a:stretch>
        </p:blipFill>
        <p:spPr>
          <a:xfrm>
            <a:off x="0" y="0"/>
            <a:ext cx="9143999" cy="6869649"/>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1/ وصف المشروع</a:t>
            </a:r>
            <a:endParaRPr lang="ar-SA" dirty="0"/>
          </a:p>
        </p:txBody>
      </p:sp>
      <p:sp>
        <p:nvSpPr>
          <p:cNvPr id="3" name="عنصر نائب للمحتوى 2"/>
          <p:cNvSpPr>
            <a:spLocks noGrp="1"/>
          </p:cNvSpPr>
          <p:nvPr>
            <p:ph sz="quarter" idx="1"/>
          </p:nvPr>
        </p:nvSpPr>
        <p:spPr/>
        <p:txBody>
          <a:bodyPr/>
          <a:lstStyle/>
          <a:p>
            <a:r>
              <a:rPr lang="ar-SA" dirty="0" smtClean="0"/>
              <a:t>مراحل إنشاء المشروع:</a:t>
            </a:r>
          </a:p>
          <a:p>
            <a:pPr>
              <a:buNone/>
            </a:pPr>
            <a:endParaRPr lang="ar-SA" dirty="0"/>
          </a:p>
        </p:txBody>
      </p:sp>
      <p:pic>
        <p:nvPicPr>
          <p:cNvPr id="38918" name="Picture 6"/>
          <p:cNvPicPr>
            <a:picLocks noChangeAspect="1" noChangeArrowheads="1"/>
          </p:cNvPicPr>
          <p:nvPr/>
        </p:nvPicPr>
        <p:blipFill>
          <a:blip r:embed="rId2" cstate="print"/>
          <a:srcRect l="28550" t="25390" r="29722" b="42383"/>
          <a:stretch>
            <a:fillRect/>
          </a:stretch>
        </p:blipFill>
        <p:spPr bwMode="auto">
          <a:xfrm>
            <a:off x="571472" y="2285992"/>
            <a:ext cx="8001056" cy="335758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اختيار الموقع الملائم للمشروع</a:t>
            </a:r>
            <a:endParaRPr lang="ar-SA" dirty="0"/>
          </a:p>
        </p:txBody>
      </p:sp>
      <p:sp>
        <p:nvSpPr>
          <p:cNvPr id="3" name="عنصر نائب للمحتوى 2"/>
          <p:cNvSpPr>
            <a:spLocks noGrp="1"/>
          </p:cNvSpPr>
          <p:nvPr>
            <p:ph sz="quarter" idx="1"/>
          </p:nvPr>
        </p:nvSpPr>
        <p:spPr/>
        <p:txBody>
          <a:bodyPr/>
          <a:lstStyle/>
          <a:p>
            <a:pPr marL="0" lvl="0" indent="0" eaLnBrk="0" fontAlgn="base" hangingPunct="0">
              <a:spcBef>
                <a:spcPct val="0"/>
              </a:spcBef>
              <a:spcAft>
                <a:spcPct val="0"/>
              </a:spcAft>
              <a:buClrTx/>
              <a:buSzTx/>
              <a:buNone/>
            </a:pPr>
            <a:r>
              <a:rPr lang="ar-SA" sz="2800" b="1" u="sng" dirty="0" smtClean="0">
                <a:solidFill>
                  <a:srgbClr val="002060"/>
                </a:solidFill>
                <a:latin typeface="Calibri" pitchFamily="34" charset="0"/>
                <a:ea typeface="Calibri" pitchFamily="34" charset="0"/>
                <a:cs typeface="Arial" pitchFamily="34" charset="0"/>
              </a:rPr>
              <a:t>مرحلة التصفية الأولى :</a:t>
            </a:r>
            <a:r>
              <a:rPr lang="ar-SA" sz="2800" b="1" dirty="0" smtClean="0">
                <a:solidFill>
                  <a:srgbClr val="002060"/>
                </a:solidFill>
                <a:latin typeface="Calibri" pitchFamily="34" charset="0"/>
                <a:ea typeface="Calibri" pitchFamily="34" charset="0"/>
                <a:cs typeface="Arial" pitchFamily="34" charset="0"/>
              </a:rPr>
              <a:t>  </a:t>
            </a:r>
          </a:p>
          <a:p>
            <a:pPr marL="0" lvl="0" indent="0" eaLnBrk="0" fontAlgn="base" hangingPunct="0">
              <a:spcBef>
                <a:spcPct val="0"/>
              </a:spcBef>
              <a:spcAft>
                <a:spcPct val="0"/>
              </a:spcAft>
              <a:buClrTx/>
              <a:buSzTx/>
              <a:buNone/>
            </a:pPr>
            <a:endParaRPr lang="en-US" sz="12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ar-SA" sz="2800" b="1" dirty="0" smtClean="0">
                <a:solidFill>
                  <a:srgbClr val="0070C0"/>
                </a:solidFill>
                <a:latin typeface="Calibri" pitchFamily="34" charset="0"/>
                <a:ea typeface="Calibri" pitchFamily="34" charset="0"/>
                <a:cs typeface="Arial" pitchFamily="34" charset="0"/>
              </a:rPr>
              <a:t>      تتمثل في تقويم كل موقع من المواقع وفقا للمعايير الموضحة بالجدول ، على أن يعطي كل موقع درجة معينة من 1 إلى 5 حسب درجة توفر المعيار .</a:t>
            </a:r>
            <a:endParaRPr lang="en-US" sz="1200" dirty="0" smtClean="0">
              <a:latin typeface="Arial" pitchFamily="34" charset="0"/>
              <a:cs typeface="Arial" pitchFamily="34" charset="0"/>
            </a:endParaRPr>
          </a:p>
          <a:p>
            <a:pPr marL="0" lvl="0" indent="0" rtl="0" eaLnBrk="0" fontAlgn="base" hangingPunct="0">
              <a:spcBef>
                <a:spcPct val="0"/>
              </a:spcBef>
              <a:spcAft>
                <a:spcPct val="0"/>
              </a:spcAft>
              <a:buClrTx/>
              <a:buSzTx/>
              <a:buNone/>
            </a:pPr>
            <a:endParaRPr lang="en-US" sz="3600" dirty="0" smtClean="0">
              <a:latin typeface="Arial" pitchFamily="34" charset="0"/>
              <a:cs typeface="Arial" pitchFamily="34" charset="0"/>
            </a:endParaRPr>
          </a:p>
          <a:p>
            <a:endParaRPr lang="ar-SA" dirty="0"/>
          </a:p>
        </p:txBody>
      </p:sp>
      <p:graphicFrame>
        <p:nvGraphicFramePr>
          <p:cNvPr id="4" name="جدول 3"/>
          <p:cNvGraphicFramePr>
            <a:graphicFrameLocks noGrp="1"/>
          </p:cNvGraphicFramePr>
          <p:nvPr/>
        </p:nvGraphicFramePr>
        <p:xfrm>
          <a:off x="642910" y="3929066"/>
          <a:ext cx="7500990" cy="1578422"/>
        </p:xfrm>
        <a:graphic>
          <a:graphicData uri="http://schemas.openxmlformats.org/drawingml/2006/table">
            <a:tbl>
              <a:tblPr rtl="1"/>
              <a:tblGrid>
                <a:gridCol w="1416974"/>
                <a:gridCol w="1273482"/>
                <a:gridCol w="1273482"/>
                <a:gridCol w="1273482"/>
                <a:gridCol w="1274379"/>
                <a:gridCol w="989191"/>
              </a:tblGrid>
              <a:tr h="1196948">
                <a:tc>
                  <a:txBody>
                    <a:bodyPr/>
                    <a:lstStyle/>
                    <a:p>
                      <a:pPr algn="just" rtl="1">
                        <a:lnSpc>
                          <a:spcPct val="115000"/>
                        </a:lnSpc>
                        <a:spcAft>
                          <a:spcPts val="0"/>
                        </a:spcAft>
                      </a:pPr>
                      <a:r>
                        <a:rPr lang="ar-SA" sz="1800" b="1" dirty="0">
                          <a:solidFill>
                            <a:srgbClr val="0070C0"/>
                          </a:solidFill>
                          <a:latin typeface="Calibri"/>
                          <a:ea typeface="Calibri"/>
                          <a:cs typeface="Arial"/>
                        </a:rPr>
                        <a:t>الصفة</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dirty="0">
                          <a:solidFill>
                            <a:srgbClr val="0070C0"/>
                          </a:solidFill>
                          <a:latin typeface="Calibri"/>
                          <a:ea typeface="Calibri"/>
                          <a:cs typeface="Arial"/>
                        </a:rPr>
                        <a:t>غير متوفرة تماما</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dirty="0">
                          <a:solidFill>
                            <a:srgbClr val="0070C0"/>
                          </a:solidFill>
                          <a:latin typeface="Calibri"/>
                          <a:ea typeface="Calibri"/>
                          <a:cs typeface="Arial"/>
                        </a:rPr>
                        <a:t>متوفرة بدرجة ضعيفة</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متوفرة بدرجة معقولة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متوفرة بدرجة جيدة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متوفرة بدرجة كبيرة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74">
                <a:tc>
                  <a:txBody>
                    <a:bodyPr/>
                    <a:lstStyle/>
                    <a:p>
                      <a:pPr algn="just" rtl="1">
                        <a:lnSpc>
                          <a:spcPct val="115000"/>
                        </a:lnSpc>
                        <a:spcAft>
                          <a:spcPts val="0"/>
                        </a:spcAft>
                      </a:pPr>
                      <a:r>
                        <a:rPr lang="ar-SA" sz="1800" b="1" dirty="0">
                          <a:solidFill>
                            <a:srgbClr val="0070C0"/>
                          </a:solidFill>
                          <a:latin typeface="Calibri"/>
                          <a:ea typeface="Calibri"/>
                          <a:cs typeface="Arial"/>
                        </a:rPr>
                        <a:t>الدرجة</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1</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2</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3</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4</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5</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283" y="1588770"/>
          <a:ext cx="8572560" cy="4416552"/>
        </p:xfrm>
        <a:graphic>
          <a:graphicData uri="http://schemas.openxmlformats.org/drawingml/2006/table">
            <a:tbl>
              <a:tblPr rtl="1"/>
              <a:tblGrid>
                <a:gridCol w="2302521"/>
                <a:gridCol w="1253283"/>
                <a:gridCol w="1254189"/>
                <a:gridCol w="1254189"/>
                <a:gridCol w="1254189"/>
                <a:gridCol w="1254189"/>
              </a:tblGrid>
              <a:tr h="0">
                <a:tc>
                  <a:txBody>
                    <a:bodyPr/>
                    <a:lstStyle/>
                    <a:p>
                      <a:pPr algn="just" rtl="1">
                        <a:lnSpc>
                          <a:spcPct val="115000"/>
                        </a:lnSpc>
                        <a:spcAft>
                          <a:spcPts val="0"/>
                        </a:spcAft>
                      </a:pPr>
                      <a:r>
                        <a:rPr lang="ar-SA" sz="1800" b="1" dirty="0">
                          <a:solidFill>
                            <a:srgbClr val="0070C0"/>
                          </a:solidFill>
                          <a:latin typeface="Calibri"/>
                          <a:ea typeface="Calibri"/>
                          <a:cs typeface="Arial"/>
                        </a:rPr>
                        <a:t>العناصر الأساسية التي تخدم المشروع</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حي العليا</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حي البديعة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حي الصحافة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حي العزيزية</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a:solidFill>
                            <a:srgbClr val="0070C0"/>
                          </a:solidFill>
                          <a:latin typeface="Calibri"/>
                          <a:ea typeface="Calibri"/>
                          <a:cs typeface="Arial"/>
                        </a:rPr>
                        <a:t>حي الملز</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800" b="1" dirty="0">
                          <a:solidFill>
                            <a:srgbClr val="0070C0"/>
                          </a:solidFill>
                          <a:latin typeface="Calibri"/>
                          <a:ea typeface="Calibri"/>
                          <a:cs typeface="Arial"/>
                        </a:rPr>
                        <a:t>مدى توافر المرافق العامة (كهرباء ، مياه)</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4</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0">
                <a:tc>
                  <a:txBody>
                    <a:bodyPr/>
                    <a:lstStyle/>
                    <a:p>
                      <a:pPr algn="just" rtl="1">
                        <a:lnSpc>
                          <a:spcPct val="115000"/>
                        </a:lnSpc>
                        <a:spcAft>
                          <a:spcPts val="0"/>
                        </a:spcAft>
                      </a:pPr>
                      <a:r>
                        <a:rPr lang="ar-SA" sz="1800" b="1" dirty="0">
                          <a:solidFill>
                            <a:srgbClr val="0070C0"/>
                          </a:solidFill>
                          <a:latin typeface="Calibri"/>
                          <a:ea typeface="Calibri"/>
                          <a:cs typeface="Arial"/>
                        </a:rPr>
                        <a:t>مدى توفر الطرق والمواصلات</a:t>
                      </a:r>
                      <a:endParaRPr lang="en-US" sz="14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4</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r>
              <a:tr h="0">
                <a:tc>
                  <a:txBody>
                    <a:bodyPr/>
                    <a:lstStyle/>
                    <a:p>
                      <a:pPr algn="just" rtl="1">
                        <a:lnSpc>
                          <a:spcPct val="115000"/>
                        </a:lnSpc>
                        <a:spcAft>
                          <a:spcPts val="0"/>
                        </a:spcAft>
                      </a:pPr>
                      <a:r>
                        <a:rPr lang="ar-SA" sz="1800" b="1">
                          <a:solidFill>
                            <a:srgbClr val="0070C0"/>
                          </a:solidFill>
                          <a:latin typeface="Calibri"/>
                          <a:ea typeface="Calibri"/>
                          <a:cs typeface="Arial"/>
                        </a:rPr>
                        <a:t>مدى توفر القوى العاملة</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0">
                <a:tc>
                  <a:txBody>
                    <a:bodyPr/>
                    <a:lstStyle/>
                    <a:p>
                      <a:pPr algn="just" rtl="1">
                        <a:lnSpc>
                          <a:spcPct val="115000"/>
                        </a:lnSpc>
                        <a:spcAft>
                          <a:spcPts val="0"/>
                        </a:spcAft>
                      </a:pPr>
                      <a:r>
                        <a:rPr lang="ar-SA" sz="1800" b="1">
                          <a:solidFill>
                            <a:srgbClr val="0070C0"/>
                          </a:solidFill>
                          <a:latin typeface="Calibri"/>
                          <a:ea typeface="Calibri"/>
                          <a:cs typeface="Arial"/>
                        </a:rPr>
                        <a:t>مدى توفر الخدمات الاجتماعية</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dirty="0">
                          <a:solidFill>
                            <a:srgbClr val="0070C0"/>
                          </a:solidFill>
                          <a:latin typeface="Calibri"/>
                          <a:ea typeface="Calibri"/>
                          <a:cs typeface="Arial"/>
                        </a:rPr>
                        <a:t>4</a:t>
                      </a:r>
                      <a:endParaRPr lang="en-US" sz="14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5</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r>
              <a:tr h="0">
                <a:tc>
                  <a:txBody>
                    <a:bodyPr/>
                    <a:lstStyle/>
                    <a:p>
                      <a:pPr algn="just" rtl="1">
                        <a:lnSpc>
                          <a:spcPct val="115000"/>
                        </a:lnSpc>
                        <a:spcAft>
                          <a:spcPts val="0"/>
                        </a:spcAft>
                      </a:pPr>
                      <a:r>
                        <a:rPr lang="ar-SA" sz="1800" b="1">
                          <a:solidFill>
                            <a:srgbClr val="0070C0"/>
                          </a:solidFill>
                          <a:latin typeface="Calibri"/>
                          <a:ea typeface="Calibri"/>
                          <a:cs typeface="Arial"/>
                        </a:rPr>
                        <a:t>مدى توفر الصناعات المكملة</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0">
                <a:tc>
                  <a:txBody>
                    <a:bodyPr/>
                    <a:lstStyle/>
                    <a:p>
                      <a:pPr algn="just" rtl="1">
                        <a:lnSpc>
                          <a:spcPct val="115000"/>
                        </a:lnSpc>
                        <a:spcAft>
                          <a:spcPts val="0"/>
                        </a:spcAft>
                      </a:pPr>
                      <a:r>
                        <a:rPr lang="ar-SA" sz="1800" b="1">
                          <a:solidFill>
                            <a:srgbClr val="0070C0"/>
                          </a:solidFill>
                          <a:latin typeface="Calibri"/>
                          <a:ea typeface="Calibri"/>
                          <a:cs typeface="Arial"/>
                        </a:rPr>
                        <a:t>مدى توفر شبكات الصرف الصحي وإمكانية صرف المخلفات فيها</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dirty="0">
                          <a:solidFill>
                            <a:srgbClr val="0070C0"/>
                          </a:solidFill>
                          <a:latin typeface="Calibri"/>
                          <a:ea typeface="Calibri"/>
                          <a:cs typeface="Arial"/>
                        </a:rPr>
                        <a:t>4</a:t>
                      </a:r>
                      <a:endParaRPr lang="en-US" sz="14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2</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1</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r>
              <a:tr h="0">
                <a:tc>
                  <a:txBody>
                    <a:bodyPr/>
                    <a:lstStyle/>
                    <a:p>
                      <a:pPr algn="just" rtl="1">
                        <a:lnSpc>
                          <a:spcPct val="115000"/>
                        </a:lnSpc>
                        <a:spcAft>
                          <a:spcPts val="0"/>
                        </a:spcAft>
                      </a:pPr>
                      <a:r>
                        <a:rPr lang="ar-SA" sz="1800" b="1">
                          <a:solidFill>
                            <a:srgbClr val="0070C0"/>
                          </a:solidFill>
                          <a:latin typeface="Calibri"/>
                          <a:ea typeface="Calibri"/>
                          <a:cs typeface="Arial"/>
                        </a:rPr>
                        <a:t>المجموع</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24</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a:solidFill>
                            <a:srgbClr val="0070C0"/>
                          </a:solidFill>
                          <a:latin typeface="Calibri"/>
                          <a:ea typeface="Calibri"/>
                          <a:cs typeface="Arial"/>
                        </a:rPr>
                        <a:t>27</a:t>
                      </a:r>
                      <a:endParaRPr lang="en-US" sz="14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21</a:t>
                      </a:r>
                      <a:endParaRPr lang="en-US" sz="14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19</a:t>
                      </a:r>
                      <a:endParaRPr lang="en-US" sz="14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tabLst>
                          <a:tab pos="478155" algn="l"/>
                        </a:tabLst>
                      </a:pPr>
                      <a:r>
                        <a:rPr lang="ar-SA" sz="1800" b="1" dirty="0">
                          <a:solidFill>
                            <a:srgbClr val="0070C0"/>
                          </a:solidFill>
                          <a:latin typeface="Calibri"/>
                          <a:ea typeface="Calibri"/>
                          <a:cs typeface="Arial"/>
                        </a:rPr>
                        <a:t>17</a:t>
                      </a:r>
                      <a:endParaRPr lang="en-US" sz="14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0481" name="Rectangle 1"/>
          <p:cNvSpPr>
            <a:spLocks noChangeArrowheads="1"/>
          </p:cNvSpPr>
          <p:nvPr/>
        </p:nvSpPr>
        <p:spPr bwMode="auto">
          <a:xfrm>
            <a:off x="1071538" y="214290"/>
            <a:ext cx="785818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477838" algn="l"/>
              </a:tabLst>
            </a:pPr>
            <a:r>
              <a:rPr kumimoji="0" lang="ar-SA"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افترضنا أن هناك 4مواقع ممكنة للمشروع ، وأن بياناتها موضحة في الجدول ،والمطلوب هو إجراء مرحلة  التصفية الأولى بين هذه المواقع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77838"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571480"/>
            <a:ext cx="857249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يتضح من الجدول أن الموقعين حي العليا وحي البديعة هما أفضل المواقع من وجهة نظر المعايير السابقة نظرا لحصولهم على أعلى نقاط . ومن ثم يتم إدخالهما في المرحلة الثانية للتصفية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214282" y="1643050"/>
            <a:ext cx="8501090"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002060"/>
                </a:solidFill>
                <a:effectLst/>
                <a:latin typeface="Calibri" pitchFamily="34" charset="0"/>
                <a:ea typeface="Calibri" pitchFamily="34" charset="0"/>
                <a:cs typeface="Arial" pitchFamily="34" charset="0"/>
              </a:rPr>
              <a:t>مرحلة التصفية الثانية :</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يتم المفاضلة فيها بين المواقع التي وقع الاختيار عليها في مرحلة التصفية الأولى بناء على تحليل التكلفة</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نفترض أن بيانات التكاليف الخاصة بالموقعين حي العليا وحي البديعة هي كما بالجدول والمطلوب إجراء مرحلة التصفية الثانية بينهما</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1071540" y="3929066"/>
          <a:ext cx="7715303" cy="1191768"/>
        </p:xfrm>
        <a:graphic>
          <a:graphicData uri="http://schemas.openxmlformats.org/drawingml/2006/table">
            <a:tbl>
              <a:tblPr rtl="1"/>
              <a:tblGrid>
                <a:gridCol w="1464832"/>
                <a:gridCol w="954205"/>
                <a:gridCol w="914661"/>
                <a:gridCol w="1457097"/>
                <a:gridCol w="1340185"/>
                <a:gridCol w="1584323"/>
              </a:tblGrid>
              <a:tr h="209550">
                <a:tc rowSpan="2">
                  <a:txBody>
                    <a:bodyPr/>
                    <a:lstStyle/>
                    <a:p>
                      <a:pPr algn="just" rtl="1">
                        <a:lnSpc>
                          <a:spcPct val="115000"/>
                        </a:lnSpc>
                        <a:spcAft>
                          <a:spcPts val="0"/>
                        </a:spcAft>
                      </a:pPr>
                      <a:r>
                        <a:rPr lang="ar-SA" sz="1800" b="1" dirty="0">
                          <a:solidFill>
                            <a:srgbClr val="0070C0"/>
                          </a:solidFill>
                          <a:latin typeface="Calibri"/>
                          <a:ea typeface="Calibri"/>
                          <a:cs typeface="Arial"/>
                        </a:rPr>
                        <a:t>الموقع</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just" rtl="1">
                        <a:lnSpc>
                          <a:spcPct val="115000"/>
                        </a:lnSpc>
                        <a:spcAft>
                          <a:spcPts val="0"/>
                        </a:spcAft>
                      </a:pPr>
                      <a:r>
                        <a:rPr lang="ar-SA" sz="1800" b="1" dirty="0">
                          <a:solidFill>
                            <a:srgbClr val="0070C0"/>
                          </a:solidFill>
                          <a:latin typeface="Calibri"/>
                          <a:ea typeface="Calibri"/>
                          <a:cs typeface="Arial"/>
                        </a:rPr>
                        <a:t>تكليف النقل السنوية</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rowSpan="2">
                  <a:txBody>
                    <a:bodyPr/>
                    <a:lstStyle/>
                    <a:p>
                      <a:pPr algn="just" rtl="1">
                        <a:lnSpc>
                          <a:spcPct val="115000"/>
                        </a:lnSpc>
                        <a:spcAft>
                          <a:spcPts val="0"/>
                        </a:spcAft>
                      </a:pPr>
                      <a:r>
                        <a:rPr lang="ar-SA" sz="1800" b="1">
                          <a:solidFill>
                            <a:srgbClr val="0070C0"/>
                          </a:solidFill>
                          <a:latin typeface="Calibri"/>
                          <a:ea typeface="Calibri"/>
                          <a:cs typeface="Arial"/>
                        </a:rPr>
                        <a:t>نصيب السنة من تكاليف الأرض</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just" rtl="1">
                        <a:lnSpc>
                          <a:spcPct val="115000"/>
                        </a:lnSpc>
                        <a:spcAft>
                          <a:spcPts val="0"/>
                        </a:spcAft>
                      </a:pPr>
                      <a:r>
                        <a:rPr lang="ar-SA" sz="1800" b="1">
                          <a:solidFill>
                            <a:srgbClr val="0070C0"/>
                          </a:solidFill>
                          <a:latin typeface="Calibri"/>
                          <a:ea typeface="Calibri"/>
                          <a:cs typeface="Arial"/>
                        </a:rPr>
                        <a:t>إجمالي تكاليف النقل والأرض</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just" rtl="1">
                        <a:lnSpc>
                          <a:spcPct val="115000"/>
                        </a:lnSpc>
                        <a:spcAft>
                          <a:spcPts val="0"/>
                        </a:spcAft>
                      </a:pPr>
                      <a:r>
                        <a:rPr lang="ar-SA" sz="1800" b="1">
                          <a:solidFill>
                            <a:srgbClr val="0070C0"/>
                          </a:solidFill>
                          <a:latin typeface="Calibri"/>
                          <a:ea typeface="Calibri"/>
                          <a:cs typeface="Arial"/>
                        </a:rPr>
                        <a:t>ترتيب الموقع</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vMerge="1">
                  <a:txBody>
                    <a:bodyPr/>
                    <a:lstStyle/>
                    <a:p>
                      <a:pPr rtl="1"/>
                      <a:endParaRPr lang="ar-SA"/>
                    </a:p>
                  </a:txBody>
                  <a:tcPr/>
                </a:tc>
                <a:tc>
                  <a:txBody>
                    <a:bodyPr/>
                    <a:lstStyle/>
                    <a:p>
                      <a:pPr algn="just" rtl="1">
                        <a:lnSpc>
                          <a:spcPct val="115000"/>
                        </a:lnSpc>
                        <a:spcAft>
                          <a:spcPts val="0"/>
                        </a:spcAft>
                      </a:pPr>
                      <a:r>
                        <a:rPr lang="ar-SA" sz="1800" b="1">
                          <a:solidFill>
                            <a:srgbClr val="0070C0"/>
                          </a:solidFill>
                          <a:latin typeface="Calibri"/>
                          <a:ea typeface="Calibri"/>
                          <a:cs typeface="Arial"/>
                        </a:rPr>
                        <a:t>المدخلات</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just" rtl="1">
                        <a:lnSpc>
                          <a:spcPct val="115000"/>
                        </a:lnSpc>
                        <a:spcAft>
                          <a:spcPts val="0"/>
                        </a:spcAft>
                      </a:pPr>
                      <a:r>
                        <a:rPr lang="ar-SA" sz="1800" b="1" dirty="0">
                          <a:solidFill>
                            <a:srgbClr val="0070C0"/>
                          </a:solidFill>
                          <a:latin typeface="Calibri"/>
                          <a:ea typeface="Calibri"/>
                          <a:cs typeface="Arial"/>
                        </a:rPr>
                        <a:t>المخرجات</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r>
              <a:tr h="0">
                <a:tc>
                  <a:txBody>
                    <a:bodyPr/>
                    <a:lstStyle/>
                    <a:p>
                      <a:pPr algn="just" rtl="1">
                        <a:lnSpc>
                          <a:spcPct val="115000"/>
                        </a:lnSpc>
                        <a:spcAft>
                          <a:spcPts val="0"/>
                        </a:spcAft>
                      </a:pPr>
                      <a:r>
                        <a:rPr lang="ar-SA" sz="1800" b="1">
                          <a:solidFill>
                            <a:srgbClr val="0070C0"/>
                          </a:solidFill>
                          <a:latin typeface="Calibri"/>
                          <a:ea typeface="Calibri"/>
                          <a:cs typeface="Arial"/>
                        </a:rPr>
                        <a:t>حي العليا</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1,5</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2,5</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3</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a:solidFill>
                            <a:srgbClr val="0070C0"/>
                          </a:solidFill>
                          <a:latin typeface="Calibri"/>
                          <a:ea typeface="Calibri"/>
                          <a:cs typeface="Arial"/>
                        </a:rPr>
                        <a:t>7</a:t>
                      </a:r>
                      <a:endParaRPr lang="en-US" sz="14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algn="just" rtl="1">
                        <a:lnSpc>
                          <a:spcPct val="115000"/>
                        </a:lnSpc>
                        <a:spcAft>
                          <a:spcPts val="0"/>
                        </a:spcAft>
                      </a:pPr>
                      <a:r>
                        <a:rPr lang="ar-SA" sz="1800" b="1" dirty="0">
                          <a:solidFill>
                            <a:srgbClr val="0070C0"/>
                          </a:solidFill>
                          <a:latin typeface="Calibri"/>
                          <a:ea typeface="Calibri"/>
                          <a:cs typeface="Arial"/>
                        </a:rPr>
                        <a:t>2</a:t>
                      </a:r>
                      <a:endParaRPr lang="en-US" sz="1400" dirty="0">
                        <a:solidFill>
                          <a:srgbClr val="000000"/>
                        </a:solidFill>
                        <a:latin typeface="Calibri"/>
                        <a:ea typeface="Calibri"/>
                        <a:cs typeface="Arial"/>
                      </a:endParaRPr>
                    </a:p>
                  </a:txBody>
                  <a:tcPr marL="68580" marR="68580" marT="0" marB="0">
                    <a:lnL>
                      <a:noFill/>
                    </a:lnL>
                    <a:lnR>
                      <a:noFill/>
                    </a:lnR>
                    <a:lnT>
                      <a:noFill/>
                    </a:lnT>
                    <a:lnB>
                      <a:noFill/>
                    </a:lnB>
                  </a:tcPr>
                </a:tc>
              </a:tr>
              <a:tr h="0">
                <a:tc>
                  <a:txBody>
                    <a:bodyPr/>
                    <a:lstStyle/>
                    <a:p>
                      <a:pPr algn="just" rtl="1">
                        <a:lnSpc>
                          <a:spcPct val="115000"/>
                        </a:lnSpc>
                        <a:spcAft>
                          <a:spcPts val="0"/>
                        </a:spcAft>
                      </a:pPr>
                      <a:r>
                        <a:rPr lang="ar-SA" sz="1400" b="1">
                          <a:solidFill>
                            <a:srgbClr val="0070C0"/>
                          </a:solidFill>
                          <a:latin typeface="Calibri"/>
                          <a:ea typeface="Calibri"/>
                          <a:cs typeface="Arial"/>
                        </a:rPr>
                        <a:t>حي البديعة</a:t>
                      </a:r>
                      <a:endParaRPr lang="en-US" sz="11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400" b="1">
                          <a:solidFill>
                            <a:srgbClr val="0070C0"/>
                          </a:solidFill>
                          <a:latin typeface="Calibri"/>
                          <a:ea typeface="Calibri"/>
                          <a:cs typeface="Arial"/>
                        </a:rPr>
                        <a:t>0,5</a:t>
                      </a:r>
                      <a:endParaRPr lang="en-US" sz="11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400" b="1">
                          <a:solidFill>
                            <a:srgbClr val="0070C0"/>
                          </a:solidFill>
                          <a:latin typeface="Calibri"/>
                          <a:ea typeface="Calibri"/>
                          <a:cs typeface="Arial"/>
                        </a:rPr>
                        <a:t>1,5</a:t>
                      </a:r>
                      <a:endParaRPr lang="en-US" sz="11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400" b="1">
                          <a:solidFill>
                            <a:srgbClr val="0070C0"/>
                          </a:solidFill>
                          <a:latin typeface="Calibri"/>
                          <a:ea typeface="Calibri"/>
                          <a:cs typeface="Arial"/>
                        </a:rPr>
                        <a:t>2</a:t>
                      </a:r>
                      <a:endParaRPr lang="en-US" sz="11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400" b="1">
                          <a:solidFill>
                            <a:srgbClr val="0070C0"/>
                          </a:solidFill>
                          <a:latin typeface="Calibri"/>
                          <a:ea typeface="Calibri"/>
                          <a:cs typeface="Arial"/>
                        </a:rPr>
                        <a:t>4</a:t>
                      </a:r>
                      <a:endParaRPr lang="en-US" sz="11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just" rtl="1">
                        <a:lnSpc>
                          <a:spcPct val="115000"/>
                        </a:lnSpc>
                        <a:spcAft>
                          <a:spcPts val="0"/>
                        </a:spcAft>
                      </a:pPr>
                      <a:r>
                        <a:rPr lang="ar-SA" sz="1400" b="1" dirty="0">
                          <a:solidFill>
                            <a:srgbClr val="0070C0"/>
                          </a:solidFill>
                          <a:latin typeface="Calibri"/>
                          <a:ea typeface="Calibri"/>
                          <a:cs typeface="Arial"/>
                        </a:rPr>
                        <a:t>1</a:t>
                      </a:r>
                      <a:endParaRPr lang="en-US" sz="11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3075" name="Rectangle 3"/>
          <p:cNvSpPr>
            <a:spLocks noChangeArrowheads="1"/>
          </p:cNvSpPr>
          <p:nvPr/>
        </p:nvSpPr>
        <p:spPr bwMode="auto">
          <a:xfrm>
            <a:off x="-857288" y="5500702"/>
            <a:ext cx="968906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يتضح من الجدول أن موقع حي البديعة هو الأفضل وفقا لتحليل التكاليف</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3/ اختيار الفن الإنتاجي الملائم</a:t>
            </a:r>
            <a:endParaRPr lang="ar-SA" dirty="0"/>
          </a:p>
        </p:txBody>
      </p:sp>
      <p:sp>
        <p:nvSpPr>
          <p:cNvPr id="3" name="عنصر نائب للمحتوى 2"/>
          <p:cNvSpPr>
            <a:spLocks noGrp="1"/>
          </p:cNvSpPr>
          <p:nvPr>
            <p:ph sz="quarter" idx="1"/>
          </p:nvPr>
        </p:nvSpPr>
        <p:spPr/>
        <p:txBody>
          <a:bodyPr>
            <a:normAutofit/>
          </a:bodyPr>
          <a:lstStyle/>
          <a:p>
            <a:r>
              <a:rPr lang="ar-SA" dirty="0" smtClean="0"/>
              <a:t>تتأثر عملية الفن الإنتاجي الملائم بعوامل كثيرة منها:</a:t>
            </a:r>
            <a:endParaRPr lang="en-US" dirty="0" smtClean="0"/>
          </a:p>
          <a:p>
            <a:pPr lvl="0">
              <a:buNone/>
            </a:pPr>
            <a:r>
              <a:rPr lang="ar-SA" dirty="0" smtClean="0"/>
              <a:t>1. طاقة المشروع:</a:t>
            </a:r>
            <a:endParaRPr lang="en-US" dirty="0" smtClean="0"/>
          </a:p>
          <a:p>
            <a:pPr>
              <a:buNone/>
            </a:pPr>
            <a:r>
              <a:rPr lang="ar-SA" dirty="0" smtClean="0"/>
              <a:t>   </a:t>
            </a:r>
            <a:r>
              <a:rPr lang="ar-SA" sz="2400" dirty="0" smtClean="0">
                <a:solidFill>
                  <a:srgbClr val="1F497D"/>
                </a:solidFill>
                <a:latin typeface="Simplified Arabic" pitchFamily="18" charset="-78"/>
                <a:ea typeface="Calibri" pitchFamily="34" charset="0"/>
                <a:cs typeface="Simplified Arabic" pitchFamily="18" charset="-78"/>
              </a:rPr>
              <a:t>المشروع كبير نسبيًا, حيث أن عدد الأجهزة بالنادي النسائي كبير جدًا, لذلك فقد أدى إلى انخفاض تكلفة الوحدة الواحدة من الأجهزة.</a:t>
            </a:r>
            <a:endParaRPr lang="en-US" dirty="0" smtClean="0"/>
          </a:p>
          <a:p>
            <a:pPr lvl="0">
              <a:buNone/>
            </a:pPr>
            <a:r>
              <a:rPr lang="ar-SA" dirty="0" smtClean="0"/>
              <a:t>2. نوعية المواد المتوفرة:</a:t>
            </a:r>
            <a:endParaRPr lang="en-US" dirty="0" smtClean="0"/>
          </a:p>
          <a:p>
            <a:pPr>
              <a:buNone/>
            </a:pPr>
            <a:r>
              <a:rPr lang="ar-SA" sz="2400" dirty="0" smtClean="0">
                <a:solidFill>
                  <a:srgbClr val="1F497D"/>
                </a:solidFill>
                <a:latin typeface="Simplified Arabic" pitchFamily="18" charset="-78"/>
                <a:ea typeface="Calibri" pitchFamily="34" charset="0"/>
                <a:cs typeface="Simplified Arabic" pitchFamily="18" charset="-78"/>
              </a:rPr>
              <a:t>   أغلب المواد متوفرة محلياً من الأثاث </a:t>
            </a:r>
            <a:r>
              <a:rPr lang="ar-SA" sz="2400" dirty="0" err="1" smtClean="0">
                <a:solidFill>
                  <a:srgbClr val="1F497D"/>
                </a:solidFill>
                <a:latin typeface="Simplified Arabic" pitchFamily="18" charset="-78"/>
                <a:ea typeface="Calibri" pitchFamily="34" charset="0"/>
                <a:cs typeface="Simplified Arabic" pitchFamily="18" charset="-78"/>
              </a:rPr>
              <a:t>و</a:t>
            </a:r>
            <a:r>
              <a:rPr lang="ar-SA" sz="2400" dirty="0" smtClean="0">
                <a:solidFill>
                  <a:srgbClr val="1F497D"/>
                </a:solidFill>
                <a:latin typeface="Simplified Arabic" pitchFamily="18" charset="-78"/>
                <a:ea typeface="Calibri" pitchFamily="34" charset="0"/>
                <a:cs typeface="Simplified Arabic" pitchFamily="18" charset="-78"/>
              </a:rPr>
              <a:t> الفرش والديكور والآلات رياضية وإنشاء موقع إلكتروني وغيرها فهي لا تختلف عن المواد المتوفرة في السوق الخارجي، ويمكن الحصول على المواد بسهوله من الخارج إذا دعت الحاجة إليها.</a:t>
            </a:r>
            <a:endParaRPr lang="en-US" sz="2400" dirty="0" smtClean="0">
              <a:solidFill>
                <a:srgbClr val="1F497D"/>
              </a:solidFill>
              <a:latin typeface="Simplified Arabic" pitchFamily="18" charset="-78"/>
              <a:ea typeface="Calibri" pitchFamily="34" charset="0"/>
              <a:cs typeface="Simplified Arabic" pitchFamily="18" charset="-78"/>
            </a:endParaRPr>
          </a:p>
          <a:p>
            <a:pPr>
              <a:buNone/>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lvl="0">
              <a:buNone/>
            </a:pPr>
            <a:r>
              <a:rPr lang="ar-SA" dirty="0" smtClean="0"/>
              <a:t>3. درجة توفر العمالة ونوعيتها:</a:t>
            </a:r>
            <a:endParaRPr lang="en-US" dirty="0" smtClean="0"/>
          </a:p>
          <a:p>
            <a:pPr>
              <a:buNone/>
            </a:pPr>
            <a:r>
              <a:rPr lang="ar-SA" dirty="0" smtClean="0"/>
              <a:t>   </a:t>
            </a:r>
            <a:r>
              <a:rPr lang="ar-SA" sz="2400" dirty="0" smtClean="0">
                <a:solidFill>
                  <a:srgbClr val="1F497D"/>
                </a:solidFill>
                <a:latin typeface="Simplified Arabic" pitchFamily="18" charset="-78"/>
                <a:ea typeface="Calibri" pitchFamily="34" charset="0"/>
                <a:cs typeface="Simplified Arabic" pitchFamily="18" charset="-78"/>
              </a:rPr>
              <a:t>سيتم الاعتماد على فنون إنتاجية كثيفة عمل ، وذلك لأنها توفق بين الإنتاج </a:t>
            </a:r>
            <a:r>
              <a:rPr lang="ar-SA" sz="2400" dirty="0" err="1" smtClean="0">
                <a:solidFill>
                  <a:srgbClr val="1F497D"/>
                </a:solidFill>
                <a:latin typeface="Simplified Arabic" pitchFamily="18" charset="-78"/>
                <a:ea typeface="Calibri" pitchFamily="34" charset="0"/>
                <a:cs typeface="Simplified Arabic" pitchFamily="18" charset="-78"/>
              </a:rPr>
              <a:t>و</a:t>
            </a:r>
            <a:r>
              <a:rPr lang="ar-SA" sz="2400" dirty="0" smtClean="0">
                <a:solidFill>
                  <a:srgbClr val="1F497D"/>
                </a:solidFill>
                <a:latin typeface="Simplified Arabic" pitchFamily="18" charset="-78"/>
                <a:ea typeface="Calibri" pitchFamily="34" charset="0"/>
                <a:cs typeface="Simplified Arabic" pitchFamily="18" charset="-78"/>
              </a:rPr>
              <a:t> الجودة وتكون بتكلفة أقل حيث أنه سيتم استقدام مدربات ومساعدات من الجنسية الفلبينية ، استقدام عاملات من الجنسية الهندية ، وفي المجال الإداري سيتم التركيز على العمالة المحلية حيث سيتم توظيف إداريات سعوديات في مقر المنشأة بالإضافة إلي حارس أمن سعودي الجنسية .</a:t>
            </a:r>
            <a:endParaRPr lang="en-US" sz="2400" dirty="0" smtClean="0">
              <a:solidFill>
                <a:srgbClr val="1F497D"/>
              </a:solidFill>
              <a:latin typeface="Simplified Arabic" pitchFamily="18" charset="-78"/>
              <a:ea typeface="Calibri" pitchFamily="34" charset="0"/>
              <a:cs typeface="Simplified Arabic" pitchFamily="18" charset="-78"/>
            </a:endParaRPr>
          </a:p>
          <a:p>
            <a:pPr lvl="0">
              <a:buNone/>
            </a:pPr>
            <a:r>
              <a:rPr lang="ar-SA" dirty="0" smtClean="0"/>
              <a:t>4. السوق:</a:t>
            </a:r>
            <a:endParaRPr lang="en-US" dirty="0" smtClean="0"/>
          </a:p>
          <a:p>
            <a:pPr>
              <a:buNone/>
            </a:pPr>
            <a:r>
              <a:rPr lang="ar-SA" sz="2400" dirty="0" smtClean="0">
                <a:solidFill>
                  <a:srgbClr val="1F497D"/>
                </a:solidFill>
                <a:latin typeface="Simplified Arabic" pitchFamily="18" charset="-78"/>
                <a:ea typeface="Calibri" pitchFamily="34" charset="0"/>
                <a:cs typeface="Simplified Arabic" pitchFamily="18" charset="-78"/>
              </a:rPr>
              <a:t> محلي ، وستكون المنافسة بين الأسواق المحلية الأخرى.</a:t>
            </a:r>
            <a:endParaRPr lang="en-US" sz="2400" dirty="0" smtClean="0">
              <a:solidFill>
                <a:srgbClr val="1F497D"/>
              </a:solidFill>
              <a:latin typeface="Simplified Arabic" pitchFamily="18" charset="-78"/>
              <a:ea typeface="Calibri" pitchFamily="34" charset="0"/>
              <a:cs typeface="Simplified Arabic" pitchFamily="18" charset="-78"/>
            </a:endParaRPr>
          </a:p>
          <a:p>
            <a:pPr lvl="0">
              <a:buNone/>
            </a:pPr>
            <a:r>
              <a:rPr lang="ar-SA" dirty="0" smtClean="0"/>
              <a:t>5. الاسم التجاري:</a:t>
            </a:r>
            <a:endParaRPr lang="en-US" dirty="0" smtClean="0"/>
          </a:p>
          <a:p>
            <a:pPr>
              <a:buNone/>
            </a:pPr>
            <a:r>
              <a:rPr lang="ar-SA" sz="2400" dirty="0" smtClean="0">
                <a:solidFill>
                  <a:srgbClr val="1F497D"/>
                </a:solidFill>
                <a:latin typeface="Simplified Arabic" pitchFamily="18" charset="-78"/>
                <a:ea typeface="Calibri" pitchFamily="34" charset="0"/>
                <a:cs typeface="Simplified Arabic" pitchFamily="18" charset="-78"/>
              </a:rPr>
              <a:t>   رشاقتي .</a:t>
            </a:r>
            <a:endParaRPr lang="en-US" sz="2400" dirty="0" smtClean="0">
              <a:solidFill>
                <a:srgbClr val="1F497D"/>
              </a:solidFill>
              <a:latin typeface="Simplified Arabic" pitchFamily="18" charset="-78"/>
              <a:ea typeface="Calibri" pitchFamily="34" charset="0"/>
              <a:cs typeface="Simplified Arabic" pitchFamily="18" charset="-78"/>
            </a:endParaRPr>
          </a:p>
          <a:p>
            <a:pPr>
              <a:buNone/>
            </a:pP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428736"/>
            <a:ext cx="8503920" cy="5000660"/>
          </a:xfrm>
        </p:spPr>
        <p:txBody>
          <a:bodyPr>
            <a:normAutofit fontScale="92500" lnSpcReduction="20000"/>
          </a:bodyPr>
          <a:lstStyle/>
          <a:p>
            <a:pPr lvl="0">
              <a:buNone/>
            </a:pPr>
            <a:r>
              <a:rPr lang="ar-SA" dirty="0" smtClean="0"/>
              <a:t>6. شروط الحصول على التكنولوجيا وتكلفتها:</a:t>
            </a:r>
            <a:endParaRPr lang="en-US" dirty="0" smtClean="0"/>
          </a:p>
          <a:p>
            <a:pPr>
              <a:buNone/>
            </a:pPr>
            <a:r>
              <a:rPr lang="ar-SA" dirty="0" smtClean="0"/>
              <a:t>    تحتوي عقود التكنولوجيا على بعض العناصر أهمها:</a:t>
            </a:r>
          </a:p>
          <a:p>
            <a:pPr marL="514350" indent="-514350">
              <a:buFont typeface="+mj-cs"/>
              <a:buAutoNum type="arabic2Minus"/>
            </a:pPr>
            <a:r>
              <a:rPr lang="ar-SA" sz="2600" dirty="0" smtClean="0">
                <a:solidFill>
                  <a:srgbClr val="1F497D"/>
                </a:solidFill>
                <a:latin typeface="Simplified Arabic" pitchFamily="18" charset="-78"/>
                <a:ea typeface="Calibri" pitchFamily="34" charset="0"/>
                <a:cs typeface="Simplified Arabic" pitchFamily="18" charset="-78"/>
              </a:rPr>
              <a:t>أسلوب الحصول على التكنولوجيا وذلك سيتم عن طريق الشراء المباشر.</a:t>
            </a:r>
          </a:p>
          <a:p>
            <a:pPr marL="514350" indent="-514350">
              <a:buFont typeface="+mj-cs"/>
              <a:buAutoNum type="arabic2Minus"/>
            </a:pPr>
            <a:r>
              <a:rPr lang="ar-SA" sz="2600" dirty="0" smtClean="0">
                <a:solidFill>
                  <a:srgbClr val="1F497D"/>
                </a:solidFill>
                <a:latin typeface="Simplified Arabic" pitchFamily="18" charset="-78"/>
                <a:ea typeface="Calibri" pitchFamily="34" charset="0"/>
                <a:cs typeface="Simplified Arabic" pitchFamily="18" charset="-78"/>
              </a:rPr>
              <a:t>تعريف وتحديد عناصر التكنولوجيا المستوردة ، نجد أنه بالوقت الحاضر لا يوجد هناك عناصر تكنولوجيه بحاجه إلي استيرادها فهي متوفرة محلياً .</a:t>
            </a:r>
          </a:p>
          <a:p>
            <a:pPr marL="514350" indent="-514350">
              <a:buFont typeface="+mj-cs"/>
              <a:buAutoNum type="arabic2Minus"/>
            </a:pPr>
            <a:r>
              <a:rPr lang="ar-SA" sz="2600" dirty="0" smtClean="0">
                <a:solidFill>
                  <a:srgbClr val="1F497D"/>
                </a:solidFill>
                <a:latin typeface="Simplified Arabic" pitchFamily="18" charset="-78"/>
                <a:ea typeface="Calibri" pitchFamily="34" charset="0"/>
                <a:cs typeface="Simplified Arabic" pitchFamily="18" charset="-78"/>
              </a:rPr>
              <a:t>فترة استخدام التكنولوجيا ( 4 – 7 سنوات ).</a:t>
            </a:r>
          </a:p>
          <a:p>
            <a:pPr marL="514350" indent="-514350">
              <a:buFont typeface="+mj-cs"/>
              <a:buAutoNum type="arabic2Minus"/>
            </a:pPr>
            <a:r>
              <a:rPr lang="ar-SA" sz="2600" dirty="0" smtClean="0">
                <a:solidFill>
                  <a:srgbClr val="1F497D"/>
                </a:solidFill>
                <a:latin typeface="Simplified Arabic" pitchFamily="18" charset="-78"/>
                <a:ea typeface="Calibri" pitchFamily="34" charset="0"/>
                <a:cs typeface="Simplified Arabic" pitchFamily="18" charset="-78"/>
              </a:rPr>
              <a:t>إمكانية الحصول على التطورات التي تحدث في التكنولوجيا بعد عقد التعاقد ، ستتم من خلال الاطلاع عبر المواقع الإلكترونية والتواصل المباشر مع العملاء لمعرفة احتياجاتهم من التكنولوجيا المتطورة .</a:t>
            </a:r>
          </a:p>
          <a:p>
            <a:pPr marL="514350" indent="-514350">
              <a:buFont typeface="+mj-cs"/>
              <a:buAutoNum type="arabic2Minus"/>
            </a:pPr>
            <a:r>
              <a:rPr lang="ar-SA" sz="2600" dirty="0" smtClean="0">
                <a:solidFill>
                  <a:srgbClr val="1F497D"/>
                </a:solidFill>
                <a:latin typeface="Simplified Arabic" pitchFamily="18" charset="-78"/>
                <a:ea typeface="Calibri" pitchFamily="34" charset="0"/>
                <a:cs typeface="Simplified Arabic" pitchFamily="18" charset="-78"/>
              </a:rPr>
              <a:t>تدريب العناصر الوطنية على استخدام التكنولوجيا.</a:t>
            </a:r>
          </a:p>
          <a:p>
            <a:pPr marL="514350" indent="-514350">
              <a:buNone/>
            </a:pPr>
            <a:endParaRPr lang="en-US" sz="2600" dirty="0" smtClean="0">
              <a:solidFill>
                <a:srgbClr val="1F497D"/>
              </a:solidFill>
              <a:latin typeface="Simplified Arabic" pitchFamily="18" charset="-78"/>
              <a:ea typeface="Calibri" pitchFamily="34" charset="0"/>
              <a:cs typeface="Simplified Arabic" pitchFamily="18" charset="-78"/>
            </a:endParaRPr>
          </a:p>
          <a:p>
            <a:pPr lvl="0">
              <a:buNone/>
            </a:pPr>
            <a:r>
              <a:rPr lang="ar-SA" dirty="0" smtClean="0"/>
              <a:t>7. الأثر البيئي للتكنولوجيا:</a:t>
            </a:r>
            <a:endParaRPr lang="en-US" dirty="0" smtClean="0"/>
          </a:p>
          <a:p>
            <a:pPr marL="514350" indent="-514350">
              <a:buNone/>
            </a:pPr>
            <a:r>
              <a:rPr lang="ar-SA" sz="2600" dirty="0" smtClean="0">
                <a:solidFill>
                  <a:srgbClr val="1F497D"/>
                </a:solidFill>
                <a:latin typeface="Simplified Arabic" pitchFamily="18" charset="-78"/>
                <a:ea typeface="Calibri" pitchFamily="34" charset="0"/>
                <a:cs typeface="Simplified Arabic" pitchFamily="18" charset="-78"/>
              </a:rPr>
              <a:t>     لن يتم استخدام تكنولوجيا الملوثة للبيئة, حيث سيراعي النادي أن لا تتأثر البيئة بنشاطاته.</a:t>
            </a:r>
            <a:endParaRPr lang="en-US" sz="2600" dirty="0" smtClean="0">
              <a:solidFill>
                <a:srgbClr val="1F497D"/>
              </a:solidFill>
              <a:latin typeface="Simplified Arabic" pitchFamily="18" charset="-78"/>
              <a:ea typeface="Calibri" pitchFamily="34" charset="0"/>
              <a:cs typeface="Simplified Arabic" pitchFamily="18" charset="-78"/>
            </a:endParaRPr>
          </a:p>
          <a:p>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4/ تحديد متطلبات المشروع من العناصر الأساسية</a:t>
            </a:r>
            <a:endParaRPr lang="ar-SA" dirty="0"/>
          </a:p>
        </p:txBody>
      </p:sp>
      <p:sp>
        <p:nvSpPr>
          <p:cNvPr id="3" name="عنصر نائب للمحتوى 2"/>
          <p:cNvSpPr>
            <a:spLocks noGrp="1"/>
          </p:cNvSpPr>
          <p:nvPr>
            <p:ph sz="quarter" idx="1"/>
          </p:nvPr>
        </p:nvSpPr>
        <p:spPr/>
        <p:txBody>
          <a:bodyPr/>
          <a:lstStyle/>
          <a:p>
            <a:r>
              <a:rPr lang="ar-SA" dirty="0" smtClean="0"/>
              <a:t>الآلات والمعدات:</a:t>
            </a:r>
          </a:p>
          <a:p>
            <a:pPr>
              <a:buNone/>
            </a:pPr>
            <a:endParaRPr lang="ar-SA" dirty="0"/>
          </a:p>
        </p:txBody>
      </p:sp>
      <p:graphicFrame>
        <p:nvGraphicFramePr>
          <p:cNvPr id="4" name="عنصر نائب للمحتوى 3"/>
          <p:cNvGraphicFramePr>
            <a:graphicFrameLocks/>
          </p:cNvGraphicFramePr>
          <p:nvPr>
            <p:extLst>
              <p:ext uri="{D42A27DB-BD31-4B8C-83A1-F6EECF244321}">
                <p14:modId xmlns:p14="http://schemas.microsoft.com/office/powerpoint/2010/main" xmlns="" val="649544960"/>
              </p:ext>
            </p:extLst>
          </p:nvPr>
        </p:nvGraphicFramePr>
        <p:xfrm>
          <a:off x="571436" y="2143116"/>
          <a:ext cx="8001092" cy="4071966"/>
        </p:xfrm>
        <a:graphic>
          <a:graphicData uri="http://schemas.openxmlformats.org/drawingml/2006/table">
            <a:tbl>
              <a:tblPr rtl="1" firstRow="1" firstCol="1" bandRow="1">
                <a:tableStyleId>{5C22544A-7EE6-4342-B048-85BDC9FD1C3A}</a:tableStyleId>
              </a:tblPr>
              <a:tblGrid>
                <a:gridCol w="2000273"/>
                <a:gridCol w="2000273"/>
                <a:gridCol w="2000273"/>
                <a:gridCol w="2000273"/>
              </a:tblGrid>
              <a:tr h="268686">
                <a:tc>
                  <a:txBody>
                    <a:bodyPr/>
                    <a:lstStyle/>
                    <a:p>
                      <a:pPr algn="r" rtl="1">
                        <a:lnSpc>
                          <a:spcPct val="107000"/>
                        </a:lnSpc>
                        <a:spcAft>
                          <a:spcPts val="0"/>
                        </a:spcAft>
                      </a:pPr>
                      <a:r>
                        <a:rPr lang="ar-SA" sz="1600">
                          <a:effectLst/>
                        </a:rPr>
                        <a:t>البند</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الكمية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سعر الوحدة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إجمالي التكاليف</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جهاز السير</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جهاز اوربتراك</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1500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دراجة ثابتة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سجادة فلين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كرسي مساج</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4500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22500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51264">
                <a:tc>
                  <a:txBody>
                    <a:bodyPr/>
                    <a:lstStyle/>
                    <a:p>
                      <a:pPr algn="r" rtl="1">
                        <a:lnSpc>
                          <a:spcPct val="107000"/>
                        </a:lnSpc>
                        <a:spcAft>
                          <a:spcPts val="0"/>
                        </a:spcAft>
                      </a:pPr>
                      <a:r>
                        <a:rPr lang="ar-SA" sz="1600">
                          <a:effectLst/>
                        </a:rPr>
                        <a:t>جهاز قياس الشحوم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51264">
                <a:tc>
                  <a:txBody>
                    <a:bodyPr/>
                    <a:lstStyle/>
                    <a:p>
                      <a:pPr algn="r" rtl="1">
                        <a:lnSpc>
                          <a:spcPct val="107000"/>
                        </a:lnSpc>
                        <a:spcAft>
                          <a:spcPts val="0"/>
                        </a:spcAft>
                      </a:pPr>
                      <a:r>
                        <a:rPr lang="ar-SA" sz="1600">
                          <a:effectLst/>
                        </a:rPr>
                        <a:t>ميزان لقياس الوزن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400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800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اوزان خفيفة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جهاز تمرين للبطن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51264">
                <a:tc>
                  <a:txBody>
                    <a:bodyPr/>
                    <a:lstStyle/>
                    <a:p>
                      <a:pPr algn="r" rtl="1">
                        <a:lnSpc>
                          <a:spcPct val="107000"/>
                        </a:lnSpc>
                        <a:spcAft>
                          <a:spcPts val="0"/>
                        </a:spcAft>
                      </a:pPr>
                      <a:r>
                        <a:rPr lang="ar-SA" sz="1600">
                          <a:effectLst/>
                        </a:rPr>
                        <a:t>معدات تجهيز الكافتيريا</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10000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686">
                <a:tc>
                  <a:txBody>
                    <a:bodyPr/>
                    <a:lstStyle/>
                    <a:p>
                      <a:pPr algn="r" rtl="1">
                        <a:lnSpc>
                          <a:spcPct val="107000"/>
                        </a:lnSpc>
                        <a:spcAft>
                          <a:spcPts val="0"/>
                        </a:spcAft>
                      </a:pPr>
                      <a:r>
                        <a:rPr lang="ar-SA" sz="1600">
                          <a:effectLst/>
                        </a:rPr>
                        <a:t>الإجمالي</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ar-SA" sz="1600" dirty="0">
                          <a:effectLst/>
                        </a:rPr>
                        <a:t>993000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14290"/>
            <a:ext cx="8534400" cy="758952"/>
          </a:xfrm>
        </p:spPr>
        <p:txBody>
          <a:bodyPr>
            <a:normAutofit fontScale="90000"/>
          </a:bodyPr>
          <a:lstStyle/>
          <a:p>
            <a:r>
              <a:rPr lang="ar-SA" b="1" dirty="0" smtClean="0"/>
              <a:t/>
            </a:r>
            <a:br>
              <a:rPr lang="ar-SA" b="1" dirty="0" smtClean="0"/>
            </a:br>
            <a:r>
              <a:rPr lang="en-US" dirty="0"/>
              <a:t/>
            </a:r>
            <a:br>
              <a:rPr lang="en-US" dirty="0"/>
            </a:br>
            <a:r>
              <a:rPr lang="ar-SA" dirty="0" smtClean="0"/>
              <a:t>الأثاث والنقل</a:t>
            </a:r>
            <a:endParaRPr lang="ar-SA"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3526992497"/>
              </p:ext>
            </p:extLst>
          </p:nvPr>
        </p:nvGraphicFramePr>
        <p:xfrm>
          <a:off x="628648" y="1714484"/>
          <a:ext cx="8081012" cy="4500594"/>
        </p:xfrm>
        <a:graphic>
          <a:graphicData uri="http://schemas.openxmlformats.org/drawingml/2006/table">
            <a:tbl>
              <a:tblPr rtl="1" firstRow="1" firstCol="1" bandRow="1">
                <a:tableStyleId>{5C22544A-7EE6-4342-B048-85BDC9FD1C3A}</a:tableStyleId>
              </a:tblPr>
              <a:tblGrid>
                <a:gridCol w="2020253"/>
                <a:gridCol w="1969997"/>
                <a:gridCol w="2070509"/>
                <a:gridCol w="2020253"/>
              </a:tblGrid>
              <a:tr h="500066">
                <a:tc>
                  <a:txBody>
                    <a:bodyPr/>
                    <a:lstStyle/>
                    <a:p>
                      <a:pPr algn="r" rtl="1">
                        <a:lnSpc>
                          <a:spcPct val="107000"/>
                        </a:lnSpc>
                        <a:spcAft>
                          <a:spcPts val="0"/>
                        </a:spcAft>
                      </a:pPr>
                      <a:r>
                        <a:rPr lang="ar-SA" sz="2400" dirty="0">
                          <a:effectLst/>
                        </a:rPr>
                        <a:t>البند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الكمية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سعر الوحدة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إجمالي التكاليف</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ديكورات</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كنب</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8</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طاولات وكراسي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مكاتب</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3</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6000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مستلزمات الحضانة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أرضيات</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25000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25000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السيارة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80000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80000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0066">
                <a:tc>
                  <a:txBody>
                    <a:bodyPr/>
                    <a:lstStyle/>
                    <a:p>
                      <a:pPr algn="r" rtl="1">
                        <a:lnSpc>
                          <a:spcPct val="107000"/>
                        </a:lnSpc>
                        <a:spcAft>
                          <a:spcPts val="0"/>
                        </a:spcAft>
                      </a:pPr>
                      <a:r>
                        <a:rPr lang="ar-SA" sz="2400">
                          <a:effectLst/>
                        </a:rPr>
                        <a:t>الإجمالي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dirty="0">
                          <a:effectLst/>
                        </a:rPr>
                        <a:t>178000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357207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العمالة</a:t>
            </a:r>
            <a:endParaRPr lang="en-US"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68892677"/>
              </p:ext>
            </p:extLst>
          </p:nvPr>
        </p:nvGraphicFramePr>
        <p:xfrm>
          <a:off x="628650" y="1690684"/>
          <a:ext cx="7886700" cy="4481520"/>
        </p:xfrm>
        <a:graphic>
          <a:graphicData uri="http://schemas.openxmlformats.org/drawingml/2006/table">
            <a:tbl>
              <a:tblPr rtl="1" firstRow="1" firstCol="1" bandRow="1">
                <a:tableStyleId>{5C22544A-7EE6-4342-B048-85BDC9FD1C3A}</a:tableStyleId>
              </a:tblPr>
              <a:tblGrid>
                <a:gridCol w="1971675"/>
                <a:gridCol w="1971675"/>
                <a:gridCol w="1971675"/>
                <a:gridCol w="1971675"/>
              </a:tblGrid>
              <a:tr h="448152">
                <a:tc>
                  <a:txBody>
                    <a:bodyPr/>
                    <a:lstStyle/>
                    <a:p>
                      <a:pPr algn="r" rtl="1">
                        <a:lnSpc>
                          <a:spcPct val="107000"/>
                        </a:lnSpc>
                        <a:spcAft>
                          <a:spcPts val="0"/>
                        </a:spcAft>
                      </a:pPr>
                      <a:r>
                        <a:rPr lang="ar-SA" sz="2400">
                          <a:effectLst/>
                        </a:rPr>
                        <a:t>الوظيفة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عدد العمال المحلية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عدد العمال الاجنبية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الاجمالي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المديرة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المدربات</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4</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اخصائيات التغذية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عاملة الكافتيريا</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عاملات النظافة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جليسة اطفال</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حارس امن</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السائق</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48152">
                <a:tc>
                  <a:txBody>
                    <a:bodyPr/>
                    <a:lstStyle/>
                    <a:p>
                      <a:pPr algn="r" rtl="1">
                        <a:lnSpc>
                          <a:spcPct val="107000"/>
                        </a:lnSpc>
                        <a:spcAft>
                          <a:spcPts val="0"/>
                        </a:spcAft>
                      </a:pPr>
                      <a:r>
                        <a:rPr lang="ar-SA" sz="2400">
                          <a:effectLst/>
                        </a:rPr>
                        <a:t>الإجمالي</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7</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a:effectLst/>
                        </a:rPr>
                        <a:t>8</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400" dirty="0">
                          <a:effectLst/>
                        </a:rPr>
                        <a:t>15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237093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85918" y="2786058"/>
            <a:ext cx="550072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800" dirty="0" smtClean="0"/>
              <a:t>أولاً: التعريف بالمشروع</a:t>
            </a:r>
            <a:endParaRPr lang="ar-SA" sz="4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أجور العمالة</a:t>
            </a:r>
            <a:endParaRPr lang="en-US"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2404582145"/>
              </p:ext>
            </p:extLst>
          </p:nvPr>
        </p:nvGraphicFramePr>
        <p:xfrm>
          <a:off x="571472" y="1643048"/>
          <a:ext cx="7886701" cy="4556612"/>
        </p:xfrm>
        <a:graphic>
          <a:graphicData uri="http://schemas.openxmlformats.org/drawingml/2006/table">
            <a:tbl>
              <a:tblPr rtl="1" firstRow="1" firstCol="1" bandRow="1">
                <a:tableStyleId>{5C22544A-7EE6-4342-B048-85BDC9FD1C3A}</a:tableStyleId>
              </a:tblPr>
              <a:tblGrid>
                <a:gridCol w="1577150"/>
                <a:gridCol w="1577150"/>
                <a:gridCol w="1577150"/>
                <a:gridCol w="1577150"/>
                <a:gridCol w="1578101"/>
              </a:tblGrid>
              <a:tr h="649949">
                <a:tc>
                  <a:txBody>
                    <a:bodyPr/>
                    <a:lstStyle/>
                    <a:p>
                      <a:pPr algn="r" rtl="1">
                        <a:lnSpc>
                          <a:spcPct val="107000"/>
                        </a:lnSpc>
                        <a:spcAft>
                          <a:spcPts val="0"/>
                        </a:spcAft>
                      </a:pPr>
                      <a:r>
                        <a:rPr lang="ar-SA" sz="2000" dirty="0">
                          <a:effectLst/>
                        </a:rPr>
                        <a:t>الوظيفة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العدد</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07000"/>
                        </a:lnSpc>
                        <a:spcAft>
                          <a:spcPts val="0"/>
                        </a:spcAft>
                      </a:pPr>
                      <a:r>
                        <a:rPr lang="ar-SA" sz="2000">
                          <a:effectLst/>
                        </a:rPr>
                        <a:t>الراتب الشهري</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الإجمالي الشهري</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الإجمالي السنوي</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المديرة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9000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9000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108000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المدربات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5000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25000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300000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49949">
                <a:tc>
                  <a:txBody>
                    <a:bodyPr/>
                    <a:lstStyle/>
                    <a:p>
                      <a:pPr algn="r" rtl="1">
                        <a:lnSpc>
                          <a:spcPct val="107000"/>
                        </a:lnSpc>
                        <a:spcAft>
                          <a:spcPts val="0"/>
                        </a:spcAft>
                      </a:pPr>
                      <a:r>
                        <a:rPr lang="ar-SA" sz="2000" dirty="0" err="1">
                          <a:effectLst/>
                        </a:rPr>
                        <a:t>اخصائيات</a:t>
                      </a:r>
                      <a:r>
                        <a:rPr lang="ar-SA" sz="2000" dirty="0">
                          <a:effectLst/>
                        </a:rPr>
                        <a:t> التغذية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5000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10000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120000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49949">
                <a:tc>
                  <a:txBody>
                    <a:bodyPr/>
                    <a:lstStyle/>
                    <a:p>
                      <a:pPr algn="r" rtl="1">
                        <a:lnSpc>
                          <a:spcPct val="107000"/>
                        </a:lnSpc>
                        <a:spcAft>
                          <a:spcPts val="0"/>
                        </a:spcAft>
                      </a:pPr>
                      <a:r>
                        <a:rPr lang="ar-SA" sz="2000">
                          <a:effectLst/>
                        </a:rPr>
                        <a:t>عاملة الكافتيريا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42000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49949">
                <a:tc>
                  <a:txBody>
                    <a:bodyPr/>
                    <a:lstStyle/>
                    <a:p>
                      <a:pPr algn="r" rtl="1">
                        <a:lnSpc>
                          <a:spcPct val="107000"/>
                        </a:lnSpc>
                        <a:spcAft>
                          <a:spcPts val="0"/>
                        </a:spcAft>
                      </a:pPr>
                      <a:r>
                        <a:rPr lang="ar-SA" sz="2000">
                          <a:effectLst/>
                        </a:rPr>
                        <a:t>عاملات النظافة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36000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جليسة اطفال</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2500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5000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60000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حارس أمن</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3500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42000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السائق</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18000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6784">
                <a:tc>
                  <a:txBody>
                    <a:bodyPr/>
                    <a:lstStyle/>
                    <a:p>
                      <a:pPr algn="r" rtl="1">
                        <a:lnSpc>
                          <a:spcPct val="107000"/>
                        </a:lnSpc>
                        <a:spcAft>
                          <a:spcPts val="0"/>
                        </a:spcAft>
                      </a:pPr>
                      <a:r>
                        <a:rPr lang="ar-SA" sz="2000">
                          <a:effectLst/>
                        </a:rPr>
                        <a:t>الإجمالي</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a:effectLst/>
                        </a:rPr>
                        <a:t>79000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000" dirty="0">
                          <a:effectLst/>
                        </a:rPr>
                        <a:t>726000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361365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46" y="357166"/>
            <a:ext cx="9144000" cy="5940088"/>
          </a:xfrm>
          <a:prstGeom prst="rect">
            <a:avLst/>
          </a:prstGeom>
        </p:spPr>
        <p:txBody>
          <a:bodyPr wrap="square">
            <a:spAutoFit/>
          </a:bodyPr>
          <a:lstStyle/>
          <a:p>
            <a:pPr marL="285750" indent="-285750" algn="ctr" rtl="1">
              <a:buFont typeface="Wingdings" pitchFamily="2" charset="2"/>
              <a:buChar char="v"/>
            </a:pPr>
            <a:r>
              <a:rPr lang="ar-SA" sz="2000" u="sng" dirty="0">
                <a:solidFill>
                  <a:schemeClr val="accent6">
                    <a:lumMod val="75000"/>
                  </a:schemeClr>
                </a:solidFill>
              </a:rPr>
              <a:t>متطلبات عناصر الإنتاج : </a:t>
            </a:r>
            <a:endParaRPr lang="en-US" sz="2000" dirty="0">
              <a:solidFill>
                <a:schemeClr val="accent6">
                  <a:lumMod val="75000"/>
                </a:schemeClr>
              </a:solidFill>
            </a:endParaRPr>
          </a:p>
          <a:p>
            <a:pPr lvl="0" algn="r" rtl="1"/>
            <a:endParaRPr lang="ar-SA" sz="2000" dirty="0" smtClean="0"/>
          </a:p>
          <a:p>
            <a:pPr marL="285750" lvl="0" indent="-285750" algn="r" rtl="1">
              <a:buFont typeface="Arial" pitchFamily="34" charset="0"/>
              <a:buChar char="•"/>
            </a:pPr>
            <a:r>
              <a:rPr lang="ar-SA" sz="2000" dirty="0" smtClean="0"/>
              <a:t>المواد </a:t>
            </a:r>
            <a:r>
              <a:rPr lang="ar-SA" sz="2000" dirty="0"/>
              <a:t>الخام و الإمدادات </a:t>
            </a:r>
            <a:r>
              <a:rPr lang="ar-SA" sz="2000" dirty="0" smtClean="0"/>
              <a:t>:-</a:t>
            </a:r>
          </a:p>
          <a:p>
            <a:pPr lvl="0" algn="r" rtl="1"/>
            <a:endParaRPr lang="en-US" sz="2000" dirty="0"/>
          </a:p>
          <a:p>
            <a:pPr algn="r" rtl="1"/>
            <a:r>
              <a:rPr lang="ar-SA" sz="2000" u="sng" dirty="0"/>
              <a:t>و يتم من خلال التطرق لثلاثة جوانب :</a:t>
            </a:r>
            <a:endParaRPr lang="en-US" sz="2000" dirty="0"/>
          </a:p>
          <a:p>
            <a:pPr marL="285750" lvl="0" indent="-285750" algn="r" rtl="1">
              <a:buFont typeface="Wingdings" pitchFamily="2" charset="2"/>
              <a:buChar char="Ø"/>
            </a:pPr>
            <a:r>
              <a:rPr lang="ar-SA" sz="2000" dirty="0">
                <a:solidFill>
                  <a:srgbClr val="FFC000"/>
                </a:solidFill>
              </a:rPr>
              <a:t>تحديد الكميات</a:t>
            </a:r>
            <a:endParaRPr lang="en-US" sz="2000" dirty="0">
              <a:solidFill>
                <a:srgbClr val="FFC000"/>
              </a:solidFill>
            </a:endParaRPr>
          </a:p>
          <a:p>
            <a:pPr marL="285750" lvl="0" indent="-285750" algn="r" rtl="1">
              <a:buFont typeface="Wingdings" pitchFamily="2" charset="2"/>
              <a:buChar char="Ø"/>
            </a:pPr>
            <a:r>
              <a:rPr lang="ar-SA" sz="2000" dirty="0">
                <a:solidFill>
                  <a:srgbClr val="FFC000"/>
                </a:solidFill>
              </a:rPr>
              <a:t> تحديد المصادر</a:t>
            </a:r>
            <a:endParaRPr lang="en-US" sz="2000" dirty="0">
              <a:solidFill>
                <a:srgbClr val="FFC000"/>
              </a:solidFill>
            </a:endParaRPr>
          </a:p>
          <a:p>
            <a:pPr marL="285750" lvl="0" indent="-285750" algn="r" rtl="1">
              <a:buFont typeface="Wingdings" pitchFamily="2" charset="2"/>
              <a:buChar char="Ø"/>
            </a:pPr>
            <a:r>
              <a:rPr lang="ar-SA" sz="2000" dirty="0">
                <a:solidFill>
                  <a:srgbClr val="FFC000"/>
                </a:solidFill>
              </a:rPr>
              <a:t> تحديد </a:t>
            </a:r>
            <a:r>
              <a:rPr lang="ar-SA" sz="2000" dirty="0" smtClean="0">
                <a:solidFill>
                  <a:srgbClr val="FFC000"/>
                </a:solidFill>
              </a:rPr>
              <a:t>التكاليف</a:t>
            </a:r>
          </a:p>
          <a:p>
            <a:pPr lvl="0" algn="r" rtl="1"/>
            <a:endParaRPr lang="en-US" sz="2000" dirty="0"/>
          </a:p>
          <a:p>
            <a:pPr marL="285750" lvl="0" indent="-285750" algn="r" rtl="1">
              <a:buFont typeface="Wingdings" pitchFamily="2" charset="2"/>
              <a:buChar char="v"/>
            </a:pPr>
            <a:r>
              <a:rPr lang="ar-SA" sz="2000" u="sng" dirty="0">
                <a:solidFill>
                  <a:schemeClr val="accent6">
                    <a:lumMod val="75000"/>
                  </a:schemeClr>
                </a:solidFill>
              </a:rPr>
              <a:t>تحديد الكميات </a:t>
            </a:r>
            <a:r>
              <a:rPr lang="ar-SA" sz="2000" u="sng" dirty="0" smtClean="0">
                <a:solidFill>
                  <a:schemeClr val="accent6">
                    <a:lumMod val="75000"/>
                  </a:schemeClr>
                </a:solidFill>
              </a:rPr>
              <a:t>:</a:t>
            </a:r>
          </a:p>
          <a:p>
            <a:pPr lvl="0" algn="r" rtl="1"/>
            <a:endParaRPr lang="en-US" sz="2000" dirty="0"/>
          </a:p>
          <a:p>
            <a:pPr algn="r" rtl="1"/>
            <a:r>
              <a:rPr lang="ar-SA" sz="2000" dirty="0"/>
              <a:t>و تتضمن المنتجات الزراعية و البحرية و المعدنية و المنتجات المصنعة و نصف المصنعة و غيرها .</a:t>
            </a:r>
            <a:endParaRPr lang="en-US" sz="2000" dirty="0"/>
          </a:p>
          <a:p>
            <a:pPr algn="r" rtl="1"/>
            <a:r>
              <a:rPr lang="ar-SA" sz="2000" dirty="0"/>
              <a:t>المنتجات الزراعية من خلال زراعة مساحات إضافية أو استيرادها إذا كانت غير متوفرة أو محدودة . </a:t>
            </a:r>
            <a:endParaRPr lang="en-US" sz="2000" dirty="0"/>
          </a:p>
          <a:p>
            <a:pPr algn="r" rtl="1"/>
            <a:r>
              <a:rPr lang="ar-SA" sz="2000" dirty="0"/>
              <a:t>المنتجات البحرية عن طريق عمل حصر للكميات و التأكد من توفرها .</a:t>
            </a:r>
            <a:endParaRPr lang="en-US" sz="2000" dirty="0"/>
          </a:p>
          <a:p>
            <a:pPr algn="r" rtl="1"/>
            <a:r>
              <a:rPr lang="ar-SA" sz="2000" dirty="0"/>
              <a:t>المنتجات المعدنية من خلال تحديد الكميات المتاحة كاحتياطي و أماكن تواجدها .</a:t>
            </a:r>
            <a:endParaRPr lang="en-US" sz="2000" dirty="0"/>
          </a:p>
          <a:p>
            <a:pPr algn="r" rtl="1"/>
            <a:r>
              <a:rPr lang="ar-SA" sz="2000" dirty="0"/>
              <a:t>المنتجات المصنعة و نصف المصنعة يتم من خلالها تعيين الكميات المطلوبة و تحديد البدائل و تكلفة كل منها .</a:t>
            </a:r>
            <a:br>
              <a:rPr lang="ar-SA" sz="2000" dirty="0"/>
            </a:br>
            <a:r>
              <a:rPr lang="ar-SA" sz="2000" dirty="0"/>
              <a:t>و بالإضافة إلى المواد يحتاج المشروع إلى الإمدادات ، و تتضمن :</a:t>
            </a:r>
            <a:endParaRPr lang="en-US" sz="2000" dirty="0"/>
          </a:p>
          <a:p>
            <a:pPr marL="285750" lvl="0" indent="-285750" algn="r" rtl="1">
              <a:buFont typeface="Wingdings" pitchFamily="2" charset="2"/>
              <a:buChar char="Ø"/>
            </a:pPr>
            <a:r>
              <a:rPr lang="ar-SA" sz="2000" dirty="0">
                <a:solidFill>
                  <a:srgbClr val="FFC000"/>
                </a:solidFill>
              </a:rPr>
              <a:t> المواد المساعدة</a:t>
            </a:r>
            <a:endParaRPr lang="en-US" sz="2000" dirty="0">
              <a:solidFill>
                <a:srgbClr val="FFC000"/>
              </a:solidFill>
            </a:endParaRPr>
          </a:p>
          <a:p>
            <a:pPr marL="285750" indent="-285750" algn="r" rtl="1">
              <a:buFont typeface="Wingdings" pitchFamily="2" charset="2"/>
              <a:buChar char="Ø"/>
            </a:pPr>
            <a:r>
              <a:rPr lang="ar-SA" sz="2000" dirty="0">
                <a:solidFill>
                  <a:srgbClr val="FFC000"/>
                </a:solidFill>
              </a:rPr>
              <a:t>المنافع أو خدمات المرافق</a:t>
            </a:r>
            <a:endParaRPr lang="en-US" sz="2000" dirty="0">
              <a:solidFill>
                <a:srgbClr val="FFC000"/>
              </a:solidFill>
            </a:endParaRPr>
          </a:p>
        </p:txBody>
      </p:sp>
    </p:spTree>
    <p:extLst>
      <p:ext uri="{BB962C8B-B14F-4D97-AF65-F5344CB8AC3E}">
        <p14:creationId xmlns:p14="http://schemas.microsoft.com/office/powerpoint/2010/main" xmlns="" val="289493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350034"/>
            <a:ext cx="9021932"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ar-SA" sz="2000" b="1" i="0" u="sng" strike="noStrike" cap="none" normalizeH="0" baseline="0" dirty="0" smtClean="0">
                <a:ln>
                  <a:noFill/>
                </a:ln>
                <a:solidFill>
                  <a:schemeClr val="accent6">
                    <a:lumMod val="75000"/>
                  </a:schemeClr>
                </a:solidFill>
                <a:effectLst/>
                <a:latin typeface="Calibri" pitchFamily="34" charset="0"/>
                <a:ea typeface="Times New Roman" pitchFamily="18" charset="0"/>
              </a:rPr>
              <a:t>تحديد المصادر :</a:t>
            </a:r>
            <a:endParaRPr kumimoji="0" lang="en-US" sz="2000" b="1" i="0" u="none" strike="noStrike" cap="none" normalizeH="0" baseline="0" dirty="0" smtClean="0">
              <a:ln>
                <a:noFill/>
              </a:ln>
              <a:solidFill>
                <a:schemeClr val="accent6">
                  <a:lumMod val="75000"/>
                </a:schemeClr>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effectLst/>
                <a:latin typeface="Calibri" pitchFamily="34" charset="0"/>
                <a:ea typeface="Calibri" pitchFamily="34" charset="0"/>
              </a:rPr>
              <a:t>تحديد المصادر الداخلية للمواد المطلوبة ، و الاستخدامات الأخرى من المواد ، و الكميات المحتمل توافرها .</a:t>
            </a:r>
            <a:endParaRPr kumimoji="0" lang="en-US" sz="2000" b="1" i="0" u="none" strike="noStrike" cap="none" normalizeH="0" baseline="0" dirty="0" smtClean="0">
              <a:ln>
                <a:noFill/>
              </a:ln>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effectLst/>
                <a:latin typeface="Calibri" pitchFamily="34" charset="0"/>
                <a:ea typeface="Calibri" pitchFamily="34" charset="0"/>
              </a:rPr>
              <a:t>تحديد المصادر الخارجية للحصول على المواد الأولية المطلوبة .</a:t>
            </a:r>
            <a:endParaRPr kumimoji="0" lang="en-US" sz="2000" b="1" i="0" u="none" strike="noStrike" cap="none" normalizeH="0" baseline="0" dirty="0" smtClean="0">
              <a:ln>
                <a:noFill/>
              </a:ln>
              <a:effectLst/>
              <a:latin typeface="Arial" pitchFamily="34" charset="0"/>
            </a:endParaRPr>
          </a:p>
          <a:p>
            <a:pPr marL="285750" marR="0" lvl="0" indent="-285750" algn="r" defTabSz="914400" rtl="1" eaLnBrk="0" fontAlgn="base" latinLnBrk="0" hangingPunct="0">
              <a:lnSpc>
                <a:spcPct val="100000"/>
              </a:lnSpc>
              <a:spcBef>
                <a:spcPct val="0"/>
              </a:spcBef>
              <a:spcAft>
                <a:spcPct val="0"/>
              </a:spcAft>
              <a:buClrTx/>
              <a:buSzTx/>
              <a:buFont typeface="Wingdings" pitchFamily="2" charset="2"/>
              <a:buChar char="§"/>
              <a:tabLst/>
            </a:pPr>
            <a:r>
              <a:rPr kumimoji="0" lang="ar-SA" sz="2000" b="1" i="0" u="sng" strike="noStrike" cap="none" normalizeH="0" baseline="0" dirty="0" smtClean="0">
                <a:ln>
                  <a:noFill/>
                </a:ln>
                <a:solidFill>
                  <a:srgbClr val="FFC000"/>
                </a:solidFill>
                <a:effectLst/>
                <a:latin typeface="Simplified Arabic" pitchFamily="18" charset="-78"/>
                <a:ea typeface="Times New Roman" pitchFamily="18" charset="0"/>
              </a:rPr>
              <a:t>احتياجات المشروع من المواد :</a:t>
            </a:r>
            <a:endParaRPr kumimoji="0" lang="en-US" sz="2000" b="1" i="0" u="none" strike="noStrike" cap="none" normalizeH="0" baseline="0" dirty="0" smtClean="0">
              <a:ln>
                <a:noFill/>
              </a:ln>
              <a:solidFill>
                <a:srgbClr val="FFC000"/>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676921323"/>
              </p:ext>
            </p:extLst>
          </p:nvPr>
        </p:nvGraphicFramePr>
        <p:xfrm>
          <a:off x="500034" y="1713016"/>
          <a:ext cx="8070507" cy="4837176"/>
        </p:xfrm>
        <a:graphic>
          <a:graphicData uri="http://schemas.openxmlformats.org/drawingml/2006/table">
            <a:tbl>
              <a:tblPr rtl="1" firstRow="1" firstCol="1" bandRow="1">
                <a:tableStyleId>{10A1B5D5-9B99-4C35-A422-299274C87663}</a:tableStyleId>
              </a:tblPr>
              <a:tblGrid>
                <a:gridCol w="739525"/>
                <a:gridCol w="1200346"/>
                <a:gridCol w="976744"/>
                <a:gridCol w="699656"/>
                <a:gridCol w="734290"/>
                <a:gridCol w="762000"/>
                <a:gridCol w="699654"/>
                <a:gridCol w="540328"/>
                <a:gridCol w="1717964"/>
              </a:tblGrid>
              <a:tr h="158517">
                <a:tc rowSpan="2">
                  <a:txBody>
                    <a:bodyPr/>
                    <a:lstStyle/>
                    <a:p>
                      <a:pPr marL="0" marR="0" algn="ctr" rtl="1">
                        <a:lnSpc>
                          <a:spcPct val="115000"/>
                        </a:lnSpc>
                        <a:spcBef>
                          <a:spcPts val="0"/>
                        </a:spcBef>
                        <a:spcAft>
                          <a:spcPts val="0"/>
                        </a:spcAft>
                      </a:pPr>
                      <a:r>
                        <a:rPr lang="ar-SA" sz="1200" dirty="0">
                          <a:solidFill>
                            <a:schemeClr val="tx1"/>
                          </a:solidFill>
                          <a:effectLst/>
                        </a:rPr>
                        <a:t>م</a:t>
                      </a:r>
                      <a:endParaRPr lang="en-US" sz="1200" dirty="0">
                        <a:solidFill>
                          <a:schemeClr val="tx1"/>
                        </a:solidFill>
                        <a:effectLst/>
                        <a:latin typeface="Calibri"/>
                        <a:ea typeface="Calibri"/>
                        <a:cs typeface="Arial"/>
                      </a:endParaRPr>
                    </a:p>
                  </a:txBody>
                  <a:tcPr marL="43513" marR="43513" marT="0" marB="0"/>
                </a:tc>
                <a:tc rowSpan="2">
                  <a:txBody>
                    <a:bodyPr/>
                    <a:lstStyle/>
                    <a:p>
                      <a:pPr marL="0" marR="0" algn="ctr" rtl="1">
                        <a:lnSpc>
                          <a:spcPct val="115000"/>
                        </a:lnSpc>
                        <a:spcBef>
                          <a:spcPts val="0"/>
                        </a:spcBef>
                        <a:spcAft>
                          <a:spcPts val="0"/>
                        </a:spcAft>
                      </a:pPr>
                      <a:r>
                        <a:rPr lang="ar-SA" sz="1200">
                          <a:solidFill>
                            <a:schemeClr val="tx1"/>
                          </a:solidFill>
                          <a:effectLst/>
                        </a:rPr>
                        <a:t>بد</a:t>
                      </a:r>
                      <a:endParaRPr lang="en-US" sz="1200">
                        <a:solidFill>
                          <a:schemeClr val="tx1"/>
                        </a:solidFill>
                        <a:effectLst/>
                        <a:latin typeface="Calibri"/>
                        <a:ea typeface="Calibri"/>
                        <a:cs typeface="Arial"/>
                      </a:endParaRPr>
                    </a:p>
                  </a:txBody>
                  <a:tcPr marL="43513" marR="43513" marT="0" marB="0"/>
                </a:tc>
                <a:tc rowSpan="2">
                  <a:txBody>
                    <a:bodyPr/>
                    <a:lstStyle/>
                    <a:p>
                      <a:pPr marL="0" marR="0" algn="ctr" rtl="1">
                        <a:lnSpc>
                          <a:spcPct val="115000"/>
                        </a:lnSpc>
                        <a:spcBef>
                          <a:spcPts val="0"/>
                        </a:spcBef>
                        <a:spcAft>
                          <a:spcPts val="0"/>
                        </a:spcAft>
                      </a:pPr>
                      <a:r>
                        <a:rPr lang="ar-SA" sz="1200" dirty="0">
                          <a:solidFill>
                            <a:schemeClr val="tx1"/>
                          </a:solidFill>
                          <a:effectLst/>
                        </a:rPr>
                        <a:t>خصائص </a:t>
                      </a:r>
                      <a:r>
                        <a:rPr lang="ar-SA" sz="1200" dirty="0" smtClean="0">
                          <a:solidFill>
                            <a:schemeClr val="tx1"/>
                          </a:solidFill>
                          <a:effectLst/>
                        </a:rPr>
                        <a:t>نوعية </a:t>
                      </a:r>
                      <a:r>
                        <a:rPr lang="ar-SA" sz="1200" dirty="0">
                          <a:solidFill>
                            <a:schemeClr val="tx1"/>
                          </a:solidFill>
                          <a:effectLst/>
                        </a:rPr>
                        <a:t>للبد</a:t>
                      </a:r>
                      <a:endParaRPr lang="en-US" sz="1200" dirty="0">
                        <a:solidFill>
                          <a:schemeClr val="tx1"/>
                        </a:solidFill>
                        <a:effectLst/>
                        <a:latin typeface="Calibri"/>
                        <a:ea typeface="Calibri"/>
                        <a:cs typeface="Arial"/>
                      </a:endParaRPr>
                    </a:p>
                  </a:txBody>
                  <a:tcPr marL="43513" marR="43513" marT="0" marB="0"/>
                </a:tc>
                <a:tc gridSpan="3">
                  <a:txBody>
                    <a:bodyPr/>
                    <a:lstStyle/>
                    <a:p>
                      <a:pPr marL="0" marR="0" algn="ctr" rtl="1">
                        <a:lnSpc>
                          <a:spcPct val="115000"/>
                        </a:lnSpc>
                        <a:spcBef>
                          <a:spcPts val="0"/>
                        </a:spcBef>
                        <a:spcAft>
                          <a:spcPts val="0"/>
                        </a:spcAft>
                      </a:pPr>
                      <a:r>
                        <a:rPr lang="ar-SA" sz="1200">
                          <a:solidFill>
                            <a:schemeClr val="tx1"/>
                          </a:solidFill>
                          <a:effectLst/>
                        </a:rPr>
                        <a:t>كميات</a:t>
                      </a:r>
                      <a:endParaRPr lang="en-US" sz="1200">
                        <a:solidFill>
                          <a:schemeClr val="tx1"/>
                        </a:solidFill>
                        <a:effectLst/>
                        <a:latin typeface="Calibri"/>
                        <a:ea typeface="Calibri"/>
                        <a:cs typeface="Arial"/>
                      </a:endParaRPr>
                    </a:p>
                  </a:txBody>
                  <a:tcPr marL="43513" marR="43513" marT="0" marB="0"/>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0"/>
                        </a:spcBef>
                        <a:spcAft>
                          <a:spcPts val="0"/>
                        </a:spcAft>
                      </a:pPr>
                      <a:r>
                        <a:rPr lang="ar-SA" sz="1200">
                          <a:solidFill>
                            <a:schemeClr val="tx1"/>
                          </a:solidFill>
                          <a:effectLst/>
                        </a:rPr>
                        <a:t>س الوحدة</a:t>
                      </a:r>
                      <a:endParaRPr lang="en-US" sz="1200">
                        <a:solidFill>
                          <a:schemeClr val="tx1"/>
                        </a:solidFill>
                        <a:effectLst/>
                        <a:latin typeface="Calibri"/>
                        <a:ea typeface="Calibri"/>
                        <a:cs typeface="Arial"/>
                      </a:endParaRPr>
                    </a:p>
                  </a:txBody>
                  <a:tcPr marL="43513" marR="43513" marT="0" marB="0"/>
                </a:tc>
                <a:tc hMerge="1">
                  <a:txBody>
                    <a:bodyPr/>
                    <a:lstStyle/>
                    <a:p>
                      <a:endParaRPr lang="en-US"/>
                    </a:p>
                  </a:txBody>
                  <a:tcPr/>
                </a:tc>
                <a:tc rowSpan="2">
                  <a:txBody>
                    <a:bodyPr/>
                    <a:lstStyle/>
                    <a:p>
                      <a:pPr marL="0" marR="0" algn="ctr" rtl="1">
                        <a:lnSpc>
                          <a:spcPct val="115000"/>
                        </a:lnSpc>
                        <a:spcBef>
                          <a:spcPts val="0"/>
                        </a:spcBef>
                        <a:spcAft>
                          <a:spcPts val="0"/>
                        </a:spcAft>
                      </a:pPr>
                      <a:r>
                        <a:rPr lang="ar-SA" sz="1200" dirty="0">
                          <a:solidFill>
                            <a:schemeClr val="tx1"/>
                          </a:solidFill>
                          <a:effectLst/>
                        </a:rPr>
                        <a:t>المصادر</a:t>
                      </a:r>
                      <a:endParaRPr lang="en-US" sz="1200" dirty="0">
                        <a:solidFill>
                          <a:schemeClr val="tx1"/>
                        </a:solidFill>
                        <a:effectLst/>
                        <a:latin typeface="Calibri"/>
                        <a:ea typeface="Calibri"/>
                        <a:cs typeface="Arial"/>
                      </a:endParaRPr>
                    </a:p>
                  </a:txBody>
                  <a:tcPr marL="43513" marR="43513" marT="0" marB="0"/>
                </a:tc>
              </a:tr>
              <a:tr h="1691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مطلوب</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متاح</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م</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ج</a:t>
                      </a:r>
                      <a:endParaRPr lang="en-US" sz="1200">
                        <a:effectLst/>
                        <a:latin typeface="Calibri"/>
                        <a:ea typeface="Calibri"/>
                        <a:cs typeface="Arial"/>
                      </a:endParaRPr>
                    </a:p>
                  </a:txBody>
                  <a:tcPr marL="43513" marR="43513" marT="0" marB="0"/>
                </a:tc>
                <a:tc vMerge="1">
                  <a:txBody>
                    <a:bodyPr/>
                    <a:lstStyle/>
                    <a:p>
                      <a:endParaRPr lang="en-US"/>
                    </a:p>
                  </a:txBody>
                  <a:tcPr/>
                </a:tc>
              </a:tr>
              <a:tr h="666096">
                <a:tc>
                  <a:txBody>
                    <a:bodyPr/>
                    <a:lstStyle/>
                    <a:p>
                      <a:pPr marL="0" marR="0" algn="ctr" rtl="1">
                        <a:lnSpc>
                          <a:spcPct val="115000"/>
                        </a:lnSpc>
                        <a:spcBef>
                          <a:spcPts val="0"/>
                        </a:spcBef>
                        <a:spcAft>
                          <a:spcPts val="0"/>
                        </a:spcAft>
                      </a:pPr>
                      <a:r>
                        <a:rPr lang="ar-SA" sz="1200">
                          <a:effectLst/>
                        </a:rPr>
                        <a:t>1</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المواد الخام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منتجات زراعية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معادن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أخرى</a:t>
                      </a:r>
                      <a:endParaRPr lang="en-US" sz="1200">
                        <a:effectLst/>
                        <a:latin typeface="Calibri"/>
                        <a:ea typeface="Times New Roman"/>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10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10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75%</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200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100</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r>
              <a:tr h="158517">
                <a:tc>
                  <a:txBody>
                    <a:bodyPr/>
                    <a:lstStyle/>
                    <a:p>
                      <a:pPr marL="0" marR="0" algn="ctr" rtl="1">
                        <a:lnSpc>
                          <a:spcPct val="115000"/>
                        </a:lnSpc>
                        <a:spcBef>
                          <a:spcPts val="0"/>
                        </a:spcBef>
                        <a:spcAft>
                          <a:spcPts val="0"/>
                        </a:spcAft>
                      </a:pPr>
                      <a:r>
                        <a:rPr lang="ar-SA" sz="1200">
                          <a:effectLst/>
                        </a:rPr>
                        <a:t>2</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مواد نصف مصنعة</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10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5</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60%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60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90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r>
              <a:tr h="496903">
                <a:tc>
                  <a:txBody>
                    <a:bodyPr/>
                    <a:lstStyle/>
                    <a:p>
                      <a:pPr marL="0" marR="0" algn="ctr" rtl="1">
                        <a:lnSpc>
                          <a:spcPct val="115000"/>
                        </a:lnSpc>
                        <a:spcBef>
                          <a:spcPts val="0"/>
                        </a:spcBef>
                        <a:spcAft>
                          <a:spcPts val="0"/>
                        </a:spcAft>
                      </a:pPr>
                      <a:r>
                        <a:rPr lang="ar-SA" sz="1200">
                          <a:effectLst/>
                        </a:rPr>
                        <a:t>3</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منتجات مصنعة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قطع غيار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أخرى</a:t>
                      </a:r>
                      <a:endParaRPr lang="en-US" sz="1200">
                        <a:effectLst/>
                        <a:latin typeface="Calibri"/>
                        <a:ea typeface="Times New Roman"/>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55%</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150</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200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r>
              <a:tr h="1004482">
                <a:tc>
                  <a:txBody>
                    <a:bodyPr/>
                    <a:lstStyle/>
                    <a:p>
                      <a:pPr marL="0" marR="0" algn="ctr" rtl="1">
                        <a:lnSpc>
                          <a:spcPct val="115000"/>
                        </a:lnSpc>
                        <a:spcBef>
                          <a:spcPts val="0"/>
                        </a:spcBef>
                        <a:spcAft>
                          <a:spcPts val="0"/>
                        </a:spcAft>
                      </a:pPr>
                      <a:r>
                        <a:rPr lang="ar-SA" sz="1200">
                          <a:effectLst/>
                        </a:rPr>
                        <a:t>4</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مواد مساعدة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كيماويات</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إضافات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مواد تغليف </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مواد صيانة</a:t>
                      </a:r>
                      <a:endParaRPr lang="en-US" sz="1200">
                        <a:effectLst/>
                      </a:endParaRPr>
                    </a:p>
                    <a:p>
                      <a:pPr marL="342900" marR="0" lvl="0" indent="-342900" algn="ctr" rtl="1">
                        <a:lnSpc>
                          <a:spcPct val="115000"/>
                        </a:lnSpc>
                        <a:spcBef>
                          <a:spcPts val="0"/>
                        </a:spcBef>
                        <a:spcAft>
                          <a:spcPts val="0"/>
                        </a:spcAft>
                        <a:buFont typeface="Wingdings"/>
                        <a:buChar char=""/>
                      </a:pPr>
                      <a:r>
                        <a:rPr lang="ar-SA" sz="1200">
                          <a:effectLst/>
                        </a:rPr>
                        <a:t>أخرى</a:t>
                      </a:r>
                      <a:endParaRPr lang="en-US" sz="1200">
                        <a:effectLst/>
                        <a:latin typeface="Calibri"/>
                        <a:ea typeface="Times New Roman"/>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20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70%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350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500</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r>
              <a:tr h="1173676">
                <a:tc>
                  <a:txBody>
                    <a:bodyPr/>
                    <a:lstStyle/>
                    <a:p>
                      <a:pPr marL="0" marR="0" algn="ctr" rtl="1">
                        <a:lnSpc>
                          <a:spcPct val="115000"/>
                        </a:lnSpc>
                        <a:spcBef>
                          <a:spcPts val="0"/>
                        </a:spcBef>
                        <a:spcAft>
                          <a:spcPts val="0"/>
                        </a:spcAft>
                      </a:pPr>
                      <a:r>
                        <a:rPr lang="ar-SA" sz="1200">
                          <a:effectLst/>
                        </a:rPr>
                        <a:t>5</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dirty="0">
                          <a:effectLst/>
                        </a:rPr>
                        <a:t>المنافع :</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a:effectLst/>
                        </a:rPr>
                        <a:t>كهرباء </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a:effectLst/>
                        </a:rPr>
                        <a:t>مياه</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err="1">
                          <a:effectLst/>
                        </a:rPr>
                        <a:t>يخار</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a:effectLst/>
                        </a:rPr>
                        <a:t>وقود</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a:effectLst/>
                        </a:rPr>
                        <a:t>صرف</a:t>
                      </a:r>
                      <a:endParaRPr lang="en-US" sz="1200" dirty="0">
                        <a:effectLst/>
                      </a:endParaRPr>
                    </a:p>
                    <a:p>
                      <a:pPr marL="342900" marR="0" lvl="0" indent="-342900" algn="ctr" rtl="1">
                        <a:lnSpc>
                          <a:spcPct val="115000"/>
                        </a:lnSpc>
                        <a:spcBef>
                          <a:spcPts val="0"/>
                        </a:spcBef>
                        <a:spcAft>
                          <a:spcPts val="0"/>
                        </a:spcAft>
                        <a:buFont typeface="Wingdings"/>
                        <a:buChar char=""/>
                      </a:pPr>
                      <a:r>
                        <a:rPr lang="ar-SA" sz="1200" dirty="0">
                          <a:effectLst/>
                        </a:rPr>
                        <a:t>أخرى</a:t>
                      </a:r>
                      <a:endParaRPr lang="en-US" sz="1200" dirty="0">
                        <a:effectLst/>
                        <a:latin typeface="Calibri"/>
                        <a:ea typeface="Times New Roman"/>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50</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100</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85%</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400</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200</a:t>
                      </a:r>
                      <a:endParaRPr lang="en-US" sz="1200">
                        <a:effectLst/>
                      </a:endParaRPr>
                    </a:p>
                    <a:p>
                      <a:pPr marL="0" marR="0" algn="ctr" rtl="1">
                        <a:lnSpc>
                          <a:spcPct val="115000"/>
                        </a:lnSpc>
                        <a:spcBef>
                          <a:spcPts val="0"/>
                        </a:spcBef>
                        <a:spcAft>
                          <a:spcPts val="0"/>
                        </a:spcAft>
                      </a:pPr>
                      <a:r>
                        <a:rPr lang="ar-SA" sz="1200">
                          <a:effectLst/>
                        </a:rPr>
                        <a:t> </a:t>
                      </a:r>
                      <a:endParaRPr lang="en-US" sz="1200">
                        <a:effectLst/>
                      </a:endParaRPr>
                    </a:p>
                    <a:p>
                      <a:pPr marL="0" marR="0" algn="ctr" rtl="1">
                        <a:lnSpc>
                          <a:spcPct val="115000"/>
                        </a:lnSpc>
                        <a:spcBef>
                          <a:spcPts val="0"/>
                        </a:spcBef>
                        <a:spcAft>
                          <a:spcPts val="0"/>
                        </a:spcAft>
                      </a:pPr>
                      <a:r>
                        <a:rPr lang="ar-SA" sz="1200">
                          <a:effectLst/>
                        </a:rPr>
                        <a:t> </a:t>
                      </a:r>
                      <a:endParaRPr lang="en-US" sz="1200">
                        <a:effectLst/>
                        <a:latin typeface="Calibri"/>
                        <a:ea typeface="Calibri"/>
                        <a:cs typeface="Arial"/>
                      </a:endParaRPr>
                    </a:p>
                  </a:txBody>
                  <a:tcPr marL="43513" marR="43513" marT="0" marB="0"/>
                </a:tc>
                <a:tc>
                  <a:txBody>
                    <a:bodyPr/>
                    <a:lstStyle/>
                    <a:p>
                      <a:pPr marL="0" marR="0" algn="ctr" rtl="1">
                        <a:lnSpc>
                          <a:spcPct val="115000"/>
                        </a:lnSpc>
                        <a:spcBef>
                          <a:spcPts val="0"/>
                        </a:spcBef>
                        <a:spcAft>
                          <a:spcPts val="0"/>
                        </a:spcAft>
                      </a:pPr>
                      <a:r>
                        <a:rPr lang="ar-SA" sz="1200" dirty="0">
                          <a:effectLst/>
                        </a:rPr>
                        <a:t> </a:t>
                      </a:r>
                      <a:endParaRPr lang="en-US" sz="1200" dirty="0">
                        <a:effectLst/>
                      </a:endParaRPr>
                    </a:p>
                    <a:p>
                      <a:pPr marL="0" marR="0" algn="ctr" rtl="1">
                        <a:lnSpc>
                          <a:spcPct val="115000"/>
                        </a:lnSpc>
                        <a:spcBef>
                          <a:spcPts val="0"/>
                        </a:spcBef>
                        <a:spcAft>
                          <a:spcPts val="0"/>
                        </a:spcAft>
                      </a:pPr>
                      <a:r>
                        <a:rPr lang="ar-SA" sz="1200" dirty="0">
                          <a:effectLst/>
                        </a:rPr>
                        <a:t> </a:t>
                      </a:r>
                      <a:endParaRPr lang="en-US" sz="1200" dirty="0">
                        <a:effectLst/>
                      </a:endParaRPr>
                    </a:p>
                    <a:p>
                      <a:pPr marL="0" marR="0" algn="ctr" rtl="1">
                        <a:lnSpc>
                          <a:spcPct val="115000"/>
                        </a:lnSpc>
                        <a:spcBef>
                          <a:spcPts val="0"/>
                        </a:spcBef>
                        <a:spcAft>
                          <a:spcPts val="0"/>
                        </a:spcAft>
                      </a:pPr>
                      <a:r>
                        <a:rPr lang="ar-SA" sz="1200" dirty="0">
                          <a:effectLst/>
                        </a:rPr>
                        <a:t> </a:t>
                      </a:r>
                      <a:endParaRPr lang="en-US" sz="1200" dirty="0">
                        <a:effectLst/>
                      </a:endParaRPr>
                    </a:p>
                    <a:p>
                      <a:pPr marL="0" marR="0" algn="ctr" rtl="1">
                        <a:lnSpc>
                          <a:spcPct val="115000"/>
                        </a:lnSpc>
                        <a:spcBef>
                          <a:spcPts val="0"/>
                        </a:spcBef>
                        <a:spcAft>
                          <a:spcPts val="0"/>
                        </a:spcAft>
                      </a:pPr>
                      <a:r>
                        <a:rPr lang="ar-SA" sz="1200" dirty="0">
                          <a:effectLst/>
                        </a:rPr>
                        <a:t>----------</a:t>
                      </a:r>
                      <a:endParaRPr lang="en-US" sz="1200" dirty="0">
                        <a:effectLst/>
                        <a:latin typeface="Calibri"/>
                        <a:ea typeface="Calibri"/>
                        <a:cs typeface="Arial"/>
                      </a:endParaRPr>
                    </a:p>
                  </a:txBody>
                  <a:tcPr marL="43513" marR="43513" marT="0" marB="0"/>
                </a:tc>
              </a:tr>
            </a:tbl>
          </a:graphicData>
        </a:graphic>
      </p:graphicFrame>
    </p:spTree>
    <p:extLst>
      <p:ext uri="{BB962C8B-B14F-4D97-AF65-F5344CB8AC3E}">
        <p14:creationId xmlns:p14="http://schemas.microsoft.com/office/powerpoint/2010/main" xmlns="" val="177936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9180786" cy="1877437"/>
          </a:xfrm>
          <a:prstGeom prst="rect">
            <a:avLst/>
          </a:prstGeom>
        </p:spPr>
        <p:txBody>
          <a:bodyPr wrap="square">
            <a:spAutoFit/>
          </a:bodyPr>
          <a:lstStyle/>
          <a:p>
            <a:pPr marL="285750" lvl="0" indent="-285750" algn="r" rtl="1">
              <a:buFont typeface="Wingdings" pitchFamily="2" charset="2"/>
              <a:buChar char="v"/>
            </a:pPr>
            <a:r>
              <a:rPr lang="ar-SA" sz="2000" b="1" u="sng" dirty="0">
                <a:solidFill>
                  <a:schemeClr val="accent6">
                    <a:lumMod val="75000"/>
                  </a:schemeClr>
                </a:solidFill>
              </a:rPr>
              <a:t>تحديد التكاليف :</a:t>
            </a:r>
            <a:endParaRPr lang="en-US" sz="2000" dirty="0">
              <a:solidFill>
                <a:schemeClr val="accent6">
                  <a:lumMod val="75000"/>
                </a:schemeClr>
              </a:solidFill>
            </a:endParaRPr>
          </a:p>
          <a:p>
            <a:pPr algn="r" rtl="1"/>
            <a:r>
              <a:rPr lang="ar-SA" sz="2000" dirty="0"/>
              <a:t>يتعين تحديد الاحتياجات من الأثاث و وسائل النقل و الإتصالات و تكلفتها و مصادر الحصول عليها </a:t>
            </a:r>
            <a:r>
              <a:rPr lang="ar-SA" sz="2000" dirty="0" smtClean="0"/>
              <a:t>.</a:t>
            </a:r>
          </a:p>
          <a:p>
            <a:pPr algn="r" rtl="1"/>
            <a:endParaRPr lang="en-US" sz="2000" dirty="0"/>
          </a:p>
          <a:p>
            <a:pPr marL="285750" lvl="0" indent="-285750" algn="r" rtl="1">
              <a:buFont typeface="Wingdings" pitchFamily="2" charset="2"/>
              <a:buChar char="§"/>
            </a:pPr>
            <a:r>
              <a:rPr lang="ar-SA" sz="2000" u="dbl" dirty="0">
                <a:solidFill>
                  <a:srgbClr val="FFC000"/>
                </a:solidFill>
              </a:rPr>
              <a:t>تكلفة المواد حسب الاحتياجات المتوقعة </a:t>
            </a:r>
            <a:r>
              <a:rPr lang="ar-SA" sz="2000" u="dbl" dirty="0" smtClean="0">
                <a:solidFill>
                  <a:srgbClr val="FFC000"/>
                </a:solidFill>
              </a:rPr>
              <a:t>:</a:t>
            </a:r>
          </a:p>
          <a:p>
            <a:pPr lvl="0" algn="r" rtl="1"/>
            <a:endParaRPr lang="ar-SA" u="dbl" dirty="0"/>
          </a:p>
          <a:p>
            <a:pPr lvl="0" algn="r" rtl="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44461900"/>
              </p:ext>
            </p:extLst>
          </p:nvPr>
        </p:nvGraphicFramePr>
        <p:xfrm>
          <a:off x="1371598" y="2743200"/>
          <a:ext cx="6781802" cy="1921816"/>
        </p:xfrm>
        <a:graphic>
          <a:graphicData uri="http://schemas.openxmlformats.org/drawingml/2006/table">
            <a:tbl>
              <a:tblPr rtl="1" firstRow="1" firstCol="1" bandRow="1">
                <a:tableStyleId>{10A1B5D5-9B99-4C35-A422-299274C87663}</a:tableStyleId>
              </a:tblPr>
              <a:tblGrid>
                <a:gridCol w="554735"/>
                <a:gridCol w="555506"/>
                <a:gridCol w="425888"/>
                <a:gridCol w="555506"/>
                <a:gridCol w="555506"/>
                <a:gridCol w="555506"/>
                <a:gridCol w="425888"/>
                <a:gridCol w="555506"/>
                <a:gridCol w="555506"/>
                <a:gridCol w="555506"/>
                <a:gridCol w="555506"/>
                <a:gridCol w="931243"/>
              </a:tblGrid>
              <a:tr h="685800">
                <a:tc gridSpan="2">
                  <a:txBody>
                    <a:bodyPr/>
                    <a:lstStyle/>
                    <a:p>
                      <a:pPr marL="0" marR="0" algn="ctr" rtl="1">
                        <a:lnSpc>
                          <a:spcPct val="115000"/>
                        </a:lnSpc>
                        <a:spcBef>
                          <a:spcPts val="0"/>
                        </a:spcBef>
                        <a:spcAft>
                          <a:spcPts val="0"/>
                        </a:spcAft>
                      </a:pPr>
                      <a:r>
                        <a:rPr lang="ar-SA" sz="1400" dirty="0">
                          <a:effectLst/>
                        </a:rPr>
                        <a:t>مواد خام</a:t>
                      </a:r>
                      <a:endParaRPr lang="en-US" sz="1100" dirty="0">
                        <a:effectLst/>
                        <a:latin typeface="Calibri"/>
                        <a:ea typeface="Calibri"/>
                        <a:cs typeface="Arial"/>
                      </a:endParaRPr>
                    </a:p>
                  </a:txBody>
                  <a:tcPr marL="68580" marR="68580" marT="0" marB="0"/>
                </a:tc>
                <a:tc hMerge="1">
                  <a:txBody>
                    <a:bodyPr/>
                    <a:lstStyle/>
                    <a:p>
                      <a:endParaRPr lang="en-US"/>
                    </a:p>
                  </a:txBody>
                  <a:tcPr/>
                </a:tc>
                <a:tc gridSpan="2">
                  <a:txBody>
                    <a:bodyPr/>
                    <a:lstStyle/>
                    <a:p>
                      <a:pPr marL="0" marR="0" algn="r" rtl="1">
                        <a:lnSpc>
                          <a:spcPct val="115000"/>
                        </a:lnSpc>
                        <a:spcBef>
                          <a:spcPts val="0"/>
                        </a:spcBef>
                        <a:spcAft>
                          <a:spcPts val="0"/>
                        </a:spcAft>
                      </a:pPr>
                      <a:r>
                        <a:rPr lang="ar-SA" sz="1400">
                          <a:effectLst/>
                        </a:rPr>
                        <a:t>نصف مصنعة</a:t>
                      </a:r>
                      <a:endParaRPr lang="en-US" sz="1100">
                        <a:effectLst/>
                        <a:latin typeface="Calibri"/>
                        <a:ea typeface="Calibri"/>
                        <a:cs typeface="Arial"/>
                      </a:endParaRPr>
                    </a:p>
                  </a:txBody>
                  <a:tcPr marL="68580" marR="68580" marT="0" marB="0"/>
                </a:tc>
                <a:tc hMerge="1">
                  <a:txBody>
                    <a:bodyPr/>
                    <a:lstStyle/>
                    <a:p>
                      <a:endParaRPr lang="en-US"/>
                    </a:p>
                  </a:txBody>
                  <a:tcPr/>
                </a:tc>
                <a:tc gridSpan="2">
                  <a:txBody>
                    <a:bodyPr/>
                    <a:lstStyle/>
                    <a:p>
                      <a:pPr marL="0" marR="0" algn="ctr" rtl="1">
                        <a:lnSpc>
                          <a:spcPct val="115000"/>
                        </a:lnSpc>
                        <a:spcBef>
                          <a:spcPts val="0"/>
                        </a:spcBef>
                        <a:spcAft>
                          <a:spcPts val="0"/>
                        </a:spcAft>
                      </a:pPr>
                      <a:r>
                        <a:rPr lang="ar-SA" sz="1400">
                          <a:effectLst/>
                        </a:rPr>
                        <a:t>مصنعة</a:t>
                      </a:r>
                      <a:endParaRPr lang="en-US" sz="1100">
                        <a:effectLst/>
                        <a:latin typeface="Calibri"/>
                        <a:ea typeface="Calibri"/>
                        <a:cs typeface="Arial"/>
                      </a:endParaRPr>
                    </a:p>
                  </a:txBody>
                  <a:tcPr marL="68580" marR="68580" marT="0" marB="0"/>
                </a:tc>
                <a:tc hMerge="1">
                  <a:txBody>
                    <a:bodyPr/>
                    <a:lstStyle/>
                    <a:p>
                      <a:endParaRPr lang="en-US"/>
                    </a:p>
                  </a:txBody>
                  <a:tcPr/>
                </a:tc>
                <a:tc gridSpan="2">
                  <a:txBody>
                    <a:bodyPr/>
                    <a:lstStyle/>
                    <a:p>
                      <a:pPr marL="0" marR="0" algn="ctr" rtl="1">
                        <a:lnSpc>
                          <a:spcPct val="115000"/>
                        </a:lnSpc>
                        <a:spcBef>
                          <a:spcPts val="0"/>
                        </a:spcBef>
                        <a:spcAft>
                          <a:spcPts val="0"/>
                        </a:spcAft>
                      </a:pPr>
                      <a:r>
                        <a:rPr lang="ar-SA" sz="1400">
                          <a:effectLst/>
                        </a:rPr>
                        <a:t>مواد مساعدة</a:t>
                      </a:r>
                      <a:endParaRPr lang="en-US" sz="1100">
                        <a:effectLst/>
                        <a:latin typeface="Calibri"/>
                        <a:ea typeface="Calibri"/>
                        <a:cs typeface="Arial"/>
                      </a:endParaRPr>
                    </a:p>
                  </a:txBody>
                  <a:tcPr marL="68580" marR="68580" marT="0" marB="0"/>
                </a:tc>
                <a:tc hMerge="1">
                  <a:txBody>
                    <a:bodyPr/>
                    <a:lstStyle/>
                    <a:p>
                      <a:endParaRPr lang="en-US"/>
                    </a:p>
                  </a:txBody>
                  <a:tcPr/>
                </a:tc>
                <a:tc gridSpan="2">
                  <a:txBody>
                    <a:bodyPr/>
                    <a:lstStyle/>
                    <a:p>
                      <a:pPr marL="0" marR="0" algn="ctr" rtl="1">
                        <a:lnSpc>
                          <a:spcPct val="115000"/>
                        </a:lnSpc>
                        <a:spcBef>
                          <a:spcPts val="0"/>
                        </a:spcBef>
                        <a:spcAft>
                          <a:spcPts val="0"/>
                        </a:spcAft>
                      </a:pPr>
                      <a:r>
                        <a:rPr lang="ar-SA" sz="1400">
                          <a:effectLst/>
                        </a:rPr>
                        <a:t>منافع</a:t>
                      </a:r>
                      <a:endParaRPr lang="en-US" sz="1100">
                        <a:effectLst/>
                        <a:latin typeface="Calibri"/>
                        <a:ea typeface="Calibri"/>
                        <a:cs typeface="Arial"/>
                      </a:endParaRPr>
                    </a:p>
                  </a:txBody>
                  <a:tcPr marL="68580" marR="68580" marT="0" marB="0"/>
                </a:tc>
                <a:tc hMerge="1">
                  <a:txBody>
                    <a:bodyPr/>
                    <a:lstStyle/>
                    <a:p>
                      <a:endParaRPr lang="en-US"/>
                    </a:p>
                  </a:txBody>
                  <a:tcPr/>
                </a:tc>
                <a:tc gridSpan="2">
                  <a:txBody>
                    <a:bodyPr/>
                    <a:lstStyle/>
                    <a:p>
                      <a:pPr marL="0" marR="0" algn="ctr" rtl="1">
                        <a:lnSpc>
                          <a:spcPct val="115000"/>
                        </a:lnSpc>
                        <a:spcBef>
                          <a:spcPts val="0"/>
                        </a:spcBef>
                        <a:spcAft>
                          <a:spcPts val="0"/>
                        </a:spcAft>
                      </a:pPr>
                      <a:r>
                        <a:rPr lang="ar-SA" sz="1400">
                          <a:effectLst/>
                        </a:rPr>
                        <a:t>الإجمالي</a:t>
                      </a:r>
                      <a:endParaRPr lang="en-US" sz="1100">
                        <a:effectLst/>
                        <a:latin typeface="Calibri"/>
                        <a:ea typeface="Calibri"/>
                        <a:cs typeface="Arial"/>
                      </a:endParaRPr>
                    </a:p>
                  </a:txBody>
                  <a:tcPr marL="68580" marR="68580" marT="0" marB="0"/>
                </a:tc>
                <a:tc hMerge="1">
                  <a:txBody>
                    <a:bodyPr/>
                    <a:lstStyle/>
                    <a:p>
                      <a:endParaRPr lang="en-US"/>
                    </a:p>
                  </a:txBody>
                  <a:tcPr/>
                </a:tc>
              </a:tr>
              <a:tr h="618008">
                <a:tc>
                  <a:txBody>
                    <a:bodyPr/>
                    <a:lstStyle/>
                    <a:p>
                      <a:pPr marL="0" marR="0" algn="ct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م</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ج</a:t>
                      </a:r>
                      <a:endParaRPr lang="en-US" sz="1100">
                        <a:effectLst/>
                        <a:latin typeface="Calibri"/>
                        <a:ea typeface="Calibri"/>
                        <a:cs typeface="Arial"/>
                      </a:endParaRPr>
                    </a:p>
                  </a:txBody>
                  <a:tcPr marL="68580" marR="68580" marT="0" marB="0"/>
                </a:tc>
              </a:tr>
              <a:tr h="618008">
                <a:tc>
                  <a:txBody>
                    <a:bodyPr/>
                    <a:lstStyle/>
                    <a:p>
                      <a:pPr marL="0" marR="0" algn="ctr" rtl="1">
                        <a:lnSpc>
                          <a:spcPct val="115000"/>
                        </a:lnSpc>
                        <a:spcBef>
                          <a:spcPts val="0"/>
                        </a:spcBef>
                        <a:spcAft>
                          <a:spcPts val="0"/>
                        </a:spcAft>
                      </a:pPr>
                      <a:r>
                        <a:rPr lang="ar-SA" sz="1400">
                          <a:effectLst/>
                        </a:rPr>
                        <a:t>150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200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50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100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100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100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80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160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500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500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a:effectLst/>
                        </a:rPr>
                        <a:t>880</a:t>
                      </a:r>
                      <a:endParaRPr lang="en-US" sz="11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ar-SA" sz="1400" dirty="0">
                          <a:effectLst/>
                        </a:rPr>
                        <a:t>1060</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73732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5/ التقييم البيئي للمشروع</a:t>
            </a:r>
            <a:endParaRPr lang="ar-SA" dirty="0"/>
          </a:p>
        </p:txBody>
      </p:sp>
      <p:sp>
        <p:nvSpPr>
          <p:cNvPr id="3" name="عنصر نائب للمحتوى 2"/>
          <p:cNvSpPr>
            <a:spLocks noGrp="1"/>
          </p:cNvSpPr>
          <p:nvPr>
            <p:ph sz="quarter" idx="1"/>
          </p:nvPr>
        </p:nvSpPr>
        <p:spPr/>
        <p:txBody>
          <a:bodyPr/>
          <a:lstStyle/>
          <a:p>
            <a:r>
              <a:rPr lang="ar-SA" b="1" dirty="0" smtClean="0"/>
              <a:t>خامساً: التقييم البيئي للمشروع:</a:t>
            </a:r>
            <a:endParaRPr lang="en-US" dirty="0" smtClean="0"/>
          </a:p>
          <a:p>
            <a:pPr lvl="0">
              <a:buNone/>
            </a:pPr>
            <a:r>
              <a:rPr lang="ar-SA" dirty="0" smtClean="0"/>
              <a:t>دراسة البيئة المحيطة بالموقع: لأنها تؤثر على تكاليف النقل والتخزين والتكييف.</a:t>
            </a:r>
            <a:endParaRPr lang="en-US" dirty="0" smtClean="0"/>
          </a:p>
          <a:p>
            <a:pPr lvl="0">
              <a:buNone/>
            </a:pPr>
            <a:r>
              <a:rPr lang="ar-SA" dirty="0" smtClean="0"/>
              <a:t>تقييم الآثار البيئية للمشروع:</a:t>
            </a:r>
            <a:endParaRPr lang="en-US" dirty="0" smtClean="0"/>
          </a:p>
          <a:p>
            <a:pPr>
              <a:buNone/>
            </a:pPr>
            <a:endParaRPr lang="ar-SA" dirty="0"/>
          </a:p>
        </p:txBody>
      </p:sp>
      <p:graphicFrame>
        <p:nvGraphicFramePr>
          <p:cNvPr id="4" name="جدول 3"/>
          <p:cNvGraphicFramePr>
            <a:graphicFrameLocks noGrp="1"/>
          </p:cNvGraphicFramePr>
          <p:nvPr/>
        </p:nvGraphicFramePr>
        <p:xfrm>
          <a:off x="857224" y="3643314"/>
          <a:ext cx="7429552" cy="2143140"/>
        </p:xfrm>
        <a:graphic>
          <a:graphicData uri="http://schemas.openxmlformats.org/drawingml/2006/table">
            <a:tbl>
              <a:tblPr rtl="1">
                <a:tableStyleId>{BC89EF96-8CEA-46FF-86C4-4CE0E7609802}</a:tableStyleId>
              </a:tblPr>
              <a:tblGrid>
                <a:gridCol w="3714776"/>
                <a:gridCol w="3714776"/>
              </a:tblGrid>
              <a:tr h="357190">
                <a:tc>
                  <a:txBody>
                    <a:bodyPr/>
                    <a:lstStyle/>
                    <a:p>
                      <a:pPr marL="457200" algn="just" rtl="1">
                        <a:lnSpc>
                          <a:spcPct val="115000"/>
                        </a:lnSpc>
                        <a:spcAft>
                          <a:spcPts val="0"/>
                        </a:spcAft>
                      </a:pPr>
                      <a:r>
                        <a:rPr lang="ar-SA" sz="2000" dirty="0"/>
                        <a:t>خطوات التقييم البيئي</a:t>
                      </a:r>
                      <a:endParaRPr lang="en-US" sz="1600" dirty="0">
                        <a:solidFill>
                          <a:srgbClr val="000000"/>
                        </a:solidFill>
                        <a:latin typeface="Calibri"/>
                        <a:ea typeface="Times New Roman"/>
                        <a:cs typeface="Arial"/>
                      </a:endParaRPr>
                    </a:p>
                  </a:txBody>
                  <a:tcPr marL="68580" marR="68580" marT="0" marB="0"/>
                </a:tc>
                <a:tc>
                  <a:txBody>
                    <a:bodyPr/>
                    <a:lstStyle/>
                    <a:p>
                      <a:pPr marL="457200" algn="just" rtl="1">
                        <a:lnSpc>
                          <a:spcPct val="115000"/>
                        </a:lnSpc>
                        <a:spcAft>
                          <a:spcPts val="0"/>
                        </a:spcAft>
                      </a:pPr>
                      <a:endParaRPr lang="ar-SA" sz="2000">
                        <a:solidFill>
                          <a:srgbClr val="0070C0"/>
                        </a:solidFill>
                        <a:latin typeface="Calibri"/>
                        <a:ea typeface="Times New Roman"/>
                        <a:cs typeface="Simplified Arabic"/>
                      </a:endParaRPr>
                    </a:p>
                  </a:txBody>
                  <a:tcPr marL="68580" marR="68580" marT="0" marB="0"/>
                </a:tc>
              </a:tr>
              <a:tr h="714380">
                <a:tc>
                  <a:txBody>
                    <a:bodyPr/>
                    <a:lstStyle/>
                    <a:p>
                      <a:pPr marL="457200" algn="just" rtl="1">
                        <a:lnSpc>
                          <a:spcPct val="115000"/>
                        </a:lnSpc>
                        <a:spcAft>
                          <a:spcPts val="0"/>
                        </a:spcAft>
                      </a:pPr>
                      <a:r>
                        <a:rPr lang="ar-SA" sz="2000" dirty="0"/>
                        <a:t>حصر الآثار البيئية المتوقعة</a:t>
                      </a:r>
                      <a:endParaRPr lang="en-US" sz="1600" dirty="0">
                        <a:solidFill>
                          <a:srgbClr val="000000"/>
                        </a:solidFill>
                        <a:latin typeface="Calibri"/>
                        <a:ea typeface="Times New Roman"/>
                        <a:cs typeface="Arial"/>
                      </a:endParaRPr>
                    </a:p>
                  </a:txBody>
                  <a:tcPr marL="68580" marR="68580" marT="0" marB="0"/>
                </a:tc>
                <a:tc>
                  <a:txBody>
                    <a:bodyPr/>
                    <a:lstStyle/>
                    <a:p>
                      <a:pPr marL="457200" algn="just" rtl="1">
                        <a:lnSpc>
                          <a:spcPct val="115000"/>
                        </a:lnSpc>
                        <a:spcAft>
                          <a:spcPts val="0"/>
                        </a:spcAft>
                      </a:pPr>
                      <a:r>
                        <a:rPr lang="ar-SA" sz="2000"/>
                        <a:t>تدوير مخلفات الأكل وعلب المياه المستخدمة</a:t>
                      </a:r>
                      <a:endParaRPr lang="en-US" sz="1600">
                        <a:solidFill>
                          <a:srgbClr val="000000"/>
                        </a:solidFill>
                        <a:latin typeface="Calibri"/>
                        <a:ea typeface="Times New Roman"/>
                        <a:cs typeface="Arial"/>
                      </a:endParaRPr>
                    </a:p>
                  </a:txBody>
                  <a:tcPr marL="68580" marR="68580" marT="0" marB="0"/>
                </a:tc>
              </a:tr>
              <a:tr h="357190">
                <a:tc>
                  <a:txBody>
                    <a:bodyPr/>
                    <a:lstStyle/>
                    <a:p>
                      <a:pPr marL="457200" algn="just" rtl="1">
                        <a:lnSpc>
                          <a:spcPct val="115000"/>
                        </a:lnSpc>
                        <a:spcAft>
                          <a:spcPts val="0"/>
                        </a:spcAft>
                      </a:pPr>
                      <a:r>
                        <a:rPr lang="ar-SA" sz="2000"/>
                        <a:t>ترجمة هذه الآثار لقيم نقدية إذا أمكن</a:t>
                      </a:r>
                      <a:endParaRPr lang="en-US" sz="1600">
                        <a:solidFill>
                          <a:srgbClr val="000000"/>
                        </a:solidFill>
                        <a:latin typeface="Calibri"/>
                        <a:ea typeface="Times New Roman"/>
                        <a:cs typeface="Arial"/>
                      </a:endParaRPr>
                    </a:p>
                  </a:txBody>
                  <a:tcPr marL="68580" marR="68580" marT="0" marB="0"/>
                </a:tc>
                <a:tc>
                  <a:txBody>
                    <a:bodyPr/>
                    <a:lstStyle/>
                    <a:p>
                      <a:pPr marL="457200" algn="just" rtl="1">
                        <a:lnSpc>
                          <a:spcPct val="115000"/>
                        </a:lnSpc>
                        <a:spcAft>
                          <a:spcPts val="0"/>
                        </a:spcAft>
                      </a:pPr>
                      <a:r>
                        <a:rPr lang="ar-SA" sz="2000"/>
                        <a:t>-</a:t>
                      </a:r>
                      <a:endParaRPr lang="en-US" sz="1600">
                        <a:solidFill>
                          <a:srgbClr val="000000"/>
                        </a:solidFill>
                        <a:latin typeface="Calibri"/>
                        <a:ea typeface="Times New Roman"/>
                        <a:cs typeface="Arial"/>
                      </a:endParaRPr>
                    </a:p>
                  </a:txBody>
                  <a:tcPr marL="68580" marR="68580" marT="0" marB="0"/>
                </a:tc>
              </a:tr>
              <a:tr h="714380">
                <a:tc>
                  <a:txBody>
                    <a:bodyPr/>
                    <a:lstStyle/>
                    <a:p>
                      <a:pPr marL="457200" algn="just" rtl="1">
                        <a:lnSpc>
                          <a:spcPct val="115000"/>
                        </a:lnSpc>
                        <a:spcAft>
                          <a:spcPts val="0"/>
                        </a:spcAft>
                      </a:pPr>
                      <a:r>
                        <a:rPr lang="ar-SA" sz="2000"/>
                        <a:t>حساب تكاليف إزالة الآثار البيئية السلبية</a:t>
                      </a:r>
                      <a:endParaRPr lang="en-US" sz="1600">
                        <a:solidFill>
                          <a:srgbClr val="000000"/>
                        </a:solidFill>
                        <a:latin typeface="Calibri"/>
                        <a:ea typeface="Times New Roman"/>
                        <a:cs typeface="Arial"/>
                      </a:endParaRPr>
                    </a:p>
                  </a:txBody>
                  <a:tcPr marL="68580" marR="68580" marT="0" marB="0"/>
                </a:tc>
                <a:tc>
                  <a:txBody>
                    <a:bodyPr/>
                    <a:lstStyle/>
                    <a:p>
                      <a:pPr marL="457200" algn="just" rtl="1">
                        <a:lnSpc>
                          <a:spcPct val="115000"/>
                        </a:lnSpc>
                        <a:spcAft>
                          <a:spcPts val="0"/>
                        </a:spcAft>
                      </a:pPr>
                      <a:r>
                        <a:rPr lang="ar-SA" sz="2000" dirty="0"/>
                        <a:t>شاحنة لنقل المخلفات وتدويرها 1000 ريال شهرياً</a:t>
                      </a:r>
                      <a:endParaRPr lang="en-US" sz="1600" dirty="0">
                        <a:solidFill>
                          <a:srgbClr val="000000"/>
                        </a:solidFill>
                        <a:latin typeface="Calibri"/>
                        <a:ea typeface="Times New Roman"/>
                        <a:cs typeface="Arial"/>
                      </a:endParaRPr>
                    </a:p>
                  </a:txBody>
                  <a:tcPr marL="68580" marR="6858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6/ تقدير العمر الاقتصادي للمشروع</a:t>
            </a:r>
            <a:endParaRPr lang="ar-SA" dirty="0"/>
          </a:p>
        </p:txBody>
      </p:sp>
      <p:sp>
        <p:nvSpPr>
          <p:cNvPr id="3" name="عنصر نائب للمحتوى 2"/>
          <p:cNvSpPr>
            <a:spLocks noGrp="1"/>
          </p:cNvSpPr>
          <p:nvPr>
            <p:ph sz="quarter" idx="1"/>
          </p:nvPr>
        </p:nvSpPr>
        <p:spPr/>
        <p:txBody>
          <a:bodyPr/>
          <a:lstStyle/>
          <a:p>
            <a:pPr marL="0" lvl="0" indent="0" rtl="0" eaLnBrk="0" fontAlgn="base" hangingPunct="0">
              <a:spcBef>
                <a:spcPct val="0"/>
              </a:spcBef>
              <a:spcAft>
                <a:spcPct val="0"/>
              </a:spcAft>
              <a:buClrTx/>
              <a:buSzTx/>
              <a:buNone/>
            </a:pPr>
            <a:r>
              <a:rPr lang="ar-SA" sz="2800" dirty="0" smtClean="0">
                <a:solidFill>
                  <a:srgbClr val="0070C0"/>
                </a:solidFill>
                <a:latin typeface="Simplified Arabic" pitchFamily="18" charset="-78"/>
                <a:ea typeface="Calibri" pitchFamily="34" charset="0"/>
                <a:cs typeface="Simplified Arabic" pitchFamily="18" charset="-78"/>
              </a:rPr>
              <a:t>لابد أن يكون  عمر تشغيل المشروع مجدي اقتصاديا ليحقق الأرباح ، لكن إذا كان عمر تشغيل المشروع إنتاجي فقط .(أي صالح للإنتاج مع استمرار الصيانة بغض النظر عن الصافي المتحقق منه فذلك غير </a:t>
            </a:r>
            <a:endParaRPr lang="en-US" sz="2800" dirty="0" smtClean="0">
              <a:solidFill>
                <a:srgbClr val="0070C0"/>
              </a:solidFill>
              <a:latin typeface="Simplified Arabic" pitchFamily="18" charset="-78"/>
              <a:ea typeface="Calibri" pitchFamily="34" charset="0"/>
              <a:cs typeface="Simplified Arabic" pitchFamily="18" charset="-78"/>
            </a:endParaRPr>
          </a:p>
          <a:p>
            <a:pPr marL="0" lvl="0" indent="0" rtl="0" eaLnBrk="0" fontAlgn="base" hangingPunct="0">
              <a:spcBef>
                <a:spcPct val="0"/>
              </a:spcBef>
              <a:spcAft>
                <a:spcPct val="0"/>
              </a:spcAft>
              <a:buClrTx/>
              <a:buSzTx/>
              <a:buNone/>
            </a:pPr>
            <a:r>
              <a:rPr lang="ar-SA" sz="2800" dirty="0" smtClean="0">
                <a:solidFill>
                  <a:srgbClr val="0070C0"/>
                </a:solidFill>
                <a:latin typeface="Simplified Arabic" pitchFamily="18" charset="-78"/>
                <a:ea typeface="Calibri" pitchFamily="34" charset="0"/>
                <a:cs typeface="Simplified Arabic" pitchFamily="18" charset="-78"/>
              </a:rPr>
              <a:t>مجدي اقتصاديا</a:t>
            </a:r>
            <a:r>
              <a:rPr lang="ar-SA" sz="1800" dirty="0" smtClean="0">
                <a:solidFill>
                  <a:srgbClr val="0070C0"/>
                </a:solidFill>
                <a:latin typeface="Simplified Arabic" pitchFamily="18" charset="-78"/>
                <a:ea typeface="Calibri" pitchFamily="34" charset="0"/>
                <a:cs typeface="Simplified Arabic" pitchFamily="18" charset="-78"/>
              </a:rPr>
              <a:t> </a:t>
            </a:r>
            <a:endParaRPr lang="ar-SA" sz="1800" dirty="0" smtClean="0">
              <a:latin typeface="Arial" pitchFamily="34" charset="0"/>
              <a:cs typeface="Arial" pitchFamily="34" charset="0"/>
            </a:endParaRPr>
          </a:p>
          <a:p>
            <a:endParaRPr lang="ar-SA" dirty="0"/>
          </a:p>
        </p:txBody>
      </p:sp>
      <p:sp>
        <p:nvSpPr>
          <p:cNvPr id="4" name="Rectangle 2"/>
          <p:cNvSpPr>
            <a:spLocks noChangeArrowheads="1"/>
          </p:cNvSpPr>
          <p:nvPr/>
        </p:nvSpPr>
        <p:spPr bwMode="auto">
          <a:xfrm>
            <a:off x="285720" y="3929066"/>
            <a:ext cx="8572500"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70C0"/>
                </a:solidFill>
                <a:effectLst/>
                <a:latin typeface="Simplified Arabic" pitchFamily="18" charset="-78"/>
                <a:ea typeface="Calibri" pitchFamily="34" charset="0"/>
                <a:cs typeface="Simplified Arabic" pitchFamily="18" charset="-78"/>
              </a:rPr>
              <a:t>ولنوضح أكثر مابين العمر الإنتاجي والعمر الاقتصادي فيما يخص مشروع النادي الرياضي النسائي سنقارن من حيث:</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000100" y="428604"/>
          <a:ext cx="7429552" cy="5712866"/>
        </p:xfrm>
        <a:graphic>
          <a:graphicData uri="http://schemas.openxmlformats.org/drawingml/2006/table">
            <a:tbl>
              <a:tblPr rtl="1">
                <a:tableStyleId>{3C2FFA5D-87B4-456A-9821-1D502468CF0F}</a:tableStyleId>
              </a:tblPr>
              <a:tblGrid>
                <a:gridCol w="2475948"/>
                <a:gridCol w="2476802"/>
                <a:gridCol w="2476802"/>
              </a:tblGrid>
              <a:tr h="274473">
                <a:tc>
                  <a:txBody>
                    <a:bodyPr/>
                    <a:lstStyle/>
                    <a:p>
                      <a:pPr algn="just" rtl="1">
                        <a:lnSpc>
                          <a:spcPct val="115000"/>
                        </a:lnSpc>
                        <a:spcAft>
                          <a:spcPts val="0"/>
                        </a:spcAft>
                      </a:pPr>
                      <a:endParaRPr lang="en-US" sz="1000" dirty="0">
                        <a:solidFill>
                          <a:srgbClr val="000000"/>
                        </a:solidFill>
                        <a:latin typeface="Calibri"/>
                        <a:ea typeface="Calibri"/>
                        <a:cs typeface="Arial"/>
                      </a:endParaRPr>
                    </a:p>
                  </a:txBody>
                  <a:tcPr marL="59784" marR="59784" marT="0" marB="0"/>
                </a:tc>
                <a:tc>
                  <a:txBody>
                    <a:bodyPr/>
                    <a:lstStyle/>
                    <a:p>
                      <a:pPr algn="just" rtl="1">
                        <a:lnSpc>
                          <a:spcPct val="115000"/>
                        </a:lnSpc>
                        <a:spcAft>
                          <a:spcPts val="0"/>
                        </a:spcAft>
                      </a:pPr>
                      <a:r>
                        <a:rPr lang="ar-SA" sz="1600" dirty="0"/>
                        <a:t>العمر الإنتاجي</a:t>
                      </a:r>
                      <a:endParaRPr lang="en-US" sz="1100" b="1" dirty="0">
                        <a:solidFill>
                          <a:srgbClr val="000000"/>
                        </a:solidFill>
                        <a:latin typeface="Calibri"/>
                        <a:ea typeface="Calibri"/>
                        <a:cs typeface="Arial"/>
                      </a:endParaRPr>
                    </a:p>
                  </a:txBody>
                  <a:tcPr marL="59784" marR="59784" marT="0" marB="0"/>
                </a:tc>
                <a:tc>
                  <a:txBody>
                    <a:bodyPr/>
                    <a:lstStyle/>
                    <a:p>
                      <a:pPr algn="just" rtl="1">
                        <a:lnSpc>
                          <a:spcPct val="115000"/>
                        </a:lnSpc>
                        <a:spcAft>
                          <a:spcPts val="0"/>
                        </a:spcAft>
                      </a:pPr>
                      <a:r>
                        <a:rPr lang="ar-SA" sz="1600" dirty="0"/>
                        <a:t>العمر الاقتصادي</a:t>
                      </a:r>
                      <a:endParaRPr lang="en-US" sz="1100" b="1" dirty="0">
                        <a:solidFill>
                          <a:srgbClr val="000000"/>
                        </a:solidFill>
                        <a:latin typeface="Calibri"/>
                        <a:ea typeface="Calibri"/>
                        <a:cs typeface="Arial"/>
                      </a:endParaRPr>
                    </a:p>
                  </a:txBody>
                  <a:tcPr marL="59784" marR="59784" marT="0" marB="0"/>
                </a:tc>
              </a:tr>
              <a:tr h="1646834">
                <a:tc>
                  <a:txBody>
                    <a:bodyPr/>
                    <a:lstStyle/>
                    <a:p>
                      <a:pPr algn="just" rtl="1">
                        <a:lnSpc>
                          <a:spcPct val="115000"/>
                        </a:lnSpc>
                        <a:spcAft>
                          <a:spcPts val="0"/>
                        </a:spcAft>
                      </a:pPr>
                      <a:r>
                        <a:rPr lang="ar-SA" sz="1800" dirty="0"/>
                        <a:t>تقادم المنتجات منتجات جديدة (كإضافة أطعمة ذات سعرات </a:t>
                      </a:r>
                      <a:r>
                        <a:rPr lang="ar-SA" sz="1800" dirty="0" err="1"/>
                        <a:t>وكربوهيدرات</a:t>
                      </a:r>
                      <a:r>
                        <a:rPr lang="ar-SA" sz="1800" dirty="0"/>
                        <a:t> منخفضة أيضا توفير مشروبات البروتين )</a:t>
                      </a:r>
                      <a:endParaRPr lang="en-US" sz="1200" dirty="0"/>
                    </a:p>
                    <a:p>
                      <a:pPr algn="just" rtl="1">
                        <a:lnSpc>
                          <a:spcPct val="115000"/>
                        </a:lnSpc>
                        <a:spcAft>
                          <a:spcPts val="0"/>
                        </a:spcAft>
                      </a:pPr>
                      <a:r>
                        <a:rPr lang="ar-SA" sz="1800" dirty="0"/>
                        <a:t>أيضا توفير أجهزة رياضية ذات تطورات </a:t>
                      </a:r>
                      <a:r>
                        <a:rPr lang="ar-SA" sz="1800" dirty="0" err="1"/>
                        <a:t>تكنلوجية</a:t>
                      </a:r>
                      <a:r>
                        <a:rPr lang="ar-SA" sz="1800" dirty="0"/>
                        <a:t> </a:t>
                      </a:r>
                      <a:endParaRPr lang="en-US" sz="1200" dirty="0">
                        <a:solidFill>
                          <a:srgbClr val="000000"/>
                        </a:solidFill>
                        <a:latin typeface="Calibri"/>
                        <a:ea typeface="Calibri"/>
                        <a:cs typeface="Arial"/>
                      </a:endParaRPr>
                    </a:p>
                  </a:txBody>
                  <a:tcPr marL="59784" marR="59784" marT="0" marB="0"/>
                </a:tc>
                <a:tc>
                  <a:txBody>
                    <a:bodyPr/>
                    <a:lstStyle/>
                    <a:p>
                      <a:pPr algn="just" rtl="1">
                        <a:lnSpc>
                          <a:spcPct val="115000"/>
                        </a:lnSpc>
                        <a:spcAft>
                          <a:spcPts val="0"/>
                        </a:spcAft>
                      </a:pPr>
                      <a:endParaRPr lang="ar-SA" sz="1800" dirty="0"/>
                    </a:p>
                    <a:p>
                      <a:pPr algn="just" rtl="1">
                        <a:lnSpc>
                          <a:spcPct val="115000"/>
                        </a:lnSpc>
                        <a:spcAft>
                          <a:spcPts val="0"/>
                        </a:spcAft>
                      </a:pPr>
                      <a:r>
                        <a:rPr lang="ar-SA" sz="1800" dirty="0"/>
                        <a:t>لا يتأثر بتقادم المنتجات</a:t>
                      </a:r>
                      <a:endParaRPr lang="en-US" sz="1200" b="1" dirty="0">
                        <a:solidFill>
                          <a:srgbClr val="7030A0"/>
                        </a:solidFill>
                        <a:latin typeface="Calibri"/>
                        <a:ea typeface="Calibri"/>
                        <a:cs typeface="Arial"/>
                      </a:endParaRPr>
                    </a:p>
                  </a:txBody>
                  <a:tcPr marL="59784" marR="59784" marT="0" marB="0"/>
                </a:tc>
                <a:tc>
                  <a:txBody>
                    <a:bodyPr/>
                    <a:lstStyle/>
                    <a:p>
                      <a:pPr algn="just" rtl="1">
                        <a:lnSpc>
                          <a:spcPct val="115000"/>
                        </a:lnSpc>
                        <a:spcAft>
                          <a:spcPts val="0"/>
                        </a:spcAft>
                      </a:pPr>
                      <a:endParaRPr lang="ar-SA" sz="1800"/>
                    </a:p>
                    <a:p>
                      <a:pPr algn="just" rtl="1">
                        <a:lnSpc>
                          <a:spcPct val="115000"/>
                        </a:lnSpc>
                        <a:spcAft>
                          <a:spcPts val="0"/>
                        </a:spcAft>
                      </a:pPr>
                      <a:r>
                        <a:rPr lang="ar-SA" sz="1800"/>
                        <a:t>يتأثر بتقادم المنتجات </a:t>
                      </a:r>
                      <a:endParaRPr lang="en-US" sz="1200" b="1">
                        <a:solidFill>
                          <a:srgbClr val="7030A0"/>
                        </a:solidFill>
                        <a:latin typeface="Calibri"/>
                        <a:ea typeface="Calibri"/>
                        <a:cs typeface="Arial"/>
                      </a:endParaRPr>
                    </a:p>
                  </a:txBody>
                  <a:tcPr marL="59784" marR="59784" marT="0" marB="0"/>
                </a:tc>
              </a:tr>
              <a:tr h="1646834">
                <a:tc>
                  <a:txBody>
                    <a:bodyPr/>
                    <a:lstStyle/>
                    <a:p>
                      <a:pPr algn="just" rtl="1">
                        <a:lnSpc>
                          <a:spcPct val="115000"/>
                        </a:lnSpc>
                        <a:spcAft>
                          <a:spcPts val="0"/>
                        </a:spcAft>
                      </a:pPr>
                      <a:r>
                        <a:rPr lang="ar-SA" sz="1800"/>
                        <a:t>تقادم طرق الإنتاج </a:t>
                      </a:r>
                      <a:endParaRPr lang="en-US" sz="1200"/>
                    </a:p>
                    <a:p>
                      <a:pPr algn="just" rtl="1">
                        <a:lnSpc>
                          <a:spcPct val="115000"/>
                        </a:lnSpc>
                        <a:spcAft>
                          <a:spcPts val="0"/>
                        </a:spcAft>
                      </a:pPr>
                      <a:r>
                        <a:rPr lang="ar-SA" sz="1800"/>
                        <a:t>(توفير أجهزة رياضية ذات استخدام سهل وبسيط ،تشغيل الأجهزة الرياضية على مولدات كهرباء أو طاقة شمسية أو بلا مولدات)</a:t>
                      </a:r>
                      <a:endParaRPr lang="en-US" sz="1200">
                        <a:solidFill>
                          <a:srgbClr val="000000"/>
                        </a:solidFill>
                        <a:latin typeface="Calibri"/>
                        <a:ea typeface="Calibri"/>
                        <a:cs typeface="Arial"/>
                      </a:endParaRPr>
                    </a:p>
                  </a:txBody>
                  <a:tcPr marL="59784" marR="59784" marT="0" marB="0"/>
                </a:tc>
                <a:tc>
                  <a:txBody>
                    <a:bodyPr/>
                    <a:lstStyle/>
                    <a:p>
                      <a:pPr algn="just" rtl="1">
                        <a:lnSpc>
                          <a:spcPct val="115000"/>
                        </a:lnSpc>
                        <a:spcAft>
                          <a:spcPts val="0"/>
                        </a:spcAft>
                      </a:pPr>
                      <a:r>
                        <a:rPr lang="ar-SA" sz="1800" dirty="0"/>
                        <a:t>لا يتأثر على تقادم طرق الإنتاج لكن الإنتاج سيكون غير مجدي اقتصاديا </a:t>
                      </a:r>
                      <a:endParaRPr lang="en-US" sz="1200" b="1" dirty="0">
                        <a:solidFill>
                          <a:srgbClr val="7030A0"/>
                        </a:solidFill>
                        <a:latin typeface="Calibri"/>
                        <a:ea typeface="Calibri"/>
                        <a:cs typeface="Arial"/>
                      </a:endParaRPr>
                    </a:p>
                  </a:txBody>
                  <a:tcPr marL="59784" marR="59784" marT="0" marB="0"/>
                </a:tc>
                <a:tc>
                  <a:txBody>
                    <a:bodyPr/>
                    <a:lstStyle/>
                    <a:p>
                      <a:pPr algn="just" rtl="1">
                        <a:lnSpc>
                          <a:spcPct val="115000"/>
                        </a:lnSpc>
                        <a:spcAft>
                          <a:spcPts val="0"/>
                        </a:spcAft>
                      </a:pPr>
                      <a:r>
                        <a:rPr lang="ar-SA" sz="1800" dirty="0"/>
                        <a:t>يتأثر بتقادم طرق الإنتاج</a:t>
                      </a:r>
                      <a:endParaRPr lang="en-US" sz="1200" b="1" dirty="0">
                        <a:solidFill>
                          <a:srgbClr val="7030A0"/>
                        </a:solidFill>
                        <a:latin typeface="Calibri"/>
                        <a:ea typeface="Calibri"/>
                        <a:cs typeface="Arial"/>
                      </a:endParaRPr>
                    </a:p>
                  </a:txBody>
                  <a:tcPr marL="59784" marR="59784" marT="0" marB="0"/>
                </a:tc>
              </a:tr>
              <a:tr h="1646834">
                <a:tc>
                  <a:txBody>
                    <a:bodyPr/>
                    <a:lstStyle/>
                    <a:p>
                      <a:pPr algn="just" rtl="1">
                        <a:lnSpc>
                          <a:spcPct val="115000"/>
                        </a:lnSpc>
                        <a:spcAft>
                          <a:spcPts val="0"/>
                        </a:spcAft>
                      </a:pPr>
                      <a:r>
                        <a:rPr lang="ar-SA" sz="1800"/>
                        <a:t>انخفاض إنتاجية الأصول وارتفاع تكاليف الصيانة(كالآلات والأجهزة الرياضية القديمة التي تحتاج إصلاح </a:t>
                      </a:r>
                      <a:endParaRPr lang="en-US" sz="1200"/>
                    </a:p>
                    <a:p>
                      <a:pPr algn="just" rtl="1">
                        <a:lnSpc>
                          <a:spcPct val="115000"/>
                        </a:lnSpc>
                        <a:spcAft>
                          <a:spcPts val="0"/>
                        </a:spcAft>
                      </a:pPr>
                      <a:r>
                        <a:rPr lang="ar-SA" sz="1800"/>
                        <a:t>لكن تكاليفها مرتفعه )</a:t>
                      </a:r>
                      <a:endParaRPr lang="en-US" sz="1200">
                        <a:solidFill>
                          <a:srgbClr val="000000"/>
                        </a:solidFill>
                        <a:latin typeface="Calibri"/>
                        <a:ea typeface="Calibri"/>
                        <a:cs typeface="Arial"/>
                      </a:endParaRPr>
                    </a:p>
                  </a:txBody>
                  <a:tcPr marL="59784" marR="59784" marT="0" marB="0"/>
                </a:tc>
                <a:tc>
                  <a:txBody>
                    <a:bodyPr/>
                    <a:lstStyle/>
                    <a:p>
                      <a:pPr algn="just" rtl="1">
                        <a:lnSpc>
                          <a:spcPct val="115000"/>
                        </a:lnSpc>
                        <a:spcAft>
                          <a:spcPts val="0"/>
                        </a:spcAft>
                      </a:pPr>
                      <a:r>
                        <a:rPr lang="ar-SA" sz="1800"/>
                        <a:t>لا تقصر ولا تؤثر على العمر الإنتاجي لأن لديها الندرة على العمل </a:t>
                      </a:r>
                      <a:endParaRPr lang="en-US" sz="1200" b="1">
                        <a:solidFill>
                          <a:srgbClr val="7030A0"/>
                        </a:solidFill>
                        <a:latin typeface="Calibri"/>
                        <a:ea typeface="Calibri"/>
                        <a:cs typeface="Arial"/>
                      </a:endParaRPr>
                    </a:p>
                  </a:txBody>
                  <a:tcPr marL="59784" marR="59784" marT="0" marB="0"/>
                </a:tc>
                <a:tc>
                  <a:txBody>
                    <a:bodyPr/>
                    <a:lstStyle/>
                    <a:p>
                      <a:pPr algn="just" rtl="1">
                        <a:lnSpc>
                          <a:spcPct val="115000"/>
                        </a:lnSpc>
                        <a:spcAft>
                          <a:spcPts val="0"/>
                        </a:spcAft>
                      </a:pPr>
                      <a:r>
                        <a:rPr lang="ar-SA" sz="1800" dirty="0"/>
                        <a:t>تؤثر وان اعتمدت عليها أصبحت غير مجدية اقتصاديا لذلك يفضل شراء آلات ومعدات جديدة ومتطورة بقيمة الإصلاح</a:t>
                      </a:r>
                      <a:endParaRPr lang="en-US" sz="1200" b="1" dirty="0">
                        <a:solidFill>
                          <a:srgbClr val="7030A0"/>
                        </a:solidFill>
                        <a:latin typeface="Calibri"/>
                        <a:ea typeface="Calibri"/>
                        <a:cs typeface="Arial"/>
                      </a:endParaRPr>
                    </a:p>
                  </a:txBody>
                  <a:tcPr marL="59784" marR="59784"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dirty="0" smtClean="0"/>
              <a:t>7/ تقدير تكاليف المشروع</a:t>
            </a:r>
            <a:endParaRPr lang="en-US" dirty="0"/>
          </a:p>
        </p:txBody>
      </p:sp>
      <p:sp>
        <p:nvSpPr>
          <p:cNvPr id="3" name="عنصر نائب للمحتوى 2"/>
          <p:cNvSpPr>
            <a:spLocks noGrp="1"/>
          </p:cNvSpPr>
          <p:nvPr>
            <p:ph sz="half" idx="1"/>
          </p:nvPr>
        </p:nvSpPr>
        <p:spPr/>
        <p:txBody>
          <a:bodyPr>
            <a:normAutofit fontScale="77500" lnSpcReduction="20000"/>
          </a:bodyPr>
          <a:lstStyle/>
          <a:p>
            <a:pPr lvl="0"/>
            <a:r>
              <a:rPr lang="ar-SA" b="1" dirty="0"/>
              <a:t>الاحتياجات الفنية:</a:t>
            </a:r>
            <a:endParaRPr lang="en-US" dirty="0"/>
          </a:p>
          <a:p>
            <a:pPr lvl="0"/>
            <a:r>
              <a:rPr lang="ar-SA" dirty="0"/>
              <a:t>الأثاث والديكور.</a:t>
            </a:r>
            <a:endParaRPr lang="en-US" dirty="0"/>
          </a:p>
          <a:p>
            <a:pPr lvl="0"/>
            <a:r>
              <a:rPr lang="ar-SA" dirty="0"/>
              <a:t>تأسيس موقع إلكتروني للنادي.</a:t>
            </a:r>
            <a:endParaRPr lang="en-US" dirty="0"/>
          </a:p>
          <a:p>
            <a:pPr lvl="0"/>
            <a:r>
              <a:rPr lang="ar-SA" dirty="0"/>
              <a:t>انشاء حسابات في مواقع التواصل الاجتماعي للنادي</a:t>
            </a:r>
            <a:r>
              <a:rPr lang="ar-SA" dirty="0" smtClean="0"/>
              <a:t>.</a:t>
            </a:r>
          </a:p>
          <a:p>
            <a:pPr lvl="0"/>
            <a:endParaRPr lang="ar-SA" dirty="0"/>
          </a:p>
          <a:p>
            <a:pPr lvl="0"/>
            <a:endParaRPr lang="ar-SA" dirty="0" smtClean="0"/>
          </a:p>
          <a:p>
            <a:pPr lvl="0"/>
            <a:endParaRPr lang="ar-SA" dirty="0"/>
          </a:p>
          <a:p>
            <a:pPr lvl="0"/>
            <a:endParaRPr lang="ar-SA" dirty="0" smtClean="0"/>
          </a:p>
          <a:p>
            <a:pPr lvl="0"/>
            <a:endParaRPr lang="ar-SA" dirty="0"/>
          </a:p>
          <a:p>
            <a:r>
              <a:rPr lang="ar-SA" b="1" dirty="0" smtClean="0"/>
              <a:t> </a:t>
            </a:r>
            <a:r>
              <a:rPr lang="ar-SA" b="1" dirty="0"/>
              <a:t>المبنى:</a:t>
            </a:r>
            <a:endParaRPr lang="en-US" dirty="0"/>
          </a:p>
          <a:p>
            <a:pPr lvl="0"/>
            <a:r>
              <a:rPr lang="ar-SA" dirty="0"/>
              <a:t>شراء مبنى في حي البديعة، غرب مدينة الرياض.</a:t>
            </a:r>
            <a:endParaRPr lang="en-US" dirty="0"/>
          </a:p>
          <a:p>
            <a:pPr lvl="0"/>
            <a:endParaRPr lang="ar-SA" dirty="0" smtClean="0"/>
          </a:p>
        </p:txBody>
      </p:sp>
      <p:sp>
        <p:nvSpPr>
          <p:cNvPr id="4" name="عنصر نائب للمحتوى 3"/>
          <p:cNvSpPr>
            <a:spLocks noGrp="1"/>
          </p:cNvSpPr>
          <p:nvPr>
            <p:ph sz="half" idx="2"/>
          </p:nvPr>
        </p:nvSpPr>
        <p:spPr/>
        <p:txBody>
          <a:bodyPr>
            <a:normAutofit fontScale="77500" lnSpcReduction="20000"/>
          </a:bodyPr>
          <a:lstStyle/>
          <a:p>
            <a:pPr lvl="0"/>
            <a:r>
              <a:rPr lang="ar-SA" b="1" dirty="0" smtClean="0"/>
              <a:t>التحليل الفني للإنتاج</a:t>
            </a:r>
          </a:p>
          <a:p>
            <a:pPr lvl="0"/>
            <a:r>
              <a:rPr lang="ar-SA" b="1" dirty="0" smtClean="0"/>
              <a:t>حجم </a:t>
            </a:r>
            <a:r>
              <a:rPr lang="ar-SA" b="1" dirty="0"/>
              <a:t>العمالة:</a:t>
            </a:r>
            <a:endParaRPr lang="en-US" dirty="0"/>
          </a:p>
          <a:p>
            <a:pPr lvl="0"/>
            <a:r>
              <a:rPr lang="ar-SA" dirty="0"/>
              <a:t>توظيف مديرة من الجنسية السعودية تحمل درجة البكالوريوس في اداره الاعمال.</a:t>
            </a:r>
            <a:endParaRPr lang="en-US" dirty="0"/>
          </a:p>
          <a:p>
            <a:pPr lvl="0"/>
            <a:r>
              <a:rPr lang="ar-SA" dirty="0"/>
              <a:t>توظيف مدربة من الجنسية السعودية لديها خبره وشهادات في التدريب واللياقة.</a:t>
            </a:r>
            <a:endParaRPr lang="en-US" dirty="0"/>
          </a:p>
          <a:p>
            <a:pPr lvl="0"/>
            <a:r>
              <a:rPr lang="ar-SA" dirty="0"/>
              <a:t>استقدام 4 مدربات رياضة من جنسيات مختلفة.</a:t>
            </a:r>
            <a:endParaRPr lang="en-US" dirty="0"/>
          </a:p>
          <a:p>
            <a:pPr lvl="0"/>
            <a:r>
              <a:rPr lang="ar-SA" dirty="0"/>
              <a:t>توظيف موظفتين من الجنسية السعودية تحملان درجة بكالوريوس في علوم التغذية.</a:t>
            </a:r>
            <a:endParaRPr lang="en-US" dirty="0"/>
          </a:p>
          <a:p>
            <a:pPr lvl="0"/>
            <a:r>
              <a:rPr lang="ar-SA" dirty="0"/>
              <a:t>توظيف عاملة كافتيريا من الجنسية السعودية.</a:t>
            </a:r>
            <a:endParaRPr lang="en-US" dirty="0"/>
          </a:p>
          <a:p>
            <a:pPr lvl="0"/>
            <a:r>
              <a:rPr lang="ar-SA" dirty="0"/>
              <a:t>استقدام مربية واحدة من الجنسية الفلبينية.</a:t>
            </a:r>
            <a:endParaRPr lang="en-US" dirty="0"/>
          </a:p>
          <a:p>
            <a:pPr lvl="0"/>
            <a:r>
              <a:rPr lang="ar-SA" dirty="0"/>
              <a:t>توظيف موظفة من الجنسية السعودية تحمل درجة البكالوريوس في رياض الأطفال.</a:t>
            </a:r>
            <a:endParaRPr lang="en-US" dirty="0"/>
          </a:p>
          <a:p>
            <a:pPr lvl="0"/>
            <a:r>
              <a:rPr lang="ar-SA" dirty="0"/>
              <a:t>استقدام عاملتين نظافة من الجنسية الفلبينية.</a:t>
            </a:r>
            <a:endParaRPr lang="en-US" dirty="0"/>
          </a:p>
          <a:p>
            <a:pPr lvl="0"/>
            <a:r>
              <a:rPr lang="ar-SA" dirty="0"/>
              <a:t>استقدام سائق من الجنسية الهندية.</a:t>
            </a:r>
            <a:endParaRPr lang="en-US" dirty="0"/>
          </a:p>
          <a:p>
            <a:pPr lvl="0"/>
            <a:r>
              <a:rPr lang="ar-SA" dirty="0"/>
              <a:t>توظيف حارس امن من الجنسية السعودية.</a:t>
            </a:r>
            <a:endParaRPr lang="en-US" dirty="0"/>
          </a:p>
        </p:txBody>
      </p:sp>
    </p:spTree>
    <p:extLst>
      <p:ext uri="{BB962C8B-B14F-4D97-AF65-F5344CB8AC3E}">
        <p14:creationId xmlns="" xmlns:p14="http://schemas.microsoft.com/office/powerpoint/2010/main" val="3308839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التكاليف الإنشائية:</a:t>
            </a:r>
            <a:endParaRPr lang="ar-SA" dirty="0"/>
          </a:p>
        </p:txBody>
      </p:sp>
      <p:graphicFrame>
        <p:nvGraphicFramePr>
          <p:cNvPr id="4" name="عنصر نائب للمحتوى 3"/>
          <p:cNvGraphicFramePr>
            <a:graphicFrameLocks noGrp="1"/>
          </p:cNvGraphicFramePr>
          <p:nvPr>
            <p:ph sz="quarter" idx="1"/>
            <p:extLst>
              <p:ext uri="{D42A27DB-BD31-4B8C-83A1-F6EECF244321}">
                <p14:modId xmlns="" xmlns:p14="http://schemas.microsoft.com/office/powerpoint/2010/main" val="3760722103"/>
              </p:ext>
            </p:extLst>
          </p:nvPr>
        </p:nvGraphicFramePr>
        <p:xfrm>
          <a:off x="762978" y="2285992"/>
          <a:ext cx="7595236" cy="3658551"/>
        </p:xfrm>
        <a:graphic>
          <a:graphicData uri="http://schemas.openxmlformats.org/drawingml/2006/table">
            <a:tbl>
              <a:tblPr rtl="1" firstRow="1" firstCol="1" bandRow="1">
                <a:tableStyleId>{5C22544A-7EE6-4342-B048-85BDC9FD1C3A}</a:tableStyleId>
              </a:tblPr>
              <a:tblGrid>
                <a:gridCol w="1898809"/>
                <a:gridCol w="1898809"/>
                <a:gridCol w="1898809"/>
                <a:gridCol w="1898809"/>
              </a:tblGrid>
              <a:tr h="1219517">
                <a:tc>
                  <a:txBody>
                    <a:bodyPr/>
                    <a:lstStyle/>
                    <a:p>
                      <a:pPr algn="r" rtl="1">
                        <a:lnSpc>
                          <a:spcPct val="107000"/>
                        </a:lnSpc>
                        <a:spcAft>
                          <a:spcPts val="0"/>
                        </a:spcAft>
                      </a:pPr>
                      <a:r>
                        <a:rPr lang="ar-SA" sz="2800" dirty="0">
                          <a:effectLst/>
                        </a:rPr>
                        <a:t>البيان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المساحة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تكلفة المتر المربع الواحد</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إجمالي التكلفة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219517">
                <a:tc>
                  <a:txBody>
                    <a:bodyPr/>
                    <a:lstStyle/>
                    <a:p>
                      <a:pPr algn="r" rtl="1">
                        <a:lnSpc>
                          <a:spcPct val="107000"/>
                        </a:lnSpc>
                        <a:spcAft>
                          <a:spcPts val="0"/>
                        </a:spcAft>
                      </a:pPr>
                      <a:r>
                        <a:rPr lang="ar-SA" sz="2800">
                          <a:effectLst/>
                        </a:rPr>
                        <a:t>المبنى</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1000 متر مربع</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1500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1.500.000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219517">
                <a:tc>
                  <a:txBody>
                    <a:bodyPr/>
                    <a:lstStyle/>
                    <a:p>
                      <a:pPr algn="r" rtl="1">
                        <a:lnSpc>
                          <a:spcPct val="107000"/>
                        </a:lnSpc>
                        <a:spcAft>
                          <a:spcPts val="0"/>
                        </a:spcAft>
                      </a:pPr>
                      <a:r>
                        <a:rPr lang="ar-SA" sz="2800">
                          <a:effectLst/>
                        </a:rPr>
                        <a:t>المجموع</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dirty="0">
                          <a:effectLst/>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dirty="0">
                          <a:effectLst/>
                        </a:rPr>
                        <a:t>1.500,000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
        <p:nvSpPr>
          <p:cNvPr id="5" name="مستطيل 4"/>
          <p:cNvSpPr/>
          <p:nvPr/>
        </p:nvSpPr>
        <p:spPr>
          <a:xfrm>
            <a:off x="5820667" y="1500174"/>
            <a:ext cx="2226892" cy="584775"/>
          </a:xfrm>
          <a:prstGeom prst="rect">
            <a:avLst/>
          </a:prstGeom>
        </p:spPr>
        <p:txBody>
          <a:bodyPr wrap="none">
            <a:spAutoFit/>
          </a:bodyPr>
          <a:lstStyle/>
          <a:p>
            <a:r>
              <a:rPr lang="ar-SA" sz="3200" dirty="0" smtClean="0"/>
              <a:t>تكاليف الأرض:</a:t>
            </a:r>
            <a:endParaRPr lang="ar-SA" sz="3200" dirty="0"/>
          </a:p>
        </p:txBody>
      </p:sp>
    </p:spTree>
    <p:extLst>
      <p:ext uri="{BB962C8B-B14F-4D97-AF65-F5344CB8AC3E}">
        <p14:creationId xmlns="" xmlns:p14="http://schemas.microsoft.com/office/powerpoint/2010/main" val="3208151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تكاليف الآلات والمعدات:</a:t>
            </a:r>
            <a:endParaRPr lang="en-US" dirty="0"/>
          </a:p>
        </p:txBody>
      </p:sp>
      <p:graphicFrame>
        <p:nvGraphicFramePr>
          <p:cNvPr id="4" name="عنصر نائب للمحتوى 3"/>
          <p:cNvGraphicFramePr>
            <a:graphicFrameLocks noGrp="1"/>
          </p:cNvGraphicFramePr>
          <p:nvPr>
            <p:ph sz="quarter" idx="1"/>
            <p:extLst>
              <p:ext uri="{D42A27DB-BD31-4B8C-83A1-F6EECF244321}">
                <p14:modId xmlns="" xmlns:p14="http://schemas.microsoft.com/office/powerpoint/2010/main" val="3324824670"/>
              </p:ext>
            </p:extLst>
          </p:nvPr>
        </p:nvGraphicFramePr>
        <p:xfrm>
          <a:off x="628650" y="1690686"/>
          <a:ext cx="7886700" cy="4344356"/>
        </p:xfrm>
        <a:graphic>
          <a:graphicData uri="http://schemas.openxmlformats.org/drawingml/2006/table">
            <a:tbl>
              <a:tblPr rtl="1" firstRow="1" firstCol="1" bandRow="1">
                <a:tableStyleId>{5C22544A-7EE6-4342-B048-85BDC9FD1C3A}</a:tableStyleId>
              </a:tblPr>
              <a:tblGrid>
                <a:gridCol w="1971675"/>
                <a:gridCol w="1971675"/>
                <a:gridCol w="1971675"/>
                <a:gridCol w="1971675"/>
              </a:tblGrid>
              <a:tr h="1086089">
                <a:tc>
                  <a:txBody>
                    <a:bodyPr/>
                    <a:lstStyle/>
                    <a:p>
                      <a:pPr algn="r" rtl="1">
                        <a:lnSpc>
                          <a:spcPct val="107000"/>
                        </a:lnSpc>
                        <a:spcAft>
                          <a:spcPts val="0"/>
                        </a:spcAft>
                      </a:pPr>
                      <a:r>
                        <a:rPr lang="ar-SA" sz="2800">
                          <a:effectLst/>
                        </a:rPr>
                        <a:t>البيان</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القيمة الكلية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معدل مصاريف الصيانة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تكاليف الصيانة السنوية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086089">
                <a:tc>
                  <a:txBody>
                    <a:bodyPr/>
                    <a:lstStyle/>
                    <a:p>
                      <a:pPr algn="r" rtl="1">
                        <a:lnSpc>
                          <a:spcPct val="107000"/>
                        </a:lnSpc>
                        <a:spcAft>
                          <a:spcPts val="0"/>
                        </a:spcAft>
                      </a:pPr>
                      <a:r>
                        <a:rPr lang="ar-SA" sz="2800">
                          <a:effectLst/>
                        </a:rPr>
                        <a:t>الآلات والمعدات</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993000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99300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086089">
                <a:tc>
                  <a:txBody>
                    <a:bodyPr/>
                    <a:lstStyle/>
                    <a:p>
                      <a:pPr algn="r" rtl="1">
                        <a:lnSpc>
                          <a:spcPct val="107000"/>
                        </a:lnSpc>
                        <a:spcAft>
                          <a:spcPts val="0"/>
                        </a:spcAft>
                      </a:pPr>
                      <a:r>
                        <a:rPr lang="ar-SA" sz="2800">
                          <a:effectLst/>
                        </a:rPr>
                        <a:t>الأثاث والنقل</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178000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5340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086089">
                <a:tc>
                  <a:txBody>
                    <a:bodyPr/>
                    <a:lstStyle/>
                    <a:p>
                      <a:pPr algn="r" rtl="1">
                        <a:lnSpc>
                          <a:spcPct val="107000"/>
                        </a:lnSpc>
                        <a:spcAft>
                          <a:spcPts val="0"/>
                        </a:spcAft>
                      </a:pPr>
                      <a:r>
                        <a:rPr lang="ar-SA" sz="2800">
                          <a:effectLst/>
                        </a:rPr>
                        <a:t>المجموع</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1.171,000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dirty="0">
                          <a:effectLst/>
                        </a:rPr>
                        <a:t>152.230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 xmlns:p14="http://schemas.microsoft.com/office/powerpoint/2010/main" val="136067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أولاً: التعريف بالمشروع</a:t>
            </a:r>
            <a:endParaRPr lang="ar-SA" dirty="0"/>
          </a:p>
        </p:txBody>
      </p:sp>
      <p:sp>
        <p:nvSpPr>
          <p:cNvPr id="3" name="عنصر نائب للمحتوى 2"/>
          <p:cNvSpPr>
            <a:spLocks noGrp="1"/>
          </p:cNvSpPr>
          <p:nvPr>
            <p:ph sz="quarter" idx="1"/>
          </p:nvPr>
        </p:nvSpPr>
        <p:spPr/>
        <p:txBody>
          <a:bodyPr/>
          <a:lstStyle/>
          <a:p>
            <a:r>
              <a:rPr lang="ar-SA" sz="2800" dirty="0" smtClean="0">
                <a:solidFill>
                  <a:srgbClr val="1F497D"/>
                </a:solidFill>
                <a:latin typeface="Simplified Arabic" pitchFamily="18" charset="-78"/>
                <a:ea typeface="Calibri" pitchFamily="34" charset="0"/>
                <a:cs typeface="Simplified Arabic" pitchFamily="18" charset="-78"/>
              </a:rPr>
              <a:t>هناك انتشاراً واسعاً للأندية الرياضية بالمملكة، فمع التطور الحاصل </a:t>
            </a:r>
            <a:r>
              <a:rPr lang="ar-SA" sz="2800" dirty="0" err="1" smtClean="0">
                <a:solidFill>
                  <a:srgbClr val="1F497D"/>
                </a:solidFill>
                <a:latin typeface="Simplified Arabic" pitchFamily="18" charset="-78"/>
                <a:ea typeface="Calibri" pitchFamily="34" charset="0"/>
                <a:cs typeface="Simplified Arabic" pitchFamily="18" charset="-78"/>
              </a:rPr>
              <a:t>و</a:t>
            </a:r>
            <a:r>
              <a:rPr lang="ar-SA" sz="2800" dirty="0" smtClean="0">
                <a:solidFill>
                  <a:srgbClr val="1F497D"/>
                </a:solidFill>
                <a:latin typeface="Simplified Arabic" pitchFamily="18" charset="-78"/>
                <a:ea typeface="Calibri" pitchFamily="34" charset="0"/>
                <a:cs typeface="Simplified Arabic" pitchFamily="18" charset="-78"/>
              </a:rPr>
              <a:t> انتشار الوعي الصحي بين أفراد المجتمع نظراً لارتفاع معدلات السمنة، </a:t>
            </a:r>
            <a:r>
              <a:rPr lang="ar-SA" sz="2800" dirty="0" err="1" smtClean="0">
                <a:solidFill>
                  <a:srgbClr val="1F497D"/>
                </a:solidFill>
                <a:latin typeface="Simplified Arabic" pitchFamily="18" charset="-78"/>
                <a:ea typeface="Calibri" pitchFamily="34" charset="0"/>
                <a:cs typeface="Simplified Arabic" pitchFamily="18" charset="-78"/>
              </a:rPr>
              <a:t>و</a:t>
            </a:r>
            <a:r>
              <a:rPr lang="ar-SA" sz="2800" dirty="0" smtClean="0">
                <a:solidFill>
                  <a:srgbClr val="1F497D"/>
                </a:solidFill>
                <a:latin typeface="Simplified Arabic" pitchFamily="18" charset="-78"/>
                <a:ea typeface="Calibri" pitchFamily="34" charset="0"/>
                <a:cs typeface="Simplified Arabic" pitchFamily="18" charset="-78"/>
              </a:rPr>
              <a:t> انتشار أمراض القلب والسكر وضغط الدم وغيرها من الأمراض بشكل كبير في السنوات الأخير، نجد أنه شجع أفراد المجتمع على ممارسة الرياضة والمشاركة بالأندية الرياضية بشكل أكبر.</a:t>
            </a:r>
          </a:p>
          <a:p>
            <a:r>
              <a:rPr lang="ar-SA" sz="2800" dirty="0" smtClean="0">
                <a:solidFill>
                  <a:srgbClr val="1F497D"/>
                </a:solidFill>
                <a:latin typeface="Simplified Arabic" pitchFamily="18" charset="-78"/>
                <a:ea typeface="Calibri" pitchFamily="34" charset="0"/>
                <a:cs typeface="Simplified Arabic" pitchFamily="18" charset="-78"/>
              </a:rPr>
              <a:t>نلاحظ أن العدد الأكبر منها تنحصر على الأندية الرياضية الخاصة بالذكور مع انخفاض العدد في الأندية الرياضية النسائية، فمع ضعف وجود نوادي رياضية نسائية متكاملة ومع زيادة الحاجة لهذا النوع من النوادي قامت هذه الدراسة. </a:t>
            </a:r>
            <a:endParaRPr lang="en-US" sz="2800" dirty="0" smtClean="0">
              <a:solidFill>
                <a:srgbClr val="1F497D"/>
              </a:solidFill>
              <a:latin typeface="Simplified Arabic" pitchFamily="18" charset="-78"/>
              <a:ea typeface="Calibri" pitchFamily="34" charset="0"/>
              <a:cs typeface="Simplified Arabic" pitchFamily="18" charset="-78"/>
            </a:endParaRPr>
          </a:p>
          <a:p>
            <a:endParaRPr lang="ar-S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إنفاق ما قبل الإنتاج:</a:t>
            </a:r>
            <a:endParaRPr lang="en-US" dirty="0"/>
          </a:p>
        </p:txBody>
      </p:sp>
      <p:graphicFrame>
        <p:nvGraphicFramePr>
          <p:cNvPr id="4" name="عنصر نائب للمحتوى 3"/>
          <p:cNvGraphicFramePr>
            <a:graphicFrameLocks noGrp="1"/>
          </p:cNvGraphicFramePr>
          <p:nvPr>
            <p:ph sz="quarter" idx="1"/>
            <p:extLst>
              <p:ext uri="{D42A27DB-BD31-4B8C-83A1-F6EECF244321}">
                <p14:modId xmlns="" xmlns:p14="http://schemas.microsoft.com/office/powerpoint/2010/main" val="2764697866"/>
              </p:ext>
            </p:extLst>
          </p:nvPr>
        </p:nvGraphicFramePr>
        <p:xfrm>
          <a:off x="674396" y="1500174"/>
          <a:ext cx="7755256" cy="4710118"/>
        </p:xfrm>
        <a:graphic>
          <a:graphicData uri="http://schemas.openxmlformats.org/drawingml/2006/table">
            <a:tbl>
              <a:tblPr rtl="1" firstRow="1" firstCol="1" bandRow="1">
                <a:tableStyleId>{5C22544A-7EE6-4342-B048-85BDC9FD1C3A}</a:tableStyleId>
              </a:tblPr>
              <a:tblGrid>
                <a:gridCol w="3877628"/>
                <a:gridCol w="3877628"/>
              </a:tblGrid>
              <a:tr h="672874">
                <a:tc>
                  <a:txBody>
                    <a:bodyPr/>
                    <a:lstStyle/>
                    <a:p>
                      <a:pPr algn="r" rtl="1">
                        <a:lnSpc>
                          <a:spcPct val="107000"/>
                        </a:lnSpc>
                        <a:spcAft>
                          <a:spcPts val="0"/>
                        </a:spcAft>
                      </a:pPr>
                      <a:r>
                        <a:rPr lang="ar-SA" sz="2800">
                          <a:effectLst/>
                        </a:rPr>
                        <a:t>البيان</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التكاليف</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pPr>
                      <a:r>
                        <a:rPr lang="ar-SA" sz="2800">
                          <a:effectLst/>
                        </a:rPr>
                        <a:t>دراسة الجدوى الاقتصادية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tabLst>
                          <a:tab pos="1734820" algn="l"/>
                        </a:tabLst>
                      </a:pPr>
                      <a:r>
                        <a:rPr lang="ar-SA" sz="2800" dirty="0">
                          <a:effectLst/>
                        </a:rPr>
                        <a:t>تصميمات هندسية وفنية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pPr>
                      <a:r>
                        <a:rPr lang="ar-SA" sz="2800">
                          <a:effectLst/>
                        </a:rPr>
                        <a:t>مصاريف استقدام عمالة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100.000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pPr>
                      <a:r>
                        <a:rPr lang="ar-SA" sz="2800">
                          <a:effectLst/>
                        </a:rPr>
                        <a:t>مصاريف بدء تشغيل</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15,000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pPr>
                      <a:r>
                        <a:rPr lang="ar-SA" sz="2800">
                          <a:effectLst/>
                        </a:rPr>
                        <a:t>أجور نقل ومصاريف آخرى</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a:effectLst/>
                        </a:rPr>
                        <a:t>10.000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72874">
                <a:tc>
                  <a:txBody>
                    <a:bodyPr/>
                    <a:lstStyle/>
                    <a:p>
                      <a:pPr algn="r" rtl="1">
                        <a:lnSpc>
                          <a:spcPct val="107000"/>
                        </a:lnSpc>
                        <a:spcAft>
                          <a:spcPts val="0"/>
                        </a:spcAft>
                      </a:pPr>
                      <a:r>
                        <a:rPr lang="ar-SA" sz="2800">
                          <a:effectLst/>
                        </a:rPr>
                        <a:t>المجموع</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07000"/>
                        </a:lnSpc>
                        <a:spcAft>
                          <a:spcPts val="0"/>
                        </a:spcAft>
                      </a:pPr>
                      <a:r>
                        <a:rPr lang="ar-SA" sz="2800" dirty="0">
                          <a:effectLst/>
                        </a:rPr>
                        <a:t>125.000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 xmlns:p14="http://schemas.microsoft.com/office/powerpoint/2010/main" val="754262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86" y="609600"/>
            <a:ext cx="9144000" cy="923330"/>
          </a:xfrm>
          <a:prstGeom prst="rect">
            <a:avLst/>
          </a:prstGeom>
        </p:spPr>
        <p:txBody>
          <a:bodyPr wrap="square">
            <a:spAutoFit/>
          </a:bodyPr>
          <a:lstStyle/>
          <a:p>
            <a:pPr marL="285750" indent="-285750" algn="ctr" rtl="1">
              <a:buFont typeface="Wingdings" pitchFamily="2" charset="2"/>
              <a:buChar char="v"/>
            </a:pPr>
            <a:r>
              <a:rPr lang="ar-SA" b="1" u="sng" dirty="0">
                <a:solidFill>
                  <a:schemeClr val="accent6">
                    <a:lumMod val="75000"/>
                  </a:schemeClr>
                </a:solidFill>
              </a:rPr>
              <a:t>التكاليف التشغيلية ( رأس المال العامل</a:t>
            </a:r>
            <a:r>
              <a:rPr lang="ar-SA" b="1" u="sng" dirty="0" smtClean="0">
                <a:solidFill>
                  <a:schemeClr val="accent6">
                    <a:lumMod val="75000"/>
                  </a:schemeClr>
                </a:solidFill>
              </a:rPr>
              <a:t>):</a:t>
            </a:r>
          </a:p>
          <a:p>
            <a:pPr algn="ctr"/>
            <a:endParaRPr lang="ar-SA" b="1" u="sng" dirty="0"/>
          </a:p>
          <a:p>
            <a:pPr algn="ct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2021635089"/>
              </p:ext>
            </p:extLst>
          </p:nvPr>
        </p:nvGraphicFramePr>
        <p:xfrm>
          <a:off x="761999" y="1447800"/>
          <a:ext cx="7620001" cy="3811289"/>
        </p:xfrm>
        <a:graphic>
          <a:graphicData uri="http://schemas.openxmlformats.org/drawingml/2006/table">
            <a:tbl>
              <a:tblPr rtl="1" firstRow="1" firstCol="1" bandRow="1">
                <a:tableStyleId>{B301B821-A1FF-4177-AEE7-76D212191A09}</a:tableStyleId>
              </a:tblPr>
              <a:tblGrid>
                <a:gridCol w="1698746"/>
                <a:gridCol w="1184251"/>
                <a:gridCol w="1184251"/>
                <a:gridCol w="1184251"/>
                <a:gridCol w="1184251"/>
                <a:gridCol w="1184251"/>
              </a:tblGrid>
              <a:tr h="754498">
                <a:tc>
                  <a:txBody>
                    <a:bodyPr/>
                    <a:lstStyle/>
                    <a:p>
                      <a:pPr marL="0" marR="0" algn="ctr" rtl="1">
                        <a:lnSpc>
                          <a:spcPct val="115000"/>
                        </a:lnSpc>
                        <a:spcBef>
                          <a:spcPts val="0"/>
                        </a:spcBef>
                        <a:spcAft>
                          <a:spcPts val="0"/>
                        </a:spcAft>
                      </a:pPr>
                      <a:r>
                        <a:rPr lang="ar-SA" sz="1400" dirty="0">
                          <a:effectLst/>
                        </a:rPr>
                        <a:t>البيان</a:t>
                      </a:r>
                      <a:endParaRPr lang="en-US" sz="1100" dirty="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العدد</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الراتب الشهري</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اجمالي الراتب الشهري</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تأمين صحي</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اجمالي الراتب السنوي</a:t>
                      </a:r>
                      <a:endParaRPr lang="en-US" sz="1100">
                        <a:effectLst/>
                        <a:latin typeface="Calibri"/>
                        <a:ea typeface="Calibri"/>
                        <a:cs typeface="Arial"/>
                      </a:endParaRPr>
                    </a:p>
                  </a:txBody>
                  <a:tcPr marL="68580" marR="68580" marT="0" marB="0"/>
                </a:tc>
              </a:tr>
              <a:tr h="510905">
                <a:tc>
                  <a:txBody>
                    <a:bodyPr/>
                    <a:lstStyle/>
                    <a:p>
                      <a:pPr marL="0" marR="0" algn="ctr" rtl="1">
                        <a:lnSpc>
                          <a:spcPct val="115000"/>
                        </a:lnSpc>
                        <a:spcBef>
                          <a:spcPts val="0"/>
                        </a:spcBef>
                        <a:spcAft>
                          <a:spcPts val="0"/>
                        </a:spcAft>
                      </a:pPr>
                      <a:r>
                        <a:rPr lang="ar-SA" sz="1400" dirty="0">
                          <a:effectLst/>
                        </a:rPr>
                        <a:t>مسؤولة علاقات</a:t>
                      </a:r>
                      <a:endParaRPr lang="en-US" sz="1100" dirty="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 25000 </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300000</a:t>
                      </a:r>
                      <a:endParaRPr lang="en-US" sz="1100">
                        <a:effectLst/>
                        <a:latin typeface="Calibri"/>
                        <a:ea typeface="Calibri"/>
                        <a:cs typeface="Arial"/>
                      </a:endParaRPr>
                    </a:p>
                  </a:txBody>
                  <a:tcPr marL="68580" marR="68580" marT="0" marB="0"/>
                </a:tc>
              </a:tr>
              <a:tr h="522443">
                <a:tc>
                  <a:txBody>
                    <a:bodyPr/>
                    <a:lstStyle/>
                    <a:p>
                      <a:pPr marL="0" marR="0" algn="ctr" rtl="1">
                        <a:lnSpc>
                          <a:spcPct val="115000"/>
                        </a:lnSpc>
                        <a:spcBef>
                          <a:spcPts val="0"/>
                        </a:spcBef>
                        <a:spcAft>
                          <a:spcPts val="0"/>
                        </a:spcAft>
                      </a:pPr>
                      <a:r>
                        <a:rPr lang="en-US" sz="1400">
                          <a:effectLst/>
                        </a:rPr>
                        <a:t>Call center</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2</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2000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48000</a:t>
                      </a:r>
                      <a:endParaRPr lang="en-US" sz="1100">
                        <a:effectLst/>
                        <a:latin typeface="Calibri"/>
                        <a:ea typeface="Calibri"/>
                        <a:cs typeface="Arial"/>
                      </a:endParaRPr>
                    </a:p>
                  </a:txBody>
                  <a:tcPr marL="68580" marR="68580" marT="0" marB="0"/>
                </a:tc>
              </a:tr>
              <a:tr h="510905">
                <a:tc>
                  <a:txBody>
                    <a:bodyPr/>
                    <a:lstStyle/>
                    <a:p>
                      <a:pPr marL="0" marR="0" algn="ctr" rtl="1">
                        <a:lnSpc>
                          <a:spcPct val="115000"/>
                        </a:lnSpc>
                        <a:spcBef>
                          <a:spcPts val="0"/>
                        </a:spcBef>
                        <a:spcAft>
                          <a:spcPts val="0"/>
                        </a:spcAft>
                      </a:pPr>
                      <a:r>
                        <a:rPr lang="ar-SA" sz="1400">
                          <a:effectLst/>
                        </a:rPr>
                        <a:t>مدربة</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10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6000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60000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720000</a:t>
                      </a:r>
                      <a:endParaRPr lang="en-US" sz="1100">
                        <a:effectLst/>
                        <a:latin typeface="Calibri"/>
                        <a:ea typeface="Calibri"/>
                        <a:cs typeface="Arial"/>
                      </a:endParaRPr>
                    </a:p>
                  </a:txBody>
                  <a:tcPr marL="68580" marR="68580" marT="0" marB="0"/>
                </a:tc>
              </a:tr>
              <a:tr h="510905">
                <a:tc>
                  <a:txBody>
                    <a:bodyPr/>
                    <a:lstStyle/>
                    <a:p>
                      <a:pPr marL="0" marR="0" algn="ctr" rtl="1">
                        <a:lnSpc>
                          <a:spcPct val="115000"/>
                        </a:lnSpc>
                        <a:spcBef>
                          <a:spcPts val="0"/>
                        </a:spcBef>
                        <a:spcAft>
                          <a:spcPts val="0"/>
                        </a:spcAft>
                      </a:pPr>
                      <a:r>
                        <a:rPr lang="ar-SA" sz="1400">
                          <a:effectLst/>
                        </a:rPr>
                        <a:t>مسؤولة نظافة </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1000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60000</a:t>
                      </a:r>
                      <a:endParaRPr lang="en-US" sz="1100">
                        <a:effectLst/>
                        <a:latin typeface="Calibri"/>
                        <a:ea typeface="Calibri"/>
                        <a:cs typeface="Arial"/>
                      </a:endParaRPr>
                    </a:p>
                  </a:txBody>
                  <a:tcPr marL="68580" marR="68580" marT="0" marB="0"/>
                </a:tc>
              </a:tr>
              <a:tr h="510905">
                <a:tc>
                  <a:txBody>
                    <a:bodyPr/>
                    <a:lstStyle/>
                    <a:p>
                      <a:pPr marL="0" marR="0" algn="ctr" rtl="1">
                        <a:lnSpc>
                          <a:spcPct val="115000"/>
                        </a:lnSpc>
                        <a:spcBef>
                          <a:spcPts val="0"/>
                        </a:spcBef>
                        <a:spcAft>
                          <a:spcPts val="0"/>
                        </a:spcAft>
                      </a:pPr>
                      <a:r>
                        <a:rPr lang="ar-SA" sz="1400">
                          <a:effectLst/>
                        </a:rPr>
                        <a:t>حارس </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1</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500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6000</a:t>
                      </a:r>
                      <a:endParaRPr lang="en-US" sz="1100">
                        <a:effectLst/>
                        <a:latin typeface="Calibri"/>
                        <a:ea typeface="Calibri"/>
                        <a:cs typeface="Arial"/>
                      </a:endParaRPr>
                    </a:p>
                  </a:txBody>
                  <a:tcPr marL="68580" marR="68580" marT="0" marB="0"/>
                </a:tc>
              </a:tr>
              <a:tr h="489439">
                <a:tc>
                  <a:txBody>
                    <a:bodyPr/>
                    <a:lstStyle/>
                    <a:p>
                      <a:pPr marL="0" marR="0" algn="ctr" rtl="1">
                        <a:lnSpc>
                          <a:spcPct val="115000"/>
                        </a:lnSpc>
                        <a:spcBef>
                          <a:spcPts val="0"/>
                        </a:spcBef>
                        <a:spcAft>
                          <a:spcPts val="0"/>
                        </a:spcAft>
                      </a:pPr>
                      <a:r>
                        <a:rPr lang="ar-SA" sz="1400">
                          <a:effectLst/>
                          <a:highlight>
                            <a:srgbClr val="FFFF00"/>
                          </a:highlight>
                        </a:rPr>
                        <a:t>المجموع</a:t>
                      </a:r>
                      <a:endParaRPr lang="en-US" sz="1100">
                        <a:effectLst/>
                      </a:endParaRPr>
                    </a:p>
                    <a:p>
                      <a:pPr marL="0" marR="0" algn="r" rtl="1">
                        <a:lnSpc>
                          <a:spcPct val="115000"/>
                        </a:lnSpc>
                        <a:spcBef>
                          <a:spcPts val="0"/>
                        </a:spcBef>
                        <a:spcAft>
                          <a:spcPts val="0"/>
                        </a:spcAft>
                      </a:pPr>
                      <a:r>
                        <a:rPr lang="ar-SA" sz="1400">
                          <a:effectLst/>
                          <a:highlight>
                            <a:srgbClr val="FFFF00"/>
                          </a:highlight>
                        </a:rPr>
                        <a:t> </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highlight>
                            <a:srgbClr val="FFFF00"/>
                          </a:highlight>
                        </a:rPr>
                        <a:t>23</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highlight>
                            <a:srgbClr val="FFFF00"/>
                          </a:highlight>
                        </a:rPr>
                        <a:t>14500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highlight>
                            <a:srgbClr val="FFFF00"/>
                          </a:highlight>
                        </a:rPr>
                        <a:t>92000</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a:effectLst/>
                        </a:rPr>
                        <a:t>4000/موظف</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400" dirty="0">
                          <a:effectLst/>
                          <a:highlight>
                            <a:srgbClr val="FFFF00"/>
                          </a:highlight>
                        </a:rPr>
                        <a:t>1134000</a:t>
                      </a:r>
                      <a:endParaRPr lang="en-US" sz="1100" dirty="0">
                        <a:effectLst/>
                        <a:latin typeface="Calibri"/>
                        <a:ea typeface="Calibri"/>
                        <a:cs typeface="Arial"/>
                      </a:endParaRPr>
                    </a:p>
                  </a:txBody>
                  <a:tcPr marL="68580" marR="68580" marT="0" marB="0"/>
                </a:tc>
              </a:tr>
            </a:tbl>
          </a:graphicData>
        </a:graphic>
      </p:graphicFrame>
      <p:sp>
        <p:nvSpPr>
          <p:cNvPr id="4" name="Rectangle 3"/>
          <p:cNvSpPr/>
          <p:nvPr/>
        </p:nvSpPr>
        <p:spPr>
          <a:xfrm>
            <a:off x="-36786" y="5612690"/>
            <a:ext cx="9143999" cy="646331"/>
          </a:xfrm>
          <a:prstGeom prst="rect">
            <a:avLst/>
          </a:prstGeom>
        </p:spPr>
        <p:txBody>
          <a:bodyPr wrap="square">
            <a:spAutoFit/>
          </a:bodyPr>
          <a:lstStyle/>
          <a:p>
            <a:pPr lvl="3" algn="r" rtl="1"/>
            <a:r>
              <a:rPr lang="ar-SA" b="1" dirty="0"/>
              <a:t>التأمين الصحي سوف يشمل جميع الموظفين و سوف يشكل ( 92000 ) ريال من التكاليف و لم يتم احتسابه من ضمن ت. الأجور .</a:t>
            </a:r>
            <a:endParaRPr lang="en-US" sz="1400" dirty="0"/>
          </a:p>
        </p:txBody>
      </p:sp>
    </p:spTree>
    <p:extLst>
      <p:ext uri="{BB962C8B-B14F-4D97-AF65-F5344CB8AC3E}">
        <p14:creationId xmlns="" xmlns:p14="http://schemas.microsoft.com/office/powerpoint/2010/main" val="1718911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96301" y="1380069"/>
            <a:ext cx="4096388" cy="2616199"/>
          </a:xfrm>
        </p:spPr>
        <p:txBody>
          <a:bodyPr/>
          <a:lstStyle/>
          <a:p>
            <a:pPr algn="ctr"/>
            <a:r>
              <a:rPr lang="ar-SA" b="1" dirty="0"/>
              <a:t>دراسة الجدوى المالية</a:t>
            </a:r>
            <a:endParaRPr lang="ar-SA" dirty="0"/>
          </a:p>
        </p:txBody>
      </p:sp>
      <p:pic>
        <p:nvPicPr>
          <p:cNvPr id="4" name="صورة 3" descr="sdw.PNG"/>
          <p:cNvPicPr/>
          <p:nvPr/>
        </p:nvPicPr>
        <p:blipFill>
          <a:blip r:embed="rId2" cstate="print"/>
          <a:stretch>
            <a:fillRect/>
          </a:stretch>
        </p:blipFill>
        <p:spPr>
          <a:xfrm>
            <a:off x="6809422" y="0"/>
            <a:ext cx="2334578" cy="6858000"/>
          </a:xfrm>
          <a:prstGeom prst="rect">
            <a:avLst/>
          </a:prstGeom>
        </p:spPr>
      </p:pic>
    </p:spTree>
    <p:extLst>
      <p:ext uri="{BB962C8B-B14F-4D97-AF65-F5344CB8AC3E}">
        <p14:creationId xmlns="" xmlns:p14="http://schemas.microsoft.com/office/powerpoint/2010/main" val="656481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3232" y="822961"/>
            <a:ext cx="7613573" cy="5829299"/>
          </a:xfrm>
        </p:spPr>
        <p:txBody>
          <a:bodyPr>
            <a:normAutofit/>
          </a:bodyPr>
          <a:lstStyle/>
          <a:p>
            <a:pPr algn="just"/>
            <a:endParaRPr lang="ar-SA" sz="2000" b="1" dirty="0" smtClean="0">
              <a:latin typeface="Segoe UI Semibold" panose="020B0702040204020203" pitchFamily="34" charset="0"/>
              <a:cs typeface="Segoe UI Semibold" panose="020B0702040204020203" pitchFamily="34" charset="0"/>
            </a:endParaRPr>
          </a:p>
          <a:p>
            <a:pPr algn="just"/>
            <a:endParaRPr lang="ar-SA" sz="2000" b="1" dirty="0" smtClean="0">
              <a:latin typeface="Segoe UI Semibold" panose="020B0702040204020203" pitchFamily="34" charset="0"/>
              <a:cs typeface="Segoe UI Semibold" panose="020B0702040204020203" pitchFamily="34" charset="0"/>
            </a:endParaRPr>
          </a:p>
          <a:p>
            <a:pPr algn="just"/>
            <a:endParaRPr lang="ar-SA" sz="2000" b="1" dirty="0" smtClean="0">
              <a:latin typeface="Segoe UI Semibold" panose="020B0702040204020203" pitchFamily="34" charset="0"/>
              <a:cs typeface="Segoe UI Semibold" panose="020B0702040204020203" pitchFamily="34" charset="0"/>
            </a:endParaRPr>
          </a:p>
          <a:p>
            <a:pPr algn="just"/>
            <a:r>
              <a:rPr lang="ar-SA" sz="2000" b="1" dirty="0" smtClean="0">
                <a:latin typeface="Segoe UI Semibold" panose="020B0702040204020203" pitchFamily="34" charset="0"/>
                <a:cs typeface="Segoe UI Semibold" panose="020B0702040204020203" pitchFamily="34" charset="0"/>
              </a:rPr>
              <a:t> تأتي أهمية دراسة الجدوى المالية للفرص الاستثمارية في أنها تحدد الرؤية المالية للمشروع بعد تقديم العناصر التسويقية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الفنية التي تحدد أوجه التكلفة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عناصر التشغيل للخدمة</a:t>
            </a:r>
            <a:r>
              <a:rPr lang="en-US" sz="2000" b="1" dirty="0" smtClean="0">
                <a:latin typeface="Segoe UI Semibold" panose="020B0702040204020203" pitchFamily="34" charset="0"/>
                <a:cs typeface="Segoe UI Semibold" panose="020B0702040204020203" pitchFamily="34" charset="0"/>
              </a:rPr>
              <a:t>. </a:t>
            </a:r>
            <a:r>
              <a:rPr lang="ar-SA" sz="2000" b="1" dirty="0" smtClean="0">
                <a:latin typeface="Segoe UI Semibold" panose="020B0702040204020203" pitchFamily="34" charset="0"/>
                <a:cs typeface="Segoe UI Semibold" panose="020B0702040204020203" pitchFamily="34" charset="0"/>
              </a:rPr>
              <a:t>حيث يبدأ التحليل المالي بعد التأكد من الدراسة التسويقية من أنه سيكون هناك طلب كافي ومنظم على منتجات أو خدمات المشروع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بعد أن تأتي الدراسة الفنية بنتائج ايجابية بخصوص إمكانية إنشاء المشروع من الناحية الفنية من كافة الجوانب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يبقى دراسة الجوانب المالية لهذا المشروع لتحديد الأموال المطلوبة لإنشاء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تشغيل المشروع </a:t>
            </a:r>
            <a:r>
              <a:rPr lang="ar-SA" sz="2000" b="1" dirty="0" err="1" smtClean="0">
                <a:latin typeface="Segoe UI Semibold" panose="020B0702040204020203" pitchFamily="34" charset="0"/>
                <a:cs typeface="Segoe UI Semibold" panose="020B0702040204020203" pitchFamily="34" charset="0"/>
              </a:rPr>
              <a:t>و</a:t>
            </a:r>
            <a:r>
              <a:rPr lang="ar-SA" sz="2000" b="1" dirty="0" smtClean="0">
                <a:latin typeface="Segoe UI Semibold" panose="020B0702040204020203" pitchFamily="34" charset="0"/>
                <a:cs typeface="Segoe UI Semibold" panose="020B0702040204020203" pitchFamily="34" charset="0"/>
              </a:rPr>
              <a:t> دراسة كيفية تدبيرها والالتزامات التي تترتب على ذلك. </a:t>
            </a:r>
            <a:endParaRPr lang="ar-SA" sz="2000" b="1" dirty="0">
              <a:latin typeface="Segoe UI Semibold" panose="020B0702040204020203" pitchFamily="34" charset="0"/>
              <a:cs typeface="Segoe UI Semibold" panose="020B0702040204020203" pitchFamily="34" charset="0"/>
            </a:endParaRPr>
          </a:p>
        </p:txBody>
      </p:sp>
    </p:spTree>
    <p:extLst>
      <p:ext uri="{BB962C8B-B14F-4D97-AF65-F5344CB8AC3E}">
        <p14:creationId xmlns="" xmlns:p14="http://schemas.microsoft.com/office/powerpoint/2010/main" val="3894039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التكاليف الرأسمالية للمشروع</a:t>
            </a:r>
          </a:p>
        </p:txBody>
      </p:sp>
      <p:sp>
        <p:nvSpPr>
          <p:cNvPr id="3" name="عنصر نائب للمحتوى 2"/>
          <p:cNvSpPr>
            <a:spLocks noGrp="1"/>
          </p:cNvSpPr>
          <p:nvPr>
            <p:ph idx="1"/>
          </p:nvPr>
        </p:nvSpPr>
        <p:spPr/>
        <p:txBody>
          <a:bodyPr/>
          <a:lstStyle/>
          <a:p>
            <a:r>
              <a:rPr lang="ar-SA" dirty="0"/>
              <a:t>وهي الأصول اللازمة لإكمال العملية الإنتاجية لمدة دورة إنتاجية واحدة على الأقل</a:t>
            </a:r>
            <a:endParaRPr lang="en-US" dirty="0"/>
          </a:p>
          <a:p>
            <a:r>
              <a:rPr lang="ar-SA" dirty="0"/>
              <a:t>وتمثل تكاليف الإنشاء التي تتمثل في الأصول الثابتة الملموسة والغير ملموسة والتي تستخدم طوال العمر الاقتصادي للمشروع.</a:t>
            </a:r>
            <a:endParaRPr lang="en-US" dirty="0"/>
          </a:p>
        </p:txBody>
      </p:sp>
    </p:spTree>
    <p:extLst>
      <p:ext uri="{BB962C8B-B14F-4D97-AF65-F5344CB8AC3E}">
        <p14:creationId xmlns="" xmlns:p14="http://schemas.microsoft.com/office/powerpoint/2010/main" val="915858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793248441"/>
              </p:ext>
            </p:extLst>
          </p:nvPr>
        </p:nvGraphicFramePr>
        <p:xfrm>
          <a:off x="1371599" y="1775455"/>
          <a:ext cx="7118509" cy="3916687"/>
        </p:xfrm>
        <a:graphic>
          <a:graphicData uri="http://schemas.openxmlformats.org/drawingml/2006/table">
            <a:tbl>
              <a:tblPr rtl="1" firstRow="1" firstCol="1" bandRow="1">
                <a:tableStyleId>{5C22544A-7EE6-4342-B048-85BDC9FD1C3A}</a:tableStyleId>
              </a:tblPr>
              <a:tblGrid>
                <a:gridCol w="4550081"/>
                <a:gridCol w="2568428"/>
              </a:tblGrid>
              <a:tr h="494608">
                <a:tc>
                  <a:txBody>
                    <a:bodyPr/>
                    <a:lstStyle/>
                    <a:p>
                      <a:pPr algn="just" rtl="1">
                        <a:lnSpc>
                          <a:spcPct val="115000"/>
                        </a:lnSpc>
                        <a:spcAft>
                          <a:spcPts val="0"/>
                        </a:spcAft>
                      </a:pPr>
                      <a:r>
                        <a:rPr lang="ar-SA" sz="1200" dirty="0">
                          <a:effectLst/>
                        </a:rPr>
                        <a:t>إجمالي التكاليف الرأسمالية:</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rtl="1">
                        <a:lnSpc>
                          <a:spcPct val="115000"/>
                        </a:lnSpc>
                      </a:pPr>
                      <a:endParaRPr lang="en-US" sz="1000">
                        <a:effectLst/>
                        <a:latin typeface="Calibri" panose="020F0502020204030204" pitchFamily="34" charset="0"/>
                      </a:endParaRPr>
                    </a:p>
                  </a:txBody>
                  <a:tcPr marL="45596" marR="45596" marT="0" marB="0" anchor="b"/>
                </a:tc>
              </a:tr>
              <a:tr h="380231">
                <a:tc>
                  <a:txBody>
                    <a:bodyPr/>
                    <a:lstStyle/>
                    <a:p>
                      <a:pPr algn="just" rtl="1">
                        <a:lnSpc>
                          <a:spcPct val="115000"/>
                        </a:lnSpc>
                        <a:spcAft>
                          <a:spcPts val="0"/>
                        </a:spcAft>
                      </a:pPr>
                      <a:r>
                        <a:rPr lang="ar-SA" sz="1200" dirty="0">
                          <a:effectLst/>
                        </a:rPr>
                        <a:t>البيـان</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القيمة (ريال)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قيمة الأرض</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dirty="0">
                          <a:effectLst/>
                        </a:rPr>
                        <a:t>تكاليف الإنشاءات</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303,650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تكاليف الأثاث والمفروشات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70,000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تكاليف الآلات والمعدات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189,650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تكاليف السيارات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20,000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مصاريف التأسيس</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6,000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أصول أخرى</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c>
                  <a:txBody>
                    <a:bodyPr/>
                    <a:lstStyle/>
                    <a:p>
                      <a:pPr algn="just" rtl="1">
                        <a:lnSpc>
                          <a:spcPct val="115000"/>
                        </a:lnSpc>
                        <a:spcAft>
                          <a:spcPts val="0"/>
                        </a:spcAft>
                      </a:pPr>
                      <a:r>
                        <a:rPr lang="ar-SA" sz="12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b"/>
                </a:tc>
              </a:tr>
              <a:tr h="380231">
                <a:tc>
                  <a:txBody>
                    <a:bodyPr/>
                    <a:lstStyle/>
                    <a:p>
                      <a:pPr algn="just" rtl="1">
                        <a:lnSpc>
                          <a:spcPct val="115000"/>
                        </a:lnSpc>
                        <a:spcAft>
                          <a:spcPts val="0"/>
                        </a:spcAft>
                      </a:pPr>
                      <a:r>
                        <a:rPr lang="ar-SA" sz="1200">
                          <a:effectLst/>
                        </a:rPr>
                        <a:t>الإجمالي</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ctr"/>
                </a:tc>
                <a:tc>
                  <a:txBody>
                    <a:bodyPr/>
                    <a:lstStyle/>
                    <a:p>
                      <a:pPr algn="just" rtl="1">
                        <a:lnSpc>
                          <a:spcPct val="115000"/>
                        </a:lnSpc>
                        <a:spcAft>
                          <a:spcPts val="0"/>
                        </a:spcAft>
                      </a:pPr>
                      <a:r>
                        <a:rPr lang="ar-SA" sz="1200" dirty="0">
                          <a:effectLst/>
                        </a:rPr>
                        <a:t>589,300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5596" marR="45596" marT="0" marB="0" anchor="ctr"/>
                </a:tc>
              </a:tr>
            </a:tbl>
          </a:graphicData>
        </a:graphic>
      </p:graphicFrame>
    </p:spTree>
    <p:extLst>
      <p:ext uri="{BB962C8B-B14F-4D97-AF65-F5344CB8AC3E}">
        <p14:creationId xmlns="" xmlns:p14="http://schemas.microsoft.com/office/powerpoint/2010/main" val="17745468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l="32507" t="37620" r="1758" b="12862"/>
          <a:stretch>
            <a:fillRect/>
          </a:stretch>
        </p:blipFill>
        <p:spPr bwMode="auto">
          <a:xfrm>
            <a:off x="1303020" y="640080"/>
            <a:ext cx="7560945" cy="5623560"/>
          </a:xfrm>
          <a:prstGeom prst="rect">
            <a:avLst/>
          </a:prstGeom>
          <a:noFill/>
          <a:ln w="9525">
            <a:noFill/>
            <a:miter lim="800000"/>
            <a:headEnd/>
            <a:tailEnd/>
          </a:ln>
        </p:spPr>
      </p:pic>
    </p:spTree>
    <p:extLst>
      <p:ext uri="{BB962C8B-B14F-4D97-AF65-F5344CB8AC3E}">
        <p14:creationId xmlns="" xmlns:p14="http://schemas.microsoft.com/office/powerpoint/2010/main" val="415108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تكاليف التشغيل</a:t>
            </a:r>
            <a:endParaRPr lang="ar-SA" dirty="0"/>
          </a:p>
        </p:txBody>
      </p:sp>
      <p:sp>
        <p:nvSpPr>
          <p:cNvPr id="5" name="عنصر نائب للمحتوى 4"/>
          <p:cNvSpPr>
            <a:spLocks noGrp="1"/>
          </p:cNvSpPr>
          <p:nvPr>
            <p:ph idx="1"/>
          </p:nvPr>
        </p:nvSpPr>
        <p:spPr/>
        <p:txBody>
          <a:bodyPr/>
          <a:lstStyle/>
          <a:p>
            <a:r>
              <a:rPr lang="ar-SA" dirty="0"/>
              <a:t>وهي القيمة اللازمة لتشغيل المشروع لمدة دورة إنتاجية وتتكون من الأصول الجارية والمتداولة اللازمة لتشغيل المشروع</a:t>
            </a:r>
            <a:endParaRPr lang="en-US" dirty="0"/>
          </a:p>
          <a:p>
            <a:pPr marL="0" indent="0">
              <a:buNone/>
            </a:pPr>
            <a:endParaRPr lang="ar-SA" dirty="0"/>
          </a:p>
        </p:txBody>
      </p:sp>
    </p:spTree>
    <p:extLst>
      <p:ext uri="{BB962C8B-B14F-4D97-AF65-F5344CB8AC3E}">
        <p14:creationId xmlns="" xmlns:p14="http://schemas.microsoft.com/office/powerpoint/2010/main" val="2290548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2883634522"/>
              </p:ext>
            </p:extLst>
          </p:nvPr>
        </p:nvGraphicFramePr>
        <p:xfrm>
          <a:off x="702945" y="411479"/>
          <a:ext cx="8041005" cy="6126483"/>
        </p:xfrm>
        <a:graphic>
          <a:graphicData uri="http://schemas.openxmlformats.org/drawingml/2006/table">
            <a:tbl>
              <a:tblPr rtl="1" firstRow="1" firstCol="1" bandRow="1">
                <a:tableStyleId>{5C22544A-7EE6-4342-B048-85BDC9FD1C3A}</a:tableStyleId>
              </a:tblPr>
              <a:tblGrid>
                <a:gridCol w="2403134"/>
                <a:gridCol w="1293253"/>
                <a:gridCol w="1117923"/>
                <a:gridCol w="1117923"/>
                <a:gridCol w="908814"/>
                <a:gridCol w="1199958"/>
              </a:tblGrid>
              <a:tr h="569920">
                <a:tc>
                  <a:txBody>
                    <a:bodyPr/>
                    <a:lstStyle/>
                    <a:p>
                      <a:pPr algn="just" rtl="1">
                        <a:lnSpc>
                          <a:spcPct val="115000"/>
                        </a:lnSpc>
                        <a:spcAft>
                          <a:spcPts val="0"/>
                        </a:spcAft>
                      </a:pPr>
                      <a:r>
                        <a:rPr lang="ar-SA" sz="900">
                          <a:effectLst/>
                        </a:rPr>
                        <a:t>إجمالي مصاريف التشغيل السنوية: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nchor="b"/>
                </a:tc>
              </a:tr>
              <a:tr h="864854">
                <a:tc>
                  <a:txBody>
                    <a:bodyPr/>
                    <a:lstStyle/>
                    <a:p>
                      <a:pPr algn="just" rtl="1">
                        <a:lnSpc>
                          <a:spcPct val="115000"/>
                        </a:lnSpc>
                        <a:spcAft>
                          <a:spcPts val="0"/>
                        </a:spcAft>
                      </a:pPr>
                      <a:r>
                        <a:rPr lang="ar-SA" sz="900">
                          <a:effectLst/>
                        </a:rPr>
                        <a:t>عناصر التكاليف</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القيمة (ريال)</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نسبة التكاليف الثابتة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التكاليف الثابتة (ريال)</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نسبة التكاليف المتغيرة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التكاليف المتغيرة (ريال)</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الإيجارات</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55,000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55,000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الرواتب</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الأجور</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136,800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136,800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المصروفات الإدارية والعمومية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4,200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4,200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مصاريف التسويق</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2,000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50%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50%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المنافع العامة (مياة، كهرباء، بنزين)</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12,480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12,480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المواد الأولية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مواد التعبئة والتغليف</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الصيانة</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20,056</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20,056</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الإهلاكات</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77,013</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100%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77,013</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0</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r h="426519">
                <a:tc>
                  <a:txBody>
                    <a:bodyPr/>
                    <a:lstStyle/>
                    <a:p>
                      <a:pPr algn="just" rtl="1">
                        <a:lnSpc>
                          <a:spcPct val="115000"/>
                        </a:lnSpc>
                        <a:spcAft>
                          <a:spcPts val="0"/>
                        </a:spcAft>
                      </a:pPr>
                      <a:r>
                        <a:rPr lang="ar-SA" sz="900">
                          <a:effectLst/>
                        </a:rPr>
                        <a:t>إجمالي تكاليف التشغيل</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307,548</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169,748</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a:effectLst/>
                        </a:rPr>
                        <a:t> </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c>
                  <a:txBody>
                    <a:bodyPr/>
                    <a:lstStyle/>
                    <a:p>
                      <a:pPr algn="just" rtl="1">
                        <a:lnSpc>
                          <a:spcPct val="115000"/>
                        </a:lnSpc>
                        <a:spcAft>
                          <a:spcPts val="0"/>
                        </a:spcAft>
                      </a:pPr>
                      <a:r>
                        <a:rPr lang="ar-SA" sz="900" dirty="0">
                          <a:effectLst/>
                        </a:rPr>
                        <a:t>137,800</a:t>
                      </a:r>
                      <a:endParaRPr lang="en-US" sz="700" dirty="0">
                        <a:effectLst/>
                        <a:latin typeface="Calibri" panose="020F0502020204030204" pitchFamily="34" charset="0"/>
                        <a:ea typeface="Times New Roman" panose="02020603050405020304" pitchFamily="18" charset="0"/>
                        <a:cs typeface="Arial" panose="020B0604020202020204" pitchFamily="34" charset="0"/>
                      </a:endParaRPr>
                    </a:p>
                  </a:txBody>
                  <a:tcPr marL="33291" marR="33291" marT="0" marB="0"/>
                </a:tc>
              </a:tr>
            </a:tbl>
          </a:graphicData>
        </a:graphic>
      </p:graphicFrame>
    </p:spTree>
    <p:extLst>
      <p:ext uri="{BB962C8B-B14F-4D97-AF65-F5344CB8AC3E}">
        <p14:creationId xmlns="" xmlns:p14="http://schemas.microsoft.com/office/powerpoint/2010/main" val="2979016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2165516986"/>
              </p:ext>
            </p:extLst>
          </p:nvPr>
        </p:nvGraphicFramePr>
        <p:xfrm>
          <a:off x="1543051" y="1211581"/>
          <a:ext cx="7063739" cy="5074918"/>
        </p:xfrm>
        <a:graphic>
          <a:graphicData uri="http://schemas.openxmlformats.org/drawingml/2006/table">
            <a:tbl>
              <a:tblPr rtl="1" firstRow="1" firstCol="1" bandRow="1">
                <a:tableStyleId>{5C22544A-7EE6-4342-B048-85BDC9FD1C3A}</a:tableStyleId>
              </a:tblPr>
              <a:tblGrid>
                <a:gridCol w="3788076"/>
                <a:gridCol w="1761636"/>
                <a:gridCol w="1514027"/>
              </a:tblGrid>
              <a:tr h="512387">
                <a:tc gridSpan="3">
                  <a:txBody>
                    <a:bodyPr/>
                    <a:lstStyle/>
                    <a:p>
                      <a:pPr algn="just" rtl="1">
                        <a:lnSpc>
                          <a:spcPct val="115000"/>
                        </a:lnSpc>
                        <a:spcAft>
                          <a:spcPts val="0"/>
                        </a:spcAft>
                      </a:pPr>
                      <a:r>
                        <a:rPr lang="ar-SA" sz="1000">
                          <a:effectLst/>
                        </a:rPr>
                        <a:t>رأس المال العامل (ثلاثة شهور من مصاريف التشغيل ما عدا الإيجارات لمدة ستة أشهر):</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hMerge="1">
                  <a:txBody>
                    <a:bodyPr/>
                    <a:lstStyle/>
                    <a:p>
                      <a:pPr rtl="1"/>
                      <a:endParaRPr lang="ar-SA"/>
                    </a:p>
                  </a:txBody>
                  <a:tcPr/>
                </a:tc>
                <a:tc hMerge="1">
                  <a:txBody>
                    <a:bodyPr/>
                    <a:lstStyle/>
                    <a:p>
                      <a:pPr rtl="1"/>
                      <a:endParaRPr lang="ar-SA"/>
                    </a:p>
                  </a:txBody>
                  <a:tcPr/>
                </a:tc>
              </a:tr>
              <a:tr h="777564">
                <a:tc>
                  <a:txBody>
                    <a:bodyPr/>
                    <a:lstStyle/>
                    <a:p>
                      <a:pPr algn="just" rtl="1">
                        <a:lnSpc>
                          <a:spcPct val="115000"/>
                        </a:lnSpc>
                        <a:spcAft>
                          <a:spcPts val="0"/>
                        </a:spcAft>
                      </a:pPr>
                      <a:r>
                        <a:rPr lang="ar-SA" sz="1000">
                          <a:effectLst/>
                        </a:rPr>
                        <a:t>البيـان</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tc>
                <a:tc>
                  <a:txBody>
                    <a:bodyPr/>
                    <a:lstStyle/>
                    <a:p>
                      <a:pPr algn="just" rtl="1">
                        <a:lnSpc>
                          <a:spcPct val="115000"/>
                        </a:lnSpc>
                        <a:spcAft>
                          <a:spcPts val="0"/>
                        </a:spcAft>
                      </a:pPr>
                      <a:r>
                        <a:rPr lang="ar-SA" sz="1000">
                          <a:effectLst/>
                        </a:rPr>
                        <a:t>مصاريف التشغيل السنوية (ريال)</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tc>
                <a:tc>
                  <a:txBody>
                    <a:bodyPr/>
                    <a:lstStyle/>
                    <a:p>
                      <a:pPr algn="just" rtl="1">
                        <a:lnSpc>
                          <a:spcPct val="115000"/>
                        </a:lnSpc>
                        <a:spcAft>
                          <a:spcPts val="0"/>
                        </a:spcAft>
                      </a:pPr>
                      <a:r>
                        <a:rPr lang="ar-SA" sz="1000">
                          <a:effectLst/>
                        </a:rPr>
                        <a:t>رأس المال العامل (ريال)</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tc>
              </a:tr>
              <a:tr h="363620">
                <a:tc>
                  <a:txBody>
                    <a:bodyPr/>
                    <a:lstStyle/>
                    <a:p>
                      <a:pPr algn="just" rtl="1">
                        <a:lnSpc>
                          <a:spcPct val="115000"/>
                        </a:lnSpc>
                        <a:spcAft>
                          <a:spcPts val="0"/>
                        </a:spcAft>
                      </a:pPr>
                      <a:r>
                        <a:rPr lang="ar-SA" sz="1000">
                          <a:effectLst/>
                        </a:rPr>
                        <a:t>الإيجارات</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55,000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27,500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الرواتب</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الأجور</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136,800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34,200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المصروفات الإدارية والعمومية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4,200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1,050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مصاريف التسويق</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2,000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500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512387">
                <a:tc>
                  <a:txBody>
                    <a:bodyPr/>
                    <a:lstStyle/>
                    <a:p>
                      <a:pPr algn="just" rtl="1">
                        <a:lnSpc>
                          <a:spcPct val="115000"/>
                        </a:lnSpc>
                        <a:spcAft>
                          <a:spcPts val="0"/>
                        </a:spcAft>
                      </a:pPr>
                      <a:r>
                        <a:rPr lang="ar-SA" sz="1000">
                          <a:effectLst/>
                        </a:rPr>
                        <a:t>المنافع العامة (مياة، كهرباء، بنزين)</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12,480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3,120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المواد الأولية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مواد التعبئة والتغليف</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الصيانة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20,056</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c>
                  <a:txBody>
                    <a:bodyPr/>
                    <a:lstStyle/>
                    <a:p>
                      <a:pPr algn="just" rtl="1">
                        <a:lnSpc>
                          <a:spcPct val="115000"/>
                        </a:lnSpc>
                        <a:spcAft>
                          <a:spcPts val="0"/>
                        </a:spcAft>
                      </a:pPr>
                      <a:r>
                        <a:rPr lang="ar-SA" sz="1000">
                          <a:effectLst/>
                        </a:rPr>
                        <a:t>5,014</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b"/>
                </a:tc>
              </a:tr>
              <a:tr h="363620">
                <a:tc>
                  <a:txBody>
                    <a:bodyPr/>
                    <a:lstStyle/>
                    <a:p>
                      <a:pPr algn="just" rtl="1">
                        <a:lnSpc>
                          <a:spcPct val="115000"/>
                        </a:lnSpc>
                        <a:spcAft>
                          <a:spcPts val="0"/>
                        </a:spcAft>
                      </a:pPr>
                      <a:r>
                        <a:rPr lang="ar-SA" sz="1000">
                          <a:effectLst/>
                        </a:rPr>
                        <a:t>إجمالي رأس المال العامل</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ctr"/>
                </a:tc>
                <a:tc>
                  <a:txBody>
                    <a:bodyPr/>
                    <a:lstStyle/>
                    <a:p>
                      <a:pPr algn="just" rtl="1">
                        <a:lnSpc>
                          <a:spcPct val="115000"/>
                        </a:lnSpc>
                        <a:spcAft>
                          <a:spcPts val="0"/>
                        </a:spcAft>
                      </a:pPr>
                      <a:r>
                        <a:rPr lang="ar-SA" sz="1000" dirty="0">
                          <a:effectLst/>
                        </a:rPr>
                        <a:t>71,384</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5075" marR="35075" marT="0" marB="0" anchor="ctr"/>
                </a:tc>
              </a:tr>
            </a:tbl>
          </a:graphicData>
        </a:graphic>
      </p:graphicFrame>
    </p:spTree>
    <p:extLst>
      <p:ext uri="{BB962C8B-B14F-4D97-AF65-F5344CB8AC3E}">
        <p14:creationId xmlns="" xmlns:p14="http://schemas.microsoft.com/office/powerpoint/2010/main" val="274019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أولاً: التعريف بالمشروع</a:t>
            </a:r>
            <a:endParaRPr lang="ar-SA" dirty="0"/>
          </a:p>
        </p:txBody>
      </p:sp>
      <p:sp>
        <p:nvSpPr>
          <p:cNvPr id="3" name="عنصر نائب للمحتوى 2"/>
          <p:cNvSpPr>
            <a:spLocks noGrp="1"/>
          </p:cNvSpPr>
          <p:nvPr>
            <p:ph sz="quarter" idx="1"/>
          </p:nvPr>
        </p:nvSpPr>
        <p:spPr/>
        <p:txBody>
          <a:bodyPr/>
          <a:lstStyle/>
          <a:p>
            <a:r>
              <a:rPr lang="ar-SA" sz="2800" dirty="0" smtClean="0">
                <a:solidFill>
                  <a:srgbClr val="1F497D"/>
                </a:solidFill>
                <a:latin typeface="Simplified Arabic" pitchFamily="18" charset="-78"/>
                <a:ea typeface="Calibri" pitchFamily="34" charset="0"/>
                <a:cs typeface="Simplified Arabic" pitchFamily="18" charset="-78"/>
              </a:rPr>
              <a:t>بداية المشروع سوف نسعى إلي:</a:t>
            </a:r>
            <a:endParaRPr lang="en-US" sz="2800" dirty="0" smtClean="0">
              <a:solidFill>
                <a:srgbClr val="1F497D"/>
              </a:solidFill>
              <a:latin typeface="Simplified Arabic" pitchFamily="18" charset="-78"/>
              <a:ea typeface="Calibri" pitchFamily="34" charset="0"/>
              <a:cs typeface="Simplified Arabic" pitchFamily="18" charset="-78"/>
            </a:endParaRPr>
          </a:p>
          <a:p>
            <a:pPr>
              <a:buNone/>
            </a:pPr>
            <a:r>
              <a:rPr lang="ar-SA" sz="2800" dirty="0" smtClean="0">
                <a:solidFill>
                  <a:srgbClr val="1F497D"/>
                </a:solidFill>
                <a:latin typeface="Simplified Arabic" pitchFamily="18" charset="-78"/>
                <a:ea typeface="Calibri" pitchFamily="34" charset="0"/>
                <a:cs typeface="Simplified Arabic" pitchFamily="18" charset="-78"/>
              </a:rPr>
              <a:t>        1. جمع العملاء الدائمين فهناك منافسين لنا في السوق.</a:t>
            </a:r>
          </a:p>
          <a:p>
            <a:pPr>
              <a:buNone/>
            </a:pPr>
            <a:r>
              <a:rPr lang="ar-SA" sz="2800" dirty="0" smtClean="0">
                <a:solidFill>
                  <a:srgbClr val="1F497D"/>
                </a:solidFill>
                <a:latin typeface="Simplified Arabic" pitchFamily="18" charset="-78"/>
                <a:ea typeface="Calibri" pitchFamily="34" charset="0"/>
                <a:cs typeface="Simplified Arabic" pitchFamily="18" charset="-78"/>
              </a:rPr>
              <a:t>       2. وجذب العميل بالسعر المناسب </a:t>
            </a:r>
            <a:r>
              <a:rPr lang="ar-SA" sz="2800" dirty="0" err="1" smtClean="0">
                <a:solidFill>
                  <a:srgbClr val="1F497D"/>
                </a:solidFill>
                <a:latin typeface="Simplified Arabic" pitchFamily="18" charset="-78"/>
                <a:ea typeface="Calibri" pitchFamily="34" charset="0"/>
                <a:cs typeface="Simplified Arabic" pitchFamily="18" charset="-78"/>
              </a:rPr>
              <a:t>و</a:t>
            </a:r>
            <a:r>
              <a:rPr lang="ar-SA" sz="2800" dirty="0" smtClean="0">
                <a:solidFill>
                  <a:srgbClr val="1F497D"/>
                </a:solidFill>
                <a:latin typeface="Simplified Arabic" pitchFamily="18" charset="-78"/>
                <a:ea typeface="Calibri" pitchFamily="34" charset="0"/>
                <a:cs typeface="Simplified Arabic" pitchFamily="18" charset="-78"/>
              </a:rPr>
              <a:t> الجودة المناسبة.</a:t>
            </a:r>
          </a:p>
          <a:p>
            <a:pPr>
              <a:buNone/>
            </a:pPr>
            <a:endParaRPr lang="en-US" sz="2800" dirty="0" smtClean="0">
              <a:solidFill>
                <a:srgbClr val="1F497D"/>
              </a:solidFill>
              <a:latin typeface="Simplified Arabic" pitchFamily="18" charset="-78"/>
              <a:ea typeface="Calibri" pitchFamily="34" charset="0"/>
              <a:cs typeface="Simplified Arabic" pitchFamily="18" charset="-78"/>
            </a:endParaRPr>
          </a:p>
          <a:p>
            <a:r>
              <a:rPr lang="ar-SA" sz="2800" dirty="0" smtClean="0">
                <a:solidFill>
                  <a:srgbClr val="1F497D"/>
                </a:solidFill>
                <a:latin typeface="Simplified Arabic" pitchFamily="18" charset="-78"/>
                <a:ea typeface="Calibri" pitchFamily="34" charset="0"/>
                <a:cs typeface="Simplified Arabic" pitchFamily="18" charset="-78"/>
              </a:rPr>
              <a:t>وسوف نسعى بالمستقبل مع توسع حجم المشروع إلى:</a:t>
            </a:r>
            <a:endParaRPr lang="en-US" sz="2800" dirty="0" smtClean="0">
              <a:solidFill>
                <a:srgbClr val="1F497D"/>
              </a:solidFill>
              <a:latin typeface="Simplified Arabic" pitchFamily="18" charset="-78"/>
              <a:ea typeface="Calibri" pitchFamily="34" charset="0"/>
              <a:cs typeface="Simplified Arabic" pitchFamily="18" charset="-78"/>
            </a:endParaRPr>
          </a:p>
          <a:p>
            <a:pPr lvl="0">
              <a:buNone/>
            </a:pPr>
            <a:r>
              <a:rPr lang="ar-SA" sz="2800" dirty="0" smtClean="0">
                <a:solidFill>
                  <a:srgbClr val="1F497D"/>
                </a:solidFill>
                <a:latin typeface="Simplified Arabic" pitchFamily="18" charset="-78"/>
                <a:ea typeface="Calibri" pitchFamily="34" charset="0"/>
                <a:cs typeface="Simplified Arabic" pitchFamily="18" charset="-78"/>
              </a:rPr>
              <a:t>       1. إضافة حضانة للأطفال.</a:t>
            </a:r>
            <a:endParaRPr lang="en-US" sz="2800" dirty="0" smtClean="0">
              <a:solidFill>
                <a:srgbClr val="1F497D"/>
              </a:solidFill>
              <a:latin typeface="Simplified Arabic" pitchFamily="18" charset="-78"/>
              <a:ea typeface="Calibri" pitchFamily="34" charset="0"/>
              <a:cs typeface="Simplified Arabic" pitchFamily="18" charset="-78"/>
            </a:endParaRPr>
          </a:p>
          <a:p>
            <a:pPr lvl="0">
              <a:buNone/>
            </a:pPr>
            <a:r>
              <a:rPr lang="ar-SA" sz="2800" dirty="0" smtClean="0">
                <a:solidFill>
                  <a:srgbClr val="1F497D"/>
                </a:solidFill>
                <a:latin typeface="Simplified Arabic" pitchFamily="18" charset="-78"/>
                <a:ea typeface="Calibri" pitchFamily="34" charset="0"/>
                <a:cs typeface="Simplified Arabic" pitchFamily="18" charset="-78"/>
              </a:rPr>
              <a:t>       2. إضافة نادي للأطفال ( للفئة العمرية 6-12 سنة).</a:t>
            </a:r>
            <a:endParaRPr lang="en-US" sz="2800" dirty="0" smtClean="0">
              <a:solidFill>
                <a:srgbClr val="1F497D"/>
              </a:solidFill>
              <a:latin typeface="Simplified Arabic" pitchFamily="18" charset="-78"/>
              <a:ea typeface="Calibri" pitchFamily="34" charset="0"/>
              <a:cs typeface="Simplified Arabic" pitchFamily="18" charset="-78"/>
            </a:endParaRPr>
          </a:p>
          <a:p>
            <a:pPr lvl="0">
              <a:buNone/>
            </a:pPr>
            <a:r>
              <a:rPr lang="ar-SA" sz="2800" dirty="0" smtClean="0">
                <a:solidFill>
                  <a:srgbClr val="1F497D"/>
                </a:solidFill>
                <a:latin typeface="Simplified Arabic" pitchFamily="18" charset="-78"/>
                <a:ea typeface="Calibri" pitchFamily="34" charset="0"/>
                <a:cs typeface="Simplified Arabic" pitchFamily="18" charset="-78"/>
              </a:rPr>
              <a:t>       3. وتوفير وسائل للنقل ومواصلات.</a:t>
            </a:r>
            <a:endParaRPr lang="en-US" sz="2800" dirty="0" smtClean="0">
              <a:solidFill>
                <a:srgbClr val="1F497D"/>
              </a:solidFill>
              <a:latin typeface="Simplified Arabic" pitchFamily="18" charset="-78"/>
              <a:ea typeface="Calibri" pitchFamily="34" charset="0"/>
              <a:cs typeface="Simplified Arabic" pitchFamily="18" charset="-78"/>
            </a:endParaRPr>
          </a:p>
          <a:p>
            <a:endParaRPr lang="ar-S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التكاليف </a:t>
            </a:r>
            <a:r>
              <a:rPr lang="ar-SA" b="1" dirty="0" smtClean="0"/>
              <a:t>الاستثمارية</a:t>
            </a:r>
            <a:endParaRPr lang="en-US" dirty="0"/>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627228535"/>
              </p:ext>
            </p:extLst>
          </p:nvPr>
        </p:nvGraphicFramePr>
        <p:xfrm>
          <a:off x="1113233" y="2438398"/>
          <a:ext cx="7514034" cy="3048003"/>
        </p:xfrm>
        <a:graphic>
          <a:graphicData uri="http://schemas.openxmlformats.org/drawingml/2006/table">
            <a:tbl>
              <a:tblPr rtl="1" firstRow="1" firstCol="1" bandRow="1">
                <a:tableStyleId>{5C22544A-7EE6-4342-B048-85BDC9FD1C3A}</a:tableStyleId>
              </a:tblPr>
              <a:tblGrid>
                <a:gridCol w="3332166"/>
                <a:gridCol w="2182568"/>
                <a:gridCol w="1999300"/>
              </a:tblGrid>
              <a:tr h="943710">
                <a:tc>
                  <a:txBody>
                    <a:bodyPr/>
                    <a:lstStyle/>
                    <a:p>
                      <a:pPr algn="just" rtl="1">
                        <a:lnSpc>
                          <a:spcPct val="115000"/>
                        </a:lnSpc>
                        <a:spcAft>
                          <a:spcPts val="0"/>
                        </a:spcAft>
                      </a:pPr>
                      <a:r>
                        <a:rPr lang="ar-SA" sz="1400">
                          <a:effectLst/>
                        </a:rPr>
                        <a:t>البيـان</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القيمة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النسبة من التكاليف</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701431">
                <a:tc>
                  <a:txBody>
                    <a:bodyPr/>
                    <a:lstStyle/>
                    <a:p>
                      <a:pPr algn="just" rtl="1">
                        <a:lnSpc>
                          <a:spcPct val="115000"/>
                        </a:lnSpc>
                        <a:spcAft>
                          <a:spcPts val="0"/>
                        </a:spcAft>
                      </a:pPr>
                      <a:r>
                        <a:rPr lang="ar-SA" sz="1400">
                          <a:effectLst/>
                        </a:rPr>
                        <a:t>التكاليف الرأسمالية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589,300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89.2%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701431">
                <a:tc>
                  <a:txBody>
                    <a:bodyPr/>
                    <a:lstStyle/>
                    <a:p>
                      <a:pPr algn="just" rtl="1">
                        <a:lnSpc>
                          <a:spcPct val="115000"/>
                        </a:lnSpc>
                        <a:spcAft>
                          <a:spcPts val="0"/>
                        </a:spcAft>
                      </a:pPr>
                      <a:r>
                        <a:rPr lang="ar-SA" sz="1400">
                          <a:effectLst/>
                        </a:rPr>
                        <a:t>رأس المال العامل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71,384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10.8%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701431">
                <a:tc>
                  <a:txBody>
                    <a:bodyPr/>
                    <a:lstStyle/>
                    <a:p>
                      <a:pPr algn="just" rtl="1">
                        <a:lnSpc>
                          <a:spcPct val="115000"/>
                        </a:lnSpc>
                        <a:spcAft>
                          <a:spcPts val="0"/>
                        </a:spcAft>
                      </a:pPr>
                      <a:r>
                        <a:rPr lang="ar-SA" sz="1400">
                          <a:effectLst/>
                        </a:rPr>
                        <a:t>إجمالي التكلفة الاستثمارية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660,684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dirty="0">
                          <a:effectLst/>
                        </a:rPr>
                        <a:t>100.0%</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bl>
          </a:graphicData>
        </a:graphic>
      </p:graphicFrame>
    </p:spTree>
    <p:extLst>
      <p:ext uri="{BB962C8B-B14F-4D97-AF65-F5344CB8AC3E}">
        <p14:creationId xmlns="" xmlns:p14="http://schemas.microsoft.com/office/powerpoint/2010/main" val="114367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070654447"/>
              </p:ext>
            </p:extLst>
          </p:nvPr>
        </p:nvGraphicFramePr>
        <p:xfrm>
          <a:off x="1594486" y="1257300"/>
          <a:ext cx="6978015" cy="4526282"/>
        </p:xfrm>
        <a:graphic>
          <a:graphicData uri="http://schemas.openxmlformats.org/drawingml/2006/table">
            <a:tbl>
              <a:tblPr rtl="1" firstRow="1" firstCol="1" bandRow="1">
                <a:tableStyleId>{5C22544A-7EE6-4342-B048-85BDC9FD1C3A}</a:tableStyleId>
              </a:tblPr>
              <a:tblGrid>
                <a:gridCol w="3090395"/>
                <a:gridCol w="2028458"/>
                <a:gridCol w="1859162"/>
              </a:tblGrid>
              <a:tr h="846761">
                <a:tc>
                  <a:txBody>
                    <a:bodyPr/>
                    <a:lstStyle/>
                    <a:p>
                      <a:pPr algn="just" rtl="1">
                        <a:lnSpc>
                          <a:spcPct val="115000"/>
                        </a:lnSpc>
                        <a:spcAft>
                          <a:spcPts val="0"/>
                        </a:spcAft>
                      </a:pPr>
                      <a:r>
                        <a:rPr lang="ar-SA" sz="1600">
                          <a:effectLst/>
                        </a:rPr>
                        <a:t>مصادر التمويل: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846761">
                <a:tc>
                  <a:txBody>
                    <a:bodyPr/>
                    <a:lstStyle/>
                    <a:p>
                      <a:pPr algn="just" rtl="1">
                        <a:lnSpc>
                          <a:spcPct val="115000"/>
                        </a:lnSpc>
                        <a:spcAft>
                          <a:spcPts val="0"/>
                        </a:spcAft>
                      </a:pPr>
                      <a:r>
                        <a:rPr lang="ar-SA" sz="1400">
                          <a:effectLst/>
                        </a:rPr>
                        <a:t>البيــان</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النسبة المئوية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القيمة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1139238">
                <a:tc>
                  <a:txBody>
                    <a:bodyPr/>
                    <a:lstStyle/>
                    <a:p>
                      <a:pPr algn="just" rtl="1">
                        <a:lnSpc>
                          <a:spcPct val="115000"/>
                        </a:lnSpc>
                        <a:spcAft>
                          <a:spcPts val="0"/>
                        </a:spcAft>
                      </a:pPr>
                      <a:r>
                        <a:rPr lang="ar-SA" sz="1400">
                          <a:effectLst/>
                        </a:rPr>
                        <a:t>رأس المال المدفوع (تمويل ذاتي)</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30.0%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198,205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846761">
                <a:tc>
                  <a:txBody>
                    <a:bodyPr/>
                    <a:lstStyle/>
                    <a:p>
                      <a:pPr algn="just" rtl="1">
                        <a:lnSpc>
                          <a:spcPct val="115000"/>
                        </a:lnSpc>
                        <a:spcAft>
                          <a:spcPts val="0"/>
                        </a:spcAft>
                      </a:pPr>
                      <a:r>
                        <a:rPr lang="ar-SA" sz="1400">
                          <a:effectLst/>
                        </a:rPr>
                        <a:t>قروض</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70.0%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462,479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846761">
                <a:tc>
                  <a:txBody>
                    <a:bodyPr/>
                    <a:lstStyle/>
                    <a:p>
                      <a:pPr algn="just" rtl="1">
                        <a:lnSpc>
                          <a:spcPct val="115000"/>
                        </a:lnSpc>
                        <a:spcAft>
                          <a:spcPts val="0"/>
                        </a:spcAft>
                      </a:pPr>
                      <a:r>
                        <a:rPr lang="ar-SA" sz="1400">
                          <a:effectLst/>
                        </a:rPr>
                        <a:t>الإجمالي</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100.0%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dirty="0">
                          <a:effectLst/>
                        </a:rPr>
                        <a:t>660,684</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bl>
          </a:graphicData>
        </a:graphic>
      </p:graphicFrame>
    </p:spTree>
    <p:extLst>
      <p:ext uri="{BB962C8B-B14F-4D97-AF65-F5344CB8AC3E}">
        <p14:creationId xmlns="" xmlns:p14="http://schemas.microsoft.com/office/powerpoint/2010/main" val="4079170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الإيرادات والأرباح</a:t>
            </a:r>
            <a:endParaRPr lang="ar-SA" dirty="0"/>
          </a:p>
        </p:txBody>
      </p:sp>
      <p:graphicFrame>
        <p:nvGraphicFramePr>
          <p:cNvPr id="8" name="عنصر نائب للمحتوى 7"/>
          <p:cNvGraphicFramePr>
            <a:graphicFrameLocks noGrp="1"/>
          </p:cNvGraphicFramePr>
          <p:nvPr>
            <p:ph idx="1"/>
            <p:extLst>
              <p:ext uri="{D42A27DB-BD31-4B8C-83A1-F6EECF244321}">
                <p14:modId xmlns="" xmlns:p14="http://schemas.microsoft.com/office/powerpoint/2010/main" val="1892061731"/>
              </p:ext>
            </p:extLst>
          </p:nvPr>
        </p:nvGraphicFramePr>
        <p:xfrm>
          <a:off x="642910" y="1643050"/>
          <a:ext cx="7514036" cy="4053841"/>
        </p:xfrm>
        <a:graphic>
          <a:graphicData uri="http://schemas.openxmlformats.org/drawingml/2006/table">
            <a:tbl>
              <a:tblPr rtl="1" firstRow="1" firstCol="1" bandRow="1">
                <a:tableStyleId>{5C22544A-7EE6-4342-B048-85BDC9FD1C3A}</a:tableStyleId>
              </a:tblPr>
              <a:tblGrid>
                <a:gridCol w="2333860"/>
                <a:gridCol w="946769"/>
                <a:gridCol w="979830"/>
                <a:gridCol w="979830"/>
                <a:gridCol w="1014395"/>
                <a:gridCol w="1259352"/>
              </a:tblGrid>
              <a:tr h="660010">
                <a:tc>
                  <a:txBody>
                    <a:bodyPr/>
                    <a:lstStyle/>
                    <a:p>
                      <a:pPr algn="just" rtl="1">
                        <a:lnSpc>
                          <a:spcPct val="115000"/>
                        </a:lnSpc>
                        <a:spcAft>
                          <a:spcPts val="0"/>
                        </a:spcAft>
                      </a:pPr>
                      <a:r>
                        <a:rPr lang="ar-SA" sz="1000" dirty="0">
                          <a:effectLst/>
                        </a:rPr>
                        <a:t>البيــان</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ساعات التدريب اليومي</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عدد أيام العمل السنوية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حجم المبيعات السنوية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السعر (ريال)</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الإيرادات السنوية (ريال)</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ساعات العمل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10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350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3,500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800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2,800,000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وجبات صحية</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15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350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5,250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20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105,000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dirty="0">
                          <a:effectLst/>
                        </a:rPr>
                        <a:t> </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9290">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r h="300931">
                <a:tc>
                  <a:txBody>
                    <a:bodyPr/>
                    <a:lstStyle/>
                    <a:p>
                      <a:pPr algn="just" rtl="1">
                        <a:lnSpc>
                          <a:spcPct val="115000"/>
                        </a:lnSpc>
                        <a:spcAft>
                          <a:spcPts val="0"/>
                        </a:spcAft>
                      </a:pPr>
                      <a:r>
                        <a:rPr lang="ar-SA" sz="1000">
                          <a:effectLst/>
                        </a:rPr>
                        <a:t>الإجمالي</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25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c>
                  <a:txBody>
                    <a:bodyPr/>
                    <a:lstStyle/>
                    <a:p>
                      <a:pPr algn="just" rtl="1">
                        <a:lnSpc>
                          <a:spcPct val="115000"/>
                        </a:lnSpc>
                        <a:spcAft>
                          <a:spcPts val="0"/>
                        </a:spcAft>
                      </a:pPr>
                      <a:r>
                        <a:rPr lang="ar-SA" sz="1000" dirty="0">
                          <a:effectLst/>
                        </a:rPr>
                        <a:t>2,905,000</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5147" marR="35147" marT="0" marB="0"/>
                </a:tc>
              </a:tr>
            </a:tbl>
          </a:graphicData>
        </a:graphic>
      </p:graphicFrame>
    </p:spTree>
    <p:extLst>
      <p:ext uri="{BB962C8B-B14F-4D97-AF65-F5344CB8AC3E}">
        <p14:creationId xmlns="" xmlns:p14="http://schemas.microsoft.com/office/powerpoint/2010/main" val="31469096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الأرباح الإجمالية للمشروع</a:t>
            </a:r>
            <a:endParaRPr lang="ar-SA" dirty="0"/>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4078519586"/>
              </p:ext>
            </p:extLst>
          </p:nvPr>
        </p:nvGraphicFramePr>
        <p:xfrm>
          <a:off x="1113234" y="3524250"/>
          <a:ext cx="7514035" cy="2122172"/>
        </p:xfrm>
        <a:graphic>
          <a:graphicData uri="http://schemas.openxmlformats.org/drawingml/2006/table">
            <a:tbl>
              <a:tblPr rtl="1" firstRow="1" firstCol="1" bandRow="1">
                <a:tableStyleId>{5C22544A-7EE6-4342-B048-85BDC9FD1C3A}</a:tableStyleId>
              </a:tblPr>
              <a:tblGrid>
                <a:gridCol w="5245124"/>
                <a:gridCol w="2268911"/>
              </a:tblGrid>
              <a:tr h="530543">
                <a:tc>
                  <a:txBody>
                    <a:bodyPr/>
                    <a:lstStyle/>
                    <a:p>
                      <a:pPr algn="just" rtl="1">
                        <a:lnSpc>
                          <a:spcPct val="115000"/>
                        </a:lnSpc>
                        <a:spcAft>
                          <a:spcPts val="0"/>
                        </a:spcAft>
                      </a:pPr>
                      <a:r>
                        <a:rPr lang="ar-SA" sz="1400">
                          <a:effectLst/>
                        </a:rPr>
                        <a:t>البيـان</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القيمة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530543">
                <a:tc>
                  <a:txBody>
                    <a:bodyPr/>
                    <a:lstStyle/>
                    <a:p>
                      <a:pPr algn="just" rtl="1">
                        <a:lnSpc>
                          <a:spcPct val="115000"/>
                        </a:lnSpc>
                        <a:spcAft>
                          <a:spcPts val="0"/>
                        </a:spcAft>
                      </a:pPr>
                      <a:r>
                        <a:rPr lang="ar-SA" sz="1400">
                          <a:effectLst/>
                        </a:rPr>
                        <a:t>الإيرادات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2,905,000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530543">
                <a:tc>
                  <a:txBody>
                    <a:bodyPr/>
                    <a:lstStyle/>
                    <a:p>
                      <a:pPr algn="just" rtl="1">
                        <a:lnSpc>
                          <a:spcPct val="115000"/>
                        </a:lnSpc>
                        <a:spcAft>
                          <a:spcPts val="0"/>
                        </a:spcAft>
                      </a:pPr>
                      <a:r>
                        <a:rPr lang="ar-SA" sz="1400">
                          <a:effectLst/>
                        </a:rPr>
                        <a:t>مصاريف التشغيل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307,548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530543">
                <a:tc>
                  <a:txBody>
                    <a:bodyPr/>
                    <a:lstStyle/>
                    <a:p>
                      <a:pPr algn="just" rtl="1">
                        <a:lnSpc>
                          <a:spcPct val="115000"/>
                        </a:lnSpc>
                        <a:spcAft>
                          <a:spcPts val="0"/>
                        </a:spcAft>
                      </a:pPr>
                      <a:r>
                        <a:rPr lang="ar-SA" sz="1400">
                          <a:effectLst/>
                        </a:rPr>
                        <a:t>الأرباح = الإيرادات - مصاريف التشغيل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dirty="0">
                          <a:effectLst/>
                        </a:rPr>
                        <a:t>2,597,452</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bl>
          </a:graphicData>
        </a:graphic>
      </p:graphicFrame>
    </p:spTree>
    <p:extLst>
      <p:ext uri="{BB962C8B-B14F-4D97-AF65-F5344CB8AC3E}">
        <p14:creationId xmlns="" xmlns:p14="http://schemas.microsoft.com/office/powerpoint/2010/main" val="192541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صافي الربح</a:t>
            </a:r>
            <a:endParaRPr lang="ar-SA" dirty="0"/>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4210530947"/>
              </p:ext>
            </p:extLst>
          </p:nvPr>
        </p:nvGraphicFramePr>
        <p:xfrm>
          <a:off x="1988819" y="2743200"/>
          <a:ext cx="5915025" cy="3017520"/>
        </p:xfrm>
        <a:graphic>
          <a:graphicData uri="http://schemas.openxmlformats.org/drawingml/2006/table">
            <a:tbl>
              <a:tblPr rtl="1" firstRow="1" firstCol="1" bandRow="1">
                <a:tableStyleId>{5C22544A-7EE6-4342-B048-85BDC9FD1C3A}</a:tableStyleId>
              </a:tblPr>
              <a:tblGrid>
                <a:gridCol w="4128317"/>
                <a:gridCol w="1786708"/>
              </a:tblGrid>
              <a:tr h="865478">
                <a:tc>
                  <a:txBody>
                    <a:bodyPr/>
                    <a:lstStyle/>
                    <a:p>
                      <a:pPr algn="just" rtl="1">
                        <a:lnSpc>
                          <a:spcPct val="115000"/>
                        </a:lnSpc>
                        <a:spcAft>
                          <a:spcPts val="0"/>
                        </a:spcAft>
                      </a:pPr>
                      <a:r>
                        <a:rPr lang="ar-SA" sz="1400">
                          <a:effectLst/>
                        </a:rPr>
                        <a:t>البيـان</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القيمة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r>
              <a:tr h="643282">
                <a:tc>
                  <a:txBody>
                    <a:bodyPr/>
                    <a:lstStyle/>
                    <a:p>
                      <a:pPr algn="just" rtl="1">
                        <a:lnSpc>
                          <a:spcPct val="115000"/>
                        </a:lnSpc>
                        <a:spcAft>
                          <a:spcPts val="0"/>
                        </a:spcAft>
                      </a:pPr>
                      <a:r>
                        <a:rPr lang="ar-SA" sz="1400">
                          <a:effectLst/>
                        </a:rPr>
                        <a:t>الأرباح الإجمالية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2,597,452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643282">
                <a:tc>
                  <a:txBody>
                    <a:bodyPr/>
                    <a:lstStyle/>
                    <a:p>
                      <a:pPr algn="just" rtl="1">
                        <a:lnSpc>
                          <a:spcPct val="115000"/>
                        </a:lnSpc>
                        <a:spcAft>
                          <a:spcPts val="0"/>
                        </a:spcAft>
                      </a:pPr>
                      <a:r>
                        <a:rPr lang="ar-SA" sz="1400">
                          <a:effectLst/>
                        </a:rPr>
                        <a:t>الزكاة 2.5% من الأرباح</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a:effectLst/>
                        </a:rPr>
                        <a:t>64,936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865478">
                <a:tc>
                  <a:txBody>
                    <a:bodyPr/>
                    <a:lstStyle/>
                    <a:p>
                      <a:pPr algn="just" rtl="1">
                        <a:lnSpc>
                          <a:spcPct val="115000"/>
                        </a:lnSpc>
                        <a:spcAft>
                          <a:spcPts val="0"/>
                        </a:spcAft>
                      </a:pPr>
                      <a:r>
                        <a:rPr lang="ar-SA" sz="1400">
                          <a:effectLst/>
                        </a:rPr>
                        <a:t>صافي الربح = إجمالي الربح - الزكاة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tc>
                <a:tc>
                  <a:txBody>
                    <a:bodyPr/>
                    <a:lstStyle/>
                    <a:p>
                      <a:pPr algn="just" rtl="1">
                        <a:lnSpc>
                          <a:spcPct val="115000"/>
                        </a:lnSpc>
                        <a:spcAft>
                          <a:spcPts val="0"/>
                        </a:spcAft>
                      </a:pPr>
                      <a:r>
                        <a:rPr lang="ar-SA" sz="1400" dirty="0">
                          <a:effectLst/>
                        </a:rPr>
                        <a:t>2,532,516</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bl>
          </a:graphicData>
        </a:graphic>
      </p:graphicFrame>
    </p:spTree>
    <p:extLst>
      <p:ext uri="{BB962C8B-B14F-4D97-AF65-F5344CB8AC3E}">
        <p14:creationId xmlns="" xmlns:p14="http://schemas.microsoft.com/office/powerpoint/2010/main" val="2981677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التحليل المالي للمشروع</a:t>
            </a:r>
            <a:endParaRPr lang="ar-SA" dirty="0"/>
          </a:p>
        </p:txBody>
      </p:sp>
      <p:sp>
        <p:nvSpPr>
          <p:cNvPr id="3" name="عنصر نائب للمحتوى 2"/>
          <p:cNvSpPr>
            <a:spLocks noGrp="1"/>
          </p:cNvSpPr>
          <p:nvPr>
            <p:ph idx="1"/>
          </p:nvPr>
        </p:nvSpPr>
        <p:spPr/>
        <p:txBody>
          <a:bodyPr/>
          <a:lstStyle/>
          <a:p>
            <a:r>
              <a:rPr lang="ar-SA" dirty="0">
                <a:latin typeface="Segoe UI Semibold" panose="020B0702040204020203" pitchFamily="34" charset="0"/>
                <a:cs typeface="Segoe UI Semibold" panose="020B0702040204020203" pitchFamily="34" charset="0"/>
              </a:rPr>
              <a:t>يهدف إلى تقييم ربحية المشروع لاتخاذ قرار بقبول أو رفض هذه الفرص الاستثمارية</a:t>
            </a:r>
            <a:endParaRPr lang="en-US" dirty="0">
              <a:latin typeface="Segoe UI Semibold" panose="020B0702040204020203" pitchFamily="34" charset="0"/>
              <a:cs typeface="Segoe UI Semibold" panose="020B0702040204020203" pitchFamily="34" charset="0"/>
            </a:endParaRPr>
          </a:p>
          <a:p>
            <a:r>
              <a:rPr lang="ar-SA" dirty="0">
                <a:solidFill>
                  <a:schemeClr val="accent1">
                    <a:lumMod val="75000"/>
                  </a:schemeClr>
                </a:solidFill>
                <a:latin typeface="Segoe UI Semibold" panose="020B0702040204020203" pitchFamily="34" charset="0"/>
                <a:cs typeface="Segoe UI Semibold" panose="020B0702040204020203" pitchFamily="34" charset="0"/>
              </a:rPr>
              <a:t>أدواته: </a:t>
            </a:r>
            <a:r>
              <a:rPr lang="ar-SA" dirty="0">
                <a:latin typeface="Segoe UI Semibold" panose="020B0702040204020203" pitchFamily="34" charset="0"/>
                <a:cs typeface="Segoe UI Semibold" panose="020B0702040204020203" pitchFamily="34" charset="0"/>
              </a:rPr>
              <a:t>تحليل الدخل ، تحليل التدفقات النقدية، تحليل الاستثمار </a:t>
            </a:r>
            <a:endParaRPr lang="en-US" dirty="0">
              <a:latin typeface="Segoe UI Semibold" panose="020B0702040204020203" pitchFamily="34" charset="0"/>
              <a:cs typeface="Segoe UI Semibold" panose="020B0702040204020203" pitchFamily="34" charset="0"/>
            </a:endParaRPr>
          </a:p>
          <a:p>
            <a:pPr lvl="0"/>
            <a:r>
              <a:rPr lang="ar-SA" dirty="0">
                <a:solidFill>
                  <a:schemeClr val="accent1">
                    <a:lumMod val="75000"/>
                  </a:schemeClr>
                </a:solidFill>
                <a:latin typeface="Segoe UI Semibold" panose="020B0702040204020203" pitchFamily="34" charset="0"/>
                <a:cs typeface="Segoe UI Semibold" panose="020B0702040204020203" pitchFamily="34" charset="0"/>
              </a:rPr>
              <a:t>تحليل الدخل</a:t>
            </a:r>
            <a:r>
              <a:rPr lang="ar-SA" b="1" dirty="0">
                <a:solidFill>
                  <a:schemeClr val="accent1">
                    <a:lumMod val="75000"/>
                  </a:schemeClr>
                </a:solidFill>
                <a:latin typeface="Segoe UI Semibold" panose="020B0702040204020203" pitchFamily="34" charset="0"/>
                <a:cs typeface="Segoe UI Semibold" panose="020B0702040204020203" pitchFamily="34" charset="0"/>
              </a:rPr>
              <a:t>:</a:t>
            </a:r>
            <a:r>
              <a:rPr lang="ar-SA" dirty="0">
                <a:solidFill>
                  <a:schemeClr val="accent1">
                    <a:lumMod val="75000"/>
                  </a:schemeClr>
                </a:solidFill>
                <a:latin typeface="Segoe UI Semibold" panose="020B0702040204020203" pitchFamily="34" charset="0"/>
                <a:cs typeface="Segoe UI Semibold" panose="020B0702040204020203" pitchFamily="34" charset="0"/>
              </a:rPr>
              <a:t> </a:t>
            </a:r>
            <a:r>
              <a:rPr lang="ar-SA" dirty="0">
                <a:latin typeface="Segoe UI Semibold" panose="020B0702040204020203" pitchFamily="34" charset="0"/>
                <a:cs typeface="Segoe UI Semibold" panose="020B0702040204020203" pitchFamily="34" charset="0"/>
              </a:rPr>
              <a:t>تم الاعتماد على صافي الأرباح المتولدة عن المشروع فقط والذي يمثل الإيرادات وتم استبعاد أي مصدر آخر للإيرادات</a:t>
            </a: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 xmlns:p14="http://schemas.microsoft.com/office/powerpoint/2010/main" val="39587241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قائمة الدخل</a:t>
            </a:r>
            <a:endParaRPr lang="ar-SA" dirty="0"/>
          </a:p>
        </p:txBody>
      </p:sp>
      <p:pic>
        <p:nvPicPr>
          <p:cNvPr id="4" name="عنصر نائب للمحتوى 3"/>
          <p:cNvPicPr>
            <a:picLocks noGrp="1"/>
          </p:cNvPicPr>
          <p:nvPr>
            <p:ph idx="1"/>
          </p:nvPr>
        </p:nvPicPr>
        <p:blipFill>
          <a:blip r:embed="rId2" cstate="print"/>
          <a:srcRect l="28359" t="23047" r="1598" b="7812"/>
          <a:stretch>
            <a:fillRect/>
          </a:stretch>
        </p:blipFill>
        <p:spPr bwMode="auto">
          <a:xfrm>
            <a:off x="1113233" y="1851660"/>
            <a:ext cx="7514035" cy="5006340"/>
          </a:xfrm>
          <a:prstGeom prst="rect">
            <a:avLst/>
          </a:prstGeom>
          <a:noFill/>
          <a:ln w="9525">
            <a:noFill/>
            <a:miter lim="800000"/>
            <a:headEnd/>
            <a:tailEnd/>
          </a:ln>
        </p:spPr>
      </p:pic>
    </p:spTree>
    <p:extLst>
      <p:ext uri="{BB962C8B-B14F-4D97-AF65-F5344CB8AC3E}">
        <p14:creationId xmlns="" xmlns:p14="http://schemas.microsoft.com/office/powerpoint/2010/main" val="41833729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l="28578" t="22266" r="1844" b="7422"/>
          <a:stretch>
            <a:fillRect/>
          </a:stretch>
        </p:blipFill>
        <p:spPr bwMode="auto">
          <a:xfrm>
            <a:off x="1508760" y="548640"/>
            <a:ext cx="6978014" cy="5875020"/>
          </a:xfrm>
          <a:prstGeom prst="rect">
            <a:avLst/>
          </a:prstGeom>
          <a:noFill/>
          <a:ln w="9525">
            <a:noFill/>
            <a:miter lim="800000"/>
            <a:headEnd/>
            <a:tailEnd/>
          </a:ln>
        </p:spPr>
      </p:pic>
    </p:spTree>
    <p:extLst>
      <p:ext uri="{BB962C8B-B14F-4D97-AF65-F5344CB8AC3E}">
        <p14:creationId xmlns="" xmlns:p14="http://schemas.microsoft.com/office/powerpoint/2010/main" val="3110654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l="28359" t="23047" r="1379" b="44498"/>
          <a:stretch>
            <a:fillRect/>
          </a:stretch>
        </p:blipFill>
        <p:spPr bwMode="auto">
          <a:xfrm>
            <a:off x="1131570" y="982980"/>
            <a:ext cx="7423785" cy="4914900"/>
          </a:xfrm>
          <a:prstGeom prst="rect">
            <a:avLst/>
          </a:prstGeom>
          <a:noFill/>
          <a:ln w="9525">
            <a:noFill/>
            <a:miter lim="800000"/>
            <a:headEnd/>
            <a:tailEnd/>
          </a:ln>
        </p:spPr>
      </p:pic>
    </p:spTree>
    <p:extLst>
      <p:ext uri="{BB962C8B-B14F-4D97-AF65-F5344CB8AC3E}">
        <p14:creationId xmlns="" xmlns:p14="http://schemas.microsoft.com/office/powerpoint/2010/main" val="37873408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تحليل التدفقات النقدية</a:t>
            </a:r>
            <a:endParaRPr lang="ar-SA" dirty="0"/>
          </a:p>
        </p:txBody>
      </p:sp>
      <p:sp>
        <p:nvSpPr>
          <p:cNvPr id="3" name="عنصر نائب للمحتوى 2"/>
          <p:cNvSpPr>
            <a:spLocks noGrp="1"/>
          </p:cNvSpPr>
          <p:nvPr>
            <p:ph idx="1"/>
          </p:nvPr>
        </p:nvSpPr>
        <p:spPr/>
        <p:txBody>
          <a:bodyPr/>
          <a:lstStyle/>
          <a:p>
            <a:r>
              <a:rPr lang="ar-SA" dirty="0">
                <a:latin typeface="Segoe UI Semibold" panose="020B0702040204020203" pitchFamily="34" charset="0"/>
                <a:cs typeface="Segoe UI Semibold" panose="020B0702040204020203" pitchFamily="34" charset="0"/>
              </a:rPr>
              <a:t>تتكون من تدفقات نقدية داخلة وتدفقات نقدية خارجة، ويتم حساب جميع السنوات التي تم فيها دفع أقساط القروض وفوائدها؛ وذك للتأكد من مقدرة المشروع على سداد التزاماته اتجاه الدائنين؛ ومن الجدير ذكره بأنه تم توفير المبلغ المالي للمشروع عن طريق التمويل الذاتي وجزء من القروض.</a:t>
            </a:r>
          </a:p>
        </p:txBody>
      </p:sp>
    </p:spTree>
    <p:extLst>
      <p:ext uri="{BB962C8B-B14F-4D97-AF65-F5344CB8AC3E}">
        <p14:creationId xmlns="" xmlns:p14="http://schemas.microsoft.com/office/powerpoint/2010/main" val="160872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85918" y="2786058"/>
            <a:ext cx="550072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800" dirty="0" smtClean="0"/>
              <a:t>ثانياً: الدراسة التمهيدية</a:t>
            </a:r>
            <a:endParaRPr lang="ar-SA" sz="4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338410776"/>
              </p:ext>
            </p:extLst>
          </p:nvPr>
        </p:nvGraphicFramePr>
        <p:xfrm>
          <a:off x="1113232" y="1165861"/>
          <a:ext cx="7514037" cy="4640580"/>
        </p:xfrm>
        <a:graphic>
          <a:graphicData uri="http://schemas.openxmlformats.org/drawingml/2006/table">
            <a:tbl>
              <a:tblPr rtl="1" firstRow="1" firstCol="1" bandRow="1">
                <a:tableStyleId>{5C22544A-7EE6-4342-B048-85BDC9FD1C3A}</a:tableStyleId>
              </a:tblPr>
              <a:tblGrid>
                <a:gridCol w="1920587"/>
                <a:gridCol w="928735"/>
                <a:gridCol w="1106066"/>
                <a:gridCol w="930238"/>
                <a:gridCol w="876137"/>
                <a:gridCol w="876137"/>
                <a:gridCol w="876137"/>
              </a:tblGrid>
              <a:tr h="703620">
                <a:tc gridSpan="7">
                  <a:txBody>
                    <a:bodyPr/>
                    <a:lstStyle/>
                    <a:p>
                      <a:pPr algn="just" rtl="1">
                        <a:lnSpc>
                          <a:spcPct val="115000"/>
                        </a:lnSpc>
                        <a:spcAft>
                          <a:spcPts val="0"/>
                        </a:spcAft>
                      </a:pPr>
                      <a:r>
                        <a:rPr lang="ar-SA" sz="1300">
                          <a:effectLst/>
                        </a:rPr>
                        <a:t>التدفقات النقدية الخارجة: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703620">
                <a:tc>
                  <a:txBody>
                    <a:bodyPr/>
                    <a:lstStyle/>
                    <a:p>
                      <a:pPr algn="just" rtl="1">
                        <a:lnSpc>
                          <a:spcPct val="115000"/>
                        </a:lnSpc>
                        <a:spcAft>
                          <a:spcPts val="0"/>
                        </a:spcAft>
                      </a:pPr>
                      <a:r>
                        <a:rPr lang="ar-SA" sz="1300">
                          <a:effectLst/>
                        </a:rPr>
                        <a:t>التكاليف الرأسمالية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589,300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703620">
                <a:tc>
                  <a:txBody>
                    <a:bodyPr/>
                    <a:lstStyle/>
                    <a:p>
                      <a:pPr algn="just" rtl="1">
                        <a:lnSpc>
                          <a:spcPct val="115000"/>
                        </a:lnSpc>
                        <a:spcAft>
                          <a:spcPts val="0"/>
                        </a:spcAft>
                      </a:pPr>
                      <a:r>
                        <a:rPr lang="ar-SA" sz="1300">
                          <a:effectLst/>
                        </a:rPr>
                        <a:t>رأس المال العامل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71,384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703620">
                <a:tc>
                  <a:txBody>
                    <a:bodyPr/>
                    <a:lstStyle/>
                    <a:p>
                      <a:pPr algn="just" rtl="1">
                        <a:lnSpc>
                          <a:spcPct val="115000"/>
                        </a:lnSpc>
                        <a:spcAft>
                          <a:spcPts val="0"/>
                        </a:spcAft>
                      </a:pPr>
                      <a:r>
                        <a:rPr lang="ar-SA" sz="1300">
                          <a:effectLst/>
                        </a:rPr>
                        <a:t>تكاليف التشغيل عدا الإهلاكات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189,196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209,866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216,756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223,646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230,536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1407238">
                <a:tc>
                  <a:txBody>
                    <a:bodyPr/>
                    <a:lstStyle/>
                    <a:p>
                      <a:pPr algn="just" rtl="1">
                        <a:lnSpc>
                          <a:spcPct val="115000"/>
                        </a:lnSpc>
                        <a:spcAft>
                          <a:spcPts val="0"/>
                        </a:spcAft>
                      </a:pPr>
                      <a:r>
                        <a:rPr lang="ar-SA" sz="1300">
                          <a:effectLst/>
                        </a:rPr>
                        <a:t>إجمالي التدفقات الخارجة (مجموع التكاليف الاستثمارية)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660,684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dirty="0">
                          <a:effectLst/>
                        </a:rPr>
                        <a:t>189,196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209,866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216,756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223,646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230,536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418862">
                <a:tc>
                  <a:txBody>
                    <a:bodyPr/>
                    <a:lstStyle/>
                    <a:p>
                      <a:pPr rtl="1">
                        <a:lnSpc>
                          <a:spcPct val="115000"/>
                        </a:lnSpc>
                      </a:pPr>
                      <a:endParaRPr lang="en-US" sz="1000">
                        <a:effectLst/>
                        <a:latin typeface="Calibri" panose="020F0502020204030204" pitchFamily="34" charset="0"/>
                      </a:endParaRPr>
                    </a:p>
                  </a:txBody>
                  <a:tcPr marL="47749" marR="47749" marT="0" marB="0" anchor="ctr"/>
                </a:tc>
                <a:tc>
                  <a:txBody>
                    <a:bodyPr/>
                    <a:lstStyle/>
                    <a:p>
                      <a:pPr rtl="1">
                        <a:lnSpc>
                          <a:spcPct val="115000"/>
                        </a:lnSpc>
                      </a:pPr>
                      <a:endParaRPr lang="en-US" sz="1000">
                        <a:effectLst/>
                        <a:latin typeface="Calibri" panose="020F0502020204030204" pitchFamily="34" charset="0"/>
                      </a:endParaRPr>
                    </a:p>
                  </a:txBody>
                  <a:tcPr marL="47749" marR="47749" marT="0" marB="0" anchor="ctr"/>
                </a:tc>
                <a:tc>
                  <a:txBody>
                    <a:bodyPr/>
                    <a:lstStyle/>
                    <a:p>
                      <a:pPr rtl="1">
                        <a:lnSpc>
                          <a:spcPct val="115000"/>
                        </a:lnSpc>
                      </a:pPr>
                      <a:endParaRPr lang="en-US" sz="1000" dirty="0">
                        <a:effectLst/>
                        <a:latin typeface="Calibri" panose="020F0502020204030204" pitchFamily="34" charset="0"/>
                      </a:endParaRPr>
                    </a:p>
                  </a:txBody>
                  <a:tcPr marL="47749" marR="47749" marT="0" marB="0" anchor="ctr"/>
                </a:tc>
                <a:tc>
                  <a:txBody>
                    <a:bodyPr/>
                    <a:lstStyle/>
                    <a:p>
                      <a:pPr rtl="1">
                        <a:lnSpc>
                          <a:spcPct val="115000"/>
                        </a:lnSpc>
                      </a:pPr>
                      <a:endParaRPr lang="en-US" sz="1000">
                        <a:effectLst/>
                        <a:latin typeface="Calibri" panose="020F0502020204030204" pitchFamily="34" charset="0"/>
                      </a:endParaRPr>
                    </a:p>
                  </a:txBody>
                  <a:tcPr marL="47749" marR="47749" marT="0" marB="0" anchor="ctr"/>
                </a:tc>
                <a:tc>
                  <a:txBody>
                    <a:bodyPr/>
                    <a:lstStyle/>
                    <a:p>
                      <a:pPr rtl="1">
                        <a:lnSpc>
                          <a:spcPct val="115000"/>
                        </a:lnSpc>
                      </a:pPr>
                      <a:endParaRPr lang="en-US" sz="1000">
                        <a:effectLst/>
                        <a:latin typeface="Calibri" panose="020F0502020204030204" pitchFamily="34" charset="0"/>
                      </a:endParaRPr>
                    </a:p>
                  </a:txBody>
                  <a:tcPr marL="47749" marR="47749" marT="0" marB="0" anchor="ctr"/>
                </a:tc>
                <a:tc>
                  <a:txBody>
                    <a:bodyPr/>
                    <a:lstStyle/>
                    <a:p>
                      <a:pPr rtl="1">
                        <a:lnSpc>
                          <a:spcPct val="115000"/>
                        </a:lnSpc>
                      </a:pPr>
                      <a:endParaRPr lang="en-US" sz="1000">
                        <a:effectLst/>
                        <a:latin typeface="Calibri" panose="020F0502020204030204" pitchFamily="34" charset="0"/>
                      </a:endParaRPr>
                    </a:p>
                  </a:txBody>
                  <a:tcPr marL="47749" marR="47749" marT="0" marB="0" anchor="ctr"/>
                </a:tc>
                <a:tc>
                  <a:txBody>
                    <a:bodyPr/>
                    <a:lstStyle/>
                    <a:p>
                      <a:pPr rtl="1">
                        <a:lnSpc>
                          <a:spcPct val="115000"/>
                        </a:lnSpc>
                      </a:pPr>
                      <a:endParaRPr lang="en-US" sz="1000" dirty="0">
                        <a:effectLst/>
                        <a:latin typeface="Calibri" panose="020F0502020204030204" pitchFamily="34" charset="0"/>
                      </a:endParaRPr>
                    </a:p>
                  </a:txBody>
                  <a:tcPr marL="47749" marR="47749" marT="0" marB="0" anchor="ctr"/>
                </a:tc>
              </a:tr>
            </a:tbl>
          </a:graphicData>
        </a:graphic>
      </p:graphicFrame>
    </p:spTree>
    <p:extLst>
      <p:ext uri="{BB962C8B-B14F-4D97-AF65-F5344CB8AC3E}">
        <p14:creationId xmlns="" xmlns:p14="http://schemas.microsoft.com/office/powerpoint/2010/main" val="3301396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897432643"/>
              </p:ext>
            </p:extLst>
          </p:nvPr>
        </p:nvGraphicFramePr>
        <p:xfrm>
          <a:off x="1113236" y="1348741"/>
          <a:ext cx="7562134" cy="4434839"/>
        </p:xfrm>
        <a:graphic>
          <a:graphicData uri="http://schemas.openxmlformats.org/drawingml/2006/table">
            <a:tbl>
              <a:tblPr rtl="1" firstRow="1" firstCol="1" bandRow="1">
                <a:tableStyleId>{5C22544A-7EE6-4342-B048-85BDC9FD1C3A}</a:tableStyleId>
              </a:tblPr>
              <a:tblGrid>
                <a:gridCol w="1421681"/>
                <a:gridCol w="881745"/>
                <a:gridCol w="1052649"/>
                <a:gridCol w="1052649"/>
                <a:gridCol w="1052649"/>
                <a:gridCol w="1052649"/>
                <a:gridCol w="1048112"/>
              </a:tblGrid>
              <a:tr h="748027">
                <a:tc gridSpan="7">
                  <a:txBody>
                    <a:bodyPr/>
                    <a:lstStyle/>
                    <a:p>
                      <a:pPr algn="just" rtl="1">
                        <a:lnSpc>
                          <a:spcPct val="115000"/>
                        </a:lnSpc>
                        <a:spcAft>
                          <a:spcPts val="0"/>
                        </a:spcAft>
                      </a:pPr>
                      <a:r>
                        <a:rPr lang="ar-SA" sz="1300">
                          <a:effectLst/>
                        </a:rPr>
                        <a:t>التدفقات النقدية الداخلة: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748027">
                <a:tc>
                  <a:txBody>
                    <a:bodyPr/>
                    <a:lstStyle/>
                    <a:p>
                      <a:pPr algn="just" rtl="1">
                        <a:lnSpc>
                          <a:spcPct val="115000"/>
                        </a:lnSpc>
                        <a:spcAft>
                          <a:spcPts val="0"/>
                        </a:spcAft>
                      </a:pPr>
                      <a:r>
                        <a:rPr lang="ar-SA" sz="1300">
                          <a:effectLst/>
                        </a:rPr>
                        <a:t>الإيرادات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2,033,500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2,469,250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2,614,500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2,759,750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2,905,000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1095379">
                <a:tc>
                  <a:txBody>
                    <a:bodyPr/>
                    <a:lstStyle/>
                    <a:p>
                      <a:pPr algn="just" rtl="1">
                        <a:lnSpc>
                          <a:spcPct val="115000"/>
                        </a:lnSpc>
                        <a:spcAft>
                          <a:spcPts val="0"/>
                        </a:spcAft>
                      </a:pPr>
                      <a:r>
                        <a:rPr lang="ar-SA" sz="1300">
                          <a:effectLst/>
                        </a:rPr>
                        <a:t>أخرى (قيمة المشروع نهاية المدة)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1095379">
                <a:tc>
                  <a:txBody>
                    <a:bodyPr/>
                    <a:lstStyle/>
                    <a:p>
                      <a:pPr algn="just" rtl="1">
                        <a:lnSpc>
                          <a:spcPct val="115000"/>
                        </a:lnSpc>
                        <a:spcAft>
                          <a:spcPts val="0"/>
                        </a:spcAft>
                      </a:pPr>
                      <a:r>
                        <a:rPr lang="ar-SA" sz="1300">
                          <a:effectLst/>
                        </a:rPr>
                        <a:t>إجمالي التدفقات الداخلة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2,033,500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2,469,250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dirty="0">
                          <a:effectLst/>
                        </a:rPr>
                        <a:t>2,614,500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2,759,750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2,905,000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r h="748027">
                <a:tc>
                  <a:txBody>
                    <a:bodyPr/>
                    <a:lstStyle/>
                    <a:p>
                      <a:pPr algn="just" rtl="1">
                        <a:lnSpc>
                          <a:spcPct val="115000"/>
                        </a:lnSpc>
                        <a:spcAft>
                          <a:spcPts val="0"/>
                        </a:spcAft>
                      </a:pPr>
                      <a:r>
                        <a:rPr lang="ar-SA" sz="1300">
                          <a:effectLst/>
                        </a:rPr>
                        <a:t>صافي التدفق النقدي</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-660,684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1,844,305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2,259,385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2,397,745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a:effectLst/>
                        </a:rPr>
                        <a:t>2,536,105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c>
                  <a:txBody>
                    <a:bodyPr/>
                    <a:lstStyle/>
                    <a:p>
                      <a:pPr algn="just" rtl="1">
                        <a:lnSpc>
                          <a:spcPct val="115000"/>
                        </a:lnSpc>
                        <a:spcAft>
                          <a:spcPts val="0"/>
                        </a:spcAft>
                      </a:pPr>
                      <a:r>
                        <a:rPr lang="ar-SA" sz="1300" dirty="0">
                          <a:effectLst/>
                        </a:rPr>
                        <a:t>2,674,465</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7749" marR="47749" marT="0" marB="0" anchor="ctr"/>
                </a:tc>
              </a:tr>
            </a:tbl>
          </a:graphicData>
        </a:graphic>
      </p:graphicFrame>
    </p:spTree>
    <p:extLst>
      <p:ext uri="{BB962C8B-B14F-4D97-AF65-F5344CB8AC3E}">
        <p14:creationId xmlns="" xmlns:p14="http://schemas.microsoft.com/office/powerpoint/2010/main" val="40745076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714488"/>
            <a:ext cx="8534400" cy="758952"/>
          </a:xfrm>
        </p:spPr>
        <p:txBody>
          <a:bodyPr>
            <a:normAutofit fontScale="90000"/>
          </a:bodyPr>
          <a:lstStyle/>
          <a:p>
            <a:pPr lvl="0"/>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تحليل </a:t>
            </a:r>
            <a:r>
              <a:rPr lang="ar-SA" b="1" dirty="0"/>
              <a:t>الاستثمار:</a:t>
            </a:r>
            <a:r>
              <a:rPr lang="ar-SA" dirty="0"/>
              <a:t> حساب صافي الربح في جميع سنوات العمر الاقتصادي للمشروع</a:t>
            </a:r>
            <a:endParaRPr lang="en-US" dirty="0"/>
          </a:p>
        </p:txBody>
      </p:sp>
      <p:sp>
        <p:nvSpPr>
          <p:cNvPr id="6" name="عنصر نائب للمحتوى 5"/>
          <p:cNvSpPr>
            <a:spLocks noGrp="1"/>
          </p:cNvSpPr>
          <p:nvPr>
            <p:ph idx="1"/>
          </p:nvPr>
        </p:nvSpPr>
        <p:spPr>
          <a:xfrm>
            <a:off x="1113233" y="2667000"/>
            <a:ext cx="7514035" cy="1630681"/>
          </a:xfrm>
        </p:spPr>
        <p:txBody>
          <a:bodyPr/>
          <a:lstStyle/>
          <a:p>
            <a:pPr lvl="0"/>
            <a:r>
              <a:rPr lang="ar-SA" b="1" dirty="0">
                <a:solidFill>
                  <a:schemeClr val="accent1">
                    <a:lumMod val="75000"/>
                  </a:schemeClr>
                </a:solidFill>
                <a:latin typeface="Segoe UI Semibold" panose="020B0702040204020203" pitchFamily="34" charset="0"/>
                <a:cs typeface="Segoe UI Semibold" panose="020B0702040204020203" pitchFamily="34" charset="0"/>
              </a:rPr>
              <a:t>معدل فترة الاسترداد:</a:t>
            </a:r>
            <a:r>
              <a:rPr lang="ar-SA" dirty="0">
                <a:solidFill>
                  <a:schemeClr val="accent1">
                    <a:lumMod val="75000"/>
                  </a:schemeClr>
                </a:solidFill>
                <a:latin typeface="Segoe UI Semibold" panose="020B0702040204020203" pitchFamily="34" charset="0"/>
                <a:cs typeface="Segoe UI Semibold" panose="020B0702040204020203" pitchFamily="34" charset="0"/>
              </a:rPr>
              <a:t> </a:t>
            </a:r>
            <a:r>
              <a:rPr lang="ar-SA" dirty="0">
                <a:latin typeface="Segoe UI Semibold" panose="020B0702040204020203" pitchFamily="34" charset="0"/>
                <a:cs typeface="Segoe UI Semibold" panose="020B0702040204020203" pitchFamily="34" charset="0"/>
              </a:rPr>
              <a:t>وهي الفترة التي تتساوى في نهايتها إجمالي الإيرادات التراكمية للمشروع مع التكاليف </a:t>
            </a:r>
            <a:r>
              <a:rPr lang="ar-SA" dirty="0" smtClean="0">
                <a:latin typeface="Segoe UI Semibold" panose="020B0702040204020203" pitchFamily="34" charset="0"/>
                <a:cs typeface="Segoe UI Semibold" panose="020B0702040204020203" pitchFamily="34" charset="0"/>
              </a:rPr>
              <a:t>الكلية التراكمية.</a:t>
            </a:r>
          </a:p>
          <a:p>
            <a:pPr lvl="0"/>
            <a:endParaRPr lang="ar-SA" dirty="0">
              <a:latin typeface="Segoe UI Semibold" panose="020B0702040204020203" pitchFamily="34" charset="0"/>
              <a:cs typeface="Segoe UI Semibold" panose="020B0702040204020203" pitchFamily="34" charset="0"/>
            </a:endParaRPr>
          </a:p>
          <a:p>
            <a:pPr lvl="0"/>
            <a:endParaRPr lang="en-US" dirty="0">
              <a:latin typeface="Segoe UI Semibold" panose="020B0702040204020203" pitchFamily="34" charset="0"/>
              <a:cs typeface="Segoe UI Semibold" panose="020B0702040204020203" pitchFamily="34" charset="0"/>
            </a:endParaRPr>
          </a:p>
        </p:txBody>
      </p:sp>
      <p:graphicFrame>
        <p:nvGraphicFramePr>
          <p:cNvPr id="8" name="جدول 7"/>
          <p:cNvGraphicFramePr>
            <a:graphicFrameLocks noGrp="1"/>
          </p:cNvGraphicFramePr>
          <p:nvPr>
            <p:extLst>
              <p:ext uri="{D42A27DB-BD31-4B8C-83A1-F6EECF244321}">
                <p14:modId xmlns="" xmlns:p14="http://schemas.microsoft.com/office/powerpoint/2010/main" val="2239286144"/>
              </p:ext>
            </p:extLst>
          </p:nvPr>
        </p:nvGraphicFramePr>
        <p:xfrm>
          <a:off x="1113233" y="3834765"/>
          <a:ext cx="7514035" cy="2114550"/>
        </p:xfrm>
        <a:graphic>
          <a:graphicData uri="http://schemas.openxmlformats.org/drawingml/2006/table">
            <a:tbl>
              <a:tblPr rtl="1" firstRow="1" firstCol="1" bandRow="1"/>
              <a:tblGrid>
                <a:gridCol w="2415011"/>
                <a:gridCol w="2539744"/>
                <a:gridCol w="1035434"/>
                <a:gridCol w="1523846"/>
              </a:tblGrid>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التكاليف الاستثمارية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52425">
                <a:tc>
                  <a:txBody>
                    <a:bodyPr/>
                    <a:lstStyle/>
                    <a:p>
                      <a:pPr algn="just" rtl="1">
                        <a:lnSpc>
                          <a:spcPct val="115000"/>
                        </a:lnSpc>
                        <a:spcAft>
                          <a:spcPts val="0"/>
                        </a:spcAft>
                      </a:pPr>
                      <a:r>
                        <a:rPr lang="ar-SA" sz="140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rPr>
                        <a:t>فترة استرداد الاستثمارات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ـــــــــــــــ</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صافي الأرباح + الاستهلاكات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660,684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ــــــــــــــ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0.3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سنة من بدء التشغيل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2,609,528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9255755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130378" y="426720"/>
            <a:ext cx="7514035" cy="4305301"/>
          </a:xfrm>
        </p:spPr>
        <p:txBody>
          <a:bodyPr/>
          <a:lstStyle/>
          <a:p>
            <a:r>
              <a:rPr lang="ar-SA" b="1" dirty="0">
                <a:solidFill>
                  <a:schemeClr val="accent1">
                    <a:lumMod val="75000"/>
                  </a:schemeClr>
                </a:solidFill>
                <a:latin typeface="Segoe UI Semibold" panose="020B0702040204020203" pitchFamily="34" charset="0"/>
                <a:cs typeface="Segoe UI Semibold" panose="020B0702040204020203" pitchFamily="34" charset="0"/>
              </a:rPr>
              <a:t>معدل </a:t>
            </a:r>
            <a:r>
              <a:rPr lang="ar-SA" b="1" dirty="0" smtClean="0">
                <a:solidFill>
                  <a:schemeClr val="accent1">
                    <a:lumMod val="75000"/>
                  </a:schemeClr>
                </a:solidFill>
                <a:latin typeface="Segoe UI Semibold" panose="020B0702040204020203" pitchFamily="34" charset="0"/>
                <a:cs typeface="Segoe UI Semibold" panose="020B0702040204020203" pitchFamily="34" charset="0"/>
              </a:rPr>
              <a:t>دوران رأس المال</a:t>
            </a: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pPr marL="0" indent="0">
              <a:buNone/>
            </a:pPr>
            <a:endParaRPr lang="ar-SA" b="1" dirty="0" smtClean="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smtClean="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r>
              <a:rPr lang="ar-SA" b="1" dirty="0" smtClean="0">
                <a:solidFill>
                  <a:schemeClr val="accent1">
                    <a:lumMod val="75000"/>
                  </a:schemeClr>
                </a:solidFill>
                <a:latin typeface="Segoe UI Semibold" panose="020B0702040204020203" pitchFamily="34" charset="0"/>
                <a:cs typeface="Segoe UI Semibold" panose="020B0702040204020203" pitchFamily="34" charset="0"/>
              </a:rPr>
              <a:t>نسبه صافي الربح إلى الايرادات</a:t>
            </a:r>
            <a:endParaRPr lang="ar-SA" dirty="0"/>
          </a:p>
        </p:txBody>
      </p:sp>
      <p:graphicFrame>
        <p:nvGraphicFramePr>
          <p:cNvPr id="7" name="جدول 6"/>
          <p:cNvGraphicFramePr>
            <a:graphicFrameLocks noGrp="1"/>
          </p:cNvGraphicFramePr>
          <p:nvPr>
            <p:extLst>
              <p:ext uri="{D42A27DB-BD31-4B8C-83A1-F6EECF244321}">
                <p14:modId xmlns="" xmlns:p14="http://schemas.microsoft.com/office/powerpoint/2010/main" val="1599383900"/>
              </p:ext>
            </p:extLst>
          </p:nvPr>
        </p:nvGraphicFramePr>
        <p:xfrm>
          <a:off x="2056208" y="1522094"/>
          <a:ext cx="5256818" cy="1978344"/>
        </p:xfrm>
        <a:graphic>
          <a:graphicData uri="http://schemas.openxmlformats.org/drawingml/2006/table">
            <a:tbl>
              <a:tblPr rtl="1" firstRow="1" firstCol="1" bandRow="1"/>
              <a:tblGrid>
                <a:gridCol w="2070549"/>
                <a:gridCol w="1851822"/>
                <a:gridCol w="779216"/>
                <a:gridCol w="555231"/>
              </a:tblGrid>
              <a:tr h="329724">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الإيرادات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29724">
                <a:tc>
                  <a:txBody>
                    <a:bodyPr/>
                    <a:lstStyle/>
                    <a:p>
                      <a:pPr algn="just" rtl="1">
                        <a:lnSpc>
                          <a:spcPct val="115000"/>
                        </a:lnSpc>
                        <a:spcAft>
                          <a:spcPts val="0"/>
                        </a:spcAft>
                      </a:pPr>
                      <a:r>
                        <a:rPr lang="ar-SA" sz="140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rPr>
                        <a:t>معدل دوران رأس المال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ـــــــــــــــ</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29724">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التكاليف الاستثمارية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29724">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2,905,000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29724">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ـــــــــــــــ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4.40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مرة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29724">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660,684</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graphicFrame>
        <p:nvGraphicFramePr>
          <p:cNvPr id="8" name="جدول 7"/>
          <p:cNvGraphicFramePr>
            <a:graphicFrameLocks noGrp="1"/>
          </p:cNvGraphicFramePr>
          <p:nvPr>
            <p:extLst>
              <p:ext uri="{D42A27DB-BD31-4B8C-83A1-F6EECF244321}">
                <p14:modId xmlns="" xmlns:p14="http://schemas.microsoft.com/office/powerpoint/2010/main" val="863363634"/>
              </p:ext>
            </p:extLst>
          </p:nvPr>
        </p:nvGraphicFramePr>
        <p:xfrm>
          <a:off x="2928926" y="4143380"/>
          <a:ext cx="4097655" cy="2145792"/>
        </p:xfrm>
        <a:graphic>
          <a:graphicData uri="http://schemas.openxmlformats.org/drawingml/2006/table">
            <a:tbl>
              <a:tblPr rtl="1" firstRow="1" firstCol="1" bandRow="1"/>
              <a:tblGrid>
                <a:gridCol w="1651635"/>
                <a:gridCol w="1737360"/>
                <a:gridCol w="708660"/>
              </a:tblGrid>
              <a:tr h="0">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صافي الربح</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52425">
                <a:tc>
                  <a:txBody>
                    <a:bodyPr/>
                    <a:lstStyle/>
                    <a:p>
                      <a:pPr algn="just" rtl="1">
                        <a:lnSpc>
                          <a:spcPct val="115000"/>
                        </a:lnSpc>
                        <a:spcAft>
                          <a:spcPts val="0"/>
                        </a:spcAft>
                      </a:pPr>
                      <a:r>
                        <a:rPr lang="ar-SA" sz="140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rPr>
                        <a:t>نسبة صافي الربح إلى الإيرادات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الإيرادات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2,532,516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87.2%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2,905,000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603551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181813" y="929640"/>
            <a:ext cx="7514035" cy="5128261"/>
          </a:xfrm>
        </p:spPr>
        <p:txBody>
          <a:bodyPr>
            <a:normAutofit lnSpcReduction="10000"/>
          </a:bodyPr>
          <a:lstStyle/>
          <a:p>
            <a:endParaRPr lang="ar-SA" b="1" dirty="0" smtClean="0">
              <a:solidFill>
                <a:schemeClr val="accent1">
                  <a:lumMod val="75000"/>
                </a:schemeClr>
              </a:solidFill>
              <a:latin typeface="Segoe UI Semibold" panose="020B0702040204020203" pitchFamily="34" charset="0"/>
              <a:cs typeface="Segoe UI Semibold" panose="020B0702040204020203" pitchFamily="34" charset="0"/>
            </a:endParaRPr>
          </a:p>
          <a:p>
            <a:r>
              <a:rPr lang="ar-SA" b="1" dirty="0" smtClean="0">
                <a:solidFill>
                  <a:schemeClr val="accent1">
                    <a:lumMod val="75000"/>
                  </a:schemeClr>
                </a:solidFill>
                <a:latin typeface="Segoe UI Semibold" panose="020B0702040204020203" pitchFamily="34" charset="0"/>
                <a:cs typeface="Segoe UI Semibold" panose="020B0702040204020203" pitchFamily="34" charset="0"/>
              </a:rPr>
              <a:t>نسبة صافي الربح إلى التكاليف التشغيلية</a:t>
            </a:r>
          </a:p>
          <a:p>
            <a:pPr>
              <a:buNone/>
            </a:pPr>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pPr marL="0" indent="0">
              <a:buNone/>
            </a:pPr>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pPr marL="0" indent="0">
              <a:buNone/>
            </a:pPr>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endParaRPr lang="ar-SA" b="1" dirty="0">
              <a:solidFill>
                <a:schemeClr val="accent1">
                  <a:lumMod val="75000"/>
                </a:schemeClr>
              </a:solidFill>
              <a:latin typeface="Segoe UI Semibold" panose="020B0702040204020203" pitchFamily="34" charset="0"/>
              <a:cs typeface="Segoe UI Semibold" panose="020B0702040204020203" pitchFamily="34" charset="0"/>
            </a:endParaRPr>
          </a:p>
          <a:p>
            <a:r>
              <a:rPr lang="ar-SA" b="1" dirty="0" smtClean="0">
                <a:solidFill>
                  <a:schemeClr val="accent1">
                    <a:lumMod val="75000"/>
                  </a:schemeClr>
                </a:solidFill>
                <a:latin typeface="Segoe UI Semibold" panose="020B0702040204020203" pitchFamily="34" charset="0"/>
                <a:cs typeface="Segoe UI Semibold" panose="020B0702040204020203" pitchFamily="34" charset="0"/>
              </a:rPr>
              <a:t>معيار تحليل التعادل</a:t>
            </a:r>
          </a:p>
          <a:p>
            <a:pPr marL="0" indent="0">
              <a:buNone/>
            </a:pPr>
            <a:r>
              <a:rPr lang="ar-SA" dirty="0">
                <a:latin typeface="Segoe UI Semibold" panose="020B0702040204020203" pitchFamily="34" charset="0"/>
                <a:cs typeface="Segoe UI Semibold" panose="020B0702040204020203" pitchFamily="34" charset="0"/>
              </a:rPr>
              <a:t>يهدف إلى التعرف على حجم التعادل الذي يحقق بعده المشروع ربحاً.</a:t>
            </a:r>
            <a:endParaRPr lang="en-US" dirty="0">
              <a:latin typeface="Segoe UI Semibold" panose="020B0702040204020203" pitchFamily="34" charset="0"/>
              <a:cs typeface="Segoe UI Semibold" panose="020B0702040204020203" pitchFamily="34" charset="0"/>
            </a:endParaRPr>
          </a:p>
          <a:p>
            <a:pPr marL="0" indent="0">
              <a:buNone/>
            </a:pPr>
            <a:endParaRPr lang="ar-SA" dirty="0"/>
          </a:p>
          <a:p>
            <a:endParaRPr lang="ar-SA" dirty="0"/>
          </a:p>
        </p:txBody>
      </p:sp>
      <p:graphicFrame>
        <p:nvGraphicFramePr>
          <p:cNvPr id="7" name="جدول 6"/>
          <p:cNvGraphicFramePr>
            <a:graphicFrameLocks noGrp="1"/>
          </p:cNvGraphicFramePr>
          <p:nvPr>
            <p:extLst>
              <p:ext uri="{D42A27DB-BD31-4B8C-83A1-F6EECF244321}">
                <p14:modId xmlns="" xmlns:p14="http://schemas.microsoft.com/office/powerpoint/2010/main" val="3342418242"/>
              </p:ext>
            </p:extLst>
          </p:nvPr>
        </p:nvGraphicFramePr>
        <p:xfrm>
          <a:off x="1428728" y="2143116"/>
          <a:ext cx="4086225" cy="2252853"/>
        </p:xfrm>
        <a:graphic>
          <a:graphicData uri="http://schemas.openxmlformats.org/drawingml/2006/table">
            <a:tbl>
              <a:tblPr rtl="1" firstRow="1" firstCol="1" bandRow="1"/>
              <a:tblGrid>
                <a:gridCol w="1651635"/>
                <a:gridCol w="1737360"/>
                <a:gridCol w="697230"/>
              </a:tblGrid>
              <a:tr h="352425">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صافي الربح</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52425">
                <a:tc>
                  <a:txBody>
                    <a:bodyPr/>
                    <a:lstStyle/>
                    <a:p>
                      <a:pPr algn="just" rtl="1">
                        <a:lnSpc>
                          <a:spcPct val="115000"/>
                        </a:lnSpc>
                        <a:spcAft>
                          <a:spcPts val="0"/>
                        </a:spcAft>
                      </a:pPr>
                      <a:r>
                        <a:rPr lang="ar-SA" sz="140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rPr>
                        <a:t>نسبة صافي الربح إلى التكاليف التشغيلية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التكاليف التشغيلية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2,532,516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823.5%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307,548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2347596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l="39189" t="23794" r="1804" b="25723"/>
          <a:stretch>
            <a:fillRect/>
          </a:stretch>
        </p:blipFill>
        <p:spPr bwMode="auto">
          <a:xfrm>
            <a:off x="1388745" y="868680"/>
            <a:ext cx="6823710" cy="5486400"/>
          </a:xfrm>
          <a:prstGeom prst="rect">
            <a:avLst/>
          </a:prstGeom>
          <a:noFill/>
          <a:ln w="9525">
            <a:noFill/>
            <a:miter lim="800000"/>
            <a:headEnd/>
            <a:tailEnd/>
          </a:ln>
        </p:spPr>
      </p:pic>
    </p:spTree>
    <p:extLst>
      <p:ext uri="{BB962C8B-B14F-4D97-AF65-F5344CB8AC3E}">
        <p14:creationId xmlns="" xmlns:p14="http://schemas.microsoft.com/office/powerpoint/2010/main" val="3049922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714488"/>
            <a:ext cx="8534400" cy="758952"/>
          </a:xfrm>
        </p:spPr>
        <p:txBody>
          <a:bodyPr>
            <a:normAutofit fontScale="90000"/>
          </a:bodyPr>
          <a:lstStyle/>
          <a:p>
            <a:r>
              <a:rPr lang="ar-SA" sz="2400" dirty="0">
                <a:latin typeface="Segoe UI Semibold" panose="020B0702040204020203" pitchFamily="34" charset="0"/>
                <a:cs typeface="Segoe UI Semibold" panose="020B0702040204020203" pitchFamily="34" charset="0"/>
              </a:rPr>
              <a:t>عند ذلك يكون حجم التعادل كما يلي:</a:t>
            </a:r>
            <a:r>
              <a:rPr lang="en-US" sz="2400" dirty="0">
                <a:latin typeface="Segoe UI Semibold" panose="020B0702040204020203" pitchFamily="34" charset="0"/>
                <a:cs typeface="Segoe UI Semibold" panose="020B0702040204020203" pitchFamily="34" charset="0"/>
              </a:rPr>
              <a:t/>
            </a:r>
            <a:br>
              <a:rPr lang="en-US" sz="2400" dirty="0">
                <a:latin typeface="Segoe UI Semibold" panose="020B0702040204020203" pitchFamily="34" charset="0"/>
                <a:cs typeface="Segoe UI Semibold" panose="020B0702040204020203" pitchFamily="34" charset="0"/>
              </a:rPr>
            </a:br>
            <a:r>
              <a:rPr lang="ar-SA" sz="2400" dirty="0">
                <a:latin typeface="Segoe UI Semibold" panose="020B0702040204020203" pitchFamily="34" charset="0"/>
                <a:cs typeface="Segoe UI Semibold" panose="020B0702040204020203" pitchFamily="34" charset="0"/>
              </a:rPr>
              <a:t>الإيرادات عند التعادل= الإيرادات*حجم </a:t>
            </a:r>
            <a:r>
              <a:rPr lang="ar-SA" sz="2400" dirty="0" smtClean="0">
                <a:latin typeface="Segoe UI Semibold" panose="020B0702040204020203" pitchFamily="34" charset="0"/>
                <a:cs typeface="Segoe UI Semibold" panose="020B0702040204020203" pitchFamily="34" charset="0"/>
              </a:rPr>
              <a:t>التعادل</a:t>
            </a:r>
            <a:br>
              <a:rPr lang="ar-SA" sz="2400" dirty="0" smtClean="0">
                <a:latin typeface="Segoe UI Semibold" panose="020B0702040204020203" pitchFamily="34" charset="0"/>
                <a:cs typeface="Segoe UI Semibold" panose="020B0702040204020203" pitchFamily="34" charset="0"/>
              </a:rPr>
            </a:br>
            <a:r>
              <a:rPr lang="ar-SA" sz="2400" dirty="0">
                <a:latin typeface="Segoe UI Semibold" panose="020B0702040204020203" pitchFamily="34" charset="0"/>
                <a:cs typeface="Segoe UI Semibold" panose="020B0702040204020203" pitchFamily="34" charset="0"/>
              </a:rPr>
              <a:t>التكاليف عند التعادل= التكاليف المتغيرة*حجم التعادل+ التكاليف </a:t>
            </a:r>
            <a:r>
              <a:rPr lang="ar-SA" sz="2400" dirty="0" smtClean="0">
                <a:latin typeface="Segoe UI Semibold" panose="020B0702040204020203" pitchFamily="34" charset="0"/>
                <a:cs typeface="Segoe UI Semibold" panose="020B0702040204020203" pitchFamily="34" charset="0"/>
              </a:rPr>
              <a:t>الثابتة</a:t>
            </a:r>
            <a:endParaRPr lang="en-US" sz="2400" dirty="0">
              <a:latin typeface="Segoe UI Semibold" panose="020B0702040204020203" pitchFamily="34" charset="0"/>
              <a:cs typeface="Segoe UI Semibold" panose="020B0702040204020203" pitchFamily="34" charset="0"/>
            </a:endParaRPr>
          </a:p>
        </p:txBody>
      </p:sp>
      <p:pic>
        <p:nvPicPr>
          <p:cNvPr id="4" name="عنصر نائب للمحتوى 3"/>
          <p:cNvPicPr>
            <a:picLocks noGrp="1"/>
          </p:cNvPicPr>
          <p:nvPr>
            <p:ph idx="1"/>
          </p:nvPr>
        </p:nvPicPr>
        <p:blipFill>
          <a:blip r:embed="rId2" cstate="print"/>
          <a:srcRect l="39369" t="66881" r="1758" b="12862"/>
          <a:stretch>
            <a:fillRect/>
          </a:stretch>
        </p:blipFill>
        <p:spPr bwMode="auto">
          <a:xfrm>
            <a:off x="1113234" y="2811780"/>
            <a:ext cx="7356397" cy="3108960"/>
          </a:xfrm>
          <a:prstGeom prst="rect">
            <a:avLst/>
          </a:prstGeom>
          <a:noFill/>
          <a:ln w="9525">
            <a:noFill/>
            <a:miter lim="800000"/>
            <a:headEnd/>
            <a:tailEnd/>
          </a:ln>
        </p:spPr>
      </p:pic>
    </p:spTree>
    <p:extLst>
      <p:ext uri="{BB962C8B-B14F-4D97-AF65-F5344CB8AC3E}">
        <p14:creationId xmlns="" xmlns:p14="http://schemas.microsoft.com/office/powerpoint/2010/main" val="3055454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ar-SA" b="1" dirty="0"/>
              <a:t>معيار المعدل المتوسط للربح(العائد على الاستثمار)</a:t>
            </a:r>
            <a:endParaRPr lang="en-US" dirty="0"/>
          </a:p>
        </p:txBody>
      </p:sp>
      <p:graphicFrame>
        <p:nvGraphicFramePr>
          <p:cNvPr id="4" name="عنصر نائب للمحتوى 3"/>
          <p:cNvGraphicFramePr>
            <a:graphicFrameLocks noGrp="1"/>
          </p:cNvGraphicFramePr>
          <p:nvPr>
            <p:ph idx="1"/>
          </p:nvPr>
        </p:nvGraphicFramePr>
        <p:xfrm>
          <a:off x="2821424" y="3171825"/>
          <a:ext cx="4097655" cy="2114550"/>
        </p:xfrm>
        <a:graphic>
          <a:graphicData uri="http://schemas.openxmlformats.org/drawingml/2006/table">
            <a:tbl>
              <a:tblPr rtl="1" firstRow="1" firstCol="1" bandRow="1"/>
              <a:tblGrid>
                <a:gridCol w="1651635"/>
                <a:gridCol w="1737360"/>
                <a:gridCol w="708660"/>
              </a:tblGrid>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صافي الأرباح</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52425">
                <a:tc>
                  <a:txBody>
                    <a:bodyPr/>
                    <a:lstStyle/>
                    <a:p>
                      <a:pPr algn="just" rtl="1">
                        <a:lnSpc>
                          <a:spcPct val="115000"/>
                        </a:lnSpc>
                        <a:spcAft>
                          <a:spcPts val="0"/>
                        </a:spcAft>
                      </a:pPr>
                      <a:r>
                        <a:rPr lang="ar-SA" sz="140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rPr>
                        <a:t>العائد على الاستثمار</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التكاليف الاستثمارية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2,532,516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ــــــــــ ×100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a:noFill/>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383.3%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a:noFill/>
                    </a:lnB>
                  </a:tcPr>
                </a:tc>
              </a:tr>
              <a:tr h="352425">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660,684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26161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3233" y="1165861"/>
            <a:ext cx="7514035" cy="4625340"/>
          </a:xfrm>
        </p:spPr>
        <p:txBody>
          <a:bodyPr>
            <a:normAutofit/>
          </a:bodyPr>
          <a:lstStyle/>
          <a:p>
            <a:pPr lvl="0"/>
            <a:r>
              <a:rPr lang="ar-SA" b="1" dirty="0">
                <a:solidFill>
                  <a:schemeClr val="accent1">
                    <a:lumMod val="75000"/>
                  </a:schemeClr>
                </a:solidFill>
                <a:latin typeface="Segoe UI Semibold" panose="020B0702040204020203" pitchFamily="34" charset="0"/>
                <a:cs typeface="Segoe UI Semibold" panose="020B0702040204020203" pitchFamily="34" charset="0"/>
              </a:rPr>
              <a:t>صافي القيمة الحالية </a:t>
            </a:r>
            <a:r>
              <a:rPr lang="en-US" b="1" dirty="0">
                <a:solidFill>
                  <a:schemeClr val="accent1">
                    <a:lumMod val="75000"/>
                  </a:schemeClr>
                </a:solidFill>
                <a:latin typeface="Segoe UI Semibold" panose="020B0702040204020203" pitchFamily="34" charset="0"/>
                <a:cs typeface="Segoe UI Semibold" panose="020B0702040204020203" pitchFamily="34" charset="0"/>
              </a:rPr>
              <a:t>NPV</a:t>
            </a:r>
            <a:r>
              <a:rPr lang="ar-SA" b="1" dirty="0">
                <a:solidFill>
                  <a:schemeClr val="accent1">
                    <a:lumMod val="75000"/>
                  </a:schemeClr>
                </a:solidFill>
                <a:latin typeface="Segoe UI Semibold" panose="020B0702040204020203" pitchFamily="34" charset="0"/>
                <a:cs typeface="Segoe UI Semibold" panose="020B0702040204020203" pitchFamily="34" charset="0"/>
              </a:rPr>
              <a:t> :</a:t>
            </a:r>
            <a:endParaRPr lang="en-US" dirty="0">
              <a:solidFill>
                <a:schemeClr val="accent1">
                  <a:lumMod val="75000"/>
                </a:schemeClr>
              </a:solidFill>
              <a:latin typeface="Segoe UI Semibold" panose="020B0702040204020203" pitchFamily="34" charset="0"/>
              <a:cs typeface="Segoe UI Semibold" panose="020B0702040204020203" pitchFamily="34" charset="0"/>
            </a:endParaRPr>
          </a:p>
          <a:p>
            <a:r>
              <a:rPr lang="ar-SA" dirty="0">
                <a:latin typeface="Segoe UI Semibold" panose="020B0702040204020203" pitchFamily="34" charset="0"/>
                <a:cs typeface="Segoe UI Semibold" panose="020B0702040204020203" pitchFamily="34" charset="0"/>
              </a:rPr>
              <a:t>هي القيمة المتحققة عن طريق خصم الفرق بين التدفقات النقدية السنوية الداخلة و الخارجة لكل سنة على حدى خلال عمر المشروع بسعر فائدة/خصم ثابت قدره 10% </a:t>
            </a:r>
            <a:endParaRPr lang="en-US" dirty="0">
              <a:latin typeface="Segoe UI Semibold" panose="020B0702040204020203" pitchFamily="34" charset="0"/>
              <a:cs typeface="Segoe UI Semibold" panose="020B0702040204020203" pitchFamily="34" charset="0"/>
            </a:endParaRPr>
          </a:p>
          <a:p>
            <a:pPr lvl="0"/>
            <a:r>
              <a:rPr lang="ar-SA" b="1" dirty="0">
                <a:solidFill>
                  <a:schemeClr val="accent1">
                    <a:lumMod val="75000"/>
                  </a:schemeClr>
                </a:solidFill>
                <a:latin typeface="Segoe UI Semibold" panose="020B0702040204020203" pitchFamily="34" charset="0"/>
                <a:cs typeface="Segoe UI Semibold" panose="020B0702040204020203" pitchFamily="34" charset="0"/>
              </a:rPr>
              <a:t>معدل العائد الداخلي:</a:t>
            </a:r>
            <a:endParaRPr lang="en-US" dirty="0">
              <a:solidFill>
                <a:schemeClr val="accent1">
                  <a:lumMod val="75000"/>
                </a:schemeClr>
              </a:solidFill>
              <a:latin typeface="Segoe UI Semibold" panose="020B0702040204020203" pitchFamily="34" charset="0"/>
              <a:cs typeface="Segoe UI Semibold" panose="020B0702040204020203" pitchFamily="34" charset="0"/>
            </a:endParaRPr>
          </a:p>
          <a:p>
            <a:r>
              <a:rPr lang="ar-SA" dirty="0">
                <a:latin typeface="Segoe UI Semibold" panose="020B0702040204020203" pitchFamily="34" charset="0"/>
                <a:cs typeface="Segoe UI Semibold" panose="020B0702040204020203" pitchFamily="34" charset="0"/>
              </a:rPr>
              <a:t>هو سعر الفائدة التي تتساوى عنده القيمة الحالية للتدفقات النقدية الداخلة المتوقعة للاستثمار مع تكلفة الاستثمار المبدئي ، ويعد المشروع مربح إذا كان معدل العائد الداخلي أكبر من أدنى معدل فائدة مقبول بالنسبة لرأس ا لمال أي أكبر من تكلفة رأس المال.</a:t>
            </a: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 xmlns:p14="http://schemas.microsoft.com/office/powerpoint/2010/main" val="13106020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855516851"/>
              </p:ext>
            </p:extLst>
          </p:nvPr>
        </p:nvGraphicFramePr>
        <p:xfrm>
          <a:off x="1575326" y="937263"/>
          <a:ext cx="6825724" cy="5024995"/>
        </p:xfrm>
        <a:graphic>
          <a:graphicData uri="http://schemas.openxmlformats.org/drawingml/2006/table">
            <a:tbl>
              <a:tblPr rtl="1" firstRow="1" firstCol="1" bandRow="1">
                <a:tableStyleId>{5C22544A-7EE6-4342-B048-85BDC9FD1C3A}</a:tableStyleId>
              </a:tblPr>
              <a:tblGrid>
                <a:gridCol w="1453879"/>
                <a:gridCol w="1183580"/>
                <a:gridCol w="1183580"/>
                <a:gridCol w="1010207"/>
                <a:gridCol w="722162"/>
                <a:gridCol w="722162"/>
                <a:gridCol w="550154"/>
              </a:tblGrid>
              <a:tr h="433104">
                <a:tc gridSpan="7">
                  <a:txBody>
                    <a:bodyPr/>
                    <a:lstStyle/>
                    <a:p>
                      <a:pPr algn="just" rtl="1">
                        <a:lnSpc>
                          <a:spcPct val="115000"/>
                        </a:lnSpc>
                        <a:spcAft>
                          <a:spcPts val="0"/>
                        </a:spcAft>
                      </a:pPr>
                      <a:r>
                        <a:rPr lang="ar-SA" sz="1200">
                          <a:effectLst/>
                        </a:rPr>
                        <a:t>حساب معدل العائد الداخلي وصافي القيمة الحالية للمشروع (القيمة بالريال)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b"/>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33104">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c>
                  <a:txBody>
                    <a:bodyPr/>
                    <a:lstStyle/>
                    <a:p>
                      <a:pPr rtl="1">
                        <a:lnSpc>
                          <a:spcPct val="115000"/>
                        </a:lnSpc>
                      </a:pPr>
                      <a:endParaRPr lang="en-US" sz="1000">
                        <a:effectLst/>
                        <a:latin typeface="Calibri" panose="020F0502020204030204" pitchFamily="34" charset="0"/>
                      </a:endParaRPr>
                    </a:p>
                  </a:txBody>
                  <a:tcPr marL="45109" marR="45109" marT="0" marB="0" anchor="b"/>
                </a:tc>
              </a:tr>
              <a:tr h="433104">
                <a:tc rowSpan="2">
                  <a:txBody>
                    <a:bodyPr/>
                    <a:lstStyle/>
                    <a:p>
                      <a:pPr algn="just" rtl="1">
                        <a:lnSpc>
                          <a:spcPct val="115000"/>
                        </a:lnSpc>
                        <a:spcAft>
                          <a:spcPts val="0"/>
                        </a:spcAft>
                      </a:pPr>
                      <a:r>
                        <a:rPr lang="ar-SA" sz="1200">
                          <a:effectLst/>
                        </a:rPr>
                        <a:t>البيـان</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gridSpan="6">
                  <a:txBody>
                    <a:bodyPr/>
                    <a:lstStyle/>
                    <a:p>
                      <a:pPr algn="just" rtl="1">
                        <a:lnSpc>
                          <a:spcPct val="115000"/>
                        </a:lnSpc>
                        <a:spcAft>
                          <a:spcPts val="0"/>
                        </a:spcAft>
                      </a:pPr>
                      <a:r>
                        <a:rPr lang="ar-SA" sz="1200">
                          <a:effectLst/>
                        </a:rPr>
                        <a:t>السنوات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33104">
                <a:tc vMerge="1">
                  <a:txBody>
                    <a:bodyPr/>
                    <a:lstStyle/>
                    <a:p>
                      <a:pPr rtl="1"/>
                      <a:endParaRPr lang="ar-SA"/>
                    </a:p>
                  </a:txBody>
                  <a:tcPr/>
                </a:tc>
                <a:tc>
                  <a:txBody>
                    <a:bodyPr/>
                    <a:lstStyle/>
                    <a:p>
                      <a:pPr algn="just" rtl="1">
                        <a:lnSpc>
                          <a:spcPct val="115000"/>
                        </a:lnSpc>
                        <a:spcAft>
                          <a:spcPts val="0"/>
                        </a:spcAft>
                      </a:pPr>
                      <a:r>
                        <a:rPr lang="ar-SA" sz="1200">
                          <a:effectLst/>
                        </a:rPr>
                        <a:t>فترة التأسيس</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a:txBody>
                    <a:bodyPr/>
                    <a:lstStyle/>
                    <a:p>
                      <a:pPr algn="just" rtl="1">
                        <a:lnSpc>
                          <a:spcPct val="115000"/>
                        </a:lnSpc>
                        <a:spcAft>
                          <a:spcPts val="0"/>
                        </a:spcAft>
                      </a:pPr>
                      <a:r>
                        <a:rPr lang="ar-SA" sz="1200">
                          <a:effectLst/>
                        </a:rPr>
                        <a:t>2015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a:txBody>
                    <a:bodyPr/>
                    <a:lstStyle/>
                    <a:p>
                      <a:pPr algn="just" rtl="1">
                        <a:lnSpc>
                          <a:spcPct val="115000"/>
                        </a:lnSpc>
                        <a:spcAft>
                          <a:spcPts val="0"/>
                        </a:spcAft>
                      </a:pPr>
                      <a:r>
                        <a:rPr lang="ar-SA" sz="1200">
                          <a:effectLst/>
                        </a:rPr>
                        <a:t>2016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a:txBody>
                    <a:bodyPr/>
                    <a:lstStyle/>
                    <a:p>
                      <a:pPr algn="just" rtl="1">
                        <a:lnSpc>
                          <a:spcPct val="115000"/>
                        </a:lnSpc>
                        <a:spcAft>
                          <a:spcPts val="0"/>
                        </a:spcAft>
                      </a:pPr>
                      <a:r>
                        <a:rPr lang="ar-SA" sz="1200">
                          <a:effectLst/>
                        </a:rPr>
                        <a:t>2017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a:txBody>
                    <a:bodyPr/>
                    <a:lstStyle/>
                    <a:p>
                      <a:pPr algn="just" rtl="1">
                        <a:lnSpc>
                          <a:spcPct val="115000"/>
                        </a:lnSpc>
                        <a:spcAft>
                          <a:spcPts val="0"/>
                        </a:spcAft>
                      </a:pPr>
                      <a:r>
                        <a:rPr lang="ar-SA" sz="1200">
                          <a:effectLst/>
                        </a:rPr>
                        <a:t>2018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c>
                  <a:txBody>
                    <a:bodyPr/>
                    <a:lstStyle/>
                    <a:p>
                      <a:pPr algn="just" rtl="1">
                        <a:lnSpc>
                          <a:spcPct val="115000"/>
                        </a:lnSpc>
                        <a:spcAft>
                          <a:spcPts val="0"/>
                        </a:spcAft>
                      </a:pPr>
                      <a:r>
                        <a:rPr lang="ar-SA" sz="1200">
                          <a:effectLst/>
                        </a:rPr>
                        <a:t>2019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tc>
              </a:tr>
              <a:tr h="433104">
                <a:tc>
                  <a:txBody>
                    <a:bodyPr/>
                    <a:lstStyle/>
                    <a:p>
                      <a:pPr algn="just" rtl="1">
                        <a:lnSpc>
                          <a:spcPct val="115000"/>
                        </a:lnSpc>
                        <a:spcAft>
                          <a:spcPts val="0"/>
                        </a:spcAft>
                      </a:pPr>
                      <a:r>
                        <a:rPr lang="ar-SA" sz="1200">
                          <a:effectLst/>
                        </a:rPr>
                        <a:t>معدلات التشغيل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95%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r>
              <a:tr h="433104">
                <a:tc gridSpan="7">
                  <a:txBody>
                    <a:bodyPr/>
                    <a:lstStyle/>
                    <a:p>
                      <a:pPr algn="just" rtl="1">
                        <a:lnSpc>
                          <a:spcPct val="115000"/>
                        </a:lnSpc>
                        <a:spcAft>
                          <a:spcPts val="0"/>
                        </a:spcAft>
                      </a:pPr>
                      <a:r>
                        <a:rPr lang="ar-SA" sz="1200">
                          <a:effectLst/>
                        </a:rPr>
                        <a:t>التدفقات النقدية الخارجة: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33104">
                <a:tc>
                  <a:txBody>
                    <a:bodyPr/>
                    <a:lstStyle/>
                    <a:p>
                      <a:pPr algn="just" rtl="1">
                        <a:lnSpc>
                          <a:spcPct val="115000"/>
                        </a:lnSpc>
                        <a:spcAft>
                          <a:spcPts val="0"/>
                        </a:spcAft>
                      </a:pPr>
                      <a:r>
                        <a:rPr lang="ar-SA" sz="1200">
                          <a:effectLst/>
                        </a:rPr>
                        <a:t>التكاليف الرأسمالية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589,300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r>
              <a:tr h="433104">
                <a:tc>
                  <a:txBody>
                    <a:bodyPr/>
                    <a:lstStyle/>
                    <a:p>
                      <a:pPr algn="just" rtl="1">
                        <a:lnSpc>
                          <a:spcPct val="115000"/>
                        </a:lnSpc>
                        <a:spcAft>
                          <a:spcPts val="0"/>
                        </a:spcAft>
                      </a:pPr>
                      <a:r>
                        <a:rPr lang="ar-SA" sz="1200">
                          <a:effectLst/>
                        </a:rPr>
                        <a:t>رأس المال العامل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71,384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r>
              <a:tr h="619727">
                <a:tc>
                  <a:txBody>
                    <a:bodyPr/>
                    <a:lstStyle/>
                    <a:p>
                      <a:pPr algn="just" rtl="1">
                        <a:lnSpc>
                          <a:spcPct val="115000"/>
                        </a:lnSpc>
                        <a:spcAft>
                          <a:spcPts val="0"/>
                        </a:spcAft>
                      </a:pPr>
                      <a:r>
                        <a:rPr lang="ar-SA" sz="1200">
                          <a:effectLst/>
                        </a:rPr>
                        <a:t>تكاليف التشغيل عدا الاهلاكات</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189,196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209,866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216,756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223,646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230,536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r>
              <a:tr h="940436">
                <a:tc>
                  <a:txBody>
                    <a:bodyPr/>
                    <a:lstStyle/>
                    <a:p>
                      <a:pPr algn="just" rtl="1">
                        <a:lnSpc>
                          <a:spcPct val="115000"/>
                        </a:lnSpc>
                        <a:spcAft>
                          <a:spcPts val="0"/>
                        </a:spcAft>
                      </a:pPr>
                      <a:r>
                        <a:rPr lang="ar-SA" sz="1200">
                          <a:effectLst/>
                        </a:rPr>
                        <a:t>إجمالي التدفقات الخارجة (مجموع التكاليف الاستثمارية)</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660,684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189,196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209,866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216,756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a:effectLst/>
                        </a:rPr>
                        <a:t>223,646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c>
                  <a:txBody>
                    <a:bodyPr/>
                    <a:lstStyle/>
                    <a:p>
                      <a:pPr algn="just" rtl="1">
                        <a:lnSpc>
                          <a:spcPct val="115000"/>
                        </a:lnSpc>
                        <a:spcAft>
                          <a:spcPts val="0"/>
                        </a:spcAft>
                      </a:pPr>
                      <a:r>
                        <a:rPr lang="ar-SA" sz="1200" dirty="0">
                          <a:effectLst/>
                        </a:rPr>
                        <a:t>230,536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5109" marR="45109" marT="0" marB="0" anchor="ctr"/>
                </a:tc>
              </a:tr>
            </a:tbl>
          </a:graphicData>
        </a:graphic>
      </p:graphicFrame>
    </p:spTree>
    <p:extLst>
      <p:ext uri="{BB962C8B-B14F-4D97-AF65-F5344CB8AC3E}">
        <p14:creationId xmlns="" xmlns:p14="http://schemas.microsoft.com/office/powerpoint/2010/main" val="139971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ثانياً: الدراسة التمهيدية</a:t>
            </a:r>
            <a:endParaRPr lang="ar-SA" dirty="0"/>
          </a:p>
        </p:txBody>
      </p:sp>
      <p:sp>
        <p:nvSpPr>
          <p:cNvPr id="3" name="عنصر نائب للمحتوى 2"/>
          <p:cNvSpPr>
            <a:spLocks noGrp="1"/>
          </p:cNvSpPr>
          <p:nvPr>
            <p:ph sz="quarter" idx="1"/>
          </p:nvPr>
        </p:nvSpPr>
        <p:spPr>
          <a:xfrm>
            <a:off x="285720" y="2143116"/>
            <a:ext cx="8503920" cy="2902084"/>
          </a:xfrm>
        </p:spPr>
        <p:txBody>
          <a:bodyPr/>
          <a:lstStyle/>
          <a:p>
            <a:pPr algn="just">
              <a:buNone/>
            </a:pPr>
            <a:r>
              <a:rPr lang="ar-SA" sz="2800" dirty="0" smtClean="0">
                <a:solidFill>
                  <a:srgbClr val="7030A0"/>
                </a:solidFill>
                <a:latin typeface="Simplified Arabic" pitchFamily="18" charset="-78"/>
                <a:ea typeface="Calibri" pitchFamily="34" charset="0"/>
                <a:cs typeface="Simplified Arabic" pitchFamily="18" charset="-78"/>
              </a:rPr>
              <a:t>      </a:t>
            </a:r>
            <a:r>
              <a:rPr lang="ar-SA" sz="2800" dirty="0" smtClean="0">
                <a:solidFill>
                  <a:srgbClr val="1F497D"/>
                </a:solidFill>
                <a:latin typeface="Simplified Arabic" pitchFamily="18" charset="-78"/>
                <a:ea typeface="Calibri" pitchFamily="34" charset="0"/>
                <a:cs typeface="Simplified Arabic" pitchFamily="18" charset="-78"/>
              </a:rPr>
              <a:t>الدراسة التمهيدية للمشروع تهدف إلى تقييم الأفكار الجديدة للمشروعات المقترحة للتأكد من عدم وجود عوائق جوهرية أمام هذه المشروعات واختيار أفضلها لإجراء الدراسة التفصيلية عليها, وهي تجيب على مجموعة من الأسئلة للتأكد من أن المشروع المقترح مجدي اقتصاديا ومقبول في السوق.</a:t>
            </a:r>
            <a:endParaRPr lang="ar-S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013960097"/>
              </p:ext>
            </p:extLst>
          </p:nvPr>
        </p:nvGraphicFramePr>
        <p:xfrm>
          <a:off x="1113235" y="1165860"/>
          <a:ext cx="7514034" cy="4282441"/>
        </p:xfrm>
        <a:graphic>
          <a:graphicData uri="http://schemas.openxmlformats.org/drawingml/2006/table">
            <a:tbl>
              <a:tblPr rtl="1" firstRow="1" firstCol="1" bandRow="1">
                <a:tableStyleId>{5C22544A-7EE6-4342-B048-85BDC9FD1C3A}</a:tableStyleId>
              </a:tblPr>
              <a:tblGrid>
                <a:gridCol w="967808"/>
                <a:gridCol w="940757"/>
                <a:gridCol w="1188720"/>
                <a:gridCol w="940757"/>
                <a:gridCol w="940757"/>
                <a:gridCol w="940757"/>
                <a:gridCol w="1594478"/>
              </a:tblGrid>
              <a:tr h="587664">
                <a:tc gridSpan="7">
                  <a:txBody>
                    <a:bodyPr/>
                    <a:lstStyle/>
                    <a:p>
                      <a:pPr algn="just" rtl="1">
                        <a:lnSpc>
                          <a:spcPct val="115000"/>
                        </a:lnSpc>
                        <a:spcAft>
                          <a:spcPts val="0"/>
                        </a:spcAft>
                      </a:pPr>
                      <a:r>
                        <a:rPr lang="ar-SA" sz="1200">
                          <a:effectLst/>
                        </a:rPr>
                        <a:t>التدفقات النقدية الداخلة:</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587664">
                <a:tc>
                  <a:txBody>
                    <a:bodyPr/>
                    <a:lstStyle/>
                    <a:p>
                      <a:pPr algn="just" rtl="1">
                        <a:lnSpc>
                          <a:spcPct val="115000"/>
                        </a:lnSpc>
                        <a:spcAft>
                          <a:spcPts val="0"/>
                        </a:spcAft>
                      </a:pPr>
                      <a:r>
                        <a:rPr lang="ar-SA" sz="1200">
                          <a:effectLst/>
                        </a:rPr>
                        <a:t>الإيرادات</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2,033,500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2,469,250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2,614,500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2,759,750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2,905,000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r>
              <a:tr h="1340453">
                <a:tc>
                  <a:txBody>
                    <a:bodyPr/>
                    <a:lstStyle/>
                    <a:p>
                      <a:pPr algn="just" rtl="1">
                        <a:lnSpc>
                          <a:spcPct val="115000"/>
                        </a:lnSpc>
                        <a:spcAft>
                          <a:spcPts val="0"/>
                        </a:spcAft>
                      </a:pPr>
                      <a:r>
                        <a:rPr lang="ar-SA" sz="1200">
                          <a:effectLst/>
                        </a:rPr>
                        <a:t>أخرى (قيمة المشروع نهاية المدة)</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r>
              <a:tr h="883330">
                <a:tc>
                  <a:txBody>
                    <a:bodyPr/>
                    <a:lstStyle/>
                    <a:p>
                      <a:pPr algn="just" rtl="1">
                        <a:lnSpc>
                          <a:spcPct val="115000"/>
                        </a:lnSpc>
                        <a:spcAft>
                          <a:spcPts val="0"/>
                        </a:spcAft>
                      </a:pPr>
                      <a:r>
                        <a:rPr lang="ar-SA" sz="1200">
                          <a:effectLst/>
                        </a:rPr>
                        <a:t>إجمالي التدفقات الداخلة</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2,033,500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2,469,250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2,614,500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2,759,750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2,905,000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r>
              <a:tr h="883330">
                <a:tc>
                  <a:txBody>
                    <a:bodyPr/>
                    <a:lstStyle/>
                    <a:p>
                      <a:pPr algn="just" rtl="1">
                        <a:lnSpc>
                          <a:spcPct val="115000"/>
                        </a:lnSpc>
                        <a:spcAft>
                          <a:spcPts val="0"/>
                        </a:spcAft>
                      </a:pPr>
                      <a:r>
                        <a:rPr lang="ar-SA" sz="1200">
                          <a:effectLst/>
                        </a:rPr>
                        <a:t>صافي التدفق النقدي</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-660,684</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1,844,305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2,259,385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2,397,745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a:effectLst/>
                        </a:rPr>
                        <a:t>2,536,105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c>
                  <a:txBody>
                    <a:bodyPr/>
                    <a:lstStyle/>
                    <a:p>
                      <a:pPr algn="just" rtl="1">
                        <a:lnSpc>
                          <a:spcPct val="115000"/>
                        </a:lnSpc>
                        <a:spcAft>
                          <a:spcPts val="0"/>
                        </a:spcAft>
                      </a:pPr>
                      <a:r>
                        <a:rPr lang="ar-SA" sz="1200" dirty="0">
                          <a:effectLst/>
                        </a:rPr>
                        <a:t>2,674,465</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42941" marR="42941" marT="0" marB="0" anchor="ctr"/>
                </a:tc>
              </a:tr>
            </a:tbl>
          </a:graphicData>
        </a:graphic>
      </p:graphicFrame>
    </p:spTree>
    <p:extLst>
      <p:ext uri="{BB962C8B-B14F-4D97-AF65-F5344CB8AC3E}">
        <p14:creationId xmlns="" xmlns:p14="http://schemas.microsoft.com/office/powerpoint/2010/main" val="717962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dirty="0">
                <a:latin typeface="Segoe UI Semibold" panose="020B0702040204020203" pitchFamily="34" charset="0"/>
                <a:cs typeface="Segoe UI Semibold" panose="020B0702040204020203" pitchFamily="34" charset="0"/>
              </a:rPr>
              <a:t>بالتالي  نستنتج صافي القيمة الحالية ومعدل العائد الداخلي </a:t>
            </a:r>
            <a:endParaRPr lang="en-US" sz="2400" dirty="0">
              <a:latin typeface="Segoe UI Semibold" panose="020B0702040204020203" pitchFamily="34" charset="0"/>
              <a:cs typeface="Segoe UI Semibold" panose="020B0702040204020203" pitchFamily="34" charset="0"/>
            </a:endParaRPr>
          </a:p>
        </p:txBody>
      </p:sp>
      <p:graphicFrame>
        <p:nvGraphicFramePr>
          <p:cNvPr id="5" name="عنصر نائب للمحتوى 4"/>
          <p:cNvGraphicFramePr>
            <a:graphicFrameLocks noGrp="1"/>
          </p:cNvGraphicFramePr>
          <p:nvPr>
            <p:ph idx="1"/>
            <p:extLst>
              <p:ext uri="{D42A27DB-BD31-4B8C-83A1-F6EECF244321}">
                <p14:modId xmlns="" xmlns:p14="http://schemas.microsoft.com/office/powerpoint/2010/main" val="236166615"/>
              </p:ext>
            </p:extLst>
          </p:nvPr>
        </p:nvGraphicFramePr>
        <p:xfrm>
          <a:off x="1680209" y="3131820"/>
          <a:ext cx="6326506" cy="2240280"/>
        </p:xfrm>
        <a:graphic>
          <a:graphicData uri="http://schemas.openxmlformats.org/drawingml/2006/table">
            <a:tbl>
              <a:tblPr rtl="1" firstRow="1" firstCol="1" bandRow="1"/>
              <a:tblGrid>
                <a:gridCol w="2521543"/>
                <a:gridCol w="1751491"/>
                <a:gridCol w="2053472"/>
              </a:tblGrid>
              <a:tr h="560070">
                <a:tc>
                  <a:txBody>
                    <a:bodyPr/>
                    <a:lstStyle/>
                    <a:p>
                      <a:pPr algn="just" rtl="1">
                        <a:lnSpc>
                          <a:spcPct val="115000"/>
                        </a:lnSpc>
                        <a:spcAft>
                          <a:spcPts val="0"/>
                        </a:spcAft>
                      </a:pPr>
                      <a:r>
                        <a:rPr lang="ar-SA" sz="1400" b="1">
                          <a:effectLst/>
                          <a:latin typeface="Calibri" panose="020F0502020204030204" pitchFamily="34" charset="0"/>
                          <a:ea typeface="Times New Roman" panose="02020603050405020304" pitchFamily="18" charset="0"/>
                          <a:cs typeface="Simplified Arabic" panose="02020603050405020304" pitchFamily="18" charset="-78"/>
                        </a:rPr>
                        <a:t>معدل العائد الداخلي </a:t>
                      </a:r>
                      <a:r>
                        <a:rPr lang="en-US" sz="1400" b="1">
                          <a:effectLst/>
                          <a:latin typeface="Simplified Arabic" panose="02020603050405020304" pitchFamily="18" charset="-78"/>
                          <a:ea typeface="Times New Roman" panose="02020603050405020304" pitchFamily="18" charset="0"/>
                          <a:cs typeface="Arial" panose="020B0604020202020204" pitchFamily="34" charset="0"/>
                        </a:rPr>
                        <a:t>IRR</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296.3%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296.3%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560070">
                <a:tc>
                  <a:txBody>
                    <a:bodyPr/>
                    <a:lstStyle/>
                    <a:p>
                      <a:pPr algn="just" rtl="1">
                        <a:lnSpc>
                          <a:spcPct val="115000"/>
                        </a:lnSpc>
                        <a:spcAft>
                          <a:spcPts val="0"/>
                        </a:spcAft>
                      </a:pPr>
                      <a:r>
                        <a:rPr lang="ar-SA" sz="1400" b="1">
                          <a:effectLst/>
                          <a:latin typeface="Calibri" panose="020F0502020204030204" pitchFamily="34" charset="0"/>
                          <a:ea typeface="Times New Roman" panose="02020603050405020304" pitchFamily="18" charset="0"/>
                          <a:cs typeface="Simplified Arabic" panose="02020603050405020304" pitchFamily="18" charset="-78"/>
                        </a:rPr>
                        <a:t>معامل الخصم</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10%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rtl="1">
                        <a:lnSpc>
                          <a:spcPct val="115000"/>
                        </a:lnSpc>
                      </a:pPr>
                      <a:endParaRPr lang="en-US" sz="1100">
                        <a:effectLst/>
                        <a:latin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560070">
                <a:tc>
                  <a:txBody>
                    <a:bodyPr/>
                    <a:lstStyle/>
                    <a:p>
                      <a:pPr algn="just" rtl="1">
                        <a:lnSpc>
                          <a:spcPct val="115000"/>
                        </a:lnSpc>
                        <a:spcAft>
                          <a:spcPts val="0"/>
                        </a:spcAft>
                      </a:pPr>
                      <a:r>
                        <a:rPr lang="ar-SA" sz="1400" b="1">
                          <a:effectLst/>
                          <a:latin typeface="Calibri" panose="020F0502020204030204" pitchFamily="34" charset="0"/>
                          <a:ea typeface="Times New Roman" panose="02020603050405020304" pitchFamily="18" charset="0"/>
                          <a:cs typeface="Simplified Arabic" panose="02020603050405020304" pitchFamily="18" charset="-78"/>
                        </a:rPr>
                        <a:t>صافي القيمة الحالية </a:t>
                      </a:r>
                      <a:r>
                        <a:rPr lang="en-US" sz="1400" b="1">
                          <a:effectLst/>
                          <a:latin typeface="Simplified Arabic" panose="02020603050405020304" pitchFamily="18" charset="-78"/>
                          <a:ea typeface="Times New Roman" panose="02020603050405020304" pitchFamily="18" charset="0"/>
                          <a:cs typeface="Arial" panose="020B0604020202020204" pitchFamily="34" charset="0"/>
                        </a:rPr>
                        <a:t>NPV</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7,343,185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ر.س.‏ 7,343,184.51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560070">
                <a:tc>
                  <a:txBody>
                    <a:bodyPr/>
                    <a:lstStyle/>
                    <a:p>
                      <a:pPr algn="just" rtl="1">
                        <a:lnSpc>
                          <a:spcPct val="115000"/>
                        </a:lnSpc>
                        <a:spcAft>
                          <a:spcPts val="0"/>
                        </a:spcAft>
                      </a:pPr>
                      <a:r>
                        <a:rPr lang="en-US" sz="1400">
                          <a:effectLst/>
                          <a:latin typeface="Simplified Arabic" panose="02020603050405020304" pitchFamily="18" charset="-78"/>
                          <a:ea typeface="Times New Roman" panose="02020603050405020304" pitchFamily="18" charset="0"/>
                          <a:cs typeface="Arial" panose="020B0604020202020204" pitchFamily="34" charset="0"/>
                        </a:rPr>
                        <a:t>IPV</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17.7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17.7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4" name="AutoShape 2"/>
          <p:cNvSpPr>
            <a:spLocks noChangeArrowheads="1"/>
          </p:cNvSpPr>
          <p:nvPr/>
        </p:nvSpPr>
        <p:spPr bwMode="auto">
          <a:xfrm>
            <a:off x="1865947" y="1866899"/>
            <a:ext cx="448628" cy="1264921"/>
          </a:xfrm>
          <a:prstGeom prst="curvedRightArrow">
            <a:avLst>
              <a:gd name="adj1" fmla="val 43636"/>
              <a:gd name="adj2" fmla="val 8727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 xmlns:p14="http://schemas.microsoft.com/office/powerpoint/2010/main" val="772584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01828" y="1"/>
            <a:ext cx="7514035" cy="5242561"/>
          </a:xfrm>
        </p:spPr>
        <p:txBody>
          <a:bodyPr>
            <a:normAutofit/>
          </a:bodyPr>
          <a:lstStyle/>
          <a:p>
            <a:endParaRPr lang="ar-SA" dirty="0" smtClean="0">
              <a:solidFill>
                <a:schemeClr val="accent1">
                  <a:lumMod val="75000"/>
                </a:schemeClr>
              </a:solidFill>
              <a:latin typeface="Segoe UI Semibold" panose="020B0702040204020203" pitchFamily="34" charset="0"/>
              <a:cs typeface="Segoe UI Semibold" panose="020B0702040204020203" pitchFamily="34" charset="0"/>
            </a:endParaRPr>
          </a:p>
          <a:p>
            <a:r>
              <a:rPr lang="ar-SA" dirty="0" err="1" smtClean="0">
                <a:solidFill>
                  <a:schemeClr val="accent1">
                    <a:lumMod val="75000"/>
                  </a:schemeClr>
                </a:solidFill>
                <a:latin typeface="Segoe UI Semibold" panose="020B0702040204020203" pitchFamily="34" charset="0"/>
                <a:cs typeface="Segoe UI Semibold" panose="020B0702040204020203" pitchFamily="34" charset="0"/>
              </a:rPr>
              <a:t>ماتم</a:t>
            </a:r>
            <a:r>
              <a:rPr lang="ar-SA" dirty="0" smtClean="0">
                <a:solidFill>
                  <a:schemeClr val="accent1">
                    <a:lumMod val="75000"/>
                  </a:schemeClr>
                </a:solidFill>
                <a:latin typeface="Segoe UI Semibold" panose="020B0702040204020203" pitchFamily="34" charset="0"/>
                <a:cs typeface="Segoe UI Semibold" panose="020B0702040204020203" pitchFamily="34" charset="0"/>
              </a:rPr>
              <a:t> الاستعانة به</a:t>
            </a:r>
          </a:p>
          <a:p>
            <a:endParaRPr lang="ar-SA" dirty="0">
              <a:solidFill>
                <a:schemeClr val="accent1">
                  <a:lumMod val="75000"/>
                </a:schemeClr>
              </a:solidFill>
              <a:latin typeface="Segoe UI Semibold" panose="020B0702040204020203" pitchFamily="34" charset="0"/>
              <a:cs typeface="Segoe UI Semibold" panose="020B0702040204020203" pitchFamily="34" charset="0"/>
            </a:endParaRPr>
          </a:p>
          <a:p>
            <a:endParaRPr lang="ar-SA" dirty="0" smtClean="0">
              <a:solidFill>
                <a:schemeClr val="accent1">
                  <a:lumMod val="75000"/>
                </a:schemeClr>
              </a:solidFill>
              <a:latin typeface="Segoe UI Semibold" panose="020B0702040204020203" pitchFamily="34" charset="0"/>
              <a:cs typeface="Segoe UI Semibold" panose="020B0702040204020203" pitchFamily="34" charset="0"/>
            </a:endParaRPr>
          </a:p>
          <a:p>
            <a:endParaRPr lang="ar-SA" dirty="0" smtClean="0">
              <a:solidFill>
                <a:schemeClr val="accent1">
                  <a:lumMod val="75000"/>
                </a:schemeClr>
              </a:solidFill>
              <a:latin typeface="Segoe UI Semibold" panose="020B0702040204020203" pitchFamily="34" charset="0"/>
              <a:cs typeface="Segoe UI Semibold" panose="020B0702040204020203" pitchFamily="34" charset="0"/>
            </a:endParaRPr>
          </a:p>
          <a:p>
            <a:endParaRPr lang="ar-SA" dirty="0" smtClean="0">
              <a:solidFill>
                <a:schemeClr val="accent1">
                  <a:lumMod val="75000"/>
                </a:schemeClr>
              </a:solidFill>
              <a:latin typeface="Segoe UI Semibold" panose="020B0702040204020203" pitchFamily="34" charset="0"/>
              <a:cs typeface="Segoe UI Semibold" panose="020B0702040204020203" pitchFamily="34" charset="0"/>
            </a:endParaRPr>
          </a:p>
          <a:p>
            <a:pPr marL="0" indent="0">
              <a:buNone/>
            </a:pPr>
            <a:endParaRPr lang="ar-SA" dirty="0">
              <a:solidFill>
                <a:schemeClr val="accent1">
                  <a:lumMod val="75000"/>
                </a:schemeClr>
              </a:solidFill>
              <a:latin typeface="Segoe UI Semibold" panose="020B0702040204020203" pitchFamily="34" charset="0"/>
              <a:cs typeface="Segoe UI Semibold" panose="020B0702040204020203" pitchFamily="34" charset="0"/>
            </a:endParaRPr>
          </a:p>
          <a:p>
            <a:r>
              <a:rPr lang="ar-SA" dirty="0" smtClean="0">
                <a:solidFill>
                  <a:schemeClr val="accent1">
                    <a:lumMod val="75000"/>
                  </a:schemeClr>
                </a:solidFill>
                <a:latin typeface="Segoe UI Semibold" panose="020B0702040204020203" pitchFamily="34" charset="0"/>
                <a:cs typeface="Segoe UI Semibold" panose="020B0702040204020203" pitchFamily="34" charset="0"/>
              </a:rPr>
              <a:t>وتم الأخذ في الاعتبار</a:t>
            </a:r>
            <a:endParaRPr lang="ar-SA" dirty="0">
              <a:solidFill>
                <a:schemeClr val="accent1">
                  <a:lumMod val="75000"/>
                </a:schemeClr>
              </a:solidFill>
              <a:latin typeface="Segoe UI Semibold" panose="020B0702040204020203" pitchFamily="34" charset="0"/>
              <a:cs typeface="Segoe UI Semibold" panose="020B0702040204020203" pitchFamily="34" charset="0"/>
            </a:endParaRPr>
          </a:p>
        </p:txBody>
      </p:sp>
      <p:graphicFrame>
        <p:nvGraphicFramePr>
          <p:cNvPr id="7" name="جدول 6"/>
          <p:cNvGraphicFramePr>
            <a:graphicFrameLocks noGrp="1"/>
          </p:cNvGraphicFramePr>
          <p:nvPr>
            <p:extLst>
              <p:ext uri="{D42A27DB-BD31-4B8C-83A1-F6EECF244321}">
                <p14:modId xmlns="" xmlns:p14="http://schemas.microsoft.com/office/powerpoint/2010/main" val="1378989748"/>
              </p:ext>
            </p:extLst>
          </p:nvPr>
        </p:nvGraphicFramePr>
        <p:xfrm>
          <a:off x="642910" y="1571612"/>
          <a:ext cx="4491989" cy="2148840"/>
        </p:xfrm>
        <a:graphic>
          <a:graphicData uri="http://schemas.openxmlformats.org/drawingml/2006/table">
            <a:tbl>
              <a:tblPr rtl="1" firstRow="1" firstCol="1" bandRow="1"/>
              <a:tblGrid>
                <a:gridCol w="1427591"/>
                <a:gridCol w="1021466"/>
                <a:gridCol w="1021466"/>
                <a:gridCol w="1021466"/>
              </a:tblGrid>
              <a:tr h="1119818">
                <a:tc>
                  <a:txBody>
                    <a:bodyPr/>
                    <a:lstStyle/>
                    <a:p>
                      <a:pPr algn="just" rtl="1">
                        <a:lnSpc>
                          <a:spcPct val="115000"/>
                        </a:lnSpc>
                        <a:spcAft>
                          <a:spcPts val="0"/>
                        </a:spcAft>
                      </a:pPr>
                      <a:r>
                        <a:rPr lang="ar-SA" sz="14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عناصر التكاليف</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إجمالي تكاليف التشغيل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التكاليف الثابتة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التكاليف المتغيرة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29022">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إجمالي تكاليف التشغيل شامل الاهلاكات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807,500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422,500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dirty="0">
                          <a:effectLst/>
                          <a:latin typeface="Calibri" panose="020F0502020204030204" pitchFamily="34" charset="0"/>
                          <a:ea typeface="Times New Roman" panose="02020603050405020304" pitchFamily="18" charset="0"/>
                          <a:cs typeface="Simplified Arabic" panose="02020603050405020304" pitchFamily="18" charset="-78"/>
                        </a:rPr>
                        <a:t>385,000</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جدول 7"/>
          <p:cNvGraphicFramePr>
            <a:graphicFrameLocks noGrp="1"/>
          </p:cNvGraphicFramePr>
          <p:nvPr>
            <p:extLst>
              <p:ext uri="{D42A27DB-BD31-4B8C-83A1-F6EECF244321}">
                <p14:modId xmlns="" xmlns:p14="http://schemas.microsoft.com/office/powerpoint/2010/main" val="2945160276"/>
              </p:ext>
            </p:extLst>
          </p:nvPr>
        </p:nvGraphicFramePr>
        <p:xfrm>
          <a:off x="3865364" y="4071941"/>
          <a:ext cx="2695575" cy="1857388"/>
        </p:xfrm>
        <a:graphic>
          <a:graphicData uri="http://schemas.openxmlformats.org/drawingml/2006/table">
            <a:tbl>
              <a:tblPr rtl="1" firstRow="1" firstCol="1" bandRow="1"/>
              <a:tblGrid>
                <a:gridCol w="1590675"/>
                <a:gridCol w="1104900"/>
              </a:tblGrid>
              <a:tr h="427934">
                <a:tc>
                  <a:txBody>
                    <a:bodyPr/>
                    <a:lstStyle/>
                    <a:p>
                      <a:pPr algn="just" rtl="1">
                        <a:lnSpc>
                          <a:spcPct val="115000"/>
                        </a:lnSpc>
                        <a:spcAft>
                          <a:spcPts val="0"/>
                        </a:spcAft>
                      </a:pPr>
                      <a:r>
                        <a:rPr lang="ar-SA" sz="14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البيـان</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rtl="1">
                        <a:lnSpc>
                          <a:spcPct val="115000"/>
                        </a:lnSpc>
                        <a:spcAft>
                          <a:spcPts val="0"/>
                        </a:spcAft>
                      </a:pPr>
                      <a:r>
                        <a:rPr lang="ar-SA" sz="140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القيمة (ريال)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43402">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قيمة الزكاة 2.5%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5,363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84">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panose="020F0502020204030204" pitchFamily="34" charset="0"/>
                      </a:endParaRPr>
                    </a:p>
                  </a:txBody>
                  <a:tcPr marL="51435" marR="514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84">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الإهلاكات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a:effectLst/>
                          <a:latin typeface="Calibri" panose="020F0502020204030204" pitchFamily="34" charset="0"/>
                          <a:ea typeface="Times New Roman" panose="02020603050405020304" pitchFamily="18" charset="0"/>
                          <a:cs typeface="Simplified Arabic" panose="02020603050405020304" pitchFamily="18" charset="-78"/>
                        </a:rPr>
                        <a:t>30,600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84">
                <a:tc>
                  <a:txBody>
                    <a:bodyPr/>
                    <a:lstStyle/>
                    <a:p>
                      <a:pPr rtl="1">
                        <a:lnSpc>
                          <a:spcPct val="115000"/>
                        </a:lnSpc>
                      </a:pPr>
                      <a:endParaRPr lang="en-US" sz="110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808354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الجدوى الاقتصادية </a:t>
            </a:r>
            <a:endParaRPr lang="ar-SA" dirty="0"/>
          </a:p>
        </p:txBody>
      </p:sp>
      <p:sp>
        <p:nvSpPr>
          <p:cNvPr id="3" name="عنصر نائب للمحتوى 2"/>
          <p:cNvSpPr>
            <a:spLocks noGrp="1"/>
          </p:cNvSpPr>
          <p:nvPr>
            <p:ph idx="1"/>
          </p:nvPr>
        </p:nvSpPr>
        <p:spPr/>
        <p:txBody>
          <a:bodyPr/>
          <a:lstStyle/>
          <a:p>
            <a:r>
              <a:rPr lang="ar-SA" dirty="0">
                <a:latin typeface="Segoe UI Semibold" panose="020B0702040204020203" pitchFamily="34" charset="0"/>
                <a:cs typeface="Segoe UI Semibold" panose="020B0702040204020203" pitchFamily="34" charset="0"/>
              </a:rPr>
              <a:t>سوف يتم استخدام قانون الربحية الاقتصادية الذي ينص على = الإيرادات / 141.5 - التكاليف / 141.5</a:t>
            </a:r>
            <a:endParaRPr lang="en-US" dirty="0">
              <a:latin typeface="Segoe UI Semibold" panose="020B0702040204020203" pitchFamily="34" charset="0"/>
              <a:cs typeface="Segoe UI Semibold" panose="020B0702040204020203" pitchFamily="34" charset="0"/>
            </a:endParaRPr>
          </a:p>
          <a:p>
            <a:r>
              <a:rPr lang="ar-SA" dirty="0">
                <a:latin typeface="Segoe UI Semibold" panose="020B0702040204020203" pitchFamily="34" charset="0"/>
                <a:cs typeface="Segoe UI Semibold" panose="020B0702040204020203" pitchFamily="34" charset="0"/>
              </a:rPr>
              <a:t>علماً أن ( 141.5 ) هو الرقم القياسي العام للأسعار </a:t>
            </a:r>
            <a:endParaRPr lang="en-US" dirty="0">
              <a:latin typeface="Segoe UI Semibold" panose="020B0702040204020203" pitchFamily="34" charset="0"/>
              <a:cs typeface="Segoe UI Semibold" panose="020B0702040204020203" pitchFamily="34" charset="0"/>
            </a:endParaRPr>
          </a:p>
          <a:p>
            <a:r>
              <a:rPr lang="ar-SA" dirty="0">
                <a:latin typeface="Segoe UI Semibold" panose="020B0702040204020203" pitchFamily="34" charset="0"/>
                <a:cs typeface="Segoe UI Semibold" panose="020B0702040204020203" pitchFamily="34" charset="0"/>
              </a:rPr>
              <a:t>= 2,905,000 / 141.5 - 589,300 / 141.5</a:t>
            </a:r>
            <a:endParaRPr lang="en-US" dirty="0">
              <a:latin typeface="Segoe UI Semibold" panose="020B0702040204020203" pitchFamily="34" charset="0"/>
              <a:cs typeface="Segoe UI Semibold" panose="020B0702040204020203" pitchFamily="34" charset="0"/>
            </a:endParaRPr>
          </a:p>
          <a:p>
            <a:r>
              <a:rPr lang="ar-SA" dirty="0">
                <a:latin typeface="Segoe UI Semibold" panose="020B0702040204020203" pitchFamily="34" charset="0"/>
                <a:cs typeface="Segoe UI Semibold" panose="020B0702040204020203" pitchFamily="34" charset="0"/>
              </a:rPr>
              <a:t>= 16365.37 </a:t>
            </a:r>
            <a:endParaRPr lang="en-US" dirty="0">
              <a:latin typeface="Segoe UI Semibold" panose="020B0702040204020203" pitchFamily="34" charset="0"/>
              <a:cs typeface="Segoe UI Semibold" panose="020B0702040204020203" pitchFamily="34" charset="0"/>
            </a:endParaRPr>
          </a:p>
          <a:p>
            <a:endParaRPr lang="ar-SA" dirty="0"/>
          </a:p>
        </p:txBody>
      </p:sp>
    </p:spTree>
    <p:extLst>
      <p:ext uri="{BB962C8B-B14F-4D97-AF65-F5344CB8AC3E}">
        <p14:creationId xmlns="" xmlns:p14="http://schemas.microsoft.com/office/powerpoint/2010/main" val="389378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96301" y="1380069"/>
            <a:ext cx="4096388" cy="2616199"/>
          </a:xfrm>
        </p:spPr>
        <p:txBody>
          <a:bodyPr/>
          <a:lstStyle/>
          <a:p>
            <a:pPr algn="ctr"/>
            <a:r>
              <a:rPr lang="ar-SA" b="1" dirty="0" smtClean="0"/>
              <a:t>تحليل الحساسية</a:t>
            </a:r>
            <a:endParaRPr lang="ar-SA" dirty="0"/>
          </a:p>
        </p:txBody>
      </p:sp>
      <p:pic>
        <p:nvPicPr>
          <p:cNvPr id="4" name="صورة 3" descr="sdw.PNG"/>
          <p:cNvPicPr/>
          <p:nvPr/>
        </p:nvPicPr>
        <p:blipFill>
          <a:blip r:embed="rId2" cstate="print"/>
          <a:stretch>
            <a:fillRect/>
          </a:stretch>
        </p:blipFill>
        <p:spPr>
          <a:xfrm>
            <a:off x="6809422" y="0"/>
            <a:ext cx="2334578" cy="6858000"/>
          </a:xfrm>
          <a:prstGeom prst="rect">
            <a:avLst/>
          </a:prstGeom>
        </p:spPr>
      </p:pic>
    </p:spTree>
    <p:extLst>
      <p:ext uri="{BB962C8B-B14F-4D97-AF65-F5344CB8AC3E}">
        <p14:creationId xmlns="" xmlns:p14="http://schemas.microsoft.com/office/powerpoint/2010/main" val="3319615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428736"/>
            <a:ext cx="8534400" cy="758952"/>
          </a:xfrm>
        </p:spPr>
        <p:txBody>
          <a:bodyPr>
            <a:normAutofit fontScale="90000"/>
          </a:bodyPr>
          <a:lstStyle/>
          <a:p>
            <a:pPr lvl="0"/>
            <a:r>
              <a:rPr lang="ar-SA" b="1" dirty="0"/>
              <a:t>حساسية ربحية المشروع لمعدل </a:t>
            </a:r>
            <a:r>
              <a:rPr lang="ar-SA" b="1" dirty="0" smtClean="0"/>
              <a:t>الخصم</a:t>
            </a:r>
            <a:br>
              <a:rPr lang="ar-SA" b="1" dirty="0" smtClean="0"/>
            </a:br>
            <a:r>
              <a:rPr lang="ar-SA" dirty="0"/>
              <a:t>عند زيادة معدل الخصم (تكلفة الأموال) سيؤدي إلي انخفاض القيمة الحالية (ربحية).</a:t>
            </a:r>
            <a:r>
              <a:rPr lang="en-US" dirty="0"/>
              <a:t/>
            </a:r>
            <a:br>
              <a:rPr lang="en-US" dirty="0"/>
            </a:br>
            <a:endParaRPr lang="ar-SA" dirty="0"/>
          </a:p>
        </p:txBody>
      </p:sp>
      <p:pic>
        <p:nvPicPr>
          <p:cNvPr id="4" name="عنصر نائب للمحتوى 3" descr="معدل الخصم-جدوى.PNG"/>
          <p:cNvPicPr>
            <a:picLocks noGrp="1"/>
          </p:cNvPicPr>
          <p:nvPr>
            <p:ph idx="1"/>
          </p:nvPr>
        </p:nvPicPr>
        <p:blipFill>
          <a:blip r:embed="rId2" cstate="print"/>
          <a:stretch>
            <a:fillRect/>
          </a:stretch>
        </p:blipFill>
        <p:spPr>
          <a:xfrm>
            <a:off x="1251586" y="2438400"/>
            <a:ext cx="7375682" cy="3505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91919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2160270" y="486034"/>
            <a:ext cx="5310814" cy="6371966"/>
          </a:xfrm>
          <a:prstGeom prst="rect">
            <a:avLst/>
          </a:prstGeom>
        </p:spPr>
      </p:pic>
    </p:spTree>
    <p:extLst>
      <p:ext uri="{BB962C8B-B14F-4D97-AF65-F5344CB8AC3E}">
        <p14:creationId xmlns="" xmlns:p14="http://schemas.microsoft.com/office/powerpoint/2010/main" val="8156377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1857364"/>
            <a:ext cx="8534400" cy="758952"/>
          </a:xfrm>
        </p:spPr>
        <p:txBody>
          <a:bodyPr>
            <a:normAutofit fontScale="90000"/>
          </a:bodyPr>
          <a:lstStyle/>
          <a:p>
            <a:r>
              <a:rPr lang="ar-SA" b="1" dirty="0"/>
              <a:t>حساسية ربحية المشروع </a:t>
            </a:r>
            <a:r>
              <a:rPr lang="ar-SA" b="1" dirty="0" smtClean="0"/>
              <a:t>للتغيرات في الايرادات </a:t>
            </a:r>
            <a:r>
              <a:rPr lang="ar-SA" b="1" dirty="0"/>
              <a:t>و </a:t>
            </a:r>
            <a:r>
              <a:rPr lang="ar-SA" b="1" dirty="0" smtClean="0"/>
              <a:t>التكاليف</a:t>
            </a:r>
            <a:br>
              <a:rPr lang="ar-SA" b="1" dirty="0" smtClean="0"/>
            </a:br>
            <a:r>
              <a:rPr lang="ar-SA" sz="2700" dirty="0"/>
              <a:t>يتعين تحليل الحساسية للانخفاض في الإيرادات بنسبه %10</a:t>
            </a:r>
            <a:r>
              <a:rPr lang="en-US" sz="2700" dirty="0"/>
              <a:t/>
            </a:r>
            <a:br>
              <a:rPr lang="en-US" sz="2700" dirty="0"/>
            </a:br>
            <a:r>
              <a:rPr lang="ar-SA" sz="2700" dirty="0"/>
              <a:t>والارتفاع في التكاليف بنسبه %10  </a:t>
            </a:r>
            <a:r>
              <a:rPr lang="ar-SA" sz="2700" dirty="0" smtClean="0"/>
              <a:t>و </a:t>
            </a:r>
            <a:r>
              <a:rPr lang="ar-SA" sz="2700" dirty="0"/>
              <a:t>كليهما</a:t>
            </a: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00788768"/>
              </p:ext>
            </p:extLst>
          </p:nvPr>
        </p:nvGraphicFramePr>
        <p:xfrm>
          <a:off x="1113236" y="2981488"/>
          <a:ext cx="7514033" cy="3533609"/>
        </p:xfrm>
        <a:graphic>
          <a:graphicData uri="http://schemas.openxmlformats.org/drawingml/2006/table">
            <a:tbl>
              <a:tblPr rtl="1" firstRow="1" firstCol="1" bandRow="1">
                <a:tableStyleId>{5C22544A-7EE6-4342-B048-85BDC9FD1C3A}</a:tableStyleId>
              </a:tblPr>
              <a:tblGrid>
                <a:gridCol w="602626"/>
                <a:gridCol w="1054970"/>
                <a:gridCol w="957288"/>
                <a:gridCol w="957288"/>
                <a:gridCol w="957288"/>
                <a:gridCol w="957288"/>
                <a:gridCol w="958790"/>
                <a:gridCol w="1068495"/>
              </a:tblGrid>
              <a:tr h="380006">
                <a:tc gridSpan="7">
                  <a:txBody>
                    <a:bodyPr/>
                    <a:lstStyle/>
                    <a:p>
                      <a:pPr algn="just" rtl="1">
                        <a:lnSpc>
                          <a:spcPct val="115000"/>
                        </a:lnSpc>
                        <a:spcAft>
                          <a:spcPts val="0"/>
                        </a:spcAft>
                      </a:pPr>
                      <a:r>
                        <a:rPr lang="ar-SA" sz="1000">
                          <a:effectLst/>
                        </a:rPr>
                        <a:t>حساسية ربحية المشروع للتغيرات و التكاليف</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493561">
                <a:tc>
                  <a:txBody>
                    <a:bodyPr/>
                    <a:lstStyle/>
                    <a:p>
                      <a:pPr algn="just" rtl="1">
                        <a:lnSpc>
                          <a:spcPct val="115000"/>
                        </a:lnSpc>
                        <a:spcAft>
                          <a:spcPts val="0"/>
                        </a:spcAft>
                      </a:pPr>
                      <a:r>
                        <a:rPr lang="ar-SA" sz="1000">
                          <a:effectLst/>
                        </a:rPr>
                        <a:t>السنوات</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الإيرادات المتوقعة</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التكاليف المتوقعة</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الايراد الكلي -10%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التكاليف الكلية +10%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صافي العائد بعد انخفاض الايرادات</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صافي العائد بعد ارتفاع التكاليف</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صافي العائد بعد تغير كليهما</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169.748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186.722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-169.748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-186.722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-186.722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1</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2.469.250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286.878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2.222.325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315.565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1.935.447</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2.153.685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1.906.760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2.614.500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293.768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2.353.050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323.144</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2.059.282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2.291.356</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2.029.906</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3</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2.759.750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300.548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2.483.775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330.602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2.183.227</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2.429.148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2.153.173</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4</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2.905.000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307.548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2.614.500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338.302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2.306.952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2.566.698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2.276.198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r h="380006">
                <a:tc>
                  <a:txBody>
                    <a:bodyPr/>
                    <a:lstStyle/>
                    <a:p>
                      <a:pPr algn="just" rtl="1">
                        <a:lnSpc>
                          <a:spcPct val="115000"/>
                        </a:lnSpc>
                        <a:spcAft>
                          <a:spcPts val="0"/>
                        </a:spcAft>
                      </a:pPr>
                      <a:r>
                        <a:rPr lang="ar-SA" sz="1000">
                          <a:effectLst/>
                        </a:rPr>
                        <a:t>المجموع</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10.748.500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1.358.600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9.673.650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1.494.335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8.315.160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a:effectLst/>
                        </a:rPr>
                        <a:t>9.254.165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nchor="ctr"/>
                </a:tc>
                <a:tc>
                  <a:txBody>
                    <a:bodyPr/>
                    <a:lstStyle/>
                    <a:p>
                      <a:pPr algn="just" rtl="1">
                        <a:lnSpc>
                          <a:spcPct val="115000"/>
                        </a:lnSpc>
                        <a:spcAft>
                          <a:spcPts val="0"/>
                        </a:spcAft>
                      </a:pPr>
                      <a:r>
                        <a:rPr lang="ar-SA" sz="1000" dirty="0">
                          <a:effectLst/>
                        </a:rPr>
                        <a:t>8.179.315</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42579" marR="42579" marT="0" marB="0"/>
                </a:tc>
              </a:tr>
            </a:tbl>
          </a:graphicData>
        </a:graphic>
      </p:graphicFrame>
    </p:spTree>
    <p:extLst>
      <p:ext uri="{BB962C8B-B14F-4D97-AF65-F5344CB8AC3E}">
        <p14:creationId xmlns="" xmlns:p14="http://schemas.microsoft.com/office/powerpoint/2010/main" val="12536085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470610458"/>
              </p:ext>
            </p:extLst>
          </p:nvPr>
        </p:nvGraphicFramePr>
        <p:xfrm>
          <a:off x="1885949" y="754382"/>
          <a:ext cx="6035040" cy="5623558"/>
        </p:xfrm>
        <a:graphic>
          <a:graphicData uri="http://schemas.openxmlformats.org/drawingml/2006/table">
            <a:tbl>
              <a:tblPr rtl="1" firstRow="1" firstCol="1" bandRow="1">
                <a:tableStyleId>{5C22544A-7EE6-4342-B048-85BDC9FD1C3A}</a:tableStyleId>
              </a:tblPr>
              <a:tblGrid>
                <a:gridCol w="1045872"/>
                <a:gridCol w="1045872"/>
                <a:gridCol w="1045872"/>
                <a:gridCol w="1045872"/>
                <a:gridCol w="1046503"/>
                <a:gridCol w="805049"/>
              </a:tblGrid>
              <a:tr h="1494121">
                <a:tc>
                  <a:txBody>
                    <a:bodyPr/>
                    <a:lstStyle/>
                    <a:p>
                      <a:pPr algn="just" rtl="1">
                        <a:lnSpc>
                          <a:spcPct val="115000"/>
                        </a:lnSpc>
                        <a:spcAft>
                          <a:spcPts val="0"/>
                        </a:spcAft>
                      </a:pPr>
                      <a:r>
                        <a:rPr lang="ar-SA" sz="1000">
                          <a:effectLst/>
                        </a:rPr>
                        <a:t>السنوات</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معامل الخصم</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صافي القيمة الحالية قبل التغير</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صافي القيمة الحالية بعد انخفاض الايرادات</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صافي القيمة الحالية بعد ارتفاع التكاليف</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صافي القيمة الحالية بعد تغير كليهما</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-165.504</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-169.748</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-186.722</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-186.722</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1.934.375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1.759.497</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1.957.895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1.733.418</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2</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1.21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1.870.011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1.701.886</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1.893.683</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1,677.608</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3</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1,331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1.801.363</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1.640.291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1.825.055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1.617.711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4</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1.4641</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1.729.742</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1.575.679</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1.753.089</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1.554.674</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317649">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r h="635298">
                <a:tc>
                  <a:txBody>
                    <a:bodyPr/>
                    <a:lstStyle/>
                    <a:p>
                      <a:pPr algn="just" rtl="1">
                        <a:lnSpc>
                          <a:spcPct val="115000"/>
                        </a:lnSpc>
                        <a:spcAft>
                          <a:spcPts val="0"/>
                        </a:spcAft>
                      </a:pPr>
                      <a:r>
                        <a:rPr lang="ar-SA" sz="1000">
                          <a:effectLst/>
                        </a:rPr>
                        <a:t>الممجموع</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 </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7.169.989</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6.507.605</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a:effectLst/>
                        </a:rPr>
                        <a:t>7.243.000</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c>
                  <a:txBody>
                    <a:bodyPr/>
                    <a:lstStyle/>
                    <a:p>
                      <a:pPr algn="just" rtl="1">
                        <a:lnSpc>
                          <a:spcPct val="115000"/>
                        </a:lnSpc>
                        <a:spcAft>
                          <a:spcPts val="0"/>
                        </a:spcAft>
                      </a:pPr>
                      <a:r>
                        <a:rPr lang="ar-SA" sz="1000" dirty="0">
                          <a:effectLst/>
                        </a:rPr>
                        <a:t>6.396.689</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8525" marR="38525" marT="0" marB="0" anchor="ctr"/>
                </a:tc>
              </a:tr>
            </a:tbl>
          </a:graphicData>
        </a:graphic>
      </p:graphicFrame>
    </p:spTree>
    <p:extLst>
      <p:ext uri="{BB962C8B-B14F-4D97-AF65-F5344CB8AC3E}">
        <p14:creationId xmlns="" xmlns:p14="http://schemas.microsoft.com/office/powerpoint/2010/main" val="423654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1525906" y="1463039"/>
            <a:ext cx="6874124" cy="4781087"/>
          </a:xfrm>
          <a:prstGeom prst="rect">
            <a:avLst/>
          </a:prstGeom>
        </p:spPr>
      </p:pic>
    </p:spTree>
    <p:extLst>
      <p:ext uri="{BB962C8B-B14F-4D97-AF65-F5344CB8AC3E}">
        <p14:creationId xmlns="" xmlns:p14="http://schemas.microsoft.com/office/powerpoint/2010/main" val="370147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214414" y="1785926"/>
            <a:ext cx="735811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هل تسمح القوانين والتشريعات بإقامة المشروع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نعم ،تسمح القوانين والتشريعات في المملكة العربية السعودية  بإقامة نادي رياضي  خاص للنساء.</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هل هناك حاجة لمنتجات هذا المشروع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     </a:t>
            </a: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السوق ليس متشبع من إقامة النوادي الرياضية النسائية بل هناك حاجة ماسة لذلك.</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Simplified Arabic" pitchFamily="18" charset="-78"/>
                <a:ea typeface="Times New Roman" pitchFamily="18" charset="0"/>
                <a:cs typeface="Simplified Arabic" pitchFamily="18" charset="-78"/>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هل تكفي الموارد المتاحة لتغطية تكاليف الإنشاء الأولية وتكاليف التشغيل لمدة دورة إنتاجية واحدة على الأقل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    </a:t>
            </a:r>
            <a:r>
              <a:rPr kumimoji="0" lang="ar-SA" sz="2400" b="0" i="0" u="none" strike="noStrike" cap="none" normalizeH="0" baseline="0" dirty="0" smtClean="0">
                <a:ln>
                  <a:noFill/>
                </a:ln>
                <a:solidFill>
                  <a:srgbClr val="1F497D"/>
                </a:solidFill>
                <a:effectLst/>
                <a:latin typeface="Simplified Arabic" pitchFamily="18" charset="-78"/>
                <a:ea typeface="Calibri" pitchFamily="34" charset="0"/>
                <a:cs typeface="Simplified Arabic" pitchFamily="18" charset="-78"/>
              </a:rPr>
              <a:t>إلى حد ما نعم هناك ما يكفي من الموارد بشكل كاف لتغطية تكاليف الإنتاج والتشغيل لأول مرة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1954530" y="819168"/>
            <a:ext cx="5693634" cy="6038833"/>
          </a:xfrm>
          <a:prstGeom prst="rect">
            <a:avLst/>
          </a:prstGeom>
        </p:spPr>
      </p:pic>
    </p:spTree>
    <p:extLst>
      <p:ext uri="{BB962C8B-B14F-4D97-AF65-F5344CB8AC3E}">
        <p14:creationId xmlns="" xmlns:p14="http://schemas.microsoft.com/office/powerpoint/2010/main" val="3914779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تحليل الحساسية  للتأخير في مدة الإنشاء </a:t>
            </a:r>
            <a:endParaRPr lang="ar-SA" dirty="0"/>
          </a:p>
        </p:txBody>
      </p:sp>
      <p:pic>
        <p:nvPicPr>
          <p:cNvPr id="4" name="عنصر نائب للمحتوى 3"/>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13233" y="2438399"/>
            <a:ext cx="7184947" cy="3596641"/>
          </a:xfrm>
          <a:prstGeom prst="rect">
            <a:avLst/>
          </a:prstGeom>
        </p:spPr>
      </p:pic>
    </p:spTree>
    <p:extLst>
      <p:ext uri="{BB962C8B-B14F-4D97-AF65-F5344CB8AC3E}">
        <p14:creationId xmlns="" xmlns:p14="http://schemas.microsoft.com/office/powerpoint/2010/main" val="3182594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1485840" y="1371600"/>
            <a:ext cx="6650093" cy="4230428"/>
          </a:xfrm>
          <a:prstGeom prst="rect">
            <a:avLst/>
          </a:prstGeom>
        </p:spPr>
      </p:pic>
    </p:spTree>
    <p:extLst>
      <p:ext uri="{BB962C8B-B14F-4D97-AF65-F5344CB8AC3E}">
        <p14:creationId xmlns="" xmlns:p14="http://schemas.microsoft.com/office/powerpoint/2010/main" val="30520123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1988820" y="937260"/>
            <a:ext cx="6159889" cy="5440900"/>
          </a:xfrm>
          <a:prstGeom prst="rect">
            <a:avLst/>
          </a:prstGeom>
        </p:spPr>
      </p:pic>
    </p:spTree>
    <p:extLst>
      <p:ext uri="{BB962C8B-B14F-4D97-AF65-F5344CB8AC3E}">
        <p14:creationId xmlns="" xmlns:p14="http://schemas.microsoft.com/office/powerpoint/2010/main" val="7779209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96301" y="1380069"/>
            <a:ext cx="4096388" cy="2616199"/>
          </a:xfrm>
        </p:spPr>
        <p:txBody>
          <a:bodyPr/>
          <a:lstStyle/>
          <a:p>
            <a:pPr algn="ctr"/>
            <a:r>
              <a:rPr lang="ar-SA" b="1" dirty="0" smtClean="0"/>
              <a:t>دراسة الجدوى الاجتماعية</a:t>
            </a:r>
            <a:endParaRPr lang="ar-SA" dirty="0"/>
          </a:p>
        </p:txBody>
      </p:sp>
      <p:pic>
        <p:nvPicPr>
          <p:cNvPr id="4" name="صورة 3" descr="sdw.PNG"/>
          <p:cNvPicPr/>
          <p:nvPr/>
        </p:nvPicPr>
        <p:blipFill>
          <a:blip r:embed="rId2" cstate="print"/>
          <a:stretch>
            <a:fillRect/>
          </a:stretch>
        </p:blipFill>
        <p:spPr>
          <a:xfrm>
            <a:off x="6809422" y="0"/>
            <a:ext cx="2334578" cy="6858000"/>
          </a:xfrm>
          <a:prstGeom prst="rect">
            <a:avLst/>
          </a:prstGeom>
        </p:spPr>
      </p:pic>
    </p:spTree>
    <p:extLst>
      <p:ext uri="{BB962C8B-B14F-4D97-AF65-F5344CB8AC3E}">
        <p14:creationId xmlns="" xmlns:p14="http://schemas.microsoft.com/office/powerpoint/2010/main" val="15881901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1851660" y="646940"/>
            <a:ext cx="6017895" cy="6211061"/>
          </a:xfrm>
          <a:prstGeom prst="rect">
            <a:avLst/>
          </a:prstGeom>
        </p:spPr>
      </p:pic>
    </p:spTree>
    <p:extLst>
      <p:ext uri="{BB962C8B-B14F-4D97-AF65-F5344CB8AC3E}">
        <p14:creationId xmlns="" xmlns:p14="http://schemas.microsoft.com/office/powerpoint/2010/main" val="2550304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تقييم الآثار البيئية للمشروع</a:t>
            </a: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1407501006"/>
              </p:ext>
            </p:extLst>
          </p:nvPr>
        </p:nvGraphicFramePr>
        <p:xfrm>
          <a:off x="2057399" y="2674622"/>
          <a:ext cx="5777866" cy="3154679"/>
        </p:xfrm>
        <a:graphic>
          <a:graphicData uri="http://schemas.openxmlformats.org/drawingml/2006/table">
            <a:tbl>
              <a:tblPr rtl="1" firstRow="1" firstCol="1" bandRow="1">
                <a:tableStyleId>{5C22544A-7EE6-4342-B048-85BDC9FD1C3A}</a:tableStyleId>
              </a:tblPr>
              <a:tblGrid>
                <a:gridCol w="2888933"/>
                <a:gridCol w="2888933"/>
              </a:tblGrid>
              <a:tr h="437099">
                <a:tc>
                  <a:txBody>
                    <a:bodyPr/>
                    <a:lstStyle/>
                    <a:p>
                      <a:pPr algn="just" rtl="1">
                        <a:lnSpc>
                          <a:spcPct val="115000"/>
                        </a:lnSpc>
                        <a:spcAft>
                          <a:spcPts val="0"/>
                        </a:spcAft>
                      </a:pPr>
                      <a:r>
                        <a:rPr lang="ar-SA" sz="1400" dirty="0">
                          <a:effectLst/>
                        </a:rPr>
                        <a:t>خطوات التقييم البيئي</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c>
                  <a:txBody>
                    <a:bodyPr/>
                    <a:lstStyle/>
                    <a:p>
                      <a:pPr marL="457200" algn="just" rtl="1">
                        <a:lnSpc>
                          <a:spcPct val="115000"/>
                        </a:lnSpc>
                        <a:spcAft>
                          <a:spcPts val="0"/>
                        </a:spcAft>
                      </a:pPr>
                      <a:r>
                        <a:rPr lang="ar-SA" sz="14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905860">
                <a:tc>
                  <a:txBody>
                    <a:bodyPr/>
                    <a:lstStyle/>
                    <a:p>
                      <a:pPr algn="just" rtl="1">
                        <a:lnSpc>
                          <a:spcPct val="115000"/>
                        </a:lnSpc>
                        <a:spcAft>
                          <a:spcPts val="0"/>
                        </a:spcAft>
                      </a:pPr>
                      <a:r>
                        <a:rPr lang="ar-SA" sz="1400" dirty="0">
                          <a:effectLst/>
                        </a:rPr>
                        <a:t>حصر الآثار البيئية المتوقعة</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just" rtl="1">
                        <a:lnSpc>
                          <a:spcPct val="115000"/>
                        </a:lnSpc>
                        <a:spcAft>
                          <a:spcPts val="0"/>
                        </a:spcAft>
                      </a:pPr>
                      <a:r>
                        <a:rPr lang="ar-SA" sz="1400">
                          <a:effectLst/>
                        </a:rPr>
                        <a:t>تدوير مخلفات الأكل وعلب المياه المستخدمة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905860">
                <a:tc>
                  <a:txBody>
                    <a:bodyPr/>
                    <a:lstStyle/>
                    <a:p>
                      <a:pPr algn="just" rtl="1">
                        <a:lnSpc>
                          <a:spcPct val="115000"/>
                        </a:lnSpc>
                        <a:spcAft>
                          <a:spcPts val="0"/>
                        </a:spcAft>
                      </a:pPr>
                      <a:r>
                        <a:rPr lang="ar-SA" sz="1400">
                          <a:effectLst/>
                        </a:rPr>
                        <a:t>ترجمة هذه الآثار لقيم نقدية إذا أمكن</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just" rtl="1">
                        <a:lnSpc>
                          <a:spcPct val="115000"/>
                        </a:lnSpc>
                        <a:spcAft>
                          <a:spcPts val="0"/>
                        </a:spcAft>
                      </a:pPr>
                      <a:r>
                        <a:rPr lang="ar-SA" sz="1400">
                          <a:effectLst/>
                        </a:rPr>
                        <a: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r h="905860">
                <a:tc>
                  <a:txBody>
                    <a:bodyPr/>
                    <a:lstStyle/>
                    <a:p>
                      <a:pPr algn="just" rtl="1">
                        <a:lnSpc>
                          <a:spcPct val="115000"/>
                        </a:lnSpc>
                        <a:spcAft>
                          <a:spcPts val="0"/>
                        </a:spcAft>
                      </a:pPr>
                      <a:r>
                        <a:rPr lang="ar-SA" sz="1400">
                          <a:effectLst/>
                        </a:rPr>
                        <a:t>حساب تكاليف إزالة الآثار البيئية السلبية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just" rtl="1">
                        <a:lnSpc>
                          <a:spcPct val="115000"/>
                        </a:lnSpc>
                        <a:spcAft>
                          <a:spcPts val="0"/>
                        </a:spcAft>
                      </a:pPr>
                      <a:r>
                        <a:rPr lang="ar-SA" sz="1400" dirty="0">
                          <a:effectLst/>
                        </a:rPr>
                        <a:t>شاحنة لنقل المخلفات وتدويرها 1000 ريال شهرياً</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tc>
              </a:tr>
            </a:tbl>
          </a:graphicData>
        </a:graphic>
      </p:graphicFrame>
    </p:spTree>
    <p:extLst>
      <p:ext uri="{BB962C8B-B14F-4D97-AF65-F5344CB8AC3E}">
        <p14:creationId xmlns="" xmlns:p14="http://schemas.microsoft.com/office/powerpoint/2010/main" val="2879328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stretch>
            <a:fillRect/>
          </a:stretch>
        </p:blipFill>
        <p:spPr>
          <a:xfrm>
            <a:off x="388560" y="2766061"/>
            <a:ext cx="8515480" cy="2114306"/>
          </a:xfrm>
          <a:prstGeom prst="rect">
            <a:avLst/>
          </a:prstGeom>
        </p:spPr>
      </p:pic>
    </p:spTree>
    <p:extLst>
      <p:ext uri="{BB962C8B-B14F-4D97-AF65-F5344CB8AC3E}">
        <p14:creationId xmlns="" xmlns:p14="http://schemas.microsoft.com/office/powerpoint/2010/main" val="5493684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sz="quarter" idx="1"/>
          </p:nvPr>
        </p:nvSpPr>
        <p:spPr/>
        <p:txBody>
          <a:bodyPr>
            <a:normAutofit/>
          </a:bodyPr>
          <a:lstStyle/>
          <a:p>
            <a:pPr algn="ctr">
              <a:buNone/>
            </a:pPr>
            <a:endParaRPr lang="ar-SA" sz="5400" dirty="0" smtClean="0"/>
          </a:p>
          <a:p>
            <a:pPr algn="ctr">
              <a:buNone/>
            </a:pPr>
            <a:r>
              <a:rPr lang="ar-SA" sz="5400" dirty="0" smtClean="0"/>
              <a:t>شكراً لحسن استماعكم</a:t>
            </a:r>
            <a:endParaRPr lang="ar-SA" sz="5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284</TotalTime>
  <Words>4308</Words>
  <Application>Microsoft Office PowerPoint</Application>
  <PresentationFormat>عرض على الشاشة (3:4)‏</PresentationFormat>
  <Paragraphs>1539</Paragraphs>
  <Slides>98</Slides>
  <Notes>0</Notes>
  <HiddenSlides>0</HiddenSlides>
  <MMClips>0</MMClips>
  <ScaleCrop>false</ScaleCrop>
  <HeadingPairs>
    <vt:vector size="4" baseType="variant">
      <vt:variant>
        <vt:lpstr>سمة</vt:lpstr>
      </vt:variant>
      <vt:variant>
        <vt:i4>1</vt:i4>
      </vt:variant>
      <vt:variant>
        <vt:lpstr>عناوين الشرائح</vt:lpstr>
      </vt:variant>
      <vt:variant>
        <vt:i4>98</vt:i4>
      </vt:variant>
    </vt:vector>
  </HeadingPairs>
  <TitlesOfParts>
    <vt:vector size="99" baseType="lpstr">
      <vt:lpstr>مدني</vt:lpstr>
      <vt:lpstr>نادي رياضي نسائي</vt:lpstr>
      <vt:lpstr>دراسة الجدوى الأولية</vt:lpstr>
      <vt:lpstr>الشريحة 3</vt:lpstr>
      <vt:lpstr>الشريحة 4</vt:lpstr>
      <vt:lpstr>أولاً: التعريف بالمشروع</vt:lpstr>
      <vt:lpstr>أولاً: التعريف بالمشروع</vt:lpstr>
      <vt:lpstr>الشريحة 7</vt:lpstr>
      <vt:lpstr>ثانياً: الدراسة التمهيدية</vt:lpstr>
      <vt:lpstr>الشريحة 9</vt:lpstr>
      <vt:lpstr>الشريحة 10</vt:lpstr>
      <vt:lpstr>الشريحة 11</vt:lpstr>
      <vt:lpstr>ثالثاً: الدراسة التسويقية</vt:lpstr>
      <vt:lpstr>1/تحديد أدوات السوق</vt:lpstr>
      <vt:lpstr>الأسعار</vt:lpstr>
      <vt:lpstr>2/ تحديد أقسام السوق</vt:lpstr>
      <vt:lpstr>3/ تحديد مرحلة نمو المنتج</vt:lpstr>
      <vt:lpstr>4/ تحديد إستراتيجية التسويق</vt:lpstr>
      <vt:lpstr>5/ التنبؤ بالطلب المتوقع </vt:lpstr>
      <vt:lpstr>تابع: 5/التنبؤ بالطلب المتوقع</vt:lpstr>
      <vt:lpstr>تابع: 5/التنبؤ بالطلب المتوقع</vt:lpstr>
      <vt:lpstr>تابع: 5/التنبؤ بالطلب المتوقع</vt:lpstr>
      <vt:lpstr>تابع: 5/التنبؤ بالطلب المتوقع</vt:lpstr>
      <vt:lpstr>التوقعات المستقبلية للعرض والطلب:</vt:lpstr>
      <vt:lpstr>الشريحة 24</vt:lpstr>
      <vt:lpstr>رابعاً: الدراسة الفنية</vt:lpstr>
      <vt:lpstr>1/ وصف المشروع</vt:lpstr>
      <vt:lpstr>تابع: 1/ وصف المشروع</vt:lpstr>
      <vt:lpstr>تابع: 1/ وصف المشروع</vt:lpstr>
      <vt:lpstr>تابع: 1/ وصف المشروع</vt:lpstr>
      <vt:lpstr>تابع: 1/ وصف المشروع</vt:lpstr>
      <vt:lpstr>2/ اختيار الموقع الملائم للمشروع</vt:lpstr>
      <vt:lpstr>الشريحة 32</vt:lpstr>
      <vt:lpstr>الشريحة 33</vt:lpstr>
      <vt:lpstr>3/ اختيار الفن الإنتاجي الملائم</vt:lpstr>
      <vt:lpstr>الشريحة 35</vt:lpstr>
      <vt:lpstr>الشريحة 36</vt:lpstr>
      <vt:lpstr>4/ تحديد متطلبات المشروع من العناصر الأساسية</vt:lpstr>
      <vt:lpstr>  الأثاث والنقل</vt:lpstr>
      <vt:lpstr>العمالة</vt:lpstr>
      <vt:lpstr>أجور العمالة</vt:lpstr>
      <vt:lpstr>الشريحة 41</vt:lpstr>
      <vt:lpstr>الشريحة 42</vt:lpstr>
      <vt:lpstr>الشريحة 43</vt:lpstr>
      <vt:lpstr>5/ التقييم البيئي للمشروع</vt:lpstr>
      <vt:lpstr>6/ تقدير العمر الاقتصادي للمشروع</vt:lpstr>
      <vt:lpstr>الشريحة 46</vt:lpstr>
      <vt:lpstr>7/ تقدير تكاليف المشروع</vt:lpstr>
      <vt:lpstr>التكاليف الإنشائية:</vt:lpstr>
      <vt:lpstr>تكاليف الآلات والمعدات:</vt:lpstr>
      <vt:lpstr>إنفاق ما قبل الإنتاج:</vt:lpstr>
      <vt:lpstr>الشريحة 51</vt:lpstr>
      <vt:lpstr>دراسة الجدوى المالية</vt:lpstr>
      <vt:lpstr>الشريحة 53</vt:lpstr>
      <vt:lpstr>التكاليف الرأسمالية للمشروع</vt:lpstr>
      <vt:lpstr>الشريحة 55</vt:lpstr>
      <vt:lpstr>الشريحة 56</vt:lpstr>
      <vt:lpstr>تكاليف التشغيل</vt:lpstr>
      <vt:lpstr>الشريحة 58</vt:lpstr>
      <vt:lpstr>الشريحة 59</vt:lpstr>
      <vt:lpstr>التكاليف الاستثمارية</vt:lpstr>
      <vt:lpstr>الشريحة 61</vt:lpstr>
      <vt:lpstr>الإيرادات والأرباح</vt:lpstr>
      <vt:lpstr>الأرباح الإجمالية للمشروع</vt:lpstr>
      <vt:lpstr>صافي الربح</vt:lpstr>
      <vt:lpstr>التحليل المالي للمشروع</vt:lpstr>
      <vt:lpstr>قائمة الدخل</vt:lpstr>
      <vt:lpstr>الشريحة 67</vt:lpstr>
      <vt:lpstr>الشريحة 68</vt:lpstr>
      <vt:lpstr>تحليل التدفقات النقدية</vt:lpstr>
      <vt:lpstr>الشريحة 70</vt:lpstr>
      <vt:lpstr>الشريحة 71</vt:lpstr>
      <vt:lpstr>   تحليل الاستثمار: حساب صافي الربح في جميع سنوات العمر الاقتصادي للمشروع</vt:lpstr>
      <vt:lpstr>الشريحة 73</vt:lpstr>
      <vt:lpstr>الشريحة 74</vt:lpstr>
      <vt:lpstr>الشريحة 75</vt:lpstr>
      <vt:lpstr>عند ذلك يكون حجم التعادل كما يلي: الإيرادات عند التعادل= الإيرادات*حجم التعادل التكاليف عند التعادل= التكاليف المتغيرة*حجم التعادل+ التكاليف الثابتة</vt:lpstr>
      <vt:lpstr>معيار المعدل المتوسط للربح(العائد على الاستثمار)</vt:lpstr>
      <vt:lpstr>الشريحة 78</vt:lpstr>
      <vt:lpstr>الشريحة 79</vt:lpstr>
      <vt:lpstr>الشريحة 80</vt:lpstr>
      <vt:lpstr>بالتالي  نستنتج صافي القيمة الحالية ومعدل العائد الداخلي </vt:lpstr>
      <vt:lpstr>الشريحة 82</vt:lpstr>
      <vt:lpstr>الجدوى الاقتصادية </vt:lpstr>
      <vt:lpstr>تحليل الحساسية</vt:lpstr>
      <vt:lpstr>حساسية ربحية المشروع لمعدل الخصم عند زيادة معدل الخصم (تكلفة الأموال) سيؤدي إلي انخفاض القيمة الحالية (ربحية). </vt:lpstr>
      <vt:lpstr>الشريحة 86</vt:lpstr>
      <vt:lpstr>حساسية ربحية المشروع للتغيرات في الايرادات و التكاليف يتعين تحليل الحساسية للانخفاض في الإيرادات بنسبه %10 والارتفاع في التكاليف بنسبه %10  و كليهما</vt:lpstr>
      <vt:lpstr>الشريحة 88</vt:lpstr>
      <vt:lpstr>الشريحة 89</vt:lpstr>
      <vt:lpstr>الشريحة 90</vt:lpstr>
      <vt:lpstr>تحليل الحساسية  للتأخير في مدة الإنشاء </vt:lpstr>
      <vt:lpstr>الشريحة 92</vt:lpstr>
      <vt:lpstr>الشريحة 93</vt:lpstr>
      <vt:lpstr>دراسة الجدوى الاجتماعية</vt:lpstr>
      <vt:lpstr>الشريحة 95</vt:lpstr>
      <vt:lpstr>تقييم الآثار البيئية للمشروع</vt:lpstr>
      <vt:lpstr>الشريحة 97</vt:lpstr>
      <vt:lpstr>الشريحة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نادي رياضي نسائي</dc:title>
  <dc:creator>win-7</dc:creator>
  <cp:lastModifiedBy>ksu</cp:lastModifiedBy>
  <cp:revision>14</cp:revision>
  <dcterms:created xsi:type="dcterms:W3CDTF">2015-11-08T15:32:13Z</dcterms:created>
  <dcterms:modified xsi:type="dcterms:W3CDTF">2016-03-22T10:00:21Z</dcterms:modified>
</cp:coreProperties>
</file>