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307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5" r:id="rId26"/>
    <p:sldId id="291" r:id="rId27"/>
    <p:sldId id="286" r:id="rId28"/>
    <p:sldId id="293" r:id="rId29"/>
    <p:sldId id="292" r:id="rId30"/>
    <p:sldId id="294" r:id="rId31"/>
    <p:sldId id="287" r:id="rId32"/>
    <p:sldId id="288" r:id="rId33"/>
    <p:sldId id="289" r:id="rId34"/>
    <p:sldId id="290" r:id="rId35"/>
    <p:sldId id="308" r:id="rId36"/>
    <p:sldId id="283" r:id="rId37"/>
    <p:sldId id="295" r:id="rId38"/>
    <p:sldId id="299" r:id="rId39"/>
    <p:sldId id="302" r:id="rId40"/>
    <p:sldId id="301" r:id="rId41"/>
    <p:sldId id="300" r:id="rId42"/>
    <p:sldId id="296" r:id="rId43"/>
    <p:sldId id="304" r:id="rId44"/>
    <p:sldId id="306" r:id="rId45"/>
    <p:sldId id="305" r:id="rId46"/>
    <p:sldId id="303" r:id="rId47"/>
    <p:sldId id="297" r:id="rId48"/>
    <p:sldId id="298" r:id="rId4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97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E79F31-03AF-48A4-AA8D-538516BAD451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5DB0A8-68A4-4CB5-8FE2-B2E08D662C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312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يناقش المسألة مع الادارة العليا , و اذا لم يتم حسم المسألة فيتم تلبيغ مجلس ادارة المنشاة    </a:t>
            </a:r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DB0A8-68A4-4CB5-8FE2-B2E08D662CA1}" type="slidenum">
              <a:rPr lang="ar-SA" smtClean="0"/>
              <a:t>35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978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DB0A8-68A4-4CB5-8FE2-B2E08D662CA1}" type="slidenum">
              <a:rPr lang="ar-SA" smtClean="0"/>
              <a:t>43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207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A6B8EC-356D-4172-ADEC-10EFB4200B93}" type="datetimeFigureOut">
              <a:rPr lang="ar-SA" smtClean="0"/>
              <a:t>24/04/35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0ADD9C-01F6-46D2-9E27-C122960E3D8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276872"/>
            <a:ext cx="7406640" cy="1472184"/>
          </a:xfrm>
        </p:spPr>
        <p:txBody>
          <a:bodyPr>
            <a:normAutofit/>
          </a:bodyPr>
          <a:lstStyle/>
          <a:p>
            <a:pPr lvl="0" algn="ctr"/>
            <a:r>
              <a:rPr lang="ar-SA" b="1" dirty="0" smtClean="0">
                <a:effectLst/>
              </a:rPr>
              <a:t/>
            </a:r>
            <a:br>
              <a:rPr lang="ar-SA" b="1" dirty="0" smtClean="0">
                <a:effectLst/>
              </a:rPr>
            </a:br>
            <a:r>
              <a:rPr lang="ar-SA" b="1" dirty="0" smtClean="0">
                <a:effectLst/>
              </a:rPr>
              <a:t>معايير </a:t>
            </a:r>
            <a:r>
              <a:rPr lang="ar-SA" b="1" dirty="0">
                <a:effectLst/>
              </a:rPr>
              <a:t>المراجعه الداخلية </a:t>
            </a:r>
            <a:endParaRPr lang="ar-S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7406640" cy="1752600"/>
          </a:xfrm>
        </p:spPr>
        <p:txBody>
          <a:bodyPr/>
          <a:lstStyle/>
          <a:p>
            <a:pPr algn="ctr"/>
            <a:r>
              <a:rPr lang="ar-SA" dirty="0" smtClean="0"/>
              <a:t>الفصل الثالث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12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المتطلبات الأساسية لتطبيق معايير المراجعة  الداخلية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defRPr/>
            </a:pPr>
            <a:r>
              <a:rPr lang="ar-S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تقديم خدمات </a:t>
            </a:r>
            <a:r>
              <a:rPr lang="ar-S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التأكيد</a:t>
            </a:r>
            <a:endParaRPr lang="ar-SA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هي عملية تقويم </a:t>
            </a:r>
            <a:r>
              <a:rPr lang="ar-S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الأدلة </a:t>
            </a:r>
            <a:r>
              <a:rPr lang="ar-S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والنظم بصورة </a:t>
            </a:r>
            <a:r>
              <a:rPr lang="ar-S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موضوعية لتقديم رأي أو استنتاج مستقل </a:t>
            </a:r>
            <a:r>
              <a:rPr lang="ar-S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ومحايد</a:t>
            </a:r>
          </a:p>
          <a:p>
            <a:pPr marL="978408" lvl="2" indent="-457200" algn="just">
              <a:defRPr/>
            </a:pP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طبيعة 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ونطاق ارتباط التأكيد تحدده معرفة وثقافة وخبرة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المراجع </a:t>
            </a:r>
          </a:p>
          <a:p>
            <a:pPr marL="731520" lvl="1" indent="-457200" algn="just">
              <a:defRPr/>
            </a:pPr>
            <a:r>
              <a:rPr lang="ar-S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يوجد </a:t>
            </a:r>
            <a:r>
              <a:rPr lang="ar-S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ثلاث أطراف مرتبطة بخدمات التأكيد :</a:t>
            </a:r>
          </a:p>
          <a:p>
            <a:pPr lvl="2" algn="just">
              <a:defRPr/>
            </a:pP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الأشخاص العاملين بالعملية أو النظام أو القضية موضوع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الاهتمام 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(غالبا إدارة أو قسم داخل الجهة)</a:t>
            </a:r>
          </a:p>
          <a:p>
            <a:pPr lvl="2" algn="just">
              <a:defRPr/>
            </a:pP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الأشخاص الذين يقومون بعملية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التقويم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(المراجع 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الداخلي)</a:t>
            </a:r>
          </a:p>
          <a:p>
            <a:pPr lvl="2" algn="just">
              <a:defRPr/>
            </a:pP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الأشخاص المستفيدين من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التقويم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ar-SA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(غالبا </a:t>
            </a:r>
            <a:r>
              <a:rPr lang="ar-S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الإدارة العليا أو أطراف أخرى خارجية)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627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المتطلبات الأساسية لتطبيق معايير المراجعة  الداخلية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defRPr/>
            </a:pPr>
            <a:r>
              <a:rPr lang="ar-SA" b="1" dirty="0"/>
              <a:t>تقديم الخدمات الاستشارية</a:t>
            </a:r>
            <a:endParaRPr lang="en-US" b="1" dirty="0"/>
          </a:p>
          <a:p>
            <a:pPr marL="731520" lvl="1" indent="-457200" algn="just">
              <a:defRPr/>
            </a:pPr>
            <a:r>
              <a:rPr lang="ar-SA" sz="2400" dirty="0"/>
              <a:t>تقديم المشورة </a:t>
            </a:r>
            <a:r>
              <a:rPr lang="ar-SA" sz="2400" dirty="0" smtClean="0"/>
              <a:t>بناءً </a:t>
            </a:r>
            <a:r>
              <a:rPr lang="ar-SA" sz="2400" dirty="0"/>
              <a:t>على طلب العميل </a:t>
            </a:r>
            <a:r>
              <a:rPr lang="ar-SA" sz="2400" dirty="0" smtClean="0"/>
              <a:t>المستفيد</a:t>
            </a:r>
          </a:p>
          <a:p>
            <a:pPr marL="978408" lvl="2" indent="-457200" algn="just">
              <a:defRPr/>
            </a:pPr>
            <a:r>
              <a:rPr lang="ar-SA" sz="2000" dirty="0" smtClean="0"/>
              <a:t>طبيعة </a:t>
            </a:r>
            <a:r>
              <a:rPr lang="ar-SA" sz="2000" dirty="0"/>
              <a:t>ونطاق ارتباطات الخدمات تخضع للاتفاق مع العميل (الإدارة</a:t>
            </a:r>
            <a:r>
              <a:rPr lang="ar-SA" sz="2000" dirty="0" smtClean="0"/>
              <a:t>) </a:t>
            </a:r>
            <a:endParaRPr lang="ar-SA" sz="2000" dirty="0"/>
          </a:p>
          <a:p>
            <a:pPr marL="731520" lvl="1" indent="-457200" algn="just">
              <a:defRPr/>
            </a:pPr>
            <a:r>
              <a:rPr lang="ar-SA" sz="2400" dirty="0"/>
              <a:t>يرتبط بالخدمات الاستشارية </a:t>
            </a:r>
            <a:r>
              <a:rPr lang="ar-SA" sz="2400" dirty="0" smtClean="0"/>
              <a:t>طرفين</a:t>
            </a:r>
            <a:endParaRPr lang="ar-SA" sz="2400" dirty="0"/>
          </a:p>
          <a:p>
            <a:pPr lvl="2" algn="just">
              <a:defRPr/>
            </a:pPr>
            <a:r>
              <a:rPr lang="ar-SA" sz="2000" dirty="0"/>
              <a:t>الشخص أو مجموعة المقدمين </a:t>
            </a:r>
            <a:r>
              <a:rPr lang="ar-SA" sz="2000" dirty="0" smtClean="0"/>
              <a:t>للخدمة</a:t>
            </a:r>
            <a:r>
              <a:rPr lang="ar-SA" sz="2000" dirty="0"/>
              <a:t> </a:t>
            </a:r>
            <a:r>
              <a:rPr lang="ar-SA" sz="2000" dirty="0" smtClean="0"/>
              <a:t>(المراجعين </a:t>
            </a:r>
            <a:r>
              <a:rPr lang="ar-SA" sz="2000" dirty="0"/>
              <a:t>الداخليين)</a:t>
            </a:r>
          </a:p>
          <a:p>
            <a:pPr lvl="2" algn="just">
              <a:defRPr/>
            </a:pPr>
            <a:r>
              <a:rPr lang="ar-SA" sz="2000" dirty="0"/>
              <a:t>	الشخص أو المجموعة الطالبة </a:t>
            </a:r>
            <a:r>
              <a:rPr lang="ar-SA" sz="2000" dirty="0" smtClean="0"/>
              <a:t>للخدمة (الإدارة</a:t>
            </a:r>
            <a:r>
              <a:rPr lang="ar-SA" sz="2000" dirty="0"/>
              <a:t>)</a:t>
            </a:r>
          </a:p>
          <a:p>
            <a:pPr marL="617220" lvl="1" indent="-342900" algn="just">
              <a:defRPr/>
            </a:pPr>
            <a:r>
              <a:rPr lang="ar-SA" sz="2400" dirty="0" smtClean="0"/>
              <a:t> </a:t>
            </a:r>
            <a:r>
              <a:rPr lang="ar-SA" sz="2400" dirty="0" smtClean="0"/>
              <a:t>يجب </a:t>
            </a:r>
            <a:r>
              <a:rPr lang="ar-SA" sz="2400" dirty="0"/>
              <a:t>أن يحافظ المراجع الداخلي على موضوعيته وألا يتحمل أي مسئولية من مسئوليات </a:t>
            </a:r>
            <a:r>
              <a:rPr lang="ar-SA" sz="2400" dirty="0" smtClean="0"/>
              <a:t>الإدارة</a:t>
            </a:r>
            <a:endParaRPr lang="ar-SA" sz="2400" dirty="0" smtClean="0"/>
          </a:p>
          <a:p>
            <a:pPr marL="978408" lvl="2" indent="-457200" algn="just">
              <a:defRPr/>
            </a:pPr>
            <a:r>
              <a:rPr lang="ar-SA" sz="2000" dirty="0" smtClean="0"/>
              <a:t>لا </a:t>
            </a:r>
            <a:r>
              <a:rPr lang="ar-SA" sz="2000" dirty="0"/>
              <a:t>يدخل نفسه في العمليات التنفيذية ويؤكد على أن رأيه إستشاري </a:t>
            </a:r>
            <a:r>
              <a:rPr lang="ar-SA" sz="2000" dirty="0" smtClean="0"/>
              <a:t>فقط</a:t>
            </a:r>
            <a:endParaRPr lang="ar-SA" sz="20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444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معايير المراجعة الداخلية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ar-S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المجموعة الأولى: معايير الصفات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تتعلق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هذه المعايير بالمستويات الأساسية لمقومات أو صفات المراجعة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الداخلية</a:t>
            </a: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تحدد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هذه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المعايير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المستويات المقبولة لإدارة المراجعة الداخلية ككل ، وسلطات ومسئوليات مدير إدارة المراجعة الداخلية والمراجعون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الداخليون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ar-S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المجموعة الثانية: معايير الأداء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تتعلق هذه المجموعة بمستويات أداء المراجعة الداخلية على الجانب العملي </a:t>
            </a:r>
            <a:endParaRPr lang="ar-S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تتناول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إدارة أنشطة إدارة المراجعة ، وطبيعة أنشطة المراجعة الداخلية، والتخطيط ، والتنفيذ ، والتقرير وتوصيل النتائج ،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والمتابعة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58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معايير المراجعة الداخلية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defRPr/>
            </a:pPr>
            <a:r>
              <a:rPr lang="ar-S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السمات الأساسية لمعايير المراجعة الداخلية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تم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تصميم مجموعتي المعايير بما يتفق مع طبيعة المراجعة الداخلية المتمثلة في النقاط الآتية:</a:t>
            </a: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أنها مراجعة تغطي كل الجوانب المالية والتشغيلية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أنها تنطوي على تقديم تأكيدات عن الأداء المالي والأداء التشغيلي كما أنها تشمل تقديم خدمات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استشارية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أن المستفيد المباشر من نتائج المراجعة الداخلية هو الإدارة على اختلاف المستويات التنفيذية ، أما استفادة الأطراف الخارجية منها فهي غير مباشرة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15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الصفات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الغرض و السلطة و المسؤولية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الاستقلالية و الموضوعية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المهارة و العناية المهنية اللازمة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الرقابة النوعية</a:t>
            </a:r>
          </a:p>
          <a:p>
            <a:pPr marL="596646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449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الصفات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اولا : الغرض </a:t>
            </a:r>
            <a:r>
              <a:rPr lang="ar-SA" dirty="0" smtClean="0"/>
              <a:t>و السلطة و المسؤولية </a:t>
            </a:r>
          </a:p>
          <a:p>
            <a:pPr lvl="1"/>
            <a:r>
              <a:rPr lang="ar-SA" dirty="0" smtClean="0"/>
              <a:t>تحديد غرض </a:t>
            </a:r>
            <a:r>
              <a:rPr lang="ar-SA" dirty="0"/>
              <a:t>و </a:t>
            </a:r>
            <a:r>
              <a:rPr lang="ar-SA" dirty="0" smtClean="0"/>
              <a:t>سلطة </a:t>
            </a:r>
            <a:r>
              <a:rPr lang="ar-SA" dirty="0"/>
              <a:t>و </a:t>
            </a:r>
            <a:r>
              <a:rPr lang="ar-SA" dirty="0" smtClean="0"/>
              <a:t>مسؤولية نشاط المراجعه الداخلي تحديدا رسميا ضمن ميثاق التدقيق الداخلي </a:t>
            </a:r>
          </a:p>
          <a:p>
            <a:pPr lvl="1"/>
            <a:r>
              <a:rPr lang="ar-SA" dirty="0" smtClean="0"/>
              <a:t>الرئيس التنفيذي للتدقيق لابد ان يقوم دوريا بمراجعه الميثاق و تقديمه الى الادارة العليا و مجلس الادارة للموافقه عليه</a:t>
            </a:r>
          </a:p>
          <a:p>
            <a:pPr lvl="1"/>
            <a:endParaRPr lang="ar-SA" dirty="0"/>
          </a:p>
          <a:p>
            <a:pPr lvl="1"/>
            <a:endParaRPr lang="ar-SA" dirty="0" smtClean="0"/>
          </a:p>
          <a:p>
            <a:pPr marL="82296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304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معايير الصفات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ثانيا : الاستقلاليه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 الموضوعية </a:t>
            </a: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استقلال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إدارة المراجعة الداخلية عن الإدارات الأخرى المعنية </a:t>
            </a:r>
            <a:endParaRPr lang="ar-S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64108" lvl="2" indent="-3429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لتتمكن من التقرير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عن كل ما يجب التقرير عنه فيما يتعلق بفحص أداء الإدارات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الأخرى</a:t>
            </a:r>
          </a:p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يغطي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معيار الاستقلال تنظيم إدارة المراجعة الداخلية من حيث:</a:t>
            </a: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التعيين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والعزل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وضع الخطط التنفيذية لعمليات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المراجعة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التنظيم الداخلي لإدارة المراجعة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استقلالية الإدارة في تنفيذ خططها وبرامجها دون تدخل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3285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معايير الصفات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31520" lvl="1" indent="-457200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يتطلب المعيار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موضوعية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الأفراد العاملين في إدارة المراجعة الداخلية وعدم تحيزهم وتجنبهم المواقف التي تضعهم في موقف أصحاب مصلحة في كل أنشطة المراجعة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الداخلية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31520" lvl="1" indent="-457200" algn="just"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يحدد المعيار بعض النقاط الأساسية التي تدعم موضوعية المراجعين </a:t>
            </a:r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يجب ألا تتأثر أحكام المراجعين الداخليين بأحكام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الآخرين</a:t>
            </a: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القيام بأعمال المراجعة بالطريقة التي تجعلهم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يثقون بنتائج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عملهم وبعدم تقديم أي تنازلات مهمة على حساب جودة العمل </a:t>
            </a:r>
            <a:endParaRPr lang="ar-S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3" algn="just">
              <a:defRPr/>
            </a:pP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يجب 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عدم وضع المراجعين الداخليين في مواقف يشعرون فيها أنهم غير قادرين على إصدار أحكام مهنية موضوعية </a:t>
            </a:r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يجب على المراجعين الداخليين إخطار المسئول عن إدارة المراجعة الداخلية عن أي حالات قد يحدث فيها تضارب في المصالح أو 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تحيز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564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الصفات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1115568" lvl="2" indent="-457200" algn="just">
              <a:buFont typeface="+mj-lt"/>
              <a:buAutoNum type="arabicPeriod" startAt="4"/>
            </a:pPr>
            <a:r>
              <a:rPr lang="ar-SA" altLang="ar-SA" dirty="0" smtClean="0"/>
              <a:t>يجب اعادة </a:t>
            </a:r>
            <a:r>
              <a:rPr lang="ar-SA" altLang="ar-SA" dirty="0"/>
              <a:t>توزيع المراجعين على العمليات بصفة دورية </a:t>
            </a:r>
            <a:endParaRPr lang="ar-SA" altLang="ar-SA" dirty="0" smtClean="0"/>
          </a:p>
          <a:p>
            <a:pPr marL="1115568" lvl="2" indent="-457200" algn="just">
              <a:buFont typeface="+mj-lt"/>
              <a:buAutoNum type="arabicPeriod" startAt="4"/>
            </a:pPr>
            <a:r>
              <a:rPr lang="ar-SA" altLang="ar-SA" dirty="0" smtClean="0"/>
              <a:t>يجب </a:t>
            </a:r>
            <a:r>
              <a:rPr lang="ar-SA" altLang="ar-SA" dirty="0"/>
              <a:t>على المراجعين الداخليين عدم القيام بأي مسئوليات </a:t>
            </a:r>
            <a:r>
              <a:rPr lang="ar-SA" altLang="ar-SA" dirty="0" smtClean="0"/>
              <a:t>تشغيلية</a:t>
            </a:r>
          </a:p>
          <a:p>
            <a:pPr lvl="3" algn="just"/>
            <a:r>
              <a:rPr lang="ar-SA" altLang="ar-SA" dirty="0" smtClean="0"/>
              <a:t>في حال أمرت </a:t>
            </a:r>
            <a:r>
              <a:rPr lang="ar-SA" altLang="ar-SA" dirty="0"/>
              <a:t>الإدارة العليا المراجعين الداخليين بالقيام بأعمال ليست من أعمال المراجعة، فيجب أن يكون مفهومًا أنهم لا يباشرون هذه الأعمال كمراجعين داخليين </a:t>
            </a:r>
          </a:p>
          <a:p>
            <a:pPr marL="1115568" lvl="2" indent="-457200" algn="just">
              <a:buFont typeface="+mj-lt"/>
              <a:buAutoNum type="arabicPeriod" startAt="4"/>
            </a:pPr>
            <a:r>
              <a:rPr lang="ar-SA" altLang="ar-SA" dirty="0"/>
              <a:t>يجب عدم تكليف الأشخاص المنقولين إلى </a:t>
            </a:r>
            <a:r>
              <a:rPr lang="ar-SA" altLang="ar-SA" dirty="0" smtClean="0"/>
              <a:t>ادارة المراجعه الداخلية  </a:t>
            </a:r>
            <a:r>
              <a:rPr lang="ar-SA" altLang="ar-SA" dirty="0"/>
              <a:t>للعمل فيها بصفة </a:t>
            </a:r>
            <a:r>
              <a:rPr lang="ar-SA" altLang="ar-SA" dirty="0" smtClean="0"/>
              <a:t>مؤقتة بمراجعة </a:t>
            </a:r>
            <a:r>
              <a:rPr lang="ar-SA" altLang="ar-SA" dirty="0"/>
              <a:t>الأنشطة التي كانوا يقومون بها سابقًا إلا بعد مضي مدة </a:t>
            </a:r>
            <a:r>
              <a:rPr lang="ar-SA" altLang="ar-SA" dirty="0" smtClean="0"/>
              <a:t>معقولة</a:t>
            </a:r>
            <a:endParaRPr lang="ar-SA" altLang="ar-SA" dirty="0"/>
          </a:p>
          <a:p>
            <a:pPr marL="1115568" lvl="2" indent="-457200" algn="just">
              <a:buFont typeface="+mj-lt"/>
              <a:buAutoNum type="arabicPeriod" startAt="4"/>
            </a:pPr>
            <a:r>
              <a:rPr lang="ar-SA" altLang="ar-SA" dirty="0"/>
              <a:t>يجب أن يقوم مدير إدارة المراجعة الداخلية بفحص نتائج أعمال المراجعة الداخلية قبل إصدار التقرير النهائي وذلك للحصول على تأكيد معقول بأن أعمال المراجعة قد تم القيام بها </a:t>
            </a:r>
            <a:r>
              <a:rPr lang="ar-SA" altLang="ar-SA" dirty="0" smtClean="0"/>
              <a:t>بموضوعية</a:t>
            </a:r>
            <a:endParaRPr lang="ar-SA" alt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8757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الصفات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ثالثا : المهارة </a:t>
            </a:r>
            <a:r>
              <a:rPr lang="ar-SA" dirty="0"/>
              <a:t>و العناية المهنية اللازمة </a:t>
            </a:r>
          </a:p>
          <a:p>
            <a:pPr marL="731520" lvl="1" indent="-457200" algn="just">
              <a:defRPr/>
            </a:pPr>
            <a:r>
              <a:rPr lang="ar-SA" dirty="0" smtClean="0"/>
              <a:t>يقضي </a:t>
            </a:r>
            <a:r>
              <a:rPr lang="ar-SA" dirty="0"/>
              <a:t>المعيار بضرورة إنجاز مهام المراجعة الداخلية بواسطة أفراد مؤهلين تأهيلا علميا ومهنيا بصورة تلائم طبيعة هذه </a:t>
            </a:r>
            <a:r>
              <a:rPr lang="ar-SA" dirty="0" smtClean="0"/>
              <a:t>المهام</a:t>
            </a:r>
            <a:endParaRPr lang="ar-SA" dirty="0" smtClean="0"/>
          </a:p>
          <a:p>
            <a:pPr marL="978408" lvl="2" indent="-457200" algn="just">
              <a:defRPr/>
            </a:pPr>
            <a:r>
              <a:rPr lang="ar-SA" dirty="0" smtClean="0"/>
              <a:t>طبيعة </a:t>
            </a:r>
            <a:r>
              <a:rPr lang="ar-SA" dirty="0" smtClean="0"/>
              <a:t>المهام قد </a:t>
            </a:r>
            <a:r>
              <a:rPr lang="ar-SA" dirty="0"/>
              <a:t>تتطلب معرفة عريضة بمجالات أخري هندسية وإدارية واقتصادية بخلاف المعرفة </a:t>
            </a:r>
            <a:r>
              <a:rPr lang="ar-SA" dirty="0" smtClean="0"/>
              <a:t>المحاسبية</a:t>
            </a:r>
            <a:endParaRPr lang="ar-SA" dirty="0"/>
          </a:p>
          <a:p>
            <a:pPr marL="731520" lvl="1" indent="-457200" algn="just">
              <a:defRPr/>
            </a:pPr>
            <a:r>
              <a:rPr lang="ar-SA" dirty="0" smtClean="0"/>
              <a:t>غطي </a:t>
            </a:r>
            <a:r>
              <a:rPr lang="ar-SA" dirty="0"/>
              <a:t>المعيار النقاط الأساسية </a:t>
            </a:r>
            <a:r>
              <a:rPr lang="ar-SA" dirty="0" smtClean="0"/>
              <a:t>و منها </a:t>
            </a:r>
            <a:r>
              <a:rPr lang="ar-SA" dirty="0"/>
              <a:t>ما يلي: </a:t>
            </a:r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/>
              <a:t>يجب أن تخصص إدارة المراجعة الداخلية لكل عملية مراجعة، الأشخاص الذين يمتلكون بصفة جماعية المعرفة، والمهارات، والتدريب وغيرها من عناصر التأهيل اللازمة للقيام بالمراجعة بطريقة </a:t>
            </a:r>
            <a:r>
              <a:rPr lang="ar-SA" dirty="0" smtClean="0"/>
              <a:t>سليمة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977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الاجندة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 smtClean="0"/>
              <a:t>العوامل المؤثرة على جودة </a:t>
            </a:r>
            <a:r>
              <a:rPr lang="ar-SA" dirty="0"/>
              <a:t>المراجعه </a:t>
            </a:r>
            <a:r>
              <a:rPr lang="ar-SA" dirty="0" smtClean="0"/>
              <a:t>الداخلية</a:t>
            </a:r>
          </a:p>
          <a:p>
            <a:pPr lvl="1"/>
            <a:r>
              <a:rPr lang="ar-SA" dirty="0" smtClean="0"/>
              <a:t> أهمية معايير المراجعه الداخلية</a:t>
            </a:r>
          </a:p>
          <a:p>
            <a:pPr lvl="1"/>
            <a:r>
              <a:rPr lang="ar-SA" dirty="0"/>
              <a:t>المتطلبات الأساسية لتطبيق معايير المراجعة  </a:t>
            </a:r>
            <a:r>
              <a:rPr lang="ar-SA" dirty="0" smtClean="0"/>
              <a:t>الداخلية</a:t>
            </a:r>
          </a:p>
          <a:p>
            <a:pPr lvl="1"/>
            <a:r>
              <a:rPr lang="ar-SA" dirty="0" smtClean="0"/>
              <a:t>معايير </a:t>
            </a:r>
            <a:r>
              <a:rPr lang="ar-SA" dirty="0" smtClean="0"/>
              <a:t>المراجعه الداخلية </a:t>
            </a:r>
            <a:endParaRPr lang="ar-SA" dirty="0" smtClean="0"/>
          </a:p>
          <a:p>
            <a:pPr lvl="2"/>
            <a:r>
              <a:rPr lang="ar-SA" dirty="0" smtClean="0"/>
              <a:t>معايير الصفات </a:t>
            </a:r>
          </a:p>
          <a:p>
            <a:pPr lvl="2"/>
            <a:r>
              <a:rPr lang="ar-SA" dirty="0" smtClean="0"/>
              <a:t>معايير الأداء </a:t>
            </a:r>
          </a:p>
          <a:p>
            <a:pPr lvl="1"/>
            <a:r>
              <a:rPr lang="ar-SA" dirty="0" smtClean="0"/>
              <a:t>مبادئ </a:t>
            </a:r>
            <a:r>
              <a:rPr lang="ar-SA" dirty="0"/>
              <a:t>و </a:t>
            </a:r>
            <a:r>
              <a:rPr lang="ar-SA" dirty="0" smtClean="0"/>
              <a:t>قواعد السلوك المهني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64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الصفات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15568" lvl="2" indent="-457200" algn="just">
              <a:buFont typeface="+mj-lt"/>
              <a:buAutoNum type="arabicPeriod" startAt="2"/>
              <a:defRPr/>
            </a:pPr>
            <a:r>
              <a:rPr lang="ar-SA" dirty="0"/>
              <a:t>يجب أن توفر إدارة المراجعة الداخلية تأكيدًا بأن المهارة الفنية والخلفية التعليمية للمراجعين الداخليين ملائمة لعمليات المراجعة التي سيتم القيام </a:t>
            </a:r>
            <a:r>
              <a:rPr lang="ar-SA" dirty="0" smtClean="0"/>
              <a:t>بها</a:t>
            </a:r>
            <a:endParaRPr lang="ar-SA" dirty="0"/>
          </a:p>
          <a:p>
            <a:pPr marL="1115568" lvl="2" indent="-457200" algn="just">
              <a:buFont typeface="+mj-lt"/>
              <a:buAutoNum type="arabicPeriod" startAt="2"/>
              <a:defRPr/>
            </a:pPr>
            <a:r>
              <a:rPr lang="ar-SA" dirty="0"/>
              <a:t>يجب أن تتوافر لدى إدارة المراجعة الداخلية المعرفة، والمهارات، والتدريب وغيرها من عناصر التأهيل اللازمة للقيام بمسئولياتها.</a:t>
            </a:r>
          </a:p>
          <a:p>
            <a:pPr marL="1115568" lvl="2" indent="-457200" algn="just">
              <a:buFont typeface="+mj-lt"/>
              <a:buAutoNum type="arabicPeriod" startAt="2"/>
              <a:defRPr/>
            </a:pPr>
            <a:r>
              <a:rPr lang="ar-SA" dirty="0"/>
              <a:t>يجب أن تسند مهام المراجعة الداخلية إلى موظفين مؤهلين، أو الاستعانة بمستشارين مؤهلين ومتخصصين. </a:t>
            </a:r>
          </a:p>
          <a:p>
            <a:pPr marL="1115568" lvl="2" indent="-457200" algn="just">
              <a:buFont typeface="+mj-lt"/>
              <a:buAutoNum type="arabicPeriod" startAt="2"/>
              <a:defRPr/>
            </a:pPr>
            <a:r>
              <a:rPr lang="ar-SA" dirty="0"/>
              <a:t>يجب أن تكون لدى المراجعين الداخليين معرفة عامة بالجوانب الرقابية والمخاطر الأساسية المتعلقة بتكنولوجيا المعلومات وأساليب المراجعة التي تعتمد على تكنولوجيا المعلومات </a:t>
            </a:r>
          </a:p>
          <a:p>
            <a:pPr marL="742950" indent="-742950">
              <a:buFont typeface="+mj-lt"/>
              <a:buAutoNum type="arabicPeriod" startAt="2"/>
              <a:defRPr/>
            </a:pPr>
            <a:endParaRPr lang="ar-SA" sz="36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981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معايير الصفات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altLang="ar-SA" dirty="0" smtClean="0"/>
              <a:t>يقضي </a:t>
            </a:r>
            <a:r>
              <a:rPr lang="ar-SA" altLang="ar-SA" dirty="0"/>
              <a:t>المعيار بضرورة بذل المراجع الداخلي العناية المهنية اللازمة في جميع عمليات المراجعة والعمليات الاستشارية التي يقوم بها </a:t>
            </a:r>
            <a:endParaRPr lang="ar-SA" altLang="ar-SA" dirty="0" smtClean="0"/>
          </a:p>
          <a:p>
            <a:pPr lvl="1"/>
            <a:r>
              <a:rPr lang="ar-SA" altLang="ar-SA" dirty="0" smtClean="0"/>
              <a:t>أن </a:t>
            </a:r>
            <a:r>
              <a:rPr lang="ar-SA" altLang="ar-SA" dirty="0"/>
              <a:t>يقوم </a:t>
            </a:r>
            <a:r>
              <a:rPr lang="ar-SA" altLang="ar-SA" dirty="0" smtClean="0"/>
              <a:t>المراجع الداخلي بتطبيق </a:t>
            </a:r>
            <a:r>
              <a:rPr lang="ar-SA" altLang="ar-SA" dirty="0"/>
              <a:t>المعايير المهنية للمراجعة الداخلية بدرجة من الحرص المتوقعة من المراجع الداخلي الحريص المؤهل تأهيلا مهنيًا كافيًا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43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معايير الصفات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defRPr/>
            </a:pPr>
            <a:r>
              <a:rPr lang="ar-SA" dirty="0" smtClean="0"/>
              <a:t>رابعا : معيار </a:t>
            </a:r>
            <a:r>
              <a:rPr lang="ar-SA" dirty="0" smtClean="0"/>
              <a:t>الرقابة النوعية </a:t>
            </a:r>
          </a:p>
          <a:p>
            <a:pPr marL="731520" lvl="1" indent="-457200" algn="just">
              <a:defRPr/>
            </a:pPr>
            <a:r>
              <a:rPr lang="ar-SA" dirty="0" smtClean="0"/>
              <a:t>مقوم </a:t>
            </a:r>
            <a:r>
              <a:rPr lang="ar-SA" dirty="0"/>
              <a:t>أساسيا من مقومات المراجعة الداخلية </a:t>
            </a:r>
            <a:r>
              <a:rPr lang="ar-SA" dirty="0" smtClean="0"/>
              <a:t>وتهدف إلى </a:t>
            </a:r>
            <a:r>
              <a:rPr lang="ar-SA" dirty="0"/>
              <a:t>ضمان مستوي عالي من </a:t>
            </a:r>
            <a:r>
              <a:rPr lang="ar-SA" dirty="0" smtClean="0"/>
              <a:t>الأداء</a:t>
            </a:r>
            <a:endParaRPr lang="ar-SA" dirty="0"/>
          </a:p>
          <a:p>
            <a:pPr marL="731520" lvl="1" indent="-457200" algn="just">
              <a:defRPr/>
            </a:pPr>
            <a:r>
              <a:rPr lang="ar-SA" dirty="0" smtClean="0"/>
              <a:t>المسئولية </a:t>
            </a:r>
            <a:r>
              <a:rPr lang="ar-SA" dirty="0"/>
              <a:t>عن الجودة </a:t>
            </a:r>
            <a:r>
              <a:rPr lang="ar-SA" dirty="0" smtClean="0"/>
              <a:t>حسب المعاييرعلى </a:t>
            </a:r>
            <a:r>
              <a:rPr lang="ar-SA" dirty="0"/>
              <a:t>مدير إدارة المراجعة وعلى المراجعين </a:t>
            </a:r>
            <a:r>
              <a:rPr lang="ar-SA" dirty="0" smtClean="0"/>
              <a:t>أنفسهم</a:t>
            </a:r>
            <a:endParaRPr lang="ar-SA" dirty="0"/>
          </a:p>
          <a:p>
            <a:pPr marL="731520" lvl="1" indent="-457200" algn="just">
              <a:defRPr/>
            </a:pPr>
            <a:r>
              <a:rPr lang="ar-SA" dirty="0" smtClean="0"/>
              <a:t>مسئولية </a:t>
            </a:r>
            <a:r>
              <a:rPr lang="ar-SA" dirty="0"/>
              <a:t>مدير </a:t>
            </a:r>
            <a:r>
              <a:rPr lang="ar-SA" dirty="0" smtClean="0"/>
              <a:t>المراجعة تشمل ما </a:t>
            </a:r>
            <a:r>
              <a:rPr lang="ar-SA" dirty="0" smtClean="0"/>
              <a:t>يلي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إعداد </a:t>
            </a:r>
            <a:r>
              <a:rPr lang="ar-SA" dirty="0"/>
              <a:t>وتنفيذ برنامج لتأكيد الجودة وتحسين الأداء </a:t>
            </a:r>
            <a:r>
              <a:rPr lang="ar-SA" dirty="0" smtClean="0"/>
              <a:t>ومراقبة فاعليته 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ان يتضمن </a:t>
            </a:r>
            <a:r>
              <a:rPr lang="ar-SA" dirty="0"/>
              <a:t>برنامج الجودة </a:t>
            </a:r>
            <a:r>
              <a:rPr lang="ar-SA" dirty="0" smtClean="0"/>
              <a:t>برنامج تقويم </a:t>
            </a:r>
            <a:r>
              <a:rPr lang="ar-SA" dirty="0"/>
              <a:t>داخلي مستقل </a:t>
            </a:r>
            <a:r>
              <a:rPr lang="ar-SA" dirty="0" smtClean="0"/>
              <a:t>للأداء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توفير </a:t>
            </a:r>
            <a:r>
              <a:rPr lang="ar-SA" dirty="0"/>
              <a:t>تقويم خارجي للأداء عن طريق طرف خارجي مستقل على فترات </a:t>
            </a:r>
            <a:r>
              <a:rPr lang="ar-SA" dirty="0" smtClean="0"/>
              <a:t>متباعدة 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التقرير </a:t>
            </a:r>
            <a:r>
              <a:rPr lang="ar-SA" dirty="0"/>
              <a:t>عن نتائج تقويم الجودة</a:t>
            </a:r>
          </a:p>
        </p:txBody>
      </p:sp>
    </p:spTree>
    <p:extLst>
      <p:ext uri="{BB962C8B-B14F-4D97-AF65-F5344CB8AC3E}">
        <p14:creationId xmlns:p14="http://schemas.microsoft.com/office/powerpoint/2010/main" val="409164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معايير الصفات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0" lvl="1" indent="-457200" algn="just">
              <a:defRPr/>
            </a:pPr>
            <a:r>
              <a:rPr lang="ar-SA" dirty="0" smtClean="0"/>
              <a:t>مسئولية </a:t>
            </a:r>
            <a:r>
              <a:rPr lang="ar-SA" dirty="0"/>
              <a:t>المراجعين </a:t>
            </a:r>
            <a:r>
              <a:rPr lang="ar-SA" dirty="0" smtClean="0"/>
              <a:t>الداخليين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التقرير </a:t>
            </a:r>
            <a:r>
              <a:rPr lang="ar-SA" dirty="0"/>
              <a:t>عن الالتزام بمعايير المراجعة </a:t>
            </a:r>
            <a:r>
              <a:rPr lang="ar-SA" dirty="0" smtClean="0"/>
              <a:t>الداخلية</a:t>
            </a:r>
            <a:endParaRPr lang="ar-SA" dirty="0"/>
          </a:p>
          <a:p>
            <a:pPr marL="978408" lvl="2" indent="-457200" algn="just">
              <a:defRPr/>
            </a:pPr>
            <a:r>
              <a:rPr lang="ar-SA" dirty="0" smtClean="0"/>
              <a:t>الالتزام </a:t>
            </a:r>
            <a:r>
              <a:rPr lang="ar-SA" dirty="0"/>
              <a:t>بقواعد السلوك </a:t>
            </a:r>
            <a:r>
              <a:rPr lang="ar-SA" dirty="0" smtClean="0"/>
              <a:t>المهني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14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ادارة انشطة المراجعه الداخلية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طبيعه خدمات المراجعه الداخلية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تخطيط مهام التدقيق الداخلي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تنفيذ مهام التدقيق الداخلي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التقرير و توصيل النتائج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المتابعه لسير العمل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تبليغ قبول المخاطر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813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أولا : ادارة </a:t>
            </a:r>
            <a:r>
              <a:rPr lang="ar-SA" dirty="0" smtClean="0"/>
              <a:t>انشطة المراجعه الداخلية</a:t>
            </a:r>
          </a:p>
          <a:p>
            <a:pPr marL="731520" lvl="1" indent="-457200" algn="just">
              <a:defRPr/>
            </a:pPr>
            <a:r>
              <a:rPr lang="ar-SA" dirty="0" smtClean="0"/>
              <a:t>يتناول </a:t>
            </a:r>
            <a:r>
              <a:rPr lang="ar-SA" dirty="0" smtClean="0"/>
              <a:t>مسئوليات </a:t>
            </a:r>
            <a:r>
              <a:rPr lang="ar-SA" dirty="0"/>
              <a:t>مدير إدارة المراجعة </a:t>
            </a:r>
            <a:r>
              <a:rPr lang="ar-SA" dirty="0" smtClean="0"/>
              <a:t>بالنسبة لتخطيط </a:t>
            </a:r>
            <a:r>
              <a:rPr lang="ar-SA" dirty="0"/>
              <a:t>وتنفيذ أنشطة الإدارة </a:t>
            </a:r>
            <a:r>
              <a:rPr lang="ar-SA" dirty="0" smtClean="0"/>
              <a:t>والتقريرعن </a:t>
            </a:r>
            <a:r>
              <a:rPr lang="ar-SA" dirty="0"/>
              <a:t>نتائج ممارسة تلك </a:t>
            </a:r>
            <a:r>
              <a:rPr lang="ar-SA" dirty="0" smtClean="0"/>
              <a:t>الأنشطة</a:t>
            </a:r>
            <a:endParaRPr lang="ar-SA" dirty="0"/>
          </a:p>
          <a:p>
            <a:pPr marL="731520" lvl="1" indent="-457200" algn="just">
              <a:defRPr/>
            </a:pPr>
            <a:r>
              <a:rPr lang="ar-SA" dirty="0"/>
              <a:t> </a:t>
            </a:r>
            <a:r>
              <a:rPr lang="ar-SA" dirty="0" smtClean="0"/>
              <a:t>جاء </a:t>
            </a:r>
            <a:r>
              <a:rPr lang="ar-SA" dirty="0"/>
              <a:t>بالمعيار ما يلي:</a:t>
            </a:r>
          </a:p>
          <a:p>
            <a:pPr lvl="2" algn="just">
              <a:defRPr/>
            </a:pPr>
            <a:r>
              <a:rPr lang="ar-SA" dirty="0"/>
              <a:t>	يجب على مدير </a:t>
            </a:r>
            <a:r>
              <a:rPr lang="ar-SA" dirty="0" smtClean="0"/>
              <a:t>ادارة المراجعه تخطيط </a:t>
            </a:r>
            <a:r>
              <a:rPr lang="ar-SA" dirty="0"/>
              <a:t>أنشطة الإدارة بصورة تضيف قيمة </a:t>
            </a:r>
            <a:r>
              <a:rPr lang="ar-SA" dirty="0" smtClean="0"/>
              <a:t>للمنشأة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	توضع خطة الإدارة على أساس المخاطر حتى تسمح بتحديد الأولويات وتساهم في تحقيق أهداف الوحدة </a:t>
            </a:r>
          </a:p>
          <a:p>
            <a:pPr lvl="2" algn="just">
              <a:defRPr/>
            </a:pPr>
            <a:r>
              <a:rPr lang="ar-SA" dirty="0"/>
              <a:t>	يجب أن يعد مدير الإدارة </a:t>
            </a:r>
            <a:r>
              <a:rPr lang="ar-SA" dirty="0" smtClean="0"/>
              <a:t>تقدير </a:t>
            </a:r>
            <a:r>
              <a:rPr lang="ar-SA" dirty="0"/>
              <a:t>للاحتياجات المالية والبشرية اللازمة لتنفيذ </a:t>
            </a:r>
            <a:r>
              <a:rPr lang="ar-SA" dirty="0" smtClean="0"/>
              <a:t>الخطة 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	يجب أن يرفع الخطة والاحتياجات إلى المستوي الإداري للمراجعة </a:t>
            </a:r>
            <a:r>
              <a:rPr lang="ar-SA" dirty="0" smtClean="0"/>
              <a:t>والتصديق</a:t>
            </a:r>
            <a:endParaRPr lang="ar-SA" dirty="0"/>
          </a:p>
          <a:p>
            <a:pPr lvl="1" algn="just">
              <a:defRPr/>
            </a:pPr>
            <a:endParaRPr lang="en-US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0171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 algn="just">
              <a:lnSpc>
                <a:spcPct val="150000"/>
              </a:lnSpc>
            </a:pPr>
            <a:r>
              <a:rPr lang="ar-SA" altLang="ar-SA" dirty="0" smtClean="0"/>
              <a:t>يجب </a:t>
            </a:r>
            <a:r>
              <a:rPr lang="ar-SA" altLang="ar-SA" dirty="0"/>
              <a:t>أن يتأكد مدير الإدارة من كفاية الموارد ويتولي إدارتها بما يحقق </a:t>
            </a:r>
            <a:r>
              <a:rPr lang="ar-SA" altLang="ar-SA" dirty="0" smtClean="0"/>
              <a:t>الخطة</a:t>
            </a:r>
            <a:endParaRPr lang="ar-SA" altLang="ar-SA" dirty="0"/>
          </a:p>
          <a:p>
            <a:pPr lvl="2" algn="just">
              <a:lnSpc>
                <a:spcPct val="150000"/>
              </a:lnSpc>
            </a:pPr>
            <a:r>
              <a:rPr lang="ar-SA" altLang="ar-SA" dirty="0"/>
              <a:t>	يجب أن يضع السياسات والإجراءات التي تحكم أداء العاملين </a:t>
            </a:r>
            <a:r>
              <a:rPr lang="ar-SA" altLang="ar-SA" dirty="0" smtClean="0"/>
              <a:t>بالإدارة</a:t>
            </a:r>
            <a:endParaRPr lang="ar-SA" altLang="ar-SA" dirty="0"/>
          </a:p>
          <a:p>
            <a:pPr lvl="2" algn="just">
              <a:lnSpc>
                <a:spcPct val="150000"/>
              </a:lnSpc>
            </a:pPr>
            <a:r>
              <a:rPr lang="ar-SA" altLang="ar-SA" dirty="0"/>
              <a:t>	يجب أن يتقاسم المعلومات مع المراجع الخارجي أو أي فاحص خارجي وينسق معهم الأنشطة والجهود بما يدني من عمليات </a:t>
            </a:r>
            <a:r>
              <a:rPr lang="ar-SA" altLang="ar-SA" dirty="0" smtClean="0"/>
              <a:t>الازدواج</a:t>
            </a:r>
            <a:endParaRPr lang="ar-SA" altLang="ar-SA" dirty="0"/>
          </a:p>
          <a:p>
            <a:pPr lvl="2" algn="just">
              <a:lnSpc>
                <a:spcPct val="150000"/>
              </a:lnSpc>
            </a:pPr>
            <a:r>
              <a:rPr lang="ar-SA" altLang="ar-SA" dirty="0"/>
              <a:t>	يجب أن يقدم تقريرا دوريا عن أهداف أنشطة الإدارة </a:t>
            </a:r>
            <a:r>
              <a:rPr lang="ar-SA" altLang="ar-SA" dirty="0" smtClean="0"/>
              <a:t>ومدى </a:t>
            </a:r>
            <a:r>
              <a:rPr lang="ar-SA" altLang="ar-SA" dirty="0"/>
              <a:t>التقدم في تحقيق خطة الإدارة ، ويجب أن يغطي التقرير الأمور المرتبطة بالتعرض للمخاطر، الحوكمة ، </a:t>
            </a:r>
            <a:r>
              <a:rPr lang="ar-SA" altLang="ar-SA" dirty="0" smtClean="0"/>
              <a:t>والرقابة </a:t>
            </a:r>
            <a:endParaRPr lang="ar-SA" altLang="ar-SA" dirty="0"/>
          </a:p>
          <a:p>
            <a:pPr lvl="1"/>
            <a:endParaRPr lang="en-US" altLang="ar-SA" dirty="0"/>
          </a:p>
          <a:p>
            <a:pPr lvl="1"/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754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ثانيا : طبيعه </a:t>
            </a:r>
            <a:r>
              <a:rPr lang="ar-SA" dirty="0" smtClean="0"/>
              <a:t>خدمات المراجعه الداخلية </a:t>
            </a:r>
          </a:p>
          <a:p>
            <a:pPr marL="731520" lvl="1" indent="-457200" algn="just">
              <a:defRPr/>
            </a:pPr>
            <a:r>
              <a:rPr lang="ar-SA" dirty="0"/>
              <a:t>حددت المعايير المهنية طبيعة نشاط المراجعة الداخلية بأنه نشاط يعتمد على مدخل منظم يسهم في تحسين عمليات:</a:t>
            </a:r>
          </a:p>
          <a:p>
            <a:pPr lvl="2" algn="just">
              <a:defRPr/>
            </a:pPr>
            <a:r>
              <a:rPr lang="ar-SA" dirty="0"/>
              <a:t>	إدارة </a:t>
            </a:r>
            <a:r>
              <a:rPr lang="ar-SA" dirty="0" smtClean="0"/>
              <a:t>المخاطر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	</a:t>
            </a:r>
            <a:r>
              <a:rPr lang="ar-SA" dirty="0" smtClean="0"/>
              <a:t>الرقابة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	</a:t>
            </a:r>
            <a:r>
              <a:rPr lang="ar-SA" dirty="0" smtClean="0"/>
              <a:t>الحوكمة</a:t>
            </a:r>
            <a:endParaRPr lang="ar-SA" dirty="0"/>
          </a:p>
          <a:p>
            <a:pPr lvl="2">
              <a:defRPr/>
            </a:pPr>
            <a:endParaRPr lang="en-US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5710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7674056" cy="4907632"/>
          </a:xfrm>
        </p:spPr>
        <p:txBody>
          <a:bodyPr/>
          <a:lstStyle/>
          <a:p>
            <a:pPr lvl="1" algn="just">
              <a:defRPr/>
            </a:pPr>
            <a:r>
              <a:rPr lang="ar-SA" dirty="0"/>
              <a:t>	إدارة </a:t>
            </a:r>
            <a:r>
              <a:rPr lang="ar-SA" dirty="0" smtClean="0"/>
              <a:t>المخاطر</a:t>
            </a:r>
          </a:p>
          <a:p>
            <a:pPr lvl="2" algn="just">
              <a:defRPr/>
            </a:pPr>
            <a:r>
              <a:rPr lang="ar-SA" dirty="0" smtClean="0"/>
              <a:t>يجب </a:t>
            </a:r>
            <a:r>
              <a:rPr lang="ar-SA" dirty="0"/>
              <a:t>أن يساعد نشاط المراجعة الداخلية </a:t>
            </a:r>
            <a:r>
              <a:rPr lang="ar-SA" dirty="0" smtClean="0"/>
              <a:t>في </a:t>
            </a:r>
            <a:r>
              <a:rPr lang="ar-SA" dirty="0"/>
              <a:t>تعيين وتقويم المخاطر التي تتعرض لها </a:t>
            </a:r>
            <a:r>
              <a:rPr lang="ar-SA" dirty="0" smtClean="0"/>
              <a:t>المنشأة وذلك </a:t>
            </a:r>
            <a:r>
              <a:rPr lang="ar-SA" dirty="0"/>
              <a:t>للمساعدة في إدارة هذه </a:t>
            </a:r>
            <a:r>
              <a:rPr lang="ar-SA" dirty="0" smtClean="0"/>
              <a:t>المخاطر</a:t>
            </a:r>
          </a:p>
          <a:p>
            <a:pPr lvl="2" algn="just">
              <a:defRPr/>
            </a:pPr>
            <a:r>
              <a:rPr lang="ar-SA" dirty="0" smtClean="0"/>
              <a:t>يجب </a:t>
            </a:r>
            <a:r>
              <a:rPr lang="ar-SA" dirty="0"/>
              <a:t>مراقبة وتقويم فاعلية نظام إدارة </a:t>
            </a:r>
            <a:r>
              <a:rPr lang="ar-SA" dirty="0" smtClean="0"/>
              <a:t>المخاطر</a:t>
            </a:r>
          </a:p>
          <a:p>
            <a:pPr lvl="2" algn="just">
              <a:defRPr/>
            </a:pPr>
            <a:r>
              <a:rPr lang="ar-SA" dirty="0" smtClean="0"/>
              <a:t>يجب </a:t>
            </a:r>
            <a:r>
              <a:rPr lang="ar-SA" dirty="0"/>
              <a:t>أن يتم تقويم </a:t>
            </a:r>
            <a:r>
              <a:rPr lang="ar-SA" dirty="0" smtClean="0"/>
              <a:t>المخاطر </a:t>
            </a:r>
            <a:r>
              <a:rPr lang="ar-SA" dirty="0"/>
              <a:t>المؤثرة في حوكمة </a:t>
            </a:r>
            <a:r>
              <a:rPr lang="ar-SA" dirty="0" smtClean="0"/>
              <a:t>المنشأة وفي </a:t>
            </a:r>
            <a:r>
              <a:rPr lang="ar-SA" dirty="0"/>
              <a:t>عملياتها، وفي نظام </a:t>
            </a:r>
            <a:r>
              <a:rPr lang="ar-SA" dirty="0" smtClean="0"/>
              <a:t>المعلومات </a:t>
            </a:r>
          </a:p>
          <a:p>
            <a:pPr lvl="2" algn="just">
              <a:defRPr/>
            </a:pPr>
            <a:r>
              <a:rPr lang="ar-SA" dirty="0" smtClean="0"/>
              <a:t>أن </a:t>
            </a:r>
            <a:r>
              <a:rPr lang="ar-SA" dirty="0"/>
              <a:t>يقدر المراجع الداخلي المخاطر المرتبطة بأهداف مهام الخدمات الاستشارية ومدي ارتباط هذه المخاطر </a:t>
            </a:r>
            <a:r>
              <a:rPr lang="ar-SA" dirty="0" smtClean="0"/>
              <a:t>بتلك </a:t>
            </a:r>
            <a:r>
              <a:rPr lang="ar-SA" dirty="0"/>
              <a:t>التي تتعرض لها </a:t>
            </a:r>
            <a:r>
              <a:rPr lang="ar-SA" dirty="0" smtClean="0"/>
              <a:t>الوحدة</a:t>
            </a:r>
            <a:endParaRPr lang="en-US" sz="3200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7816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ar-SA" dirty="0"/>
              <a:t>	</a:t>
            </a:r>
            <a:r>
              <a:rPr lang="ar-SA" dirty="0" smtClean="0"/>
              <a:t>الرقابة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يجب أن تساعد المراجعة الداخلية </a:t>
            </a:r>
            <a:r>
              <a:rPr lang="ar-SA" dirty="0" smtClean="0"/>
              <a:t>المنشأة </a:t>
            </a:r>
            <a:r>
              <a:rPr lang="ar-SA" dirty="0" smtClean="0"/>
              <a:t>في </a:t>
            </a:r>
            <a:r>
              <a:rPr lang="ar-SA" dirty="0"/>
              <a:t>الحفاظ على رقابة فعالة </a:t>
            </a:r>
            <a:r>
              <a:rPr lang="ar-SA" dirty="0" smtClean="0"/>
              <a:t>وتقييم </a:t>
            </a:r>
            <a:r>
              <a:rPr lang="ar-SA" dirty="0"/>
              <a:t>كفايتها وفاعليتها ويقترح التحسينات الممكنة بصفة </a:t>
            </a:r>
            <a:r>
              <a:rPr lang="ar-SA" dirty="0" smtClean="0"/>
              <a:t>دورية</a:t>
            </a:r>
            <a:endParaRPr lang="ar-SA" dirty="0"/>
          </a:p>
          <a:p>
            <a:pPr lvl="2" algn="just">
              <a:defRPr/>
            </a:pPr>
            <a:r>
              <a:rPr lang="ar-SA" dirty="0"/>
              <a:t>	التأكد من تحقيق أهداف </a:t>
            </a:r>
            <a:r>
              <a:rPr lang="ar-SA" dirty="0" smtClean="0"/>
              <a:t>الرقابة</a:t>
            </a:r>
            <a:endParaRPr lang="ar-SA" dirty="0"/>
          </a:p>
          <a:p>
            <a:pPr lvl="2" algn="just">
              <a:defRPr/>
            </a:pPr>
            <a:r>
              <a:rPr lang="ar-SA" dirty="0" smtClean="0"/>
              <a:t> يجب </a:t>
            </a:r>
            <a:r>
              <a:rPr lang="ar-SA" dirty="0"/>
              <a:t>أن يأخذ في الاعتبار الرقابة المترتبة على الخدمات الاستشارية </a:t>
            </a:r>
            <a:r>
              <a:rPr lang="ar-SA" dirty="0" smtClean="0"/>
              <a:t>ومدى </a:t>
            </a:r>
            <a:r>
              <a:rPr lang="ar-SA" dirty="0"/>
              <a:t>تأثر النظام القائم بنتائج هذه </a:t>
            </a:r>
            <a:r>
              <a:rPr lang="ar-SA" dirty="0" smtClean="0"/>
              <a:t>الخدمات</a:t>
            </a:r>
            <a:endParaRPr lang="ar-SA" dirty="0"/>
          </a:p>
          <a:p>
            <a:pPr lvl="4">
              <a:defRPr/>
            </a:pPr>
            <a:endParaRPr lang="en-US" sz="3200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3809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العوامل المؤثرة على جودة خدمات المراجعة الداخلية</a:t>
            </a:r>
            <a:br>
              <a:rPr lang="ar-SA" dirty="0">
                <a:solidFill>
                  <a:schemeClr val="accent3">
                    <a:lumMod val="50000"/>
                  </a:schemeClr>
                </a:solidFill>
              </a:rPr>
            </a:br>
            <a:endParaRPr lang="ar-S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44824"/>
            <a:ext cx="7890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ar-SA" altLang="ar-SA" sz="2800" dirty="0" smtClean="0"/>
              <a:t>التأهيل التعليمي </a:t>
            </a:r>
          </a:p>
          <a:p>
            <a:pPr marL="596646" indent="-514350">
              <a:buFont typeface="+mj-lt"/>
              <a:buAutoNum type="arabicPeriod"/>
            </a:pPr>
            <a:r>
              <a:rPr lang="ar-SA" altLang="ar-SA" sz="2800" dirty="0" smtClean="0"/>
              <a:t>الاستقلال والموضوعية</a:t>
            </a:r>
            <a:endParaRPr lang="ar-SA" altLang="ar-SA" sz="2800" dirty="0"/>
          </a:p>
          <a:p>
            <a:pPr marL="596646" indent="-514350">
              <a:buFont typeface="+mj-lt"/>
              <a:buAutoNum type="arabicPeriod"/>
            </a:pPr>
            <a:r>
              <a:rPr lang="ar-SA" altLang="ar-SA" sz="2800" dirty="0" smtClean="0"/>
              <a:t>المهنية </a:t>
            </a:r>
            <a:r>
              <a:rPr lang="ar-SA" altLang="ar-SA" sz="2800" dirty="0"/>
              <a:t>في تنفيذ الأعمال (بذل العناية المهنية الواجبة) </a:t>
            </a:r>
            <a:endParaRPr lang="ar-SA" altLang="ar-SA" sz="2800" dirty="0" smtClean="0"/>
          </a:p>
          <a:p>
            <a:pPr marL="870966" lvl="1" indent="-514350"/>
            <a:r>
              <a:rPr lang="ar-SA" altLang="ar-SA" sz="2400" dirty="0" smtClean="0"/>
              <a:t>يعكسها </a:t>
            </a:r>
            <a:r>
              <a:rPr lang="ar-SA" altLang="ar-SA" sz="2400" dirty="0"/>
              <a:t>مدى كفاية برامج المراجعة الداخلية ونطاق العمل </a:t>
            </a:r>
            <a:r>
              <a:rPr lang="ar-SA" altLang="ar-SA" sz="2400" dirty="0" smtClean="0"/>
              <a:t>المنفذ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5036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ar-SA" dirty="0" smtClean="0"/>
              <a:t>الحوكمة</a:t>
            </a:r>
            <a:endParaRPr lang="ar-SA" dirty="0" smtClean="0"/>
          </a:p>
          <a:p>
            <a:pPr lvl="2" algn="just">
              <a:defRPr/>
            </a:pPr>
            <a:r>
              <a:rPr lang="ar-SA" dirty="0"/>
              <a:t>يجب أن يقدر </a:t>
            </a:r>
            <a:r>
              <a:rPr lang="ar-SA" dirty="0" smtClean="0"/>
              <a:t>المراجع الداخلي ملائمة </a:t>
            </a:r>
            <a:r>
              <a:rPr lang="ar-SA" dirty="0"/>
              <a:t>إجراءات الحوكمة ويدخل عليها تحسينات فيما يتعلق بالآتي:</a:t>
            </a:r>
          </a:p>
          <a:p>
            <a:pPr lvl="3" algn="just">
              <a:defRPr/>
            </a:pPr>
            <a:r>
              <a:rPr lang="ar-SA" sz="1800" dirty="0"/>
              <a:t>	العمل </a:t>
            </a:r>
            <a:r>
              <a:rPr lang="ar-SA" sz="1800" dirty="0" smtClean="0"/>
              <a:t>على </a:t>
            </a:r>
            <a:r>
              <a:rPr lang="ar-SA" sz="1800" dirty="0"/>
              <a:t>شيوع القيم والأخلاقيات داخل الوحدة </a:t>
            </a:r>
            <a:endParaRPr lang="ar-SA" sz="1800" dirty="0" smtClean="0"/>
          </a:p>
          <a:p>
            <a:pPr lvl="3" algn="just">
              <a:defRPr/>
            </a:pPr>
            <a:r>
              <a:rPr lang="ar-SA" sz="1800" dirty="0"/>
              <a:t>	ضمان مسائلة وإدارة فعالة للأداء </a:t>
            </a:r>
            <a:r>
              <a:rPr lang="ar-SA" sz="1800" dirty="0" smtClean="0"/>
              <a:t>التنظيمي</a:t>
            </a:r>
            <a:endParaRPr lang="ar-SA" sz="1800" dirty="0"/>
          </a:p>
          <a:p>
            <a:pPr lvl="3" algn="just">
              <a:defRPr/>
            </a:pPr>
            <a:r>
              <a:rPr lang="ar-SA" sz="1800" dirty="0"/>
              <a:t>	التوصيل الجيد لمعلومات الرقابة والخطر للمستوي الملائم من </a:t>
            </a:r>
            <a:r>
              <a:rPr lang="ar-SA" sz="1800" dirty="0" smtClean="0"/>
              <a:t>الإدارة</a:t>
            </a:r>
            <a:endParaRPr lang="ar-SA" sz="1800" dirty="0"/>
          </a:p>
          <a:p>
            <a:pPr lvl="3" algn="just">
              <a:defRPr/>
            </a:pPr>
            <a:r>
              <a:rPr lang="ar-SA" sz="1800" dirty="0"/>
              <a:t>	التنسيق مع بين الإدارة والإدارة التنفيذية والمراجعين الخارجيين والمراجعين الداخليين من حيث الأنشطة وتداول </a:t>
            </a:r>
            <a:r>
              <a:rPr lang="ar-SA" sz="1800" dirty="0" smtClean="0"/>
              <a:t>المعلومات</a:t>
            </a:r>
            <a:endParaRPr lang="ar-SA" sz="1800" dirty="0"/>
          </a:p>
          <a:p>
            <a:pPr lvl="2" algn="just">
              <a:defRPr/>
            </a:pPr>
            <a:r>
              <a:rPr lang="ar-SA" dirty="0"/>
              <a:t>	يجب التأكد من أن أهداف الخدمات الاستشارية تتفق مع القيم والأهداف العليا </a:t>
            </a:r>
            <a:r>
              <a:rPr lang="ar-SA" dirty="0" smtClean="0"/>
              <a:t>للمنشأة</a:t>
            </a:r>
            <a:endParaRPr lang="ar-SA" dirty="0"/>
          </a:p>
          <a:p>
            <a:pPr lvl="3">
              <a:defRPr/>
            </a:pPr>
            <a:endParaRPr lang="en-US" sz="3600" dirty="0"/>
          </a:p>
          <a:p>
            <a:endParaRPr lang="ar-SA" sz="4000" dirty="0" smtClean="0"/>
          </a:p>
        </p:txBody>
      </p:sp>
    </p:spTree>
    <p:extLst>
      <p:ext uri="{BB962C8B-B14F-4D97-AF65-F5344CB8AC3E}">
        <p14:creationId xmlns:p14="http://schemas.microsoft.com/office/powerpoint/2010/main" val="7906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ثالثا : تخطيط </a:t>
            </a:r>
            <a:r>
              <a:rPr lang="ar-SA" dirty="0" smtClean="0"/>
              <a:t>مهام التدقيق الداخلي </a:t>
            </a:r>
          </a:p>
          <a:p>
            <a:pPr lvl="1" algn="just">
              <a:defRPr/>
            </a:pPr>
            <a:r>
              <a:rPr lang="ar-SA" dirty="0"/>
              <a:t>معيار </a:t>
            </a:r>
            <a:r>
              <a:rPr lang="ar-SA" dirty="0" smtClean="0"/>
              <a:t>يتناول </a:t>
            </a:r>
            <a:r>
              <a:rPr lang="ar-SA" dirty="0"/>
              <a:t>الجوانب المهنية للمراجعة </a:t>
            </a:r>
            <a:r>
              <a:rPr lang="ar-SA" dirty="0" smtClean="0"/>
              <a:t>الداخلية</a:t>
            </a:r>
          </a:p>
          <a:p>
            <a:pPr lvl="2" algn="just">
              <a:defRPr/>
            </a:pPr>
            <a:r>
              <a:rPr lang="ar-SA" dirty="0" smtClean="0"/>
              <a:t> عكس </a:t>
            </a:r>
            <a:r>
              <a:rPr lang="ar-SA" dirty="0"/>
              <a:t>معيار إدارة الأنشطة الذي يتناول التخطيط التنظيمي لإدارة المراجعة </a:t>
            </a:r>
            <a:r>
              <a:rPr lang="ar-SA" dirty="0" smtClean="0"/>
              <a:t>الداخلية</a:t>
            </a:r>
            <a:endParaRPr lang="ar-SA" dirty="0"/>
          </a:p>
          <a:p>
            <a:pPr lvl="1" algn="just">
              <a:defRPr/>
            </a:pPr>
            <a:r>
              <a:rPr lang="ar-SA" dirty="0" smtClean="0"/>
              <a:t>يجب </a:t>
            </a:r>
            <a:r>
              <a:rPr lang="ar-SA" dirty="0"/>
              <a:t>أن يضع المراجع الداخلي خطة لكل مهمة مراجعة تتضمن النطاق ، والأهداف ، والتوقيت ، والموارد المخصصة </a:t>
            </a:r>
            <a:r>
              <a:rPr lang="ar-SA" dirty="0" smtClean="0"/>
              <a:t>لها</a:t>
            </a:r>
            <a:endParaRPr lang="ar-SA" dirty="0"/>
          </a:p>
          <a:p>
            <a:pPr marL="274320" lvl="1" indent="0" algn="just">
              <a:buNone/>
              <a:defRPr/>
            </a:pPr>
            <a:r>
              <a:rPr lang="ar-SA" dirty="0"/>
              <a:t>	</a:t>
            </a:r>
            <a:endParaRPr lang="en-US" dirty="0"/>
          </a:p>
          <a:p>
            <a:pPr marL="82296" indent="0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98264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sz="3500" dirty="0" smtClean="0"/>
              <a:t>رابعا : تنفيذ </a:t>
            </a:r>
            <a:r>
              <a:rPr lang="ar-SA" sz="3500" dirty="0" smtClean="0"/>
              <a:t>مهام التدقيق الداخلي </a:t>
            </a:r>
          </a:p>
          <a:p>
            <a:pPr lvl="1" algn="just">
              <a:defRPr/>
            </a:pPr>
            <a:r>
              <a:rPr lang="ar-SA" dirty="0"/>
              <a:t>يتناول </a:t>
            </a:r>
            <a:r>
              <a:rPr lang="ar-SA" dirty="0" smtClean="0"/>
              <a:t>تحديد </a:t>
            </a:r>
            <a:r>
              <a:rPr lang="ar-SA" dirty="0"/>
              <a:t>المعلومات وتقويمها وتحليلها وتسجيلها بما يحقق أهداف </a:t>
            </a:r>
            <a:r>
              <a:rPr lang="ar-SA" dirty="0" smtClean="0"/>
              <a:t>المهمة</a:t>
            </a:r>
          </a:p>
          <a:p>
            <a:pPr lvl="1" algn="just">
              <a:defRPr/>
            </a:pPr>
            <a:r>
              <a:rPr lang="ar-SA" dirty="0" smtClean="0"/>
              <a:t>هذا المعيار </a:t>
            </a:r>
            <a:r>
              <a:rPr lang="ar-SA" dirty="0"/>
              <a:t>يتعامل مع معلومات قد تكون مالية أو غير مالية بما في ذلك أدلة الإثبات التي يغطيها برنامج المراجعة </a:t>
            </a:r>
            <a:r>
              <a:rPr lang="ar-SA" dirty="0" smtClean="0"/>
              <a:t>الخارجية</a:t>
            </a:r>
          </a:p>
          <a:p>
            <a:pPr lvl="1" algn="just">
              <a:defRPr/>
            </a:pPr>
            <a:r>
              <a:rPr lang="ar-SA" dirty="0" smtClean="0"/>
              <a:t>بعض </a:t>
            </a:r>
            <a:r>
              <a:rPr lang="ar-SA" dirty="0"/>
              <a:t>النقاط الأساسية في معيار التنفيذ تشمل </a:t>
            </a:r>
            <a:r>
              <a:rPr lang="ar-SA" dirty="0" smtClean="0"/>
              <a:t>الآتي:</a:t>
            </a:r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 smtClean="0"/>
              <a:t>يجب أن </a:t>
            </a:r>
            <a:r>
              <a:rPr lang="ar-SA" dirty="0"/>
              <a:t>يحدد المراجع الداخلي المعلومات الكافية والملائمة والموثوق فيها والنافعة لتحقيق أهداف </a:t>
            </a:r>
            <a:r>
              <a:rPr lang="ar-SA" dirty="0" smtClean="0"/>
              <a:t>المهمة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 smtClean="0"/>
              <a:t>ضرورة </a:t>
            </a:r>
            <a:r>
              <a:rPr lang="ar-SA" dirty="0"/>
              <a:t>إجراء تحليل وتقويم مناسب للمعلومات لاستخلاص نتائج يبني عليها استنتاجات المراجع </a:t>
            </a:r>
            <a:r>
              <a:rPr lang="ar-SA" dirty="0" smtClean="0"/>
              <a:t>الداخلي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 smtClean="0"/>
              <a:t>يجب </a:t>
            </a:r>
            <a:r>
              <a:rPr lang="ar-SA" dirty="0"/>
              <a:t>أن يوضع نظام يتفق مع سياسة الوحدة </a:t>
            </a:r>
            <a:r>
              <a:rPr lang="ar-SA" dirty="0" smtClean="0"/>
              <a:t>لحفظ </a:t>
            </a:r>
            <a:r>
              <a:rPr lang="ar-SA" dirty="0"/>
              <a:t>وتداول سجلات إدارة المراجعة </a:t>
            </a:r>
            <a:r>
              <a:rPr lang="ar-SA" dirty="0" smtClean="0"/>
              <a:t>الداخلية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 smtClean="0"/>
              <a:t>يجب </a:t>
            </a:r>
            <a:r>
              <a:rPr lang="ar-SA" dirty="0"/>
              <a:t>تنسيق مهام المراجعة الداخلية بصورة تضمن تحقيق الأهداف وتضمن جودة الأداء وتنمية المهارات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0344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7674056" cy="4907632"/>
          </a:xfrm>
        </p:spPr>
        <p:txBody>
          <a:bodyPr>
            <a:normAutofit/>
          </a:bodyPr>
          <a:lstStyle/>
          <a:p>
            <a:r>
              <a:rPr lang="ar-SA" dirty="0" smtClean="0"/>
              <a:t>خامسا : التقرير </a:t>
            </a:r>
            <a:r>
              <a:rPr lang="ar-SA" dirty="0" smtClean="0"/>
              <a:t>و توصيل النتائج</a:t>
            </a:r>
          </a:p>
          <a:p>
            <a:pPr lvl="1"/>
            <a:r>
              <a:rPr lang="ar-SA" altLang="ar-SA" dirty="0" smtClean="0"/>
              <a:t>تقارير </a:t>
            </a:r>
            <a:r>
              <a:rPr lang="ar-SA" altLang="ar-SA" dirty="0"/>
              <a:t>المراجعة الداخلية ليست نمطية ، وإنما تتوقف على اعتبارات عديدة منها أهداف المهمة ، واحتياجات الإدارة ، وطبيعة والقيود المفروضة على المهمة</a:t>
            </a:r>
            <a:r>
              <a:rPr lang="ar-SA" altLang="ar-SA" dirty="0" smtClean="0"/>
              <a:t>.</a:t>
            </a:r>
          </a:p>
          <a:p>
            <a:pPr lvl="1"/>
            <a:r>
              <a:rPr lang="ar-SA" altLang="ar-SA" dirty="0" smtClean="0"/>
              <a:t>لا </a:t>
            </a:r>
            <a:r>
              <a:rPr lang="ar-SA" altLang="ar-SA" dirty="0"/>
              <a:t>تقترح المعايير المهنية شكلا محددا لتقارير المراجعة الداخلية.</a:t>
            </a:r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5042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3800" dirty="0" smtClean="0"/>
              <a:t>سادسا : متابعه </a:t>
            </a:r>
            <a:r>
              <a:rPr lang="ar-SA" sz="3800" dirty="0" smtClean="0"/>
              <a:t>سير العمل </a:t>
            </a:r>
          </a:p>
          <a:p>
            <a:pPr marL="845820" lvl="1" indent="-571500" algn="just">
              <a:defRPr/>
            </a:pPr>
            <a:r>
              <a:rPr lang="ar-SA" dirty="0" smtClean="0"/>
              <a:t>خدمات </a:t>
            </a:r>
            <a:r>
              <a:rPr lang="ar-SA" dirty="0"/>
              <a:t>المراجعة الداخلية تنتهي إلى نتائج ومقترحات وتوصيات بأفعال </a:t>
            </a:r>
            <a:r>
              <a:rPr lang="ar-SA" dirty="0" smtClean="0"/>
              <a:t>معينة</a:t>
            </a:r>
          </a:p>
          <a:p>
            <a:pPr marL="1092708" lvl="2" indent="-571500" algn="just">
              <a:defRPr/>
            </a:pPr>
            <a:r>
              <a:rPr lang="ar-SA" dirty="0" smtClean="0"/>
              <a:t> </a:t>
            </a:r>
            <a:r>
              <a:rPr lang="ar-SA" dirty="0"/>
              <a:t>المعايير المهنية استحدثت معيارا لمتابعة مرحلة ما بعد توصيات </a:t>
            </a:r>
            <a:r>
              <a:rPr lang="ar-SA" dirty="0" smtClean="0"/>
              <a:t>النتائج</a:t>
            </a:r>
            <a:endParaRPr lang="ar-SA" dirty="0"/>
          </a:p>
          <a:p>
            <a:pPr marL="731520" lvl="1" indent="-457200" algn="just">
              <a:defRPr/>
            </a:pPr>
            <a:r>
              <a:rPr lang="ar-SA" dirty="0"/>
              <a:t> </a:t>
            </a:r>
            <a:r>
              <a:rPr lang="ar-SA" dirty="0" smtClean="0"/>
              <a:t>يتضمن </a:t>
            </a:r>
            <a:r>
              <a:rPr lang="ar-SA" dirty="0"/>
              <a:t>معيار المتابعة النقاط الأساسية </a:t>
            </a:r>
            <a:r>
              <a:rPr lang="ar-SA" dirty="0" smtClean="0"/>
              <a:t>التالية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/>
              <a:t>يجب على المراجعين الداخليين القيام بالمتابعة للتأكد من اتخاذ الإجراء المناسب المترتب على نتائج المراجعة التي تم التقرير عنها </a:t>
            </a:r>
            <a:endParaRPr lang="ar-SA" dirty="0" smtClean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 smtClean="0"/>
              <a:t>يجب </a:t>
            </a:r>
            <a:r>
              <a:rPr lang="ar-SA" dirty="0"/>
              <a:t>على المراجعين الداخليين التأكد من أن الإجراء التصحيحي الذي تم اتخاذه يحقق النتائج المرغوب </a:t>
            </a:r>
            <a:r>
              <a:rPr lang="ar-SA" dirty="0" smtClean="0"/>
              <a:t>فيها</a:t>
            </a:r>
          </a:p>
          <a:p>
            <a:pPr lvl="3" algn="just">
              <a:defRPr/>
            </a:pPr>
            <a:r>
              <a:rPr lang="ar-SA" dirty="0" smtClean="0"/>
              <a:t>التأكد من أن الإدارة </a:t>
            </a:r>
            <a:r>
              <a:rPr lang="ar-SA" dirty="0"/>
              <a:t>قد قررت تحمل مخاطر عدم اتخاذ إجراء تصحيحي لما أظهرته نتائج المراجعة التي تم التقرير </a:t>
            </a:r>
            <a:r>
              <a:rPr lang="ar-SA" dirty="0" smtClean="0"/>
              <a:t>عنها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/>
              <a:t> يجب تحديد المسئولية عن المتابعة في دليل المراجعة الداخلية </a:t>
            </a:r>
            <a:r>
              <a:rPr lang="ar-SA" dirty="0" smtClean="0"/>
              <a:t>المعتمد</a:t>
            </a:r>
            <a:endParaRPr lang="ar-SA" dirty="0"/>
          </a:p>
          <a:p>
            <a:pPr marL="1115568" lvl="2" indent="-457200" algn="just">
              <a:buFont typeface="+mj-lt"/>
              <a:buAutoNum type="arabicPeriod"/>
              <a:defRPr/>
            </a:pPr>
            <a:r>
              <a:rPr lang="ar-SA" dirty="0"/>
              <a:t> قد تكون بعض النتائج التي تم التقرير عنها من الأهمية بحيث تستدعي اتخاذ إجراء فور ي من جانب </a:t>
            </a:r>
            <a:r>
              <a:rPr lang="ar-SA" dirty="0" smtClean="0"/>
              <a:t>الإدارة</a:t>
            </a:r>
          </a:p>
          <a:p>
            <a:pPr lvl="3" algn="just">
              <a:defRPr/>
            </a:pPr>
            <a:r>
              <a:rPr lang="ar-SA" dirty="0" smtClean="0"/>
              <a:t>يجب </a:t>
            </a:r>
            <a:r>
              <a:rPr lang="ar-SA" dirty="0"/>
              <a:t>مراقبة هذه الظروف من قبل المراجعين الداخليين حتى يتم تصحيحها نظرًا للأثر الذي قد تتركه على </a:t>
            </a:r>
            <a:r>
              <a:rPr lang="ar-SA" dirty="0" smtClean="0"/>
              <a:t>الوحدة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33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الأداء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سابعا : تبليغ </a:t>
            </a:r>
            <a:r>
              <a:rPr lang="ar-SA" dirty="0" smtClean="0"/>
              <a:t>قبول الخطر </a:t>
            </a:r>
          </a:p>
          <a:p>
            <a:pPr lvl="1"/>
            <a:r>
              <a:rPr lang="ar-SA" dirty="0" smtClean="0"/>
              <a:t>المخاطر : احتمال حصول أي أحداث سيكون لها تأثير على تحقيق الأهداف</a:t>
            </a:r>
          </a:p>
          <a:p>
            <a:pPr lvl="1"/>
            <a:r>
              <a:rPr lang="ar-SA" dirty="0" smtClean="0"/>
              <a:t>الاستعداد لقبول المخاطر : مستوى المخاطر التي تكون المؤسسه على استعداد لتقبله </a:t>
            </a:r>
          </a:p>
          <a:p>
            <a:pPr lvl="1"/>
            <a:r>
              <a:rPr lang="ar-SA" dirty="0" smtClean="0">
                <a:solidFill>
                  <a:srgbClr val="FF0000"/>
                </a:solidFill>
              </a:rPr>
              <a:t>في حال توصل المراجع </a:t>
            </a:r>
            <a:r>
              <a:rPr lang="ar-SA" dirty="0" smtClean="0">
                <a:solidFill>
                  <a:srgbClr val="FF0000"/>
                </a:solidFill>
              </a:rPr>
              <a:t>الداخلي الى </a:t>
            </a:r>
            <a:r>
              <a:rPr lang="ar-SA" dirty="0" smtClean="0">
                <a:solidFill>
                  <a:srgbClr val="FF0000"/>
                </a:solidFill>
              </a:rPr>
              <a:t>أن الادراة قامت بقبول مستوى من المخاطر باعتقاده مستوى غير مقبول </a:t>
            </a:r>
            <a:r>
              <a:rPr lang="ar-SA" dirty="0" smtClean="0">
                <a:solidFill>
                  <a:srgbClr val="FF0000"/>
                </a:solidFill>
              </a:rPr>
              <a:t>؟</a:t>
            </a:r>
            <a:endParaRPr lang="ar-S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29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 sz="4400" dirty="0" smtClean="0"/>
              <a:t>مبادئ و 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ar-SA" altLang="ar-SA" dirty="0"/>
              <a:t>المجموعة الأولى: </a:t>
            </a:r>
            <a:endParaRPr lang="ar-SA" altLang="ar-SA" dirty="0" smtClean="0"/>
          </a:p>
          <a:p>
            <a:pPr lvl="1" algn="just"/>
            <a:r>
              <a:rPr lang="ar-SA" altLang="ar-SA" dirty="0" smtClean="0"/>
              <a:t>المبادئ</a:t>
            </a:r>
          </a:p>
          <a:p>
            <a:pPr lvl="2" algn="just"/>
            <a:r>
              <a:rPr lang="ar-SA" altLang="ar-SA" dirty="0" smtClean="0"/>
              <a:t> هي </a:t>
            </a:r>
            <a:r>
              <a:rPr lang="ar-SA" altLang="ar-SA" dirty="0"/>
              <a:t>مستويات عامة تحكم المهنة والسلوك المهني بشكل عام </a:t>
            </a:r>
          </a:p>
          <a:p>
            <a:pPr lvl="2" algn="just"/>
            <a:r>
              <a:rPr lang="ar-SA" altLang="ar-SA" dirty="0" smtClean="0"/>
              <a:t> </a:t>
            </a:r>
            <a:r>
              <a:rPr lang="ar-SA" altLang="ar-SA" dirty="0"/>
              <a:t>بطبيعتها غير قابلة للتطبيق </a:t>
            </a:r>
            <a:r>
              <a:rPr lang="ar-SA" altLang="ar-SA" dirty="0" smtClean="0"/>
              <a:t>المباشر</a:t>
            </a:r>
            <a:endParaRPr lang="ar-SA" altLang="ar-SA" dirty="0"/>
          </a:p>
          <a:p>
            <a:pPr algn="just"/>
            <a:r>
              <a:rPr lang="ar-SA" altLang="ar-SA" dirty="0"/>
              <a:t>المجموعة الثانية: </a:t>
            </a:r>
            <a:endParaRPr lang="ar-SA" altLang="ar-SA" dirty="0" smtClean="0"/>
          </a:p>
          <a:p>
            <a:pPr lvl="1" algn="just"/>
            <a:r>
              <a:rPr lang="ar-SA" altLang="ar-SA" dirty="0" smtClean="0"/>
              <a:t>القواعد</a:t>
            </a:r>
          </a:p>
          <a:p>
            <a:pPr lvl="2" algn="just"/>
            <a:r>
              <a:rPr lang="ar-SA" altLang="ar-SA" dirty="0" smtClean="0"/>
              <a:t>تعتبر أكثر </a:t>
            </a:r>
            <a:r>
              <a:rPr lang="ar-SA" altLang="ar-SA" dirty="0"/>
              <a:t>ارتباطا بالأداء المهني على أرض الواقع </a:t>
            </a:r>
            <a:endParaRPr lang="ar-SA" altLang="ar-SA" dirty="0" smtClean="0"/>
          </a:p>
          <a:p>
            <a:pPr lvl="2" algn="just"/>
            <a:r>
              <a:rPr lang="ar-SA" altLang="ar-SA" dirty="0" smtClean="0"/>
              <a:t>تمثل المعايير المتوقع </a:t>
            </a:r>
            <a:r>
              <a:rPr lang="ar-SA" altLang="ar-SA" dirty="0"/>
              <a:t>من المراجعين </a:t>
            </a:r>
            <a:r>
              <a:rPr lang="ar-SA" altLang="ar-SA" dirty="0" smtClean="0"/>
              <a:t>الداخليين مراعاتها في </a:t>
            </a:r>
            <a:r>
              <a:rPr lang="ar-SA" altLang="ar-SA" dirty="0"/>
              <a:t>علاقتهم بالمستفيدين من وظيفة المراجعة الداخلية ، وبزملاء المهنة ، وبالعملاء وبالغير بصفة عامة. </a:t>
            </a:r>
            <a:endParaRPr lang="ar-SA" altLang="ar-SA" dirty="0" smtClean="0"/>
          </a:p>
          <a:p>
            <a:pPr lvl="2" algn="just"/>
            <a:r>
              <a:rPr lang="ar-SA" altLang="ar-SA" dirty="0" smtClean="0"/>
              <a:t>تعتبر </a:t>
            </a:r>
            <a:r>
              <a:rPr lang="ar-SA" altLang="ar-SA" dirty="0"/>
              <a:t>القواعد الترجمة العملية لمبادئ السلوك المهني والتي تحكم سلوك المراجعين الداخليين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1854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مبادئ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الاستقامه 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الموضوعية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الحفاظ على السرية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الكفاءة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81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مبادئ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أولا : الاستقامه </a:t>
            </a:r>
            <a:r>
              <a:rPr lang="en-US" dirty="0" smtClean="0"/>
              <a:t>Integrity </a:t>
            </a:r>
            <a:endParaRPr lang="ar-SA" dirty="0" smtClean="0"/>
          </a:p>
          <a:p>
            <a:pPr lvl="1" algn="just"/>
            <a:r>
              <a:rPr lang="ar-SA" altLang="ar-SA" dirty="0"/>
              <a:t>يجب أن يؤدي المراجع الداخلي عمله بنزاهة تامة </a:t>
            </a:r>
            <a:r>
              <a:rPr lang="ar-SA" altLang="ar-SA" dirty="0" smtClean="0"/>
              <a:t>متحرره </a:t>
            </a:r>
            <a:r>
              <a:rPr lang="ar-SA" altLang="ar-SA" dirty="0"/>
              <a:t>من أي شبهات </a:t>
            </a:r>
            <a:r>
              <a:rPr lang="ar-SA" altLang="ar-SA" dirty="0" smtClean="0"/>
              <a:t>بما يجعل </a:t>
            </a:r>
            <a:r>
              <a:rPr lang="ar-SA" altLang="ar-SA" dirty="0"/>
              <a:t>من عمله محل ثقة ومصداقية </a:t>
            </a:r>
            <a:r>
              <a:rPr lang="ar-SA" altLang="ar-SA" dirty="0" smtClean="0"/>
              <a:t>للغير</a:t>
            </a:r>
          </a:p>
          <a:p>
            <a:pPr lvl="1" algn="just"/>
            <a:r>
              <a:rPr lang="ar-SA" altLang="ar-SA" dirty="0" smtClean="0"/>
              <a:t>يجب </a:t>
            </a:r>
            <a:r>
              <a:rPr lang="ar-SA" altLang="ar-SA" dirty="0"/>
              <a:t>أن يتحرر من التبعية الفكرية </a:t>
            </a:r>
            <a:r>
              <a:rPr lang="ar-SA" altLang="ar-SA" dirty="0" smtClean="0"/>
              <a:t>للإدارة</a:t>
            </a:r>
            <a:endParaRPr lang="ar-SA" altLang="ar-SA" dirty="0"/>
          </a:p>
          <a:p>
            <a:pPr lvl="1" algn="just"/>
            <a:r>
              <a:rPr lang="ar-SA" altLang="ar-SA" dirty="0"/>
              <a:t>يجب أن يبذل عناية مهنية واجبة في كل أعمال </a:t>
            </a:r>
            <a:r>
              <a:rPr lang="ar-SA" altLang="ar-SA" dirty="0" smtClean="0"/>
              <a:t>المراجعة</a:t>
            </a:r>
            <a:endParaRPr lang="ar-SA" altLang="ar-SA" dirty="0"/>
          </a:p>
          <a:p>
            <a:pPr lvl="1" algn="just"/>
            <a:r>
              <a:rPr lang="ar-SA" altLang="ar-SA" dirty="0"/>
              <a:t>يجب أن يعمل على تحقيق مصلحة التنظيم بما لا يتعرض مع القيم </a:t>
            </a:r>
            <a:r>
              <a:rPr lang="ar-SA" altLang="ar-SA" dirty="0" smtClean="0"/>
              <a:t>الأخلاقية </a:t>
            </a:r>
            <a:endParaRPr lang="ar-SA" altLang="ar-SA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9203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مبادئ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ثانيا : الموضوعية </a:t>
            </a:r>
            <a:r>
              <a:rPr lang="en-US" dirty="0" smtClean="0"/>
              <a:t>Objectivity </a:t>
            </a:r>
            <a:endParaRPr lang="ar-SA" dirty="0" smtClean="0"/>
          </a:p>
          <a:p>
            <a:pPr marL="731520" lvl="1" indent="-457200" algn="just">
              <a:defRPr/>
            </a:pPr>
            <a:r>
              <a:rPr lang="ar-SA" dirty="0"/>
              <a:t>يجب أن </a:t>
            </a:r>
            <a:r>
              <a:rPr lang="ar-SA" dirty="0" smtClean="0"/>
              <a:t>يحقق </a:t>
            </a:r>
            <a:r>
              <a:rPr lang="ar-SA" dirty="0"/>
              <a:t>المراجع في عمله </a:t>
            </a:r>
            <a:r>
              <a:rPr lang="ar-SA" dirty="0" smtClean="0"/>
              <a:t>درجة </a:t>
            </a:r>
            <a:r>
              <a:rPr lang="ar-SA" dirty="0"/>
              <a:t>عالية من الموضوعية </a:t>
            </a:r>
            <a:r>
              <a:rPr lang="ar-SA" dirty="0" smtClean="0"/>
              <a:t>المهنية أثناء </a:t>
            </a:r>
            <a:r>
              <a:rPr lang="ar-SA" dirty="0"/>
              <a:t>جمع وتقويم المعلومات وتوصيل </a:t>
            </a:r>
            <a:r>
              <a:rPr lang="ar-SA" dirty="0" smtClean="0"/>
              <a:t>نتائج </a:t>
            </a:r>
            <a:r>
              <a:rPr lang="ar-SA" dirty="0"/>
              <a:t>العمل الخاص بالعملية أو النشاط محل </a:t>
            </a:r>
            <a:r>
              <a:rPr lang="ar-SA" dirty="0" smtClean="0"/>
              <a:t>الفحص</a:t>
            </a:r>
          </a:p>
          <a:p>
            <a:pPr marL="731520" lvl="1" indent="-457200" algn="just">
              <a:defRPr/>
            </a:pPr>
            <a:r>
              <a:rPr lang="ar-SA" dirty="0" smtClean="0"/>
              <a:t>على المراجع </a:t>
            </a:r>
            <a:r>
              <a:rPr lang="ar-SA" dirty="0"/>
              <a:t>الداخلي </a:t>
            </a:r>
            <a:r>
              <a:rPr lang="ar-SA" dirty="0" smtClean="0"/>
              <a:t>ان يوازن بين </a:t>
            </a:r>
            <a:r>
              <a:rPr lang="ar-SA" dirty="0"/>
              <a:t>كل الأمور المحيطة بالفحص </a:t>
            </a:r>
            <a:r>
              <a:rPr lang="ar-SA" dirty="0" smtClean="0"/>
              <a:t>و يراعي عدم التأثر باهتمامات و أحكام الاخرين </a:t>
            </a:r>
            <a:endParaRPr lang="ar-SA" dirty="0"/>
          </a:p>
          <a:p>
            <a:pPr>
              <a:defRPr/>
            </a:pPr>
            <a:endParaRPr lang="en-US" dirty="0"/>
          </a:p>
          <a:p>
            <a:pPr marL="82296" indent="0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47493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العوامل المؤثرة على جودة خدمات المراجعة الداخلية</a:t>
            </a:r>
            <a:br>
              <a:rPr lang="ar-SA" dirty="0">
                <a:solidFill>
                  <a:schemeClr val="accent3">
                    <a:lumMod val="50000"/>
                  </a:schemeClr>
                </a:solidFill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altLang="ar-SA" sz="2800" b="1" dirty="0" smtClean="0"/>
              <a:t>التأهيل التعليمي </a:t>
            </a:r>
            <a:r>
              <a:rPr lang="ar-SA" altLang="ar-SA" sz="2800" b="1" dirty="0"/>
              <a:t>المناسب للمراجع الداخلي</a:t>
            </a:r>
          </a:p>
          <a:p>
            <a:pPr lvl="1"/>
            <a:r>
              <a:rPr lang="ar-SA" altLang="ar-SA" sz="2400" dirty="0"/>
              <a:t>عمل المراجع الداخلي لا يقتصر على المراجعة المالية </a:t>
            </a:r>
            <a:r>
              <a:rPr lang="ar-SA" altLang="ar-SA" sz="2400" dirty="0" smtClean="0"/>
              <a:t>بل </a:t>
            </a:r>
            <a:r>
              <a:rPr lang="ar-SA" altLang="ar-SA" sz="2400" dirty="0"/>
              <a:t>يتعدها إلى المراجعة الإدارية المتمثلة في فحص أعمال الأقسام الأخرى بالمنشأة </a:t>
            </a:r>
          </a:p>
          <a:p>
            <a:pPr lvl="1"/>
            <a:r>
              <a:rPr lang="ar-SA" altLang="ar-SA" sz="2400" dirty="0" smtClean="0"/>
              <a:t>يجب </a:t>
            </a:r>
            <a:r>
              <a:rPr lang="ar-SA" altLang="ar-SA" sz="2400" dirty="0"/>
              <a:t>أن تتوافر </a:t>
            </a:r>
            <a:r>
              <a:rPr lang="ar-SA" altLang="ar-SA" sz="2400" dirty="0" smtClean="0"/>
              <a:t>لدي المراجع </a:t>
            </a:r>
            <a:r>
              <a:rPr lang="ar-SA" altLang="ar-SA" sz="2400" dirty="0" smtClean="0"/>
              <a:t>معرفة </a:t>
            </a:r>
            <a:r>
              <a:rPr lang="ar-SA" altLang="ar-SA" sz="2400" dirty="0"/>
              <a:t>بالنواحي الإدارية </a:t>
            </a:r>
            <a:r>
              <a:rPr lang="ar-SA" altLang="ar-SA" sz="2400" dirty="0" smtClean="0"/>
              <a:t>والفنية </a:t>
            </a:r>
            <a:r>
              <a:rPr lang="ar-SA" altLang="ar-SA" sz="2400" dirty="0"/>
              <a:t>بالشركة إلى جانب معرفته الأساسية المتمثلة في </a:t>
            </a:r>
            <a:r>
              <a:rPr lang="ar-SA" altLang="ar-SA" sz="2400" dirty="0" smtClean="0"/>
              <a:t>المحاسبة</a:t>
            </a:r>
          </a:p>
          <a:p>
            <a:pPr lvl="2"/>
            <a:r>
              <a:rPr lang="ar-SA" altLang="ar-SA" sz="2000" dirty="0" smtClean="0"/>
              <a:t>معرفته </a:t>
            </a:r>
            <a:r>
              <a:rPr lang="ar-SA" altLang="ar-SA" sz="2000" dirty="0"/>
              <a:t>بأمور مثل كيفية فحص الأصول وتقدير حالتها وكيفية تقييم مختلف النظم التي تتبعها الشركة </a:t>
            </a:r>
          </a:p>
          <a:p>
            <a:pPr lvl="2"/>
            <a:r>
              <a:rPr lang="ar-SA" altLang="ar-SA" sz="2000" dirty="0" smtClean="0"/>
              <a:t>في حال العمل في </a:t>
            </a:r>
            <a:r>
              <a:rPr lang="ar-SA" altLang="ar-SA" sz="2000" dirty="0"/>
              <a:t>شركة أدوية </a:t>
            </a:r>
            <a:r>
              <a:rPr lang="ar-SA" altLang="ar-SA" sz="2000" dirty="0" smtClean="0"/>
              <a:t>سيلزم المعرفة </a:t>
            </a:r>
            <a:r>
              <a:rPr lang="ar-SA" altLang="ar-SA" sz="2000" dirty="0"/>
              <a:t>بأصناف الأدوية ، وإذا كان يعمل في شركة مقاولات يجب أن تتوافر لديه معرفة بمواد البناء ومستلزمات الإنشاء </a:t>
            </a:r>
            <a:r>
              <a:rPr lang="ar-SA" altLang="ar-SA" sz="2000" dirty="0" smtClean="0"/>
              <a:t>والتشطيب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13970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مبادئ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ثالثا : الحفاظ </a:t>
            </a:r>
            <a:r>
              <a:rPr lang="ar-SA" dirty="0"/>
              <a:t>على السرية  </a:t>
            </a:r>
            <a:r>
              <a:rPr lang="en-US" dirty="0" smtClean="0"/>
              <a:t>Confidentiality </a:t>
            </a:r>
            <a:endParaRPr lang="ar-SA" dirty="0"/>
          </a:p>
          <a:p>
            <a:pPr lvl="1"/>
            <a:r>
              <a:rPr lang="ar-SA" dirty="0" smtClean="0"/>
              <a:t>يجب </a:t>
            </a:r>
            <a:r>
              <a:rPr lang="ar-SA" dirty="0"/>
              <a:t>أن يحترم المراجع الداخلي قيمة المعلومات التي يحصل عليها ويحترم خصوصيتها وملكيتها </a:t>
            </a:r>
            <a:r>
              <a:rPr lang="ar-SA" dirty="0" smtClean="0"/>
              <a:t>للآخرين</a:t>
            </a:r>
          </a:p>
          <a:p>
            <a:pPr lvl="1"/>
            <a:r>
              <a:rPr lang="ar-SA" dirty="0" smtClean="0"/>
              <a:t> المعلومات </a:t>
            </a:r>
            <a:r>
              <a:rPr lang="ar-SA" dirty="0"/>
              <a:t>التي يحصل عليها المراجع الداخلي يجب ألا تستخدم بصورة شخصية </a:t>
            </a:r>
            <a:endParaRPr lang="ar-SA" dirty="0" smtClean="0"/>
          </a:p>
          <a:p>
            <a:pPr lvl="1"/>
            <a:r>
              <a:rPr lang="ar-SA" dirty="0" smtClean="0"/>
              <a:t>يجب </a:t>
            </a:r>
            <a:r>
              <a:rPr lang="ar-SA" dirty="0"/>
              <a:t>ألا يعلن أو يفصح عنها بدون سلطة حقيقية تتيح له ذلك ما لم يكن هناك متطلب قانوني أو مهني يلزمه بالإفصاح </a:t>
            </a:r>
            <a:r>
              <a:rPr lang="ar-SA" dirty="0" smtClean="0"/>
              <a:t>عنها</a:t>
            </a:r>
            <a:endParaRPr lang="ar-SA" dirty="0"/>
          </a:p>
          <a:p>
            <a:pPr marL="82296" indent="0">
              <a:buNone/>
            </a:pP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65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مبادئ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رابعا : الكفاءة </a:t>
            </a:r>
            <a:r>
              <a:rPr lang="ar-SA" dirty="0" smtClean="0"/>
              <a:t>/ التأهيل  </a:t>
            </a:r>
            <a:r>
              <a:rPr lang="en-US" dirty="0" smtClean="0"/>
              <a:t>Competency </a:t>
            </a:r>
            <a:endParaRPr lang="ar-SA" dirty="0" smtClean="0"/>
          </a:p>
          <a:p>
            <a:pPr marL="731520" lvl="1" indent="-457200" algn="just">
              <a:defRPr/>
            </a:pPr>
            <a:r>
              <a:rPr lang="ar-SA" dirty="0"/>
              <a:t>يجب أن </a:t>
            </a:r>
            <a:r>
              <a:rPr lang="ar-SA" dirty="0" smtClean="0"/>
              <a:t>يستخدم </a:t>
            </a:r>
            <a:r>
              <a:rPr lang="ar-SA" dirty="0"/>
              <a:t>المراجع الداخلي المعارف والمهارات والخبرات اللازمة لإنجاز مهام المراجعة </a:t>
            </a:r>
            <a:r>
              <a:rPr lang="ar-SA" dirty="0" smtClean="0"/>
              <a:t>الداخلية</a:t>
            </a:r>
          </a:p>
        </p:txBody>
      </p:sp>
    </p:spTree>
    <p:extLst>
      <p:ext uri="{BB962C8B-B14F-4D97-AF65-F5344CB8AC3E}">
        <p14:creationId xmlns:p14="http://schemas.microsoft.com/office/powerpoint/2010/main" val="413046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ar-SA" dirty="0" smtClean="0"/>
              <a:t>قواعد الاستقامة </a:t>
            </a:r>
            <a:endParaRPr lang="ar-SA" dirty="0"/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قواعد الموضوعية </a:t>
            </a:r>
            <a:endParaRPr lang="ar-SA" dirty="0"/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قواعد </a:t>
            </a:r>
            <a:r>
              <a:rPr lang="ar-SA" dirty="0"/>
              <a:t>الحفاظ على السرية </a:t>
            </a:r>
          </a:p>
          <a:p>
            <a:pPr marL="596646" indent="-514350">
              <a:buFont typeface="+mj-lt"/>
              <a:buAutoNum type="arabicPeriod"/>
            </a:pPr>
            <a:r>
              <a:rPr lang="ar-SA" dirty="0" smtClean="0"/>
              <a:t>قواعد </a:t>
            </a:r>
            <a:r>
              <a:rPr lang="ar-SA" dirty="0" smtClean="0"/>
              <a:t>الكفاءه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42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3500" dirty="0" smtClean="0"/>
              <a:t>أولا : قواعد </a:t>
            </a:r>
            <a:r>
              <a:rPr lang="ar-SA" sz="3500" dirty="0" smtClean="0"/>
              <a:t>الاستقامة 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/>
              <a:t>يجب أن يؤدي المراجعون الداخليون عملهم بأمانة ، واجتهاد ، </a:t>
            </a:r>
            <a:r>
              <a:rPr lang="ar-SA" altLang="ar-SA" dirty="0" smtClean="0"/>
              <a:t>وحرص</a:t>
            </a:r>
            <a:r>
              <a:rPr lang="ar-SA" altLang="ar-SA" dirty="0"/>
              <a:t> </a:t>
            </a:r>
            <a:r>
              <a:rPr lang="ar-SA" altLang="ar-SA" dirty="0" smtClean="0"/>
              <a:t>و شعور بالمسؤولية 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يجب </a:t>
            </a:r>
            <a:r>
              <a:rPr lang="ar-SA" altLang="ar-SA" dirty="0"/>
              <a:t>أن </a:t>
            </a:r>
            <a:r>
              <a:rPr lang="ar-SA" altLang="ar-SA" dirty="0" smtClean="0"/>
              <a:t>يلتزم </a:t>
            </a:r>
            <a:r>
              <a:rPr lang="ar-SA" altLang="ar-SA" dirty="0"/>
              <a:t>المراجع الداخلي </a:t>
            </a:r>
            <a:r>
              <a:rPr lang="ar-SA" altLang="ar-SA" dirty="0" smtClean="0"/>
              <a:t>بالنظم </a:t>
            </a:r>
            <a:r>
              <a:rPr lang="ar-SA" altLang="ar-SA" dirty="0"/>
              <a:t>والقوانين </a:t>
            </a:r>
            <a:r>
              <a:rPr lang="ar-SA" altLang="ar-SA" dirty="0" smtClean="0"/>
              <a:t>وأن </a:t>
            </a:r>
            <a:r>
              <a:rPr lang="ar-SA" altLang="ar-SA" dirty="0"/>
              <a:t>ينجز الإفصاح المتوقع وفقا للنظام </a:t>
            </a:r>
            <a:r>
              <a:rPr lang="ar-SA" altLang="ar-SA" dirty="0" smtClean="0"/>
              <a:t>والقانون </a:t>
            </a:r>
            <a:endParaRPr lang="ar-SA" altLang="ar-SA" dirty="0"/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/>
              <a:t>يجب على المراجعين الداخليين عدم الاشتراك ، عن علم مسبق ، في أي عمل أو نشاط غير قانوني ، كما يحظر عليه أن يأتي بأفعال أو يشترك في أفعال تسئ إلى كرامة مهنة المراجعة الداخلية أو إلى الوحدة </a:t>
            </a:r>
            <a:r>
              <a:rPr lang="ar-SA" altLang="ar-SA" dirty="0" smtClean="0"/>
              <a:t>التي </a:t>
            </a:r>
            <a:r>
              <a:rPr lang="ar-SA" altLang="ar-SA" dirty="0"/>
              <a:t>ينتمي </a:t>
            </a:r>
            <a:r>
              <a:rPr lang="ar-SA" altLang="ar-SA" dirty="0" smtClean="0"/>
              <a:t>إليها</a:t>
            </a:r>
            <a:endParaRPr lang="ar-SA" altLang="ar-SA" dirty="0"/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/>
              <a:t>يجب أن </a:t>
            </a:r>
            <a:r>
              <a:rPr lang="ar-SA" altLang="ar-SA" dirty="0" smtClean="0"/>
              <a:t>يحترم و يساهم في تحقيق الأهداف </a:t>
            </a:r>
            <a:r>
              <a:rPr lang="ar-SA" altLang="ar-SA" dirty="0"/>
              <a:t>المشروعة والأخلاقية للمنشأة التي ينتمي إليها </a:t>
            </a:r>
            <a:endParaRPr lang="ar-SA" altLang="ar-SA" dirty="0" smtClean="0"/>
          </a:p>
          <a:p>
            <a:pPr marL="402336" lvl="1" indent="0">
              <a:buNone/>
            </a:pPr>
            <a:endParaRPr lang="en-US" altLang="ar-SA" dirty="0"/>
          </a:p>
        </p:txBody>
      </p:sp>
    </p:spTree>
    <p:extLst>
      <p:ext uri="{BB962C8B-B14F-4D97-AF65-F5344CB8AC3E}">
        <p14:creationId xmlns:p14="http://schemas.microsoft.com/office/powerpoint/2010/main" val="4126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r>
              <a:rPr lang="ar-SA" dirty="0" smtClean="0"/>
              <a:t>ثانيا : قواعد </a:t>
            </a:r>
            <a:r>
              <a:rPr lang="ar-SA" dirty="0" smtClean="0"/>
              <a:t>الموضوعية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تجنب الاشتراك </a:t>
            </a:r>
            <a:r>
              <a:rPr lang="ar-SA" altLang="ar-SA" dirty="0"/>
              <a:t>في أي أنشطة أو الدخول في أي علاقات تؤدي إلى </a:t>
            </a:r>
            <a:r>
              <a:rPr lang="ar-SA" altLang="ar-SA" dirty="0" smtClean="0"/>
              <a:t>فقدان عدم </a:t>
            </a:r>
            <a:r>
              <a:rPr lang="ar-SA" altLang="ar-SA" dirty="0"/>
              <a:t>التحيز في القيام </a:t>
            </a:r>
            <a:r>
              <a:rPr lang="ar-SA" altLang="ar-SA" dirty="0" smtClean="0"/>
              <a:t>بالتقديرات</a:t>
            </a:r>
            <a:r>
              <a:rPr lang="ar-SA" altLang="ar-SA" dirty="0"/>
              <a:t> 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يجب </a:t>
            </a:r>
            <a:r>
              <a:rPr lang="ar-SA" altLang="ar-SA" dirty="0"/>
              <a:t>ألا يقبل أي شيء من أي طرف مما قد يفقده أو يحتمل أن يفقده حكمه المهني غير المتحيز.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الافصاح عن </a:t>
            </a:r>
            <a:r>
              <a:rPr lang="ar-SA" altLang="ar-SA" dirty="0"/>
              <a:t>الحقائق المعلومة </a:t>
            </a:r>
            <a:r>
              <a:rPr lang="ar-SA" altLang="ar-SA" dirty="0" smtClean="0"/>
              <a:t> </a:t>
            </a:r>
            <a:r>
              <a:rPr lang="ar-SA" altLang="ar-SA" dirty="0"/>
              <a:t>التي ، إذا لم يتم الإفصاح عنها ، تؤدي إلي إفساد التقرير عن الأنشطة محل الفحص.</a:t>
            </a:r>
          </a:p>
          <a:p>
            <a:pPr marL="402336" lvl="1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531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ثالثا : قواعد </a:t>
            </a:r>
            <a:r>
              <a:rPr lang="ar-SA" dirty="0"/>
              <a:t>الحفاظ على السرية </a:t>
            </a:r>
          </a:p>
          <a:p>
            <a:pPr marL="916686" lvl="1" indent="-514350" algn="just">
              <a:buFont typeface="+mj-lt"/>
              <a:buAutoNum type="arabicPeriod"/>
              <a:defRPr/>
            </a:pPr>
            <a:r>
              <a:rPr lang="ar-SA" dirty="0" smtClean="0"/>
              <a:t>يجب </a:t>
            </a:r>
            <a:r>
              <a:rPr lang="ar-SA" dirty="0"/>
              <a:t>أن يتوخي المراجع الحذر في استخدام وحماية المعلومات التي حصل عليها أثناء أدائه </a:t>
            </a:r>
            <a:r>
              <a:rPr lang="ar-SA" dirty="0" smtClean="0"/>
              <a:t>لواجباته</a:t>
            </a:r>
            <a:endParaRPr lang="ar-SA" dirty="0"/>
          </a:p>
          <a:p>
            <a:pPr marL="916686" lvl="1" indent="-514350" algn="just">
              <a:buFont typeface="+mj-lt"/>
              <a:buAutoNum type="arabicPeriod"/>
              <a:defRPr/>
            </a:pPr>
            <a:r>
              <a:rPr lang="ar-SA" dirty="0" smtClean="0"/>
              <a:t>يجب </a:t>
            </a:r>
            <a:r>
              <a:rPr lang="ar-SA" dirty="0"/>
              <a:t>ألا يستخدم المعلومات التي حصل عليها لتحقيق أي مكسب شخصي بأي صورة تتعارض مع القانون والنظام أو تضر بالأهداف المشروعة والأخلاقية للمنشأة التي ينتمي </a:t>
            </a:r>
            <a:r>
              <a:rPr lang="ar-SA" dirty="0" smtClean="0"/>
              <a:t>إليها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5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قواعد السلوك المهني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رابعا : قواعد </a:t>
            </a:r>
            <a:r>
              <a:rPr lang="ar-SA" dirty="0" smtClean="0"/>
              <a:t>الكفاءة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/>
              <a:t>يجب أن يرتبط المراجع الداخلي بالخدمات التي يمتلك لها المعرفة والمهارات والخبرات الضرورية التي تمكنه من تقديمها بالصورة المرضية.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يجب </a:t>
            </a:r>
            <a:r>
              <a:rPr lang="ar-SA" altLang="ar-SA" dirty="0"/>
              <a:t>أن ينجز المراجع الداخلي الخدمات التي يرتبط بها وفقا لمعايير الممارسة المهنية للمراجعة الداخلية.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ar-SA" altLang="ar-SA" dirty="0" smtClean="0"/>
              <a:t>يجب </a:t>
            </a:r>
            <a:r>
              <a:rPr lang="ar-SA" altLang="ar-SA" dirty="0"/>
              <a:t>على المراجع الداخلي أن يحسن بصورة مستمرة كفاءته ومن فاعلية وجودة الخدمات التي </a:t>
            </a:r>
            <a:r>
              <a:rPr lang="ar-SA" altLang="ar-SA" dirty="0" smtClean="0"/>
              <a:t>يقدمها</a:t>
            </a:r>
            <a:endParaRPr lang="ar-SA" altLang="ar-SA" dirty="0"/>
          </a:p>
        </p:txBody>
      </p:sp>
    </p:spTree>
    <p:extLst>
      <p:ext uri="{BB962C8B-B14F-4D97-AF65-F5344CB8AC3E}">
        <p14:creationId xmlns:p14="http://schemas.microsoft.com/office/powerpoint/2010/main" val="36879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واجب -1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حل – بصورة منفردة – التمرين الذي سيكون موجودا بعد المحاضرة على الموقع و ارساله الكترونيا.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0401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المصادر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altLang="ar-SA" dirty="0">
                <a:ea typeface="Majalla UI"/>
              </a:rPr>
              <a:t>الرقابة والمراجعة الداخلية في الأجهزة الحكومية والمؤسسات العامة – </a:t>
            </a:r>
            <a:r>
              <a:rPr lang="en-US" altLang="ar-SA" dirty="0"/>
              <a:t>SOCPA</a:t>
            </a:r>
          </a:p>
          <a:p>
            <a:r>
              <a:rPr lang="ar-SA" altLang="ar-SA" dirty="0">
                <a:ea typeface="Majalla UI"/>
              </a:rPr>
              <a:t>ملاحظات و عروض الاستاذه هناء العقيل </a:t>
            </a:r>
          </a:p>
          <a:p>
            <a:r>
              <a:rPr lang="ar-SA" altLang="ar-SA" dirty="0">
                <a:ea typeface="Majalla UI"/>
              </a:rPr>
              <a:t>ما هية المراجعه الداخلية – نايف آل خليفه</a:t>
            </a:r>
          </a:p>
          <a:p>
            <a:r>
              <a:rPr lang="ar-SA" altLang="ar-SA" dirty="0">
                <a:ea typeface="Majalla UI"/>
              </a:rPr>
              <a:t>أساسيات التدقيق الداخلي </a:t>
            </a:r>
            <a:r>
              <a:rPr lang="ar-SA" altLang="ar-SA" dirty="0" smtClean="0">
                <a:ea typeface="Majalla UI"/>
              </a:rPr>
              <a:t>–</a:t>
            </a:r>
            <a:r>
              <a:rPr lang="en-US" altLang="ar-SA" dirty="0" smtClean="0">
                <a:ea typeface="Majalla UI"/>
              </a:rPr>
              <a:t>PRC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977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العوامل المؤثرة على جودة خدمات المراجعة الداخلية</a:t>
            </a:r>
            <a:br>
              <a:rPr lang="ar-SA" dirty="0">
                <a:solidFill>
                  <a:schemeClr val="accent3">
                    <a:lumMod val="50000"/>
                  </a:schemeClr>
                </a:solidFill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altLang="ar-SA" b="1" dirty="0"/>
              <a:t>استقلال وموضوعية المراجع الداخلي</a:t>
            </a:r>
          </a:p>
          <a:p>
            <a:pPr lvl="1"/>
            <a:r>
              <a:rPr lang="ar-SA" altLang="ar-SA" dirty="0" smtClean="0"/>
              <a:t>تعني </a:t>
            </a:r>
            <a:r>
              <a:rPr lang="ar-SA" altLang="ar-SA" dirty="0"/>
              <a:t>مدى تمتعه بالاستقلال عن باقي أقسام </a:t>
            </a:r>
            <a:r>
              <a:rPr lang="ar-SA" altLang="ar-SA" dirty="0" smtClean="0"/>
              <a:t>المنشأة</a:t>
            </a:r>
          </a:p>
          <a:p>
            <a:pPr lvl="1"/>
            <a:r>
              <a:rPr lang="ar-SA" altLang="ar-SA" dirty="0" smtClean="0"/>
              <a:t>تتمثل </a:t>
            </a:r>
            <a:r>
              <a:rPr lang="ar-SA" altLang="ar-SA" dirty="0"/>
              <a:t>في أمرين أساسين هما:</a:t>
            </a:r>
          </a:p>
          <a:p>
            <a:pPr lvl="1"/>
            <a:r>
              <a:rPr lang="ar-SA" alt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أولا : التبعية الإدارية</a:t>
            </a:r>
            <a:endParaRPr lang="ar-SA" altLang="ar-SA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ar-SA" altLang="ar-SA" dirty="0" smtClean="0"/>
              <a:t>أن </a:t>
            </a:r>
            <a:r>
              <a:rPr lang="ar-SA" altLang="ar-SA" dirty="0"/>
              <a:t>يكون نشاط المراجعة الداخلية في نفس المستوى الإداري للإدارات التنفيذية </a:t>
            </a:r>
            <a:r>
              <a:rPr lang="ar-SA" altLang="ar-SA" dirty="0" smtClean="0"/>
              <a:t>الأخرى</a:t>
            </a:r>
          </a:p>
          <a:p>
            <a:pPr lvl="3"/>
            <a:r>
              <a:rPr lang="ar-SA" altLang="ar-SA" dirty="0" smtClean="0"/>
              <a:t> </a:t>
            </a:r>
            <a:r>
              <a:rPr lang="ar-SA" altLang="ar-SA" dirty="0"/>
              <a:t>حتى يستطيع أداء أعمال الفحص والتقويم لأعمالهم دون خوف أو حرج </a:t>
            </a:r>
            <a:endParaRPr lang="ar-SA" altLang="ar-SA" dirty="0" smtClean="0"/>
          </a:p>
          <a:p>
            <a:pPr lvl="2"/>
            <a:r>
              <a:rPr lang="ar-SA" altLang="ar-SA" dirty="0" smtClean="0"/>
              <a:t>يتحقق </a:t>
            </a:r>
            <a:r>
              <a:rPr lang="ar-SA" altLang="ar-SA" dirty="0"/>
              <a:t>ذلك </a:t>
            </a:r>
            <a:r>
              <a:rPr lang="ar-SA" altLang="ar-SA" dirty="0" smtClean="0"/>
              <a:t>عندما </a:t>
            </a:r>
            <a:r>
              <a:rPr lang="ar-SA" altLang="ar-SA" dirty="0"/>
              <a:t>يكون نشاط المراجعة الداخلية تابعا لأعلى مستوى إداري داخل الشركة ، وأن تقدم تقرير المراجعة الداخلية إلى هذا </a:t>
            </a:r>
            <a:r>
              <a:rPr lang="ar-SA" altLang="ar-SA" dirty="0" smtClean="0"/>
              <a:t>المستوى</a:t>
            </a:r>
            <a:endParaRPr lang="ar-SA" altLang="ar-SA" dirty="0"/>
          </a:p>
          <a:p>
            <a:pPr lvl="1"/>
            <a:r>
              <a:rPr lang="ar-SA" alt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ثانيا : عدم </a:t>
            </a:r>
            <a:r>
              <a:rPr lang="ar-SA" altLang="ar-SA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القيام بأعمال </a:t>
            </a:r>
            <a:r>
              <a:rPr lang="ar-SA" alt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تنفيذية</a:t>
            </a:r>
          </a:p>
          <a:p>
            <a:pPr lvl="2"/>
            <a:r>
              <a:rPr lang="ar-SA" altLang="ar-SA" dirty="0" smtClean="0"/>
              <a:t>لكي يؤدي المراجع الداخلي الأعمال </a:t>
            </a:r>
            <a:r>
              <a:rPr lang="ar-SA" altLang="ar-SA" dirty="0"/>
              <a:t>المنوطة </a:t>
            </a:r>
            <a:r>
              <a:rPr lang="ar-SA" altLang="ar-SA" dirty="0" smtClean="0"/>
              <a:t>به </a:t>
            </a:r>
            <a:r>
              <a:rPr lang="ar-SA" altLang="ar-SA" dirty="0"/>
              <a:t>يجب </a:t>
            </a:r>
            <a:r>
              <a:rPr lang="ar-SA" altLang="ar-SA" dirty="0" smtClean="0"/>
              <a:t>أن </a:t>
            </a:r>
            <a:r>
              <a:rPr lang="ar-SA" altLang="ar-SA" dirty="0"/>
              <a:t>يبتعد تماما عن القيام بأعمال </a:t>
            </a:r>
            <a:r>
              <a:rPr lang="ar-SA" altLang="ar-SA" dirty="0" smtClean="0"/>
              <a:t>تنفيذية</a:t>
            </a:r>
          </a:p>
          <a:p>
            <a:pPr lvl="2"/>
            <a:r>
              <a:rPr lang="ar-SA" altLang="ar-SA" dirty="0" smtClean="0"/>
              <a:t>لا </a:t>
            </a:r>
            <a:r>
              <a:rPr lang="ar-SA" altLang="ar-SA" dirty="0"/>
              <a:t>يجب أن يسند إلى نشاط المراجعة الداخلية أي أعمال تدخل في نطاق اختصاصات الإدارات الأخرى حتى لا يجد المراجع الداخلي نفسه أمام موقف يقوم فيه بتقييم أعمال قام بها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15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العوامل المؤثرة على جودة خدمات المراجعة الداخلية</a:t>
            </a:r>
            <a:br>
              <a:rPr lang="ar-SA" dirty="0">
                <a:solidFill>
                  <a:schemeClr val="accent3">
                    <a:lumMod val="50000"/>
                  </a:schemeClr>
                </a:solidFill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altLang="ar-SA" sz="2800" b="1" dirty="0"/>
              <a:t>الاحتراف في تنفيذ الأعمال (بذل العناية المهنية الواجبة</a:t>
            </a:r>
            <a:r>
              <a:rPr lang="ar-SA" altLang="ar-SA" sz="2800" dirty="0"/>
              <a:t>)  </a:t>
            </a:r>
          </a:p>
          <a:p>
            <a:pPr lvl="1"/>
            <a:r>
              <a:rPr lang="ar-SA" altLang="ar-SA" sz="2400" dirty="0" smtClean="0"/>
              <a:t>مؤشر جودة </a:t>
            </a:r>
            <a:r>
              <a:rPr lang="ar-SA" altLang="ar-SA" sz="2400" dirty="0"/>
              <a:t>الأعمال التي يؤديها المراجعين الداخليين هو مدى أهمية الملاحظات التي تكتشفها والتوصيات التي تقدمها وحدات المراجعة </a:t>
            </a:r>
            <a:r>
              <a:rPr lang="ar-SA" altLang="ar-SA" sz="2400" dirty="0" smtClean="0"/>
              <a:t>الداخلية</a:t>
            </a:r>
            <a:endParaRPr lang="ar-SA" altLang="ar-SA" sz="2400" dirty="0"/>
          </a:p>
          <a:p>
            <a:pPr lvl="1"/>
            <a:r>
              <a:rPr lang="ar-SA" altLang="ar-SA" sz="2400" dirty="0" smtClean="0"/>
              <a:t>يتوقف </a:t>
            </a:r>
            <a:r>
              <a:rPr lang="ar-SA" altLang="ar-SA" sz="2400" dirty="0"/>
              <a:t>ذلك على </a:t>
            </a:r>
            <a:endParaRPr lang="ar-SA" altLang="ar-SA" sz="2400" dirty="0" smtClean="0"/>
          </a:p>
          <a:p>
            <a:pPr lvl="2"/>
            <a:r>
              <a:rPr lang="ar-SA" altLang="ar-SA" sz="2000" dirty="0" smtClean="0"/>
              <a:t>كيفية </a:t>
            </a:r>
            <a:r>
              <a:rPr lang="ar-SA" altLang="ar-SA" sz="2000" dirty="0"/>
              <a:t>تنفيذ وحدات المراجعة الداخلية للاعمال التي تقوم بها من حيث مراعاة التخطيط والتنفيذ الجيد للمهام المنفذة ومدى الإلتزام بالمعايير المهنية وقواعد السلوك المعني والأنظمة ذات </a:t>
            </a:r>
            <a:r>
              <a:rPr lang="ar-SA" altLang="ar-SA" sz="2000" dirty="0" smtClean="0"/>
              <a:t>العلاقة</a:t>
            </a:r>
          </a:p>
          <a:p>
            <a:pPr lvl="2"/>
            <a:r>
              <a:rPr lang="ar-SA" altLang="ar-SA" sz="2000" dirty="0" smtClean="0"/>
              <a:t>مدى </a:t>
            </a:r>
            <a:r>
              <a:rPr lang="ar-SA" altLang="ar-SA" sz="2000" dirty="0"/>
              <a:t>تنظيم وإدارة وحدة المراجعة </a:t>
            </a:r>
            <a:r>
              <a:rPr lang="ar-SA" altLang="ar-SA" sz="2000" dirty="0" smtClean="0"/>
              <a:t>الداخلية</a:t>
            </a:r>
            <a:endParaRPr lang="ar-SA" altLang="ar-SA" dirty="0"/>
          </a:p>
        </p:txBody>
      </p:sp>
    </p:spTree>
    <p:extLst>
      <p:ext uri="{BB962C8B-B14F-4D97-AF65-F5344CB8AC3E}">
        <p14:creationId xmlns:p14="http://schemas.microsoft.com/office/powerpoint/2010/main" val="31897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أهمية معايير المراجعة الداخلية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defRPr/>
            </a:pPr>
            <a:r>
              <a:rPr lang="ar-SA" sz="2800" dirty="0"/>
              <a:t>معايير المراجعة الداخلية تخدم </a:t>
            </a:r>
            <a:r>
              <a:rPr lang="ar-SA" sz="2800" dirty="0" smtClean="0"/>
              <a:t>الآتي </a:t>
            </a:r>
            <a:endParaRPr lang="ar-SA" sz="2800" dirty="0"/>
          </a:p>
          <a:p>
            <a:pPr lvl="1" algn="just">
              <a:defRPr/>
            </a:pPr>
            <a:r>
              <a:rPr lang="ar-SA" sz="2400" dirty="0"/>
              <a:t>	تشكل المبادئ الأساسية التي تصور ممارسة المراجعة الداخلية كما يجب أن </a:t>
            </a:r>
            <a:r>
              <a:rPr lang="ar-SA" sz="2400" dirty="0" smtClean="0"/>
              <a:t>يكون</a:t>
            </a:r>
            <a:endParaRPr lang="ar-SA" sz="2400" dirty="0"/>
          </a:p>
          <a:p>
            <a:pPr lvl="1" algn="just">
              <a:defRPr/>
            </a:pPr>
            <a:r>
              <a:rPr lang="ar-SA" sz="2400" dirty="0"/>
              <a:t>	تقدم </a:t>
            </a:r>
            <a:r>
              <a:rPr lang="ar-SA" sz="2400" dirty="0" smtClean="0"/>
              <a:t>إطارا </a:t>
            </a:r>
            <a:r>
              <a:rPr lang="ar-SA" sz="2400" dirty="0" smtClean="0"/>
              <a:t>للقيام بنطاق </a:t>
            </a:r>
            <a:r>
              <a:rPr lang="ar-SA" sz="2400" dirty="0"/>
              <a:t>عريض من أنشطة المراجعة الداخلية التي تضيف قيمة </a:t>
            </a:r>
            <a:r>
              <a:rPr lang="ar-SA" sz="2400" dirty="0" smtClean="0"/>
              <a:t>للمنشأة</a:t>
            </a:r>
            <a:endParaRPr lang="ar-SA" sz="2400" dirty="0"/>
          </a:p>
          <a:p>
            <a:pPr lvl="1" algn="just">
              <a:defRPr/>
            </a:pPr>
            <a:r>
              <a:rPr lang="ar-SA" sz="2400" dirty="0"/>
              <a:t>	تشكل أساسا لتقويم أداء المراجعة </a:t>
            </a:r>
            <a:r>
              <a:rPr lang="ar-SA" sz="2400" dirty="0" smtClean="0"/>
              <a:t>الداخلية</a:t>
            </a:r>
            <a:endParaRPr lang="ar-SA" sz="2400" dirty="0"/>
          </a:p>
          <a:p>
            <a:pPr lvl="1" algn="just">
              <a:defRPr/>
            </a:pPr>
            <a:r>
              <a:rPr lang="ar-SA" sz="2400" dirty="0"/>
              <a:t>	تكفل تحسين وتطوير الأنشطة والعمليات </a:t>
            </a:r>
            <a:r>
              <a:rPr lang="ar-SA" sz="2400" dirty="0" smtClean="0"/>
              <a:t>التنظيمية</a:t>
            </a:r>
            <a:endParaRPr lang="ar-SA" sz="2400" dirty="0"/>
          </a:p>
          <a:p>
            <a:pPr>
              <a:defRPr/>
            </a:pP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457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المتطلبات الأساسية لتطبيق معايير المراجعة  الداخلية</a:t>
            </a:r>
            <a:endParaRPr lang="ar-S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defRPr/>
            </a:pPr>
            <a:r>
              <a:rPr lang="ar-SA" sz="2800" dirty="0"/>
              <a:t>هناك مجموعة من المتطلبات الأساسية التي يجب أن يراعيها </a:t>
            </a:r>
            <a:r>
              <a:rPr lang="ar-SA" sz="2800" dirty="0" smtClean="0"/>
              <a:t>المراجع الداخلي </a:t>
            </a:r>
            <a:r>
              <a:rPr lang="ar-SA" sz="2800" dirty="0"/>
              <a:t>عند </a:t>
            </a:r>
            <a:r>
              <a:rPr lang="ar-SA" sz="2800" dirty="0" smtClean="0"/>
              <a:t>تطبيق المعايير و تشمل </a:t>
            </a:r>
            <a:r>
              <a:rPr lang="ar-SA" dirty="0"/>
              <a:t>	</a:t>
            </a:r>
            <a:endParaRPr lang="ar-SA" dirty="0" smtClean="0"/>
          </a:p>
          <a:p>
            <a:pPr marL="731520" lvl="1" indent="-457200" algn="just">
              <a:defRPr/>
            </a:pPr>
            <a:r>
              <a:rPr lang="ar-SA" sz="2400" dirty="0" smtClean="0"/>
              <a:t>الالتزام </a:t>
            </a:r>
          </a:p>
          <a:p>
            <a:pPr marL="731520" lvl="1" indent="-457200" algn="just">
              <a:defRPr/>
            </a:pPr>
            <a:r>
              <a:rPr lang="ar-SA" sz="2400" dirty="0" smtClean="0"/>
              <a:t>تقديم </a:t>
            </a:r>
            <a:r>
              <a:rPr lang="ar-SA" sz="2400" dirty="0"/>
              <a:t>خدمات </a:t>
            </a:r>
            <a:r>
              <a:rPr lang="ar-SA" sz="2400" dirty="0" smtClean="0"/>
              <a:t>التأكيد</a:t>
            </a:r>
            <a:r>
              <a:rPr lang="ar-SA" sz="2400" dirty="0"/>
              <a:t> </a:t>
            </a:r>
            <a:endParaRPr lang="ar-SA" sz="2400" dirty="0" smtClean="0"/>
          </a:p>
          <a:p>
            <a:pPr marL="731520" lvl="1" indent="-457200" algn="just">
              <a:defRPr/>
            </a:pPr>
            <a:r>
              <a:rPr lang="ar-SA" sz="2400" dirty="0" smtClean="0"/>
              <a:t>تقديم </a:t>
            </a:r>
            <a:r>
              <a:rPr lang="ar-SA" sz="2400" dirty="0"/>
              <a:t>الخدمات </a:t>
            </a:r>
            <a:r>
              <a:rPr lang="ar-SA" sz="2400" dirty="0" smtClean="0"/>
              <a:t>الاستشارية</a:t>
            </a:r>
            <a:endParaRPr lang="ar-SA" sz="2400" dirty="0"/>
          </a:p>
          <a:p>
            <a:pPr algn="just">
              <a:defRPr/>
            </a:pPr>
            <a:endParaRPr lang="en-US" sz="28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6878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المتطلبات الأساسية لتطبيق معايير المراجعة  الداخلية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ar-SA" b="1" dirty="0" smtClean="0"/>
              <a:t>الالتزام</a:t>
            </a:r>
            <a:endParaRPr lang="ar-SA" b="1" dirty="0"/>
          </a:p>
          <a:p>
            <a:pPr marL="731520" lvl="1" indent="-457200" algn="just">
              <a:defRPr/>
            </a:pPr>
            <a:r>
              <a:rPr lang="ar-SA" sz="2400" dirty="0" smtClean="0"/>
              <a:t>تمارس المراجعة </a:t>
            </a:r>
            <a:r>
              <a:rPr lang="ar-SA" sz="2400" dirty="0"/>
              <a:t>الداخلية في </a:t>
            </a:r>
            <a:r>
              <a:rPr lang="ar-SA" sz="2400" dirty="0" smtClean="0"/>
              <a:t>بيئات </a:t>
            </a:r>
            <a:r>
              <a:rPr lang="ar-SA" sz="2400" dirty="0"/>
              <a:t>ثقافية وقانونية </a:t>
            </a:r>
            <a:r>
              <a:rPr lang="ar-SA" sz="2400" dirty="0" smtClean="0"/>
              <a:t>متنوعة تختلف </a:t>
            </a:r>
            <a:r>
              <a:rPr lang="ar-SA" sz="2400" dirty="0"/>
              <a:t>فيما بينها من حيث الأهداف والحجم والهيكل والأطراف الخارجية والداخلية المرتبطة </a:t>
            </a:r>
            <a:r>
              <a:rPr lang="ar-SA" sz="2400" dirty="0" smtClean="0"/>
              <a:t>بها</a:t>
            </a:r>
          </a:p>
          <a:p>
            <a:pPr marL="731520" lvl="1" indent="-457200" algn="just">
              <a:defRPr/>
            </a:pPr>
            <a:r>
              <a:rPr lang="ar-SA" sz="2400" dirty="0" smtClean="0"/>
              <a:t>الاختلافات </a:t>
            </a:r>
            <a:r>
              <a:rPr lang="ar-SA" sz="2400" dirty="0" smtClean="0"/>
              <a:t>بين البيئات </a:t>
            </a:r>
            <a:r>
              <a:rPr lang="ar-SA" sz="2400" dirty="0" smtClean="0"/>
              <a:t>قد </a:t>
            </a:r>
            <a:r>
              <a:rPr lang="ar-SA" sz="2400" dirty="0"/>
              <a:t>تؤثر في ممارسة أنشطة المراجعة </a:t>
            </a:r>
            <a:r>
              <a:rPr lang="ar-SA" sz="2400" dirty="0" smtClean="0"/>
              <a:t>الداخلية </a:t>
            </a:r>
            <a:r>
              <a:rPr lang="ar-SA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لكن</a:t>
            </a:r>
            <a:r>
              <a:rPr lang="ar-SA" sz="2400" dirty="0" smtClean="0"/>
              <a:t> </a:t>
            </a:r>
            <a:r>
              <a:rPr lang="ar-SA" sz="2400" dirty="0" smtClean="0"/>
              <a:t>يبقى الالتزام </a:t>
            </a:r>
            <a:r>
              <a:rPr lang="ar-SA" sz="2400" dirty="0"/>
              <a:t>بالمعايير المهنية للمراجعة الداخلية </a:t>
            </a:r>
            <a:r>
              <a:rPr lang="ar-SA" sz="2400" dirty="0" smtClean="0"/>
              <a:t>الأساس للوفاء </a:t>
            </a:r>
            <a:r>
              <a:rPr lang="ar-SA" sz="2400" dirty="0"/>
              <a:t>بمسئوليات المراجعين </a:t>
            </a:r>
            <a:r>
              <a:rPr lang="ar-SA" sz="2400" dirty="0" smtClean="0"/>
              <a:t>الداخليين</a:t>
            </a:r>
          </a:p>
          <a:p>
            <a:pPr marL="978408" lvl="2" indent="-457200" algn="just">
              <a:defRPr/>
            </a:pPr>
            <a:r>
              <a:rPr lang="ar-SA" dirty="0" smtClean="0"/>
              <a:t> في حال حالت القوانين </a:t>
            </a:r>
            <a:r>
              <a:rPr lang="ar-SA" dirty="0"/>
              <a:t>والنظم دون التزام </a:t>
            </a:r>
            <a:r>
              <a:rPr lang="ar-SA" dirty="0" smtClean="0"/>
              <a:t>المراجع الداخلي </a:t>
            </a:r>
            <a:r>
              <a:rPr lang="ar-SA" dirty="0"/>
              <a:t>ببعض أجزاء من المعايير فإنه يتعين </a:t>
            </a:r>
            <a:r>
              <a:rPr lang="ar-SA" dirty="0" smtClean="0"/>
              <a:t>عليه </a:t>
            </a:r>
            <a:r>
              <a:rPr lang="ar-SA" dirty="0"/>
              <a:t>الالتزام بالأجزاء الأخرى من المعايير والقيام بإفصاح مناسب عن ذلك</a:t>
            </a:r>
          </a:p>
        </p:txBody>
      </p:sp>
    </p:spTree>
    <p:extLst>
      <p:ext uri="{BB962C8B-B14F-4D97-AF65-F5344CB8AC3E}">
        <p14:creationId xmlns:p14="http://schemas.microsoft.com/office/powerpoint/2010/main" val="41930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5310</TotalTime>
  <Words>2374</Words>
  <Application>Microsoft Office PowerPoint</Application>
  <PresentationFormat>On-screen Show (4:3)</PresentationFormat>
  <Paragraphs>293</Paragraphs>
  <Slides>48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 معايير المراجعه الداخلية </vt:lpstr>
      <vt:lpstr>الاجندة </vt:lpstr>
      <vt:lpstr>العوامل المؤثرة على جودة خدمات المراجعة الداخلية </vt:lpstr>
      <vt:lpstr>العوامل المؤثرة على جودة خدمات المراجعة الداخلية </vt:lpstr>
      <vt:lpstr>العوامل المؤثرة على جودة خدمات المراجعة الداخلية </vt:lpstr>
      <vt:lpstr>العوامل المؤثرة على جودة خدمات المراجعة الداخلية </vt:lpstr>
      <vt:lpstr>أهمية معايير المراجعة الداخلية</vt:lpstr>
      <vt:lpstr>المتطلبات الأساسية لتطبيق معايير المراجعة  الداخلية</vt:lpstr>
      <vt:lpstr>المتطلبات الأساسية لتطبيق معايير المراجعة  الداخلية</vt:lpstr>
      <vt:lpstr>المتطلبات الأساسية لتطبيق معايير المراجعة  الداخلية</vt:lpstr>
      <vt:lpstr>المتطلبات الأساسية لتطبيق معايير المراجعة  الداخلية</vt:lpstr>
      <vt:lpstr>معايير المراجعة الداخلية</vt:lpstr>
      <vt:lpstr>معايير المراجعة الداخلية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الصفات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معايير الأداء </vt:lpstr>
      <vt:lpstr>مبادئ و قواعد السلوك المهني </vt:lpstr>
      <vt:lpstr>مبادئ السلوك المهني </vt:lpstr>
      <vt:lpstr>مبادئ السلوك المهني </vt:lpstr>
      <vt:lpstr>مبادئ السلوك المهني </vt:lpstr>
      <vt:lpstr>مبادئ السلوك المهني </vt:lpstr>
      <vt:lpstr>مبادئ السلوك المهني </vt:lpstr>
      <vt:lpstr>قواعد السلوك المهني </vt:lpstr>
      <vt:lpstr>قواعد السلوك المهني </vt:lpstr>
      <vt:lpstr>قواعد السلوك المهني </vt:lpstr>
      <vt:lpstr>قواعد السلوك المهني </vt:lpstr>
      <vt:lpstr>قواعد السلوك المهني </vt:lpstr>
      <vt:lpstr>واجب -1 </vt:lpstr>
      <vt:lpstr>المصادر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معايير المراجعه الداخلية</dc:title>
  <dc:creator>kayan albalawi</dc:creator>
  <cp:lastModifiedBy>kayan albalawi</cp:lastModifiedBy>
  <cp:revision>127</cp:revision>
  <dcterms:created xsi:type="dcterms:W3CDTF">2014-02-17T09:13:50Z</dcterms:created>
  <dcterms:modified xsi:type="dcterms:W3CDTF">2014-02-24T20:38:11Z</dcterms:modified>
</cp:coreProperties>
</file>