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notesMasterIdLst>
    <p:notesMasterId r:id="rId22"/>
  </p:notes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7" d="100"/>
          <a:sy n="77" d="100"/>
        </p:scale>
        <p:origin x="-7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882A477-C77C-40D9-9806-3EE8EAECE15D}" type="datetimeFigureOut">
              <a:rPr lang="ar-SA" smtClean="0"/>
              <a:t>03/11/1434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493E60B-6981-4673-B37D-ADD0AAB89D69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3E60B-6981-4673-B37D-ADD0AAB89D69}" type="slidenum">
              <a:rPr lang="ar-SA" smtClean="0"/>
              <a:t>1</a:t>
            </a:fld>
            <a:endParaRPr lang="ar-S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3E60B-6981-4673-B37D-ADD0AAB89D69}" type="slidenum">
              <a:rPr lang="ar-SA" smtClean="0"/>
              <a:t>10</a:t>
            </a:fld>
            <a:endParaRPr lang="ar-S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3E60B-6981-4673-B37D-ADD0AAB89D69}" type="slidenum">
              <a:rPr lang="ar-SA" smtClean="0"/>
              <a:t>11</a:t>
            </a:fld>
            <a:endParaRPr lang="ar-S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3E60B-6981-4673-B37D-ADD0AAB89D69}" type="slidenum">
              <a:rPr lang="ar-SA" smtClean="0"/>
              <a:t>12</a:t>
            </a:fld>
            <a:endParaRPr lang="ar-S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3E60B-6981-4673-B37D-ADD0AAB89D69}" type="slidenum">
              <a:rPr lang="ar-SA" smtClean="0"/>
              <a:t>13</a:t>
            </a:fld>
            <a:endParaRPr lang="ar-S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3E60B-6981-4673-B37D-ADD0AAB89D69}" type="slidenum">
              <a:rPr lang="ar-SA" smtClean="0"/>
              <a:t>14</a:t>
            </a:fld>
            <a:endParaRPr lang="ar-S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3E60B-6981-4673-B37D-ADD0AAB89D69}" type="slidenum">
              <a:rPr lang="ar-SA" smtClean="0"/>
              <a:t>15</a:t>
            </a:fld>
            <a:endParaRPr lang="ar-S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3E60B-6981-4673-B37D-ADD0AAB89D69}" type="slidenum">
              <a:rPr lang="ar-SA" smtClean="0"/>
              <a:t>16</a:t>
            </a:fld>
            <a:endParaRPr lang="ar-S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3E60B-6981-4673-B37D-ADD0AAB89D69}" type="slidenum">
              <a:rPr lang="ar-SA" smtClean="0"/>
              <a:t>17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3E60B-6981-4673-B37D-ADD0AAB89D69}" type="slidenum">
              <a:rPr lang="ar-SA" smtClean="0"/>
              <a:t>2</a:t>
            </a:fld>
            <a:endParaRPr lang="ar-S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3E60B-6981-4673-B37D-ADD0AAB89D69}" type="slidenum">
              <a:rPr lang="ar-SA" smtClean="0"/>
              <a:t>3</a:t>
            </a:fld>
            <a:endParaRPr lang="ar-S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3E60B-6981-4673-B37D-ADD0AAB89D69}" type="slidenum">
              <a:rPr lang="ar-SA" smtClean="0"/>
              <a:t>4</a:t>
            </a:fld>
            <a:endParaRPr lang="ar-S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3E60B-6981-4673-B37D-ADD0AAB89D69}" type="slidenum">
              <a:rPr lang="ar-SA" smtClean="0"/>
              <a:t>5</a:t>
            </a:fld>
            <a:endParaRPr lang="ar-S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3E60B-6981-4673-B37D-ADD0AAB89D69}" type="slidenum">
              <a:rPr lang="ar-SA" smtClean="0"/>
              <a:t>6</a:t>
            </a:fld>
            <a:endParaRPr lang="ar-S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3E60B-6981-4673-B37D-ADD0AAB89D69}" type="slidenum">
              <a:rPr lang="ar-SA" smtClean="0"/>
              <a:t>7</a:t>
            </a:fld>
            <a:endParaRPr lang="ar-S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3E60B-6981-4673-B37D-ADD0AAB89D69}" type="slidenum">
              <a:rPr lang="ar-SA" smtClean="0"/>
              <a:t>8</a:t>
            </a:fld>
            <a:endParaRPr lang="ar-S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3E60B-6981-4673-B37D-ADD0AAB89D69}" type="slidenum">
              <a:rPr lang="ar-SA" smtClean="0"/>
              <a:t>9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1FB2A-7E53-4F0A-8A42-EB161447A8F1}" type="datetimeFigureOut">
              <a:rPr lang="ar-SA" smtClean="0"/>
              <a:pPr/>
              <a:t>03/11/1434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97A82-336A-46A9-AB24-C35A4B54FBF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1FB2A-7E53-4F0A-8A42-EB161447A8F1}" type="datetimeFigureOut">
              <a:rPr lang="ar-SA" smtClean="0"/>
              <a:pPr/>
              <a:t>03/11/1434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97A82-336A-46A9-AB24-C35A4B54FBF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1FB2A-7E53-4F0A-8A42-EB161447A8F1}" type="datetimeFigureOut">
              <a:rPr lang="ar-SA" smtClean="0"/>
              <a:pPr/>
              <a:t>03/11/1434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97A82-336A-46A9-AB24-C35A4B54FBF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1FB2A-7E53-4F0A-8A42-EB161447A8F1}" type="datetimeFigureOut">
              <a:rPr lang="ar-SA" smtClean="0"/>
              <a:pPr/>
              <a:t>03/11/1434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97A82-336A-46A9-AB24-C35A4B54FBF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1FB2A-7E53-4F0A-8A42-EB161447A8F1}" type="datetimeFigureOut">
              <a:rPr lang="ar-SA" smtClean="0"/>
              <a:pPr/>
              <a:t>03/11/1434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97A82-336A-46A9-AB24-C35A4B54FBF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1FB2A-7E53-4F0A-8A42-EB161447A8F1}" type="datetimeFigureOut">
              <a:rPr lang="ar-SA" smtClean="0"/>
              <a:pPr/>
              <a:t>03/11/1434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97A82-336A-46A9-AB24-C35A4B54FBF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1FB2A-7E53-4F0A-8A42-EB161447A8F1}" type="datetimeFigureOut">
              <a:rPr lang="ar-SA" smtClean="0"/>
              <a:pPr/>
              <a:t>03/11/1434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97A82-336A-46A9-AB24-C35A4B54FBF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1FB2A-7E53-4F0A-8A42-EB161447A8F1}" type="datetimeFigureOut">
              <a:rPr lang="ar-SA" smtClean="0"/>
              <a:pPr/>
              <a:t>03/11/1434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97A82-336A-46A9-AB24-C35A4B54FBF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1FB2A-7E53-4F0A-8A42-EB161447A8F1}" type="datetimeFigureOut">
              <a:rPr lang="ar-SA" smtClean="0"/>
              <a:pPr/>
              <a:t>03/11/1434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97A82-336A-46A9-AB24-C35A4B54FBF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1FB2A-7E53-4F0A-8A42-EB161447A8F1}" type="datetimeFigureOut">
              <a:rPr lang="ar-SA" smtClean="0"/>
              <a:pPr/>
              <a:t>03/11/1434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97A82-336A-46A9-AB24-C35A4B54FBF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1FB2A-7E53-4F0A-8A42-EB161447A8F1}" type="datetimeFigureOut">
              <a:rPr lang="ar-SA" smtClean="0"/>
              <a:pPr/>
              <a:t>03/11/1434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97A82-336A-46A9-AB24-C35A4B54FBF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1FB2A-7E53-4F0A-8A42-EB161447A8F1}" type="datetimeFigureOut">
              <a:rPr lang="ar-SA" smtClean="0"/>
              <a:pPr/>
              <a:t>03/11/1434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97A82-336A-46A9-AB24-C35A4B54FBF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وجة 3"/>
          <p:cNvSpPr/>
          <p:nvPr/>
        </p:nvSpPr>
        <p:spPr>
          <a:xfrm>
            <a:off x="3275856" y="3717032"/>
            <a:ext cx="2592288" cy="914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Petroleum Microbiology </a:t>
            </a:r>
            <a:r>
              <a:rPr lang="ar-SA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ميكروبيولوجيا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البترول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ar-SA" dirty="0" smtClean="0">
                <a:solidFill>
                  <a:schemeClr val="tx1"/>
                </a:solidFill>
              </a:rPr>
              <a:t>المعمل الأول</a:t>
            </a:r>
          </a:p>
          <a:p>
            <a:pPr algn="l"/>
            <a:endParaRPr lang="en-US" sz="2400" dirty="0" smtClean="0">
              <a:solidFill>
                <a:srgbClr val="0070C0"/>
              </a:solidFill>
            </a:endParaRPr>
          </a:p>
          <a:p>
            <a:pPr algn="l"/>
            <a:endParaRPr lang="en-US" sz="2400" dirty="0">
              <a:solidFill>
                <a:srgbClr val="0070C0"/>
              </a:solidFill>
            </a:endParaRPr>
          </a:p>
          <a:p>
            <a:pPr algn="l"/>
            <a:r>
              <a:rPr lang="en-US" sz="2400" dirty="0" err="1" smtClean="0">
                <a:solidFill>
                  <a:srgbClr val="0070C0"/>
                </a:solidFill>
              </a:rPr>
              <a:t>Khulood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alarjani</a:t>
            </a:r>
            <a:endParaRPr lang="ar-SA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4752528"/>
          </a:xfrm>
        </p:spPr>
        <p:txBody>
          <a:bodyPr/>
          <a:lstStyle/>
          <a:p>
            <a:pPr algn="r"/>
            <a:r>
              <a:rPr lang="en-US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Cladosporium</a:t>
            </a:r>
            <a:r>
              <a:rPr lang="en-US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 sp.          </a:t>
            </a:r>
            <a:r>
              <a:rPr lang="en-US" sz="28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ar-SA" sz="28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/>
            </a:r>
            <a:br>
              <a:rPr lang="ar-SA" sz="28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ar-SA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ar-SA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ar-SA" dirty="0"/>
          </a:p>
        </p:txBody>
      </p:sp>
      <p:pic>
        <p:nvPicPr>
          <p:cNvPr id="5" name="صورة 4" descr="Cladosporium_sp_conid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476672"/>
            <a:ext cx="4752528" cy="6072188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5386610"/>
          </a:xfrm>
        </p:spPr>
        <p:txBody>
          <a:bodyPr/>
          <a:lstStyle/>
          <a:p>
            <a:pPr algn="r"/>
            <a:r>
              <a:rPr lang="en-US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   </a:t>
            </a:r>
            <a:r>
              <a:rPr lang="en-US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Trichosporium</a:t>
            </a:r>
            <a:r>
              <a:rPr lang="en-US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 sp.         </a:t>
            </a:r>
            <a:r>
              <a:rPr lang="ar-SA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/>
            </a:r>
            <a:br>
              <a:rPr lang="ar-SA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endParaRPr lang="ar-SA" dirty="0"/>
          </a:p>
        </p:txBody>
      </p:sp>
      <p:pic>
        <p:nvPicPr>
          <p:cNvPr id="3" name="صورة 2" descr="Bacteri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1412776"/>
            <a:ext cx="4076700" cy="4191000"/>
          </a:xfrm>
          <a:prstGeom prst="rect">
            <a:avLst/>
          </a:prstGeom>
        </p:spPr>
      </p:pic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5386610"/>
          </a:xfrm>
        </p:spPr>
        <p:txBody>
          <a:bodyPr/>
          <a:lstStyle/>
          <a:p>
            <a:pPr algn="r"/>
            <a:r>
              <a:rPr lang="en-US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   </a:t>
            </a:r>
            <a:r>
              <a:rPr lang="en-US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Rhodotorula</a:t>
            </a:r>
            <a:r>
              <a:rPr lang="en-US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 sp.       </a:t>
            </a:r>
            <a:r>
              <a:rPr lang="en-US" sz="28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/>
            </a:r>
            <a:br>
              <a:rPr lang="en-US" sz="28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</a:br>
            <a:r>
              <a:rPr lang="ar-SA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/>
            </a:r>
            <a:br>
              <a:rPr lang="ar-SA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endParaRPr lang="ar-SA" dirty="0"/>
          </a:p>
        </p:txBody>
      </p:sp>
      <p:pic>
        <p:nvPicPr>
          <p:cNvPr id="5" name="صورة 4" descr="3009197.jpg"/>
          <p:cNvPicPr>
            <a:picLocks noChangeAspect="1"/>
          </p:cNvPicPr>
          <p:nvPr/>
        </p:nvPicPr>
        <p:blipFill>
          <a:blip r:embed="rId3" cstate="print"/>
          <a:srcRect b="5901"/>
          <a:stretch>
            <a:fillRect/>
          </a:stretch>
        </p:blipFill>
        <p:spPr>
          <a:xfrm>
            <a:off x="611560" y="980728"/>
            <a:ext cx="4392488" cy="540060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ar-SA" sz="4900" b="1" dirty="0" err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ndalus" pitchFamily="2" charset="-78"/>
                <a:cs typeface="Andalus" pitchFamily="2" charset="-78"/>
              </a:rPr>
              <a:t>ماهي</a:t>
            </a:r>
            <a:r>
              <a:rPr lang="ar-SA" sz="49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ndalus" pitchFamily="2" charset="-78"/>
                <a:cs typeface="Andalus" pitchFamily="2" charset="-78"/>
              </a:rPr>
              <a:t> تطبيقات </a:t>
            </a:r>
            <a:r>
              <a:rPr lang="ar-SA" sz="4900" b="1" dirty="0" err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ndalus" pitchFamily="2" charset="-78"/>
                <a:cs typeface="Andalus" pitchFamily="2" charset="-78"/>
              </a:rPr>
              <a:t>ميكروبيولوجيا</a:t>
            </a:r>
            <a:r>
              <a:rPr lang="ar-SA" sz="49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ndalus" pitchFamily="2" charset="-78"/>
                <a:cs typeface="Andalus" pitchFamily="2" charset="-78"/>
              </a:rPr>
              <a:t> البترول ؟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ndalus" pitchFamily="2" charset="-78"/>
                <a:cs typeface="Andalus" pitchFamily="2" charset="-78"/>
              </a:rPr>
              <a:t/>
            </a:r>
            <a:b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ndalus" pitchFamily="2" charset="-78"/>
                <a:cs typeface="Andalus" pitchFamily="2" charset="-78"/>
              </a:rPr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sz="3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abic Typesetting" pitchFamily="66" charset="-78"/>
                <a:cs typeface="Arabic Typesetting" pitchFamily="66" charset="-78"/>
              </a:rPr>
              <a:t>1</a:t>
            </a:r>
            <a:r>
              <a:rPr lang="ar-SA" sz="39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abic Typesetting" pitchFamily="66" charset="-78"/>
                <a:cs typeface="Arabic Typesetting" pitchFamily="66" charset="-78"/>
              </a:rPr>
              <a:t>- مكافحة التلوث النفطي:</a:t>
            </a:r>
          </a:p>
          <a:p>
            <a:pPr algn="just"/>
            <a:r>
              <a:rPr lang="ar-S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تلعب دورا هاما في معالجة مشكلة التلوث بالنفط الناجمة عن </a:t>
            </a:r>
            <a:r>
              <a:rPr lang="ar-SA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التسربات</a:t>
            </a:r>
            <a:r>
              <a:rPr lang="ar-S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الهيدروكربونية</a:t>
            </a:r>
            <a:r>
              <a:rPr lang="ar-S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 الطبيعية ، والانسكابات العرضية ، والتفريغ المتعمد من المواد الزيتية في البيئة.فبمجرد أن يتم تحرير النفط و يصبح في اتصال مع الماء ، والهواء ، والأملاح اللازمة ، والكائنات الدقيقة الموجودة في بيئة بدء عملية التحلل البيولوجي الطبيعي للبترول. إذا لم يحدث ذلك التحلل فإن محيطات العالم سرعان ما تصبح تماما مغطاة بطبقة من النفط. و يتطلب التحلل العضوي للنفط وجود خليط مناسب من الكائنات الدقيقة ، والاتصال مع غاز الأكسجين ، وكميات كبيرة من النتروجين ومركبات الفسفور وكميات صغيرة من العناصر الأساسية الأخرى لنمو جميع الكائنات الحية الدقيقة. و يشترط </a:t>
            </a:r>
            <a:r>
              <a:rPr lang="ar-SA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لاتمام</a:t>
            </a:r>
            <a:r>
              <a:rPr lang="ar-S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 عملية التحليل بكفاءة وجود خليط من الميكروبات المختلفة وذلك لأن البترول يتكون من مجموعة منوعة من المواد </a:t>
            </a:r>
            <a:r>
              <a:rPr lang="ar-SA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الهيدروكربونية</a:t>
            </a:r>
            <a:r>
              <a:rPr lang="ar-S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 ، في حين أن أي كائن حي دقيق يكون متخصص لتحليل نوع محدد من المواد </a:t>
            </a:r>
            <a:r>
              <a:rPr lang="ar-SA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الهيدروكربونية</a:t>
            </a:r>
            <a:r>
              <a:rPr lang="ar-S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 .</a:t>
            </a:r>
          </a:p>
          <a:p>
            <a:pPr>
              <a:buFontTx/>
              <a:buChar char="-"/>
            </a:pPr>
            <a:endParaRPr lang="ar-SA" dirty="0" smtClean="0"/>
          </a:p>
          <a:p>
            <a:endParaRPr lang="ar-SA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ar-SA" sz="4900" b="1" dirty="0" err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ndalus" pitchFamily="2" charset="-78"/>
                <a:cs typeface="Andalus" pitchFamily="2" charset="-78"/>
              </a:rPr>
              <a:t>ماهي</a:t>
            </a:r>
            <a:r>
              <a:rPr lang="ar-SA" sz="49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ndalus" pitchFamily="2" charset="-78"/>
                <a:cs typeface="Andalus" pitchFamily="2" charset="-78"/>
              </a:rPr>
              <a:t> تطبيقات </a:t>
            </a:r>
            <a:r>
              <a:rPr lang="ar-SA" sz="4900" b="1" dirty="0" err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ndalus" pitchFamily="2" charset="-78"/>
                <a:cs typeface="Andalus" pitchFamily="2" charset="-78"/>
              </a:rPr>
              <a:t>ميكروبيولوجيا</a:t>
            </a:r>
            <a:r>
              <a:rPr lang="ar-SA" sz="49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ndalus" pitchFamily="2" charset="-78"/>
                <a:cs typeface="Andalus" pitchFamily="2" charset="-78"/>
              </a:rPr>
              <a:t> البترول ؟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ndalus" pitchFamily="2" charset="-78"/>
                <a:cs typeface="Andalus" pitchFamily="2" charset="-78"/>
              </a:rPr>
              <a:t/>
            </a:r>
            <a:b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ndalus" pitchFamily="2" charset="-78"/>
                <a:cs typeface="Andalus" pitchFamily="2" charset="-78"/>
              </a:rPr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sz="3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abic Typesetting" pitchFamily="66" charset="-78"/>
                <a:cs typeface="Arabic Typesetting" pitchFamily="66" charset="-78"/>
              </a:rPr>
              <a:t>2</a:t>
            </a:r>
            <a:r>
              <a:rPr lang="ar-SA" sz="39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abic Typesetting" pitchFamily="66" charset="-78"/>
                <a:cs typeface="Arabic Typesetting" pitchFamily="66" charset="-78"/>
              </a:rPr>
              <a:t>-  </a:t>
            </a:r>
            <a:r>
              <a:rPr lang="ar-SA" sz="3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abic Typesetting" pitchFamily="66" charset="-78"/>
                <a:cs typeface="Arabic Typesetting" pitchFamily="66" charset="-78"/>
              </a:rPr>
              <a:t>الاستخلاص المعزز للنفط :</a:t>
            </a:r>
          </a:p>
          <a:p>
            <a:r>
              <a:rPr lang="ar-SA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مثال يستخدم </a:t>
            </a:r>
            <a:r>
              <a:rPr lang="ar-SA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الزانثان</a:t>
            </a:r>
            <a:r>
              <a:rPr lang="ar-SA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 و </a:t>
            </a:r>
            <a:r>
              <a:rPr lang="ar-SA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السكارايد</a:t>
            </a:r>
            <a:r>
              <a:rPr lang="ar-SA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 الذي تنتجه بكتيريا 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Xanthomonas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بمثابة عامل </a:t>
            </a:r>
            <a:r>
              <a:rPr lang="ar-SA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تثخين</a:t>
            </a:r>
            <a:r>
              <a:rPr lang="ar-SA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 في استخراج النفط.</a:t>
            </a:r>
          </a:p>
          <a:p>
            <a:pPr>
              <a:buNone/>
            </a:pPr>
            <a:r>
              <a:rPr lang="ar-SA" sz="39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abic Typesetting" pitchFamily="66" charset="-78"/>
                <a:cs typeface="Arabic Typesetting" pitchFamily="66" charset="-78"/>
              </a:rPr>
              <a:t>3- تحويل </a:t>
            </a:r>
            <a:r>
              <a:rPr lang="ar-SA" sz="39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abic Typesetting" pitchFamily="66" charset="-78"/>
                <a:cs typeface="Arabic Typesetting" pitchFamily="66" charset="-78"/>
              </a:rPr>
              <a:t>الهيدروكربونات</a:t>
            </a:r>
            <a:r>
              <a:rPr lang="ar-SA" sz="3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abic Typesetting" pitchFamily="66" charset="-78"/>
                <a:cs typeface="Arabic Typesetting" pitchFamily="66" charset="-78"/>
              </a:rPr>
              <a:t> النفطية في المنتجات الميكروبية</a:t>
            </a:r>
          </a:p>
          <a:p>
            <a:pPr>
              <a:buNone/>
            </a:pPr>
            <a:r>
              <a:rPr lang="ar-SA" sz="39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abic Typesetting" pitchFamily="66" charset="-78"/>
                <a:cs typeface="Arabic Typesetting" pitchFamily="66" charset="-78"/>
              </a:rPr>
              <a:t>4- </a:t>
            </a:r>
            <a:r>
              <a:rPr lang="ar-SA" sz="3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abic Typesetting" pitchFamily="66" charset="-78"/>
                <a:cs typeface="Arabic Typesetting" pitchFamily="66" charset="-78"/>
              </a:rPr>
              <a:t>يؤدي استخلاص النفط ميكروبيا إلى </a:t>
            </a:r>
            <a:r>
              <a:rPr lang="ar-SA" sz="39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abic Typesetting" pitchFamily="66" charset="-78"/>
                <a:cs typeface="Arabic Typesetting" pitchFamily="66" charset="-78"/>
              </a:rPr>
              <a:t>انتاج</a:t>
            </a:r>
            <a:r>
              <a:rPr lang="ar-SA" sz="3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abic Typesetting" pitchFamily="66" charset="-78"/>
                <a:cs typeface="Arabic Typesetting" pitchFamily="66" charset="-78"/>
              </a:rPr>
              <a:t> مجموعة متنوعة من المواد الثمينة ، مثل الأحماض الأمينية ، والكربوهيدرات ، النيوكليوتيدات ، والفيتامينات والانزيمات ، والمضادات الحيوية </a:t>
            </a:r>
            <a:endParaRPr lang="ar-SA" sz="39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abic Typesetting" pitchFamily="66" charset="-78"/>
              <a:cs typeface="Arabic Typesetting" pitchFamily="66" charset="-78"/>
            </a:endParaRPr>
          </a:p>
          <a:p>
            <a:pPr>
              <a:buNone/>
            </a:pPr>
            <a:r>
              <a:rPr lang="ar-SA" sz="39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abic Typesetting" pitchFamily="66" charset="-78"/>
                <a:cs typeface="Arabic Typesetting" pitchFamily="66" charset="-78"/>
              </a:rPr>
              <a:t>5- </a:t>
            </a:r>
            <a:r>
              <a:rPr lang="ar-SA" sz="39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abic Typesetting" pitchFamily="66" charset="-78"/>
                <a:cs typeface="Arabic Typesetting" pitchFamily="66" charset="-78"/>
              </a:rPr>
              <a:t>انتاج</a:t>
            </a:r>
            <a:r>
              <a:rPr lang="ar-SA" sz="39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abic Typesetting" pitchFamily="66" charset="-78"/>
                <a:cs typeface="Arabic Typesetting" pitchFamily="66" charset="-78"/>
              </a:rPr>
              <a:t> غاز الميثان </a:t>
            </a:r>
            <a:endParaRPr lang="ar-SA" sz="39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SA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ndalus" pitchFamily="2" charset="-78"/>
                <a:cs typeface="Andalus" pitchFamily="2" charset="-78"/>
              </a:rPr>
              <a:t>التطبيق العملي</a:t>
            </a:r>
            <a:br>
              <a:rPr lang="ar-SA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ndalus" pitchFamily="2" charset="-78"/>
                <a:cs typeface="Andalus" pitchFamily="2" charset="-78"/>
              </a:rPr>
            </a:br>
            <a:r>
              <a:rPr lang="ar-SA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ndalus" pitchFamily="2" charset="-78"/>
                <a:cs typeface="Andalus" pitchFamily="2" charset="-78"/>
              </a:rPr>
              <a:t>عزل الفطريات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ar-SA" sz="3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abic Typesetting" pitchFamily="66" charset="-78"/>
                <a:cs typeface="Arabic Typesetting" pitchFamily="66" charset="-78"/>
              </a:rPr>
              <a:t>الأدوات المستخدمة:</a:t>
            </a:r>
          </a:p>
          <a:p>
            <a:pPr>
              <a:buFontTx/>
              <a:buChar char="-"/>
            </a:pPr>
            <a:r>
              <a:rPr lang="ar-S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تربة يتم الحصول عليها من محطات البترول</a:t>
            </a:r>
          </a:p>
          <a:p>
            <a:pPr>
              <a:buFontTx/>
              <a:buChar char="-"/>
            </a:pPr>
            <a:r>
              <a:rPr lang="ar-SA" sz="3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انابيب</a:t>
            </a:r>
            <a:r>
              <a:rPr lang="ar-S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 تحوي 9 مل ماء مقطر معقم</a:t>
            </a:r>
          </a:p>
          <a:p>
            <a:pPr>
              <a:buFontTx/>
              <a:buChar char="-"/>
            </a:pPr>
            <a:r>
              <a:rPr lang="ar-S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ماصات معقمه سعة 1 مل</a:t>
            </a:r>
          </a:p>
          <a:p>
            <a:pPr>
              <a:buFontTx/>
              <a:buChar char="-"/>
            </a:pPr>
            <a:r>
              <a:rPr lang="ar-S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أطباق بتري تحوي بيئة تشابك </a:t>
            </a:r>
            <a:r>
              <a:rPr lang="ar-SA" sz="3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دوكس</a:t>
            </a:r>
            <a:endParaRPr lang="ar-SA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abic Typesetting" pitchFamily="66" charset="-78"/>
              <a:cs typeface="Arabic Typesetting" pitchFamily="66" charset="-78"/>
            </a:endParaRP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r>
              <a:rPr lang="ar-SA" dirty="0" smtClean="0"/>
              <a:t>  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ar-SA" sz="3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abic Typesetting" pitchFamily="66" charset="-78"/>
                <a:cs typeface="Arabic Typesetting" pitchFamily="66" charset="-78"/>
              </a:rPr>
              <a:t>طريقة العمل:</a:t>
            </a:r>
          </a:p>
          <a:p>
            <a:pPr marL="742950" indent="-742950">
              <a:buFont typeface="+mj-lt"/>
              <a:buAutoNum type="arabicPeriod"/>
            </a:pPr>
            <a:r>
              <a:rPr lang="ar-S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تجرى </a:t>
            </a:r>
            <a:r>
              <a:rPr lang="ar-S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عملية تخفيف لعينة التربة وذلك بوزن (1جم) وتوضع في انبوبه تحتوي على (9 مل )ماء مقطرمعقم وترج لمدة عشر دقائق إلى عشرين دقيقة تقريباً ويكون التخفيف 1/10.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abic Typesetting" pitchFamily="66" charset="-78"/>
              <a:cs typeface="Arabic Typesetting" pitchFamily="66" charset="-78"/>
            </a:endParaRPr>
          </a:p>
          <a:p>
            <a:pPr marL="742950" indent="-742950">
              <a:buFont typeface="+mj-lt"/>
              <a:buAutoNum type="arabicPeriod"/>
            </a:pPr>
            <a:r>
              <a:rPr lang="ar-S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يترك </a:t>
            </a:r>
            <a:r>
              <a:rPr lang="ar-S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الدورق لعدة دقائق حتى يتم ترسيب حبيبات التربة الكبيرة.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abic Typesetting" pitchFamily="66" charset="-78"/>
              <a:cs typeface="Arabic Typesetting" pitchFamily="66" charset="-78"/>
            </a:endParaRPr>
          </a:p>
          <a:p>
            <a:pPr marL="742950" indent="-742950">
              <a:buFont typeface="+mj-lt"/>
              <a:buAutoNum type="arabicPeriod"/>
            </a:pPr>
            <a:r>
              <a:rPr lang="ar-S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يؤخذ </a:t>
            </a:r>
            <a:r>
              <a:rPr lang="ar-S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(1مل) من هذا المحلول وينقل إلى أنبوبة محتوية على (9مل) من الماء المقطر وترج جيداُ فيكون التخفيف هنا 1/100.وبنفس الطريقة يتم عمل تخفيف 1/1000</a:t>
            </a:r>
            <a:r>
              <a:rPr lang="ar-S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.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abic Typesetting" pitchFamily="66" charset="-78"/>
              <a:cs typeface="Arabic Typesetting" pitchFamily="66" charset="-78"/>
            </a:endParaRPr>
          </a:p>
          <a:p>
            <a:endParaRPr lang="ar-SA" dirty="0" smtClean="0"/>
          </a:p>
          <a:p>
            <a:endParaRPr lang="ar-SA" dirty="0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r>
              <a:rPr lang="ar-SA" dirty="0" smtClean="0"/>
              <a:t>  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04664"/>
            <a:ext cx="8363272" cy="5976664"/>
          </a:xfrm>
        </p:spPr>
        <p:txBody>
          <a:bodyPr>
            <a:noAutofit/>
          </a:bodyPr>
          <a:lstStyle/>
          <a:p>
            <a:pPr marL="742950" indent="-742950">
              <a:buNone/>
            </a:pPr>
            <a:r>
              <a:rPr lang="ar-S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4.     تحضر </a:t>
            </a:r>
            <a:r>
              <a:rPr lang="ar-S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أطباق بتري محتوية على بيئة غذائية مناسبة لنمو الفطر مثل تشابك </a:t>
            </a:r>
            <a:r>
              <a:rPr lang="ar-SA" sz="3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دوكس</a:t>
            </a:r>
            <a:r>
              <a:rPr lang="ar-S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 وتلقح بواقع 1مل لكل </a:t>
            </a:r>
            <a:r>
              <a:rPr lang="ar-S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طبق.</a:t>
            </a:r>
            <a:endParaRPr lang="en-US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abic Typesetting" pitchFamily="66" charset="-78"/>
              <a:cs typeface="Arabic Typesetting" pitchFamily="66" charset="-78"/>
            </a:endParaRPr>
          </a:p>
          <a:p>
            <a:pPr marL="742950" lvl="0" indent="-742950">
              <a:buNone/>
            </a:pPr>
            <a:r>
              <a:rPr lang="ar-S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5.     تغطى الأطباق ثم تحضن في </a:t>
            </a:r>
            <a:r>
              <a:rPr lang="ar-SA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الحضان</a:t>
            </a:r>
            <a:r>
              <a:rPr lang="ar-S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 عند درجة حرارة 25-27م° لمدة </a:t>
            </a:r>
            <a:r>
              <a:rPr lang="ar-SA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اسبوع</a:t>
            </a:r>
            <a:r>
              <a:rPr lang="ar-S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.</a:t>
            </a:r>
            <a:endParaRPr lang="en-US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abic Typesetting" pitchFamily="66" charset="-78"/>
              <a:cs typeface="Arabic Typesetting" pitchFamily="66" charset="-78"/>
            </a:endParaRPr>
          </a:p>
          <a:p>
            <a:pPr marL="742950" lvl="0" indent="-742950">
              <a:buAutoNum type="arabicPeriod" startAt="6"/>
            </a:pPr>
            <a:r>
              <a:rPr lang="ar-S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تفحص </a:t>
            </a:r>
            <a:r>
              <a:rPr lang="ar-SA" sz="3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الاطباق</a:t>
            </a:r>
            <a:r>
              <a:rPr lang="ar-S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 وتسجل النتائج المتحصل عليها على حسب المستعمرات أو </a:t>
            </a:r>
            <a:r>
              <a:rPr lang="ar-SA" sz="3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النموات</a:t>
            </a:r>
            <a:r>
              <a:rPr lang="ar-S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 التي تظهر </a:t>
            </a:r>
            <a:r>
              <a:rPr lang="ar-S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لديك.</a:t>
            </a:r>
          </a:p>
          <a:p>
            <a:pPr marL="742950" lvl="0" indent="-742950">
              <a:buAutoNum type="arabicPeriod" startAt="6"/>
            </a:pPr>
            <a:r>
              <a:rPr lang="ar-S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بعض </a:t>
            </a:r>
            <a:r>
              <a:rPr lang="ar-SA" sz="3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الاطباق</a:t>
            </a:r>
            <a:r>
              <a:rPr lang="ar-S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 يتم تلقيحها بواسطة التربة مباشرة دون تخفيف (الرش المباشر) عن طريق رش أقل كمية ممكنة من التربة على سطح الطبق مباشرة وذلك تحت ظروف </a:t>
            </a:r>
            <a:r>
              <a:rPr lang="ar-S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التعقيم.</a:t>
            </a:r>
          </a:p>
          <a:p>
            <a:pPr marL="742950" lvl="0" indent="-742950" algn="ctr">
              <a:buNone/>
            </a:pPr>
            <a:r>
              <a:rPr lang="ar-S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*  كلما </a:t>
            </a:r>
            <a:r>
              <a:rPr lang="ar-S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زاد التخفيف كلما أمكن الحصول على مستعمرات فطرية نقية.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5400600"/>
          </a:xfrm>
        </p:spPr>
        <p:txBody>
          <a:bodyPr>
            <a:normAutofit fontScale="90000"/>
          </a:bodyPr>
          <a:lstStyle/>
          <a:p>
            <a:pPr algn="r"/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</a:br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يشمل هذا الفرع من العلوم جميع الجوانب </a:t>
            </a:r>
            <a:r>
              <a:rPr lang="ar-SA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الميكروبيولوجية</a:t>
            </a:r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 ذات العلاقة بالصناعة النفطية ، بما في ذلك دور الميكروبات في تشكيل البترول والاستكشاف والانتاج والتصنيع والتخزين والتركيب للبترول و مشتقاته .</a:t>
            </a:r>
            <a:b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</a:br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>و هناك الكثير من أنواع البكتيريا والفطريات ، والطحالب لديها القدرة الأنزيمية لاستخدام الهيدروكربونات النفطية كمواد غذائية و تقوم هذه الكائنات الدقيقة باستهلاك جزء من المواد الهيدروكربونية وتحويلها إلى غاز ثاني أكسيد الكربون و ماء ، إلى جانب المواد الخلوية ، مثل البروتينات والأحماض النووية.</a:t>
            </a:r>
            <a:b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</a:br>
            <a:r>
              <a:rPr lang="ar-SA" sz="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SA" sz="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</a:br>
            <a:r>
              <a:rPr lang="ar-SA" sz="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SA" sz="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abic Typesetting" pitchFamily="66" charset="-78"/>
                <a:cs typeface="Arabic Typesetting" pitchFamily="66" charset="-78"/>
              </a:rPr>
            </a:br>
            <a:endParaRPr lang="ar-SA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ar-SA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ndalus" pitchFamily="2" charset="-78"/>
                <a:cs typeface="Andalus" pitchFamily="2" charset="-78"/>
              </a:rPr>
              <a:t/>
            </a:r>
            <a:br>
              <a:rPr lang="ar-SA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ndalus" pitchFamily="2" charset="-78"/>
                <a:cs typeface="Andalus" pitchFamily="2" charset="-78"/>
              </a:rPr>
            </a:br>
            <a:r>
              <a:rPr lang="ar-SA" sz="3200" b="1" dirty="0" err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ndalus" pitchFamily="2" charset="-78"/>
                <a:cs typeface="Andalus" pitchFamily="2" charset="-78"/>
              </a:rPr>
              <a:t>ماهي</a:t>
            </a:r>
            <a:r>
              <a:rPr lang="ar-SA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ndalus" pitchFamily="2" charset="-78"/>
                <a:cs typeface="Andalus" pitchFamily="2" charset="-78"/>
              </a:rPr>
              <a:t> الأجناس الميكروبية القادرة على تحليل </a:t>
            </a:r>
            <a:r>
              <a:rPr lang="ar-SA" sz="3200" b="1" dirty="0" err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ndalus" pitchFamily="2" charset="-78"/>
                <a:cs typeface="Andalus" pitchFamily="2" charset="-78"/>
              </a:rPr>
              <a:t>الهيدروكربونات</a:t>
            </a:r>
            <a:r>
              <a:rPr lang="ar-SA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ndalus" pitchFamily="2" charset="-78"/>
                <a:cs typeface="Andalus" pitchFamily="2" charset="-78"/>
              </a:rPr>
              <a:t> ؟</a:t>
            </a:r>
            <a:br>
              <a:rPr lang="ar-SA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ndalus" pitchFamily="2" charset="-78"/>
                <a:cs typeface="Andalus" pitchFamily="2" charset="-78"/>
              </a:rPr>
            </a:br>
            <a:endParaRPr lang="ar-SA" dirty="0"/>
          </a:p>
        </p:txBody>
      </p:sp>
      <p:pic>
        <p:nvPicPr>
          <p:cNvPr id="4" name="عنصر نائب للمحتوى 3" descr="paeruginos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51520" y="1916832"/>
            <a:ext cx="5657454" cy="4525963"/>
          </a:xfrm>
        </p:spPr>
      </p:pic>
      <p:sp>
        <p:nvSpPr>
          <p:cNvPr id="5" name="مستطيل 4"/>
          <p:cNvSpPr/>
          <p:nvPr/>
        </p:nvSpPr>
        <p:spPr>
          <a:xfrm>
            <a:off x="6084168" y="2420888"/>
            <a:ext cx="28083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Pseudomonas sp.</a:t>
            </a:r>
            <a:endParaRPr lang="ar-SA" sz="28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مخطط انسيابي: شريط مثقب 5"/>
          <p:cNvSpPr/>
          <p:nvPr/>
        </p:nvSpPr>
        <p:spPr>
          <a:xfrm>
            <a:off x="6084168" y="980728"/>
            <a:ext cx="2592288" cy="804672"/>
          </a:xfrm>
          <a:prstGeom prst="flowChartPunched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5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algn="ctr"/>
            <a:r>
              <a:rPr lang="ar-SA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abic Typesetting" pitchFamily="66" charset="-78"/>
                <a:cs typeface="Arabic Typesetting" pitchFamily="66" charset="-78"/>
              </a:rPr>
              <a:t>البكتيريا:</a:t>
            </a:r>
          </a:p>
          <a:p>
            <a:pPr algn="ctr"/>
            <a:endParaRPr lang="ar-SA" sz="5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5364088" y="2492896"/>
            <a:ext cx="30598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ar-SA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Acinetobacter</a:t>
            </a:r>
            <a:r>
              <a:rPr lang="en-US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sp.</a:t>
            </a:r>
            <a:endParaRPr lang="ar-SA" sz="28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9" name="عنصر نائب للمحتوى 8" descr="Acinetobacte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115616" y="1268760"/>
            <a:ext cx="3492500" cy="4356100"/>
          </a:xfrm>
        </p:spPr>
      </p:pic>
      <p:sp>
        <p:nvSpPr>
          <p:cNvPr id="10" name="عنوان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endParaRPr lang="ar-SA" dirty="0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4752528"/>
          </a:xfrm>
        </p:spPr>
        <p:txBody>
          <a:bodyPr/>
          <a:lstStyle/>
          <a:p>
            <a:pPr algn="r"/>
            <a:r>
              <a:rPr lang="en-US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Flavobacterium</a:t>
            </a:r>
            <a:r>
              <a:rPr lang="en-US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 sp.        </a:t>
            </a:r>
            <a:r>
              <a:rPr lang="en-US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ar-SA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ar-SA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ar-SA" dirty="0"/>
          </a:p>
        </p:txBody>
      </p:sp>
      <p:pic>
        <p:nvPicPr>
          <p:cNvPr id="3" name="صورة 2" descr="B2200226-Flavobacterium_meningo-_septicum_bacteria-SP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9632" y="1916832"/>
            <a:ext cx="3544024" cy="3888432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4752528"/>
          </a:xfrm>
        </p:spPr>
        <p:txBody>
          <a:bodyPr/>
          <a:lstStyle/>
          <a:p>
            <a:pPr algn="r"/>
            <a:r>
              <a:rPr lang="en-US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Mycobacterium sp.         </a:t>
            </a:r>
            <a:r>
              <a:rPr lang="ar-SA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ar-SA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ar-SA" dirty="0"/>
          </a:p>
        </p:txBody>
      </p:sp>
      <p:pic>
        <p:nvPicPr>
          <p:cNvPr id="4" name="صورة 3" descr="mycobacteriu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1196752"/>
            <a:ext cx="3744416" cy="4464496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4752528"/>
          </a:xfrm>
        </p:spPr>
        <p:txBody>
          <a:bodyPr/>
          <a:lstStyle/>
          <a:p>
            <a:pPr algn="r"/>
            <a:r>
              <a:rPr lang="en-US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Brevibacterium</a:t>
            </a:r>
            <a:r>
              <a:rPr lang="en-US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 sp.     </a:t>
            </a:r>
            <a:r>
              <a:rPr lang="en-US" sz="2800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ar-SA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ar-SA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ar-SA" dirty="0"/>
          </a:p>
        </p:txBody>
      </p:sp>
      <p:pic>
        <p:nvPicPr>
          <p:cNvPr id="5" name="صورة 4" descr="brel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9632" y="1700808"/>
            <a:ext cx="3168352" cy="4104456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4752528"/>
          </a:xfrm>
        </p:spPr>
        <p:txBody>
          <a:bodyPr/>
          <a:lstStyle/>
          <a:p>
            <a:pPr algn="r"/>
            <a:r>
              <a:rPr lang="en-US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Corynebacterium</a:t>
            </a:r>
            <a:r>
              <a:rPr lang="en-US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 sp.      </a:t>
            </a:r>
            <a:r>
              <a:rPr lang="ar-SA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ar-SA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ar-SA" dirty="0"/>
          </a:p>
        </p:txBody>
      </p:sp>
      <p:pic>
        <p:nvPicPr>
          <p:cNvPr id="4" name="صورة 3" descr="510676658_425afb132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47664" y="1628800"/>
            <a:ext cx="3240360" cy="4104456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5" name="مستطيل 4"/>
          <p:cNvSpPr/>
          <p:nvPr/>
        </p:nvSpPr>
        <p:spPr>
          <a:xfrm>
            <a:off x="6084168" y="3284984"/>
            <a:ext cx="28083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Candida sp.</a:t>
            </a:r>
            <a:endParaRPr lang="ar-SA" sz="28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مخطط انسيابي: شريط مثقب 5"/>
          <p:cNvSpPr/>
          <p:nvPr/>
        </p:nvSpPr>
        <p:spPr>
          <a:xfrm>
            <a:off x="6084168" y="980728"/>
            <a:ext cx="2592288" cy="804672"/>
          </a:xfrm>
          <a:prstGeom prst="flowChartPunched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5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algn="ctr"/>
            <a:r>
              <a:rPr lang="ar-SA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abic Typesetting" pitchFamily="66" charset="-78"/>
                <a:cs typeface="Arabic Typesetting" pitchFamily="66" charset="-78"/>
              </a:rPr>
              <a:t>الفطريات:</a:t>
            </a:r>
          </a:p>
          <a:p>
            <a:pPr algn="ctr"/>
            <a:endParaRPr lang="ar-SA" sz="5400" dirty="0"/>
          </a:p>
        </p:txBody>
      </p:sp>
      <p:pic>
        <p:nvPicPr>
          <p:cNvPr id="8" name="عنصر نائب للمحتوى 7" descr="imagesCAEHJWQ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03648" y="2276872"/>
            <a:ext cx="3781028" cy="3168352"/>
          </a:xfr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حركة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56CD8377CDDE49832D7ACD92478220" ma:contentTypeVersion="0" ma:contentTypeDescription="Create a new document." ma:contentTypeScope="" ma:versionID="1136e324fc8b5d2a4e3a1a19be4f9b1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0D0FA8-A141-4B29-B0F7-B03139E8EB6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0912772-CA01-4115-A953-34A4ABD81B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44581B-6C4D-40DA-B138-C58DE1CC07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482</Words>
  <Application>Microsoft Office PowerPoint</Application>
  <PresentationFormat>عرض على الشاشة (3:4)‏</PresentationFormat>
  <Paragraphs>67</Paragraphs>
  <Slides>17</Slides>
  <Notes>17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18" baseType="lpstr">
      <vt:lpstr>سمة Office</vt:lpstr>
      <vt:lpstr>Petroleum Microbiology ميكروبيولوجيا البترول</vt:lpstr>
      <vt:lpstr> يشمل هذا الفرع من العلوم جميع الجوانب الميكروبيولوجية ذات العلاقة بالصناعة النفطية ، بما في ذلك دور الميكروبات في تشكيل البترول والاستكشاف والانتاج والتصنيع والتخزين والتركيب للبترول و مشتقاته . و هناك الكثير من أنواع البكتيريا والفطريات ، والطحالب لديها القدرة الأنزيمية لاستخدام الهيدروكربونات النفطية كمواد غذائية و تقوم هذه الكائنات الدقيقة باستهلاك جزء من المواد الهيدروكربونية وتحويلها إلى غاز ثاني أكسيد الكربون و ماء ، إلى جانب المواد الخلوية ، مثل البروتينات والأحماض النووية.   </vt:lpstr>
      <vt:lpstr> ماهي الأجناس الميكروبية القادرة على تحليل الهيدروكربونات ؟ </vt:lpstr>
      <vt:lpstr> </vt:lpstr>
      <vt:lpstr>Flavobacterium sp.          </vt:lpstr>
      <vt:lpstr>Mycobacterium sp.          </vt:lpstr>
      <vt:lpstr>Brevibacterium sp.       </vt:lpstr>
      <vt:lpstr>Corynebacterium sp.       </vt:lpstr>
      <vt:lpstr> </vt:lpstr>
      <vt:lpstr>Cladosporium sp.             </vt:lpstr>
      <vt:lpstr>   Trichosporium sp.          </vt:lpstr>
      <vt:lpstr>   Rhodotorula sp.         </vt:lpstr>
      <vt:lpstr>ماهي تطبيقات ميكروبيولوجيا البترول ؟ </vt:lpstr>
      <vt:lpstr>ماهي تطبيقات ميكروبيولوجيا البترول ؟ </vt:lpstr>
      <vt:lpstr>التطبيق العملي عزل الفطريات</vt:lpstr>
      <vt:lpstr>   </vt:lpstr>
      <vt:lpstr>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Petroleum Microbiology ميكروبيولوجيا البترول</dc:title>
  <dc:creator>ادوات الحمايه</dc:creator>
  <cp:lastModifiedBy>user</cp:lastModifiedBy>
  <cp:revision>9</cp:revision>
  <dcterms:created xsi:type="dcterms:W3CDTF">2012-02-10T20:08:51Z</dcterms:created>
  <dcterms:modified xsi:type="dcterms:W3CDTF">2013-09-07T10:23:59Z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0x0101004F56CD8377CDDE49832D7ACD92478220</vt:lpwstr>
  </property>
</Properties>
</file>