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1"/>
  </p:notesMasterIdLst>
  <p:sldIdLst>
    <p:sldId id="284" r:id="rId5"/>
    <p:sldId id="295" r:id="rId6"/>
    <p:sldId id="296" r:id="rId7"/>
    <p:sldId id="298" r:id="rId8"/>
    <p:sldId id="299" r:id="rId9"/>
    <p:sldId id="302" r:id="rId10"/>
    <p:sldId id="301" r:id="rId11"/>
    <p:sldId id="303" r:id="rId12"/>
    <p:sldId id="304" r:id="rId13"/>
    <p:sldId id="305" r:id="rId14"/>
    <p:sldId id="307" r:id="rId15"/>
    <p:sldId id="308" r:id="rId16"/>
    <p:sldId id="311" r:id="rId17"/>
    <p:sldId id="312" r:id="rId18"/>
    <p:sldId id="314" r:id="rId19"/>
    <p:sldId id="31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1"/>
    <a:srgbClr val="CC3300"/>
    <a:srgbClr val="99FF33"/>
    <a:srgbClr val="339933"/>
    <a:srgbClr val="FFFF66"/>
    <a:srgbClr val="5C2C04"/>
    <a:srgbClr val="FFFF99"/>
    <a:srgbClr val="8AD331"/>
    <a:srgbClr val="90BC42"/>
    <a:srgbClr val="3AC4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E4A1F7-08E4-41D5-80EE-CF5EFB5160FF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2C6E6B-A429-4589-8AF1-ACC49B68EA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7B30-27B2-4E0A-900A-78850978FD34}" type="datetimeFigureOut">
              <a:rPr lang="ar-SA" smtClean="0"/>
              <a:pPr/>
              <a:t>04/04/35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6362-A03B-4E55-9C3A-2BF9117BC71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714348" y="2428868"/>
            <a:ext cx="7530352" cy="14401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60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</p:txBody>
      </p:sp>
      <p:pic>
        <p:nvPicPr>
          <p:cNvPr id="9" name="عنصر نائب للمحتوى 8" descr="gal_Natural_gas_jpg_-1_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0" y="476672"/>
            <a:ext cx="9144000" cy="34563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W1 SHUROOQ 46" pitchFamily="2" charset="-78"/>
              </a:rPr>
              <a:t>ميكروبيولوجيا</a:t>
            </a:r>
            <a:r>
              <a:rPr kumimoji="0" lang="ar-SA" sz="6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W1 SHUROOQ 46" pitchFamily="2" charset="-78"/>
              </a:rPr>
              <a:t> البترول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W1 SHUROOQ 46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7784" y="371703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ar-SA" sz="36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W1 SHUROOQ 46" pitchFamily="2" charset="-78"/>
              </a:rPr>
              <a:t>مقرر </a:t>
            </a:r>
            <a:r>
              <a:rPr lang="ar-SA" sz="36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W1 SHUROOQ 46" pitchFamily="2" charset="-78"/>
              </a:rPr>
              <a:t>466 حدق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55576" y="249289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smtClean="0">
                <a:ln w="11430">
                  <a:noFill/>
                </a:ln>
                <a:solidFill>
                  <a:srgbClr val="FFCA2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Petroleum Microbiology</a:t>
            </a:r>
            <a:endParaRPr lang="ar-SA" sz="4400" dirty="0">
              <a:solidFill>
                <a:srgbClr val="FFCA21"/>
              </a:solidFill>
              <a:latin typeface="Aharoni" pitchFamily="2" charset="-79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3735_2_1269933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مستطيل 6"/>
          <p:cNvSpPr/>
          <p:nvPr/>
        </p:nvSpPr>
        <p:spPr>
          <a:xfrm>
            <a:off x="2987824" y="0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9600" b="1" cap="all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DecoType Naskh" pitchFamily="2" charset="-78"/>
              </a:rPr>
              <a:t>الفطريات</a:t>
            </a:r>
            <a:endParaRPr lang="ar-SA" sz="96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Aharoni" pitchFamily="2" charset="-79"/>
              <a:cs typeface="DecoType Naskh" pitchFamily="2" charset="-78"/>
            </a:endParaRPr>
          </a:p>
        </p:txBody>
      </p:sp>
      <p:pic>
        <p:nvPicPr>
          <p:cNvPr id="8" name="عنصر نائب للمحتوى 7" descr="imagesCAEHJWQ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6696744" cy="3528392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059832" y="1844824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n w="10541" cmpd="sng">
                  <a:noFill/>
                  <a:prstDash val="solid"/>
                </a:ln>
                <a:solidFill>
                  <a:srgbClr val="FFFF99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Candida</a:t>
            </a:r>
            <a:r>
              <a:rPr lang="en-US" sz="4000" b="1" i="1" dirty="0" smtClean="0">
                <a:ln w="10541" cmpd="sng">
                  <a:noFill/>
                  <a:prstDash val="solid"/>
                </a:ln>
                <a:solidFill>
                  <a:srgbClr val="FFFF99"/>
                </a:solidFill>
              </a:rPr>
              <a:t> sp.</a:t>
            </a:r>
            <a:endParaRPr lang="ar-SA" sz="4000" b="1" i="1" dirty="0" smtClean="0">
              <a:ln w="10541" cmpd="sng">
                <a:noFill/>
                <a:prstDash val="solid"/>
              </a:ln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3735_2_1269933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صورة 7" descr="Cladosporium_sp_coni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6840760" cy="3407892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339752" y="141277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ln w="10541" cmpd="sng">
                  <a:noFill/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Cladosporium</a:t>
            </a:r>
            <a:r>
              <a:rPr lang="en-US" sz="4000" b="1" i="1" dirty="0" smtClean="0">
                <a:ln w="10541" cmpd="sng">
                  <a:noFill/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sp. </a:t>
            </a:r>
            <a:endParaRPr lang="ar-SA" sz="4000" dirty="0">
              <a:ln w="10541" cmpd="sng">
                <a:noFill/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3735_2_1269933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صورة 5" descr="Bacter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708920"/>
            <a:ext cx="5976664" cy="296686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555776" y="162880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Trichosporium</a:t>
            </a:r>
            <a:r>
              <a:rPr lang="en-US" sz="36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sp. </a:t>
            </a:r>
            <a:endParaRPr lang="ar-SA" sz="360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3735_2_1269933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صورة 5" descr="3009197.jpg"/>
          <p:cNvPicPr>
            <a:picLocks noChangeAspect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>
          <a:xfrm>
            <a:off x="1691680" y="2708920"/>
            <a:ext cx="5760640" cy="36004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915816" y="141277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ln w="10541" cmpd="sng">
                  <a:noFill/>
                  <a:prstDash val="solid"/>
                </a:ln>
                <a:solidFill>
                  <a:srgbClr val="99FF33"/>
                </a:solidFill>
                <a:effectLst>
                  <a:glow rad="101600">
                    <a:srgbClr val="CC3300">
                      <a:alpha val="60000"/>
                    </a:srgbClr>
                  </a:glow>
                </a:effectLst>
              </a:rPr>
              <a:t>Rhodotorula</a:t>
            </a:r>
            <a:r>
              <a:rPr lang="en-US" sz="4000" b="1" i="1" dirty="0" smtClean="0">
                <a:ln w="10541" cmpd="sng">
                  <a:noFill/>
                  <a:prstDash val="solid"/>
                </a:ln>
                <a:solidFill>
                  <a:srgbClr val="99FF33"/>
                </a:solidFill>
                <a:effectLst>
                  <a:glow rad="101600">
                    <a:srgbClr val="CC3300">
                      <a:alpha val="60000"/>
                    </a:srgbClr>
                  </a:glow>
                </a:effectLst>
              </a:rPr>
              <a:t> sp. </a:t>
            </a:r>
            <a:endParaRPr lang="ar-SA" sz="4000" dirty="0">
              <a:ln w="10541" cmpd="sng">
                <a:noFill/>
                <a:prstDash val="solid"/>
              </a:ln>
              <a:solidFill>
                <a:srgbClr val="99FF33"/>
              </a:solidFill>
              <a:effectLst>
                <a:glow rad="101600">
                  <a:srgbClr val="CC33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بدون عنوان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95536" y="4046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  <a:t>ماهي</a:t>
            </a: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  <a:t> تطبيقات </a:t>
            </a:r>
            <a:r>
              <a:rPr kumimoji="0" lang="ar-SA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  <a:t>ميكروبيولوجيا</a:t>
            </a: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  <a:t> </a:t>
            </a:r>
            <a:r>
              <a:rPr kumimoji="0" lang="ar-SA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  <a:t>البترول ؟</a:t>
            </a:r>
            <a:r>
              <a:rPr kumimoji="0" lang="ar-S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  <a:t/>
            </a:r>
            <a:br>
              <a:rPr kumimoji="0" lang="ar-S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W1 SHUROOQ 46" pitchFamily="2" charset="-78"/>
              </a:rPr>
            </a:br>
            <a:endParaRPr kumimoji="0" lang="ar-SA" sz="3600" b="0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W1 SHUROOQ 46" pitchFamily="2" charset="-78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179512" y="1124744"/>
            <a:ext cx="8964488" cy="547260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9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1- مكافحة التلوث النفطي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CC33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  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تلعب دورا هاما في معالجة مشكلة التلوث بالنفط الناجمة عن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التسربات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الهيدروكربونية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الطبيعية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والانسكابات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العرضية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والتفريغ المتعمد من المواد الزيتية في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البيئة.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فبمجرد أن يتم تحرير النفط و يصبح في اتصال مع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الماء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والهواء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والأملاح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اللازمة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والكائنات الدقيقة الموجودة في بيئة بدء عملية التحلل البيولوجي الطبيعي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للبترول.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إذا لم يحدث ذلك التحلل فإن محيطات العالم سرعان ما تصبح تماما مغطاة بطبقة من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النفط.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و يتطلب التحلل العضوي للنفط وجود خليط مناسب من الكائنات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الدقيقة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والاتصال مع غاز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الأكسجين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، وكميات كبيرة من النتروجين ومركبات الفسفور وكميات صغيرة من العناصر الأساسية الأخرى لنمو جميع الكائنات الحية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الدقيقة.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و يشترط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لاتمام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عملية التحليل بكفاءة وجود خليط من الميكروبات المختلفة وذلك لأن البترول يتكون من مجموعة منوعة من المواد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الهيدروكربونية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، في حين أن أي كائن حي دقيق يكون متخصص لتحليل نوع محدد من المواد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الهيدروكربونية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.</a:t>
            </a:r>
            <a:endParaRPr kumimoji="0" lang="ar-SA" sz="2800" b="1" i="0" u="none" strike="noStrike" kern="1200" cap="none" spc="0" normalizeH="0" baseline="0" noProof="0" dirty="0" smtClean="0">
              <a:ln w="10541" cmpd="sng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Arabic Typesetting" pitchFamily="66" charset="-78"/>
              <a:ea typeface="+mn-ea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بدون عنوان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0" y="548680"/>
            <a:ext cx="8964488" cy="55774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9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2-</a:t>
            </a:r>
            <a:r>
              <a:rPr kumimoji="0" lang="ar-SA" sz="3900" b="1" i="0" u="none" strike="noStrike" kern="1200" cap="all" spc="0" normalizeH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39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الاستخلاص المعزز </a:t>
            </a:r>
            <a:r>
              <a:rPr kumimoji="0" lang="ar-SA" sz="39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للنفط :</a:t>
            </a:r>
            <a:endParaRPr kumimoji="0" lang="ar-SA" sz="3900" b="1" i="0" u="none" strike="noStrike" kern="1200" cap="all" spc="0" normalizeH="0" baseline="0" noProof="0" dirty="0" smtClean="0">
              <a:ln w="9000" cmpd="sng">
                <a:noFill/>
                <a:prstDash val="solid"/>
              </a:ln>
              <a:solidFill>
                <a:srgbClr val="FFCA21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Arabic Typesetting" pitchFamily="66" charset="-78"/>
              <a:ea typeface="+mn-ea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   مثال يستخدم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الزانثان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و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السكارايد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الذي تنتجه بكتيريا </a:t>
            </a:r>
            <a:r>
              <a:rPr kumimoji="0" lang="en-US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  <a:cs typeface="+mj-cs"/>
              </a:rPr>
              <a:t>Xanthomonas</a:t>
            </a:r>
            <a:r>
              <a:rPr kumimoji="0" lang="en-US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  <a:cs typeface="+mj-cs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  <a:cs typeface="+mj-cs"/>
              </a:rPr>
              <a:t> 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بمثابة عامل </a:t>
            </a:r>
            <a:r>
              <a:rPr kumimoji="0" lang="ar-SA" sz="28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تثخين</a:t>
            </a:r>
            <a:r>
              <a:rPr kumimoji="0" lang="ar-SA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n-ea"/>
              </a:rPr>
              <a:t> في استخراج النفط.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3- تحويل </a:t>
            </a:r>
            <a:r>
              <a:rPr kumimoji="0" lang="ar-SA" sz="35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الهيدروكربونات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النفطية في المنتجات الميكروبية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4- يؤدي استخلاص النفط ميكروبيا إلى انتاج مجموعة متنوعة من المواد </a:t>
            </a:r>
            <a:r>
              <a:rPr kumimoji="0" lang="ar-SA" sz="35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الثمينة 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، مثل الأحماض </a:t>
            </a:r>
            <a:r>
              <a:rPr kumimoji="0" lang="ar-SA" sz="35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الأمينية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، </a:t>
            </a:r>
            <a:r>
              <a:rPr kumimoji="0" lang="ar-SA" sz="35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والكربوهيدرات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، </a:t>
            </a:r>
            <a:r>
              <a:rPr kumimoji="0" lang="ar-SA" sz="35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النيوكليوتيدات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، والفيتامينات </a:t>
            </a:r>
            <a:r>
              <a:rPr kumimoji="0" lang="ar-SA" sz="3500" b="1" i="0" u="none" strike="noStrike" kern="1200" cap="all" spc="0" normalizeH="0" baseline="0" noProof="0" dirty="0" err="1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والانزيمات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، والمضادات الحيوية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 </a:t>
            </a:r>
            <a:r>
              <a:rPr lang="en-US" sz="3600" b="1" cap="all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abic Typesetting" pitchFamily="66" charset="-78"/>
              </a:rPr>
              <a:t>.</a:t>
            </a:r>
            <a:r>
              <a:rPr kumimoji="0" lang="en-US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5- انتاج غاز الميثان</a:t>
            </a:r>
            <a:r>
              <a:rPr kumimoji="0" lang="en-US" sz="36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.</a:t>
            </a:r>
            <a:r>
              <a:rPr kumimoji="0" lang="en-US" sz="3500" b="1" i="0" u="none" strike="noStrike" kern="1200" cap="all" spc="0" normalizeH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r>
              <a:rPr kumimoji="0" lang="ar-SA" sz="35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FFCA2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Arabic Typesetting" pitchFamily="66" charset="-78"/>
                <a:ea typeface="+mn-ea"/>
              </a:rPr>
              <a:t> </a:t>
            </a:r>
            <a:endParaRPr kumimoji="0" lang="ar-SA" sz="35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FFCA21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Arabic Typesetting" pitchFamily="66" charset="-78"/>
              <a:ea typeface="+mn-ea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skills2\Pictures\untim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428728" y="1500174"/>
            <a:ext cx="63116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Broken" pitchFamily="2" charset="-78"/>
              </a:rPr>
              <a:t>أ.منيرة </a:t>
            </a:r>
            <a:r>
              <a:rPr lang="ar-SA" sz="66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Broken" pitchFamily="2" charset="-78"/>
              </a:rPr>
              <a:t>الدوسري</a:t>
            </a:r>
            <a:endParaRPr lang="ar-SA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5143512"/>
            <a:ext cx="803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dirty="0" smtClean="0">
                <a:solidFill>
                  <a:srgbClr val="FFCA2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PT Bold Heading" pitchFamily="2" charset="-78"/>
              </a:rPr>
              <a:t>شكراً لانتباهكم...</a:t>
            </a:r>
            <a:endParaRPr lang="en-US" sz="7200" dirty="0">
              <a:solidFill>
                <a:srgbClr val="FFCA2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714348" y="2428868"/>
            <a:ext cx="7530352" cy="14401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160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5400" b="1" i="0" u="none" strike="noStrike" kern="1200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W1 WOOD 039" pitchFamily="2" charset="-78"/>
            </a:endParaRPr>
          </a:p>
        </p:txBody>
      </p:sp>
      <p:pic>
        <p:nvPicPr>
          <p:cNvPr id="9" name="عنصر نائب للمحتوى 8" descr="gal_Natural_gas_jpg_-1_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 rot="10800000" flipV="1">
            <a:off x="457200" y="0"/>
            <a:ext cx="8229600" cy="58772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W1 SHUROOQ 46" pitchFamily="2" charset="-78"/>
              </a:rPr>
              <a:t>مقدمة في </a:t>
            </a:r>
            <a:r>
              <a:rPr kumimoji="0" lang="ar-SA" sz="8000" b="1" i="0" u="none" strike="noStrike" kern="120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W1 SHUROOQ 46" pitchFamily="2" charset="-78"/>
              </a:rPr>
              <a:t>ميكروبيولوجيا</a:t>
            </a:r>
            <a:r>
              <a:rPr kumimoji="0" lang="ar-SA" sz="80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W1 SHUROOQ 46" pitchFamily="2" charset="-78"/>
              </a:rPr>
              <a:t> البترول</a:t>
            </a:r>
            <a:endParaRPr kumimoji="0" lang="en-US" sz="8000" b="1" i="0" u="none" strike="noStrike" kern="120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W1 SHUROOQ 46" pitchFamily="2" charset="-78"/>
            </a:endParaRPr>
          </a:p>
        </p:txBody>
      </p:sp>
      <p:sp>
        <p:nvSpPr>
          <p:cNvPr id="13" name="عنوان فرعي 2"/>
          <p:cNvSpPr txBox="1">
            <a:spLocks/>
          </p:cNvSpPr>
          <p:nvPr/>
        </p:nvSpPr>
        <p:spPr>
          <a:xfrm>
            <a:off x="643597" y="4653136"/>
            <a:ext cx="7561407" cy="1800200"/>
          </a:xfrm>
          <a:prstGeom prst="rect">
            <a:avLst/>
          </a:prstGeom>
        </p:spPr>
        <p:txBody>
          <a:bodyPr vert="horz" lIns="91440" tIns="45720" rIns="91440" bIns="45720" rtlCol="1">
            <a:normAutofit fontScale="250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4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 pitchFamily="34" charset="0"/>
                <a:cs typeface="W1 SHUROOQ 46" pitchFamily="2" charset="-78"/>
              </a:rPr>
              <a:t>الدرس العملي الأول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600" b="1" i="0" u="none" strike="noStrike" kern="1200" normalizeH="0" baseline="0" noProof="0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" pitchFamily="34" charset="0"/>
              <a:cs typeface="W1 SHUROOQ 46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بدون عنوان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539552" y="692696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/>
            </a:r>
            <a:br>
              <a:rPr kumimoji="0" lang="ar-SA" sz="44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</a:br>
            <a:r>
              <a:rPr kumimoji="0" lang="ar-SA" sz="44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يشمل هذا الفرع من العلوم جميع الجوانب الميكروبيولوجية ذات العلاقة بالصناعة النفطية ، بما في ذلك دور الميكروبات في تشكيل البترول والاستكشاف والانتاج والتصنيع والتخزين والتركيب للبترول و مشتقاته .</a:t>
            </a:r>
            <a:br>
              <a:rPr kumimoji="0" lang="ar-SA" sz="44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</a:br>
            <a:r>
              <a:rPr kumimoji="0" lang="ar-SA" sz="44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و هناك الكثير من أنواع البكتيريا والفطريات ، والطحالب لديها القدرة الأنزيمية لاستخدام الهيدروكربونات النفطية كمواد غذائية و تقوم هذه الكائنات الدقيقة باستهلاك جزء من المواد الهيدروكربونية وتحويلها إلى غاز ثاني أكسيد الكربون و ماء ، إلى جانب المواد الخلوية ، مثل البروتينات والأحماض النووية.</a:t>
            </a:r>
            <a:br>
              <a:rPr kumimoji="0" lang="ar-SA" sz="44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</a:br>
            <a:r>
              <a:rPr kumimoji="0" lang="ar-SA" sz="9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/>
            </a:r>
            <a:br>
              <a:rPr kumimoji="0" lang="ar-SA" sz="9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</a:br>
            <a:r>
              <a:rPr kumimoji="0" lang="ar-SA" sz="9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/>
            </a:r>
            <a:br>
              <a:rPr kumimoji="0" lang="ar-SA" sz="900" b="1" i="0" u="none" strike="noStrike" kern="1200" cap="none" spc="0" normalizeH="0" baseline="0" noProof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</a:br>
            <a:endParaRPr kumimoji="0" lang="ar-SA" sz="44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imagesCA4YNMX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عنصر نائب للمحتوى 3" descr="paerugin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140968"/>
            <a:ext cx="6336704" cy="3013795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457200" y="1886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/>
            </a:r>
            <a:b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</a:br>
            <a:r>
              <a:rPr kumimoji="0" lang="ar-SA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>ماهي</a:t>
            </a: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> الأجناس الميكروبية القادرة على تحليل </a:t>
            </a:r>
            <a:r>
              <a:rPr kumimoji="0" lang="ar-SA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>الهيدروكربونات</a:t>
            </a: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> </a:t>
            </a:r>
            <a:r>
              <a:rPr kumimoji="0" lang="ar-SA" sz="3600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>؟</a:t>
            </a:r>
            <a: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  <a:t/>
            </a:r>
            <a:br>
              <a:rPr kumimoji="0" lang="ar-SA" sz="36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ndalus" pitchFamily="2" charset="-78"/>
                <a:ea typeface="+mj-ea"/>
                <a:cs typeface="DecoType Naskh" pitchFamily="2" charset="-78"/>
              </a:rPr>
            </a:br>
            <a:endParaRPr kumimoji="0" lang="ar-SA" sz="3600" b="0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DecoType Naskh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67745" y="1052736"/>
            <a:ext cx="49685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" pitchFamily="2" charset="-78"/>
              </a:rPr>
              <a:t>البكتيريا</a:t>
            </a:r>
            <a:endParaRPr lang="ar-SA" sz="8800" dirty="0">
              <a:ln w="9000" cmpd="sng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cs typeface="DecoType Naskh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51720" y="249289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</a:rPr>
              <a:t>Pseudomonas sp.</a:t>
            </a:r>
            <a:endParaRPr lang="ar-SA" sz="2800" b="1" i="1" dirty="0" smtClean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rgbClr val="00FFFF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imagesCA4YNMX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عنصر نائب للمحتوى 8" descr="Acinetob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96952"/>
            <a:ext cx="6192688" cy="262790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7824" y="213285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i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Acinetobacter</a:t>
            </a:r>
            <a:r>
              <a:rPr lang="en-US" sz="28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sp.</a:t>
            </a:r>
            <a:endParaRPr lang="ar-SA" sz="2800" b="1" i="1" dirty="0">
              <a:ln w="10541" cmpd="sng">
                <a:noFill/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imagesCA4YNMX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صورة 3" descr="B2200226-Flavobacterium_meningo-_septicum_bacteria-S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24944"/>
            <a:ext cx="6264696" cy="302433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979712" y="213285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99">
                      <a:alpha val="60000"/>
                    </a:srgbClr>
                  </a:glow>
                </a:effectLst>
              </a:rPr>
              <a:t>Flavobacterium</a:t>
            </a:r>
            <a:r>
              <a:rPr lang="en-US" sz="3600" b="1" i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99">
                      <a:alpha val="60000"/>
                    </a:srgbClr>
                  </a:glow>
                </a:effectLst>
              </a:rPr>
              <a:t> sp. </a:t>
            </a:r>
            <a:endParaRPr lang="ar-SA" sz="3600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99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imagesCA4YNMX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صورة 3" descr="mycobacte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84984"/>
            <a:ext cx="6264696" cy="237626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627784" y="213285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10541" cmpd="sng">
                  <a:noFill/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Mycobacterium sp. </a:t>
            </a:r>
            <a:endParaRPr lang="ar-SA" sz="3600" dirty="0">
              <a:ln w="10541" cmpd="sng">
                <a:noFill/>
                <a:prstDash val="solid"/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imagesCA4YNMX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صورة 3" descr="br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573016"/>
            <a:ext cx="5688632" cy="223224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483768" y="249289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</a:rPr>
              <a:t>Brevibacterium</a:t>
            </a:r>
            <a:r>
              <a:rPr lang="en-US" sz="3600" b="1" i="1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</a:rPr>
              <a:t> sp. </a:t>
            </a:r>
            <a:endParaRPr lang="ar-SA" sz="3600" dirty="0">
              <a:ln w="10541" cmpd="sng">
                <a:noFill/>
                <a:prstDash val="solid"/>
              </a:ln>
              <a:solidFill>
                <a:srgbClr val="00B05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imagesCA4YNMX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صورة 3" descr="510676658_425afb1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12976"/>
            <a:ext cx="6336704" cy="252028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67744" y="220486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n w="10541" cmpd="sng">
                  <a:noFill/>
                  <a:prstDash val="solid"/>
                </a:ln>
                <a:solidFill>
                  <a:srgbClr val="8AD33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Corynebacterium</a:t>
            </a:r>
            <a:r>
              <a:rPr lang="en-US" sz="3600" b="1" i="1" dirty="0" smtClean="0">
                <a:ln w="10541" cmpd="sng">
                  <a:noFill/>
                  <a:prstDash val="solid"/>
                </a:ln>
                <a:solidFill>
                  <a:srgbClr val="8AD33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sp. </a:t>
            </a:r>
            <a:endParaRPr lang="ar-SA" sz="3600" dirty="0">
              <a:ln w="10541" cmpd="sng">
                <a:noFill/>
                <a:prstDash val="solid"/>
              </a:ln>
              <a:solidFill>
                <a:srgbClr val="8AD33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43207E3FAC74AB8246F2B1470CF6C" ma:contentTypeVersion="0" ma:contentTypeDescription="Create a new document." ma:contentTypeScope="" ma:versionID="3ab3f574a415954401ada516e68108a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B247E70-C597-4837-B53F-8AAE31ABF715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966DFBE-31F0-45D5-9AD6-FB10238FF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D533B-2DFA-4259-B75E-8B144CEA0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267</Words>
  <Application>Microsoft Office PowerPoint</Application>
  <PresentationFormat>عرض على الشاشة (3:4)‏</PresentationFormat>
  <Paragraphs>47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JOLEE</dc:creator>
  <cp:lastModifiedBy>skills2</cp:lastModifiedBy>
  <cp:revision>181</cp:revision>
  <dcterms:created xsi:type="dcterms:W3CDTF">2011-10-10T07:49:53Z</dcterms:created>
  <dcterms:modified xsi:type="dcterms:W3CDTF">2014-02-03T21:44:49Z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0x0101005F243207E3FAC74AB8246F2B1470CF6C</vt:lpwstr>
  </property>
</Properties>
</file>