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gif" ContentType="image/gif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0B84A1"/>
    <a:srgbClr val="0E8BF2"/>
    <a:srgbClr val="29D7B6"/>
    <a:srgbClr val="6699FF"/>
    <a:srgbClr val="000000"/>
    <a:srgbClr val="DFC9EF"/>
    <a:srgbClr val="E5FFFB"/>
    <a:srgbClr val="C2FEF4"/>
    <a:srgbClr val="EDFDC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3C47B5-E0FC-4698-8A29-2DC74B1796AE}" type="doc">
      <dgm:prSet loTypeId="urn:microsoft.com/office/officeart/2005/8/layout/vList2" loCatId="list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pPr rtl="1"/>
          <a:endParaRPr lang="ar-SA"/>
        </a:p>
      </dgm:t>
    </dgm:pt>
    <dgm:pt modelId="{BB0BC088-867D-41BA-B069-743BA210EF7D}">
      <dgm:prSet/>
      <dgm:spPr>
        <a:solidFill>
          <a:srgbClr val="0B84A1"/>
        </a:solidFill>
      </dgm:spPr>
      <dgm:t>
        <a:bodyPr/>
        <a:lstStyle/>
        <a:p>
          <a:pPr algn="ctr" rtl="1"/>
          <a:r>
            <a:rPr lang="ar-SA" b="1" cap="none" spc="0" dirty="0" smtClean="0">
              <a:ln w="31550" cmpd="sng">
                <a:prstDash val="solid"/>
              </a:ln>
              <a:solidFill>
                <a:srgbClr val="FFFF66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cs typeface="W1 THAGHR 03 035" pitchFamily="2" charset="-78"/>
            </a:rPr>
            <a:t>مراحل تحلل النفط</a:t>
          </a:r>
          <a:endParaRPr lang="ar-SA" b="1" cap="none" spc="0" dirty="0">
            <a:ln w="31550" cmpd="sng">
              <a:prstDash val="solid"/>
            </a:ln>
            <a:solidFill>
              <a:srgbClr val="FFFF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  <a:cs typeface="W1 THAGHR 03 035" pitchFamily="2" charset="-78"/>
          </a:endParaRPr>
        </a:p>
      </dgm:t>
    </dgm:pt>
    <dgm:pt modelId="{BCC0770A-5366-496C-9C14-7D7256021ABD}" type="parTrans" cxnId="{540375E2-350D-42A3-95CE-24143B2F9946}">
      <dgm:prSet/>
      <dgm:spPr/>
      <dgm:t>
        <a:bodyPr/>
        <a:lstStyle/>
        <a:p>
          <a:pPr rtl="1"/>
          <a:endParaRPr lang="ar-SA">
            <a:cs typeface="W1 THAGHR 03 035" pitchFamily="2" charset="-78"/>
          </a:endParaRPr>
        </a:p>
      </dgm:t>
    </dgm:pt>
    <dgm:pt modelId="{ECAA8433-057E-440D-A426-99406F32A1E3}" type="sibTrans" cxnId="{540375E2-350D-42A3-95CE-24143B2F9946}">
      <dgm:prSet/>
      <dgm:spPr/>
      <dgm:t>
        <a:bodyPr/>
        <a:lstStyle/>
        <a:p>
          <a:pPr rtl="1"/>
          <a:endParaRPr lang="ar-SA">
            <a:cs typeface="W1 THAGHR 03 035" pitchFamily="2" charset="-78"/>
          </a:endParaRPr>
        </a:p>
      </dgm:t>
    </dgm:pt>
    <dgm:pt modelId="{CA97CE2A-73EE-4AF1-A17C-50409DEBD408}" type="pres">
      <dgm:prSet presAssocID="{CD3C47B5-E0FC-4698-8A29-2DC74B1796A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23656ED1-383E-47C4-B53A-88D4F80DD4D6}" type="pres">
      <dgm:prSet presAssocID="{BB0BC088-867D-41BA-B069-743BA210EF7D}" presName="parentText" presStyleLbl="node1" presStyleIdx="0" presStyleCnt="1" custScaleY="75019" custLinFactNeighborY="-38737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540375E2-350D-42A3-95CE-24143B2F9946}" srcId="{CD3C47B5-E0FC-4698-8A29-2DC74B1796AE}" destId="{BB0BC088-867D-41BA-B069-743BA210EF7D}" srcOrd="0" destOrd="0" parTransId="{BCC0770A-5366-496C-9C14-7D7256021ABD}" sibTransId="{ECAA8433-057E-440D-A426-99406F32A1E3}"/>
    <dgm:cxn modelId="{53796519-6D28-415F-A163-0DF6D5D8D1E7}" type="presOf" srcId="{BB0BC088-867D-41BA-B069-743BA210EF7D}" destId="{23656ED1-383E-47C4-B53A-88D4F80DD4D6}" srcOrd="0" destOrd="0" presId="urn:microsoft.com/office/officeart/2005/8/layout/vList2"/>
    <dgm:cxn modelId="{0D4947D5-CB31-4DCE-8B3C-CB37FF9F478D}" type="presOf" srcId="{CD3C47B5-E0FC-4698-8A29-2DC74B1796AE}" destId="{CA97CE2A-73EE-4AF1-A17C-50409DEBD408}" srcOrd="0" destOrd="0" presId="urn:microsoft.com/office/officeart/2005/8/layout/vList2"/>
    <dgm:cxn modelId="{F0601360-E09C-4BFD-8B85-1AE21313ED5C}" type="presParOf" srcId="{CA97CE2A-73EE-4AF1-A17C-50409DEBD408}" destId="{23656ED1-383E-47C4-B53A-88D4F80DD4D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C0C4E6B-010D-4956-86A5-2D5DD181D83B}" type="doc">
      <dgm:prSet loTypeId="urn:microsoft.com/office/officeart/2005/8/layout/vList5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pPr rtl="1"/>
          <a:endParaRPr lang="ar-SA"/>
        </a:p>
      </dgm:t>
    </dgm:pt>
    <dgm:pt modelId="{1FD72A09-AD7A-4E46-A872-BD0FACEAF62F}">
      <dgm:prSet phldrT="[نص]" custT="1"/>
      <dgm:spPr>
        <a:solidFill>
          <a:srgbClr val="92D050"/>
        </a:solidFill>
        <a:effectLst>
          <a:glow rad="101600">
            <a:schemeClr val="tx1">
              <a:alpha val="60000"/>
            </a:schemeClr>
          </a:glow>
        </a:effectLst>
      </dgm:spPr>
      <dgm:t>
        <a:bodyPr/>
        <a:lstStyle/>
        <a:p>
          <a:pPr rtl="1"/>
          <a:r>
            <a:rPr lang="ar-SA" sz="2000" b="1" dirty="0" smtClean="0">
              <a:cs typeface="W1 THAGHR 03 035" pitchFamily="2" charset="-78"/>
            </a:rPr>
            <a:t>التحلل </a:t>
          </a:r>
          <a:r>
            <a:rPr lang="ar-SA" sz="2000" b="1" dirty="0" err="1" smtClean="0">
              <a:cs typeface="W1 THAGHR 03 035" pitchFamily="2" charset="-78"/>
            </a:rPr>
            <a:t>البيولوجي (</a:t>
          </a:r>
          <a:r>
            <a:rPr lang="en-US" sz="2000" b="1" dirty="0" smtClean="0">
              <a:cs typeface="W1 THAGHR 03 035" pitchFamily="2" charset="-78"/>
            </a:rPr>
            <a:t>Biodegradation</a:t>
          </a:r>
          <a:r>
            <a:rPr lang="ar-SA" sz="2000" b="1" dirty="0" err="1" smtClean="0">
              <a:cs typeface="W1 THAGHR 03 035" pitchFamily="2" charset="-78"/>
            </a:rPr>
            <a:t>)</a:t>
          </a:r>
          <a:endParaRPr lang="ar-SA" sz="2000" b="1" dirty="0">
            <a:cs typeface="W1 THAGHR 03 035" pitchFamily="2" charset="-78"/>
          </a:endParaRPr>
        </a:p>
      </dgm:t>
    </dgm:pt>
    <dgm:pt modelId="{28E08A7B-9D3F-45C7-B7BD-2DD81D8BC81F}" type="parTrans" cxnId="{C614201A-EDCC-4B78-8944-DD03DE7AE4B3}">
      <dgm:prSet/>
      <dgm:spPr/>
      <dgm:t>
        <a:bodyPr/>
        <a:lstStyle/>
        <a:p>
          <a:pPr rtl="1"/>
          <a:endParaRPr lang="ar-SA"/>
        </a:p>
      </dgm:t>
    </dgm:pt>
    <dgm:pt modelId="{E621A985-10C1-4A52-A460-F02CE2F3D1BE}" type="sibTrans" cxnId="{C614201A-EDCC-4B78-8944-DD03DE7AE4B3}">
      <dgm:prSet/>
      <dgm:spPr/>
      <dgm:t>
        <a:bodyPr/>
        <a:lstStyle/>
        <a:p>
          <a:pPr rtl="1"/>
          <a:endParaRPr lang="ar-SA"/>
        </a:p>
      </dgm:t>
    </dgm:pt>
    <dgm:pt modelId="{4F04B2D2-6BCB-44CE-B978-62DC29F04405}">
      <dgm:prSet phldrT="[نص]" custT="1"/>
      <dgm:spPr>
        <a:solidFill>
          <a:srgbClr val="EDFDCF">
            <a:alpha val="89804"/>
          </a:srgbClr>
        </a:solidFill>
        <a:effectLst>
          <a:glow rad="101600">
            <a:schemeClr val="tx1">
              <a:alpha val="60000"/>
            </a:schemeClr>
          </a:glow>
        </a:effectLst>
      </dgm:spPr>
      <dgm:t>
        <a:bodyPr/>
        <a:lstStyle/>
        <a:p>
          <a:pPr rtl="1"/>
          <a:r>
            <a:rPr lang="ar-SA" sz="2000" b="1" dirty="0" smtClean="0">
              <a:latin typeface="Arabic Typesetting" pitchFamily="66" charset="-78"/>
              <a:cs typeface="W1 THAGHR 03 035" pitchFamily="2" charset="-78"/>
            </a:rPr>
            <a:t>تفكيك وتكسير المركبات العضوية الكبيرة إلى مركبات بسيطة غير ضارة بالبيئة </a:t>
          </a:r>
          <a:endParaRPr lang="ar-SA" sz="2000" dirty="0">
            <a:latin typeface="Arabic Typesetting" pitchFamily="66" charset="-78"/>
            <a:cs typeface="W1 THAGHR 03 035" pitchFamily="2" charset="-78"/>
          </a:endParaRPr>
        </a:p>
      </dgm:t>
    </dgm:pt>
    <dgm:pt modelId="{BD5BC142-D33E-43C7-A390-9F9012059984}" type="parTrans" cxnId="{FF2718D7-3F85-49BD-B778-D4D9934FD03A}">
      <dgm:prSet/>
      <dgm:spPr/>
      <dgm:t>
        <a:bodyPr/>
        <a:lstStyle/>
        <a:p>
          <a:pPr rtl="1"/>
          <a:endParaRPr lang="ar-SA"/>
        </a:p>
      </dgm:t>
    </dgm:pt>
    <dgm:pt modelId="{A26CAA11-5ED4-42AE-AF83-E62A969B28A2}" type="sibTrans" cxnId="{FF2718D7-3F85-49BD-B778-D4D9934FD03A}">
      <dgm:prSet/>
      <dgm:spPr/>
      <dgm:t>
        <a:bodyPr/>
        <a:lstStyle/>
        <a:p>
          <a:pPr rtl="1"/>
          <a:endParaRPr lang="ar-SA"/>
        </a:p>
      </dgm:t>
    </dgm:pt>
    <dgm:pt modelId="{B0AD8391-8F03-4B02-A515-89A5DE5DB6E4}">
      <dgm:prSet phldrT="[نص]" custT="1"/>
      <dgm:spPr>
        <a:solidFill>
          <a:srgbClr val="76BBC4"/>
        </a:solidFill>
        <a:effectLst>
          <a:glow rad="101600">
            <a:schemeClr val="tx1">
              <a:alpha val="60000"/>
            </a:schemeClr>
          </a:glow>
        </a:effectLst>
      </dgm:spPr>
      <dgm:t>
        <a:bodyPr/>
        <a:lstStyle/>
        <a:p>
          <a:pPr rtl="1"/>
          <a:r>
            <a:rPr lang="ar-SA" sz="2000" b="1" dirty="0" err="1" smtClean="0">
              <a:cs typeface="W1 THAGHR 03 035" pitchFamily="2" charset="-78"/>
            </a:rPr>
            <a:t>التمعدن</a:t>
          </a:r>
          <a:r>
            <a:rPr lang="ar-SA" sz="2000" b="1" dirty="0" smtClean="0">
              <a:cs typeface="W1 THAGHR 03 035" pitchFamily="2" charset="-78"/>
            </a:rPr>
            <a:t> </a:t>
          </a:r>
          <a:r>
            <a:rPr lang="ar-SA" sz="2000" b="1" dirty="0" err="1" smtClean="0">
              <a:cs typeface="W1 THAGHR 03 035" pitchFamily="2" charset="-78"/>
            </a:rPr>
            <a:t>(</a:t>
          </a:r>
          <a:r>
            <a:rPr lang="en-US" sz="2000" b="1" dirty="0" smtClean="0">
              <a:cs typeface="W1 THAGHR 03 035" pitchFamily="2" charset="-78"/>
            </a:rPr>
            <a:t>Mineralization </a:t>
          </a:r>
          <a:r>
            <a:rPr lang="ar-SA" sz="2000" b="1" dirty="0" err="1" smtClean="0">
              <a:cs typeface="W1 THAGHR 03 035" pitchFamily="2" charset="-78"/>
            </a:rPr>
            <a:t>)</a:t>
          </a:r>
          <a:endParaRPr lang="ar-SA" sz="2000" b="1" dirty="0">
            <a:cs typeface="W1 THAGHR 03 035" pitchFamily="2" charset="-78"/>
          </a:endParaRPr>
        </a:p>
      </dgm:t>
    </dgm:pt>
    <dgm:pt modelId="{584857E9-5B26-41B9-97A4-E65CC769F7A0}" type="parTrans" cxnId="{28F89B06-44ED-4967-A93F-444D151BCB88}">
      <dgm:prSet/>
      <dgm:spPr/>
      <dgm:t>
        <a:bodyPr/>
        <a:lstStyle/>
        <a:p>
          <a:pPr rtl="1"/>
          <a:endParaRPr lang="ar-SA"/>
        </a:p>
      </dgm:t>
    </dgm:pt>
    <dgm:pt modelId="{CA8637EE-C8C8-47D9-A965-901CA15F878C}" type="sibTrans" cxnId="{28F89B06-44ED-4967-A93F-444D151BCB88}">
      <dgm:prSet/>
      <dgm:spPr/>
      <dgm:t>
        <a:bodyPr/>
        <a:lstStyle/>
        <a:p>
          <a:pPr rtl="1"/>
          <a:endParaRPr lang="ar-SA"/>
        </a:p>
      </dgm:t>
    </dgm:pt>
    <dgm:pt modelId="{5C3C5A9F-D30F-4868-93F0-80AFE37854DA}">
      <dgm:prSet phldrT="[نص]" custT="1"/>
      <dgm:spPr>
        <a:solidFill>
          <a:srgbClr val="E5FFFB">
            <a:alpha val="89804"/>
          </a:srgbClr>
        </a:solidFill>
        <a:effectLst>
          <a:glow rad="101600">
            <a:srgbClr val="000000">
              <a:alpha val="60000"/>
            </a:srgbClr>
          </a:glow>
        </a:effectLst>
      </dgm:spPr>
      <dgm:t>
        <a:bodyPr/>
        <a:lstStyle/>
        <a:p>
          <a:pPr rtl="1"/>
          <a:r>
            <a:rPr lang="ar-SA" sz="2000" b="1" dirty="0" smtClean="0">
              <a:latin typeface="Arabic Typesetting" pitchFamily="66" charset="-78"/>
              <a:cs typeface="W1 THAGHR 03 035" pitchFamily="2" charset="-78"/>
            </a:rPr>
            <a:t>إعادة العناصر المعدنية للتربة ومن اهم هذه العناصر الكربون والنيتروجين والفسفور حيث إن الناتج هو ماء وغاز </a:t>
          </a:r>
          <a:r>
            <a:rPr lang="en-US" sz="2000" b="1" dirty="0" smtClean="0">
              <a:latin typeface="Arabic Typesetting" pitchFamily="66" charset="-78"/>
              <a:cs typeface="W1 THAGHR 03 035" pitchFamily="2" charset="-78"/>
            </a:rPr>
            <a:t>CO2</a:t>
          </a:r>
          <a:r>
            <a:rPr lang="ar-SA" sz="2000" b="1" dirty="0" smtClean="0">
              <a:latin typeface="Arabic Typesetting" pitchFamily="66" charset="-78"/>
              <a:cs typeface="W1 THAGHR 03 035" pitchFamily="2" charset="-78"/>
            </a:rPr>
            <a:t>وغيرها من المواد الغير عضوية.</a:t>
          </a:r>
          <a:endParaRPr lang="ar-SA" sz="2000" dirty="0">
            <a:latin typeface="Arabic Typesetting" pitchFamily="66" charset="-78"/>
            <a:cs typeface="W1 THAGHR 03 035" pitchFamily="2" charset="-78"/>
          </a:endParaRPr>
        </a:p>
      </dgm:t>
    </dgm:pt>
    <dgm:pt modelId="{3A5BAC9B-EA5C-41F0-80AB-DBEC847D3E11}" type="parTrans" cxnId="{5608C60A-1AE7-4417-A963-F0FE77D500BB}">
      <dgm:prSet/>
      <dgm:spPr/>
      <dgm:t>
        <a:bodyPr/>
        <a:lstStyle/>
        <a:p>
          <a:pPr rtl="1"/>
          <a:endParaRPr lang="ar-SA"/>
        </a:p>
      </dgm:t>
    </dgm:pt>
    <dgm:pt modelId="{5808D1CF-5A70-420C-BF06-5D63D17CF003}" type="sibTrans" cxnId="{5608C60A-1AE7-4417-A963-F0FE77D500BB}">
      <dgm:prSet/>
      <dgm:spPr/>
      <dgm:t>
        <a:bodyPr/>
        <a:lstStyle/>
        <a:p>
          <a:pPr rtl="1"/>
          <a:endParaRPr lang="ar-SA"/>
        </a:p>
      </dgm:t>
    </dgm:pt>
    <dgm:pt modelId="{876D65B0-7701-4A93-A62F-09D622936A6D}">
      <dgm:prSet phldrT="[نص]" custT="1"/>
      <dgm:spPr>
        <a:solidFill>
          <a:srgbClr val="7030A0"/>
        </a:solidFill>
        <a:effectLst>
          <a:glow rad="101600">
            <a:schemeClr val="tx1">
              <a:alpha val="60000"/>
            </a:schemeClr>
          </a:glow>
        </a:effectLst>
      </dgm:spPr>
      <dgm:t>
        <a:bodyPr/>
        <a:lstStyle/>
        <a:p>
          <a:pPr rtl="1"/>
          <a:r>
            <a:rPr lang="ar-SA" sz="2000" b="1" dirty="0" smtClean="0">
              <a:cs typeface="W1 THAGHR 03 035" pitchFamily="2" charset="-78"/>
            </a:rPr>
            <a:t>المعالجة البيولوجيه والتراكم </a:t>
          </a:r>
          <a:r>
            <a:rPr lang="ar-SA" sz="2000" b="1" dirty="0" err="1" smtClean="0">
              <a:cs typeface="W1 THAGHR 03 035" pitchFamily="2" charset="-78"/>
            </a:rPr>
            <a:t>البيولوجي (</a:t>
          </a:r>
          <a:r>
            <a:rPr lang="en-US" sz="2000" b="1" dirty="0" smtClean="0">
              <a:cs typeface="W1 THAGHR 03 035" pitchFamily="2" charset="-78"/>
            </a:rPr>
            <a:t>Bioremediation and Bioaccumulation </a:t>
          </a:r>
          <a:r>
            <a:rPr lang="ar-SA" sz="2000" b="1" dirty="0" err="1" smtClean="0">
              <a:cs typeface="W1 THAGHR 03 035" pitchFamily="2" charset="-78"/>
            </a:rPr>
            <a:t>)</a:t>
          </a:r>
          <a:endParaRPr lang="ar-SA" sz="2000" dirty="0">
            <a:cs typeface="W1 THAGHR 03 035" pitchFamily="2" charset="-78"/>
          </a:endParaRPr>
        </a:p>
      </dgm:t>
    </dgm:pt>
    <dgm:pt modelId="{E4181C67-7D4B-47F5-902C-E59B5F030FA3}" type="parTrans" cxnId="{2AA2D06C-9607-4833-B161-A5F77AD9C85B}">
      <dgm:prSet/>
      <dgm:spPr/>
      <dgm:t>
        <a:bodyPr/>
        <a:lstStyle/>
        <a:p>
          <a:pPr rtl="1"/>
          <a:endParaRPr lang="ar-SA"/>
        </a:p>
      </dgm:t>
    </dgm:pt>
    <dgm:pt modelId="{ED6FB054-2A96-44FF-9915-1FAED55B4AEA}" type="sibTrans" cxnId="{2AA2D06C-9607-4833-B161-A5F77AD9C85B}">
      <dgm:prSet/>
      <dgm:spPr/>
      <dgm:t>
        <a:bodyPr/>
        <a:lstStyle/>
        <a:p>
          <a:pPr rtl="1"/>
          <a:endParaRPr lang="ar-SA"/>
        </a:p>
      </dgm:t>
    </dgm:pt>
    <dgm:pt modelId="{1D703A5D-55A1-403E-B922-101AE561F0BB}">
      <dgm:prSet phldrT="[نص]" custT="1"/>
      <dgm:spPr>
        <a:solidFill>
          <a:srgbClr val="DFC9EF">
            <a:alpha val="89804"/>
          </a:srgbClr>
        </a:solidFill>
        <a:effectLst>
          <a:glow rad="101600">
            <a:schemeClr val="tx1">
              <a:alpha val="60000"/>
            </a:schemeClr>
          </a:glow>
        </a:effectLst>
      </dgm:spPr>
      <dgm:t>
        <a:bodyPr/>
        <a:lstStyle/>
        <a:p>
          <a:pPr rtl="1"/>
          <a:r>
            <a:rPr lang="ar-IQ" sz="2000" b="1" dirty="0" smtClean="0">
              <a:latin typeface="Arabic Typesetting" pitchFamily="66" charset="-78"/>
              <a:cs typeface="W1 THAGHR 03 035" pitchFamily="2" charset="-78"/>
            </a:rPr>
            <a:t>تحويل المواد الأكثر سمية إلى مواد اقل </a:t>
          </a:r>
          <a:r>
            <a:rPr lang="ar-IQ" sz="2000" b="1" dirty="0" err="1" smtClean="0">
              <a:latin typeface="Arabic Typesetting" pitchFamily="66" charset="-78"/>
              <a:cs typeface="W1 THAGHR 03 035" pitchFamily="2" charset="-78"/>
            </a:rPr>
            <a:t>سمية.</a:t>
          </a:r>
          <a:r>
            <a:rPr lang="ar-IQ" sz="2000" b="1" dirty="0" smtClean="0">
              <a:latin typeface="Arabic Typesetting" pitchFamily="66" charset="-78"/>
              <a:cs typeface="W1 THAGHR 03 035" pitchFamily="2" charset="-78"/>
            </a:rPr>
            <a:t> </a:t>
          </a:r>
          <a:endParaRPr lang="ar-SA" sz="2000" dirty="0">
            <a:latin typeface="Arabic Typesetting" pitchFamily="66" charset="-78"/>
            <a:cs typeface="W1 THAGHR 03 035" pitchFamily="2" charset="-78"/>
          </a:endParaRPr>
        </a:p>
      </dgm:t>
    </dgm:pt>
    <dgm:pt modelId="{6F209A76-36DE-41EB-88A7-4BB82D461A79}" type="parTrans" cxnId="{F637BD73-34CE-4648-A6F3-C26B5B1E400A}">
      <dgm:prSet/>
      <dgm:spPr/>
      <dgm:t>
        <a:bodyPr/>
        <a:lstStyle/>
        <a:p>
          <a:pPr rtl="1"/>
          <a:endParaRPr lang="ar-SA"/>
        </a:p>
      </dgm:t>
    </dgm:pt>
    <dgm:pt modelId="{5F672861-4622-450A-93D3-9A0E20A9B5DC}" type="sibTrans" cxnId="{F637BD73-34CE-4648-A6F3-C26B5B1E400A}">
      <dgm:prSet/>
      <dgm:spPr/>
      <dgm:t>
        <a:bodyPr/>
        <a:lstStyle/>
        <a:p>
          <a:pPr rtl="1"/>
          <a:endParaRPr lang="ar-SA"/>
        </a:p>
      </dgm:t>
    </dgm:pt>
    <dgm:pt modelId="{2A7E2CBE-007F-4F2D-A4F8-DB129954D2F8}">
      <dgm:prSet custT="1"/>
      <dgm:spPr>
        <a:solidFill>
          <a:srgbClr val="EDFDCF">
            <a:alpha val="89804"/>
          </a:srgbClr>
        </a:solidFill>
        <a:effectLst>
          <a:glow rad="101600">
            <a:schemeClr val="tx1">
              <a:alpha val="60000"/>
            </a:schemeClr>
          </a:glow>
        </a:effectLst>
      </dgm:spPr>
      <dgm:t>
        <a:bodyPr/>
        <a:lstStyle/>
        <a:p>
          <a:pPr rtl="1"/>
          <a:r>
            <a:rPr lang="ar-SA" sz="2000" b="1" dirty="0" smtClean="0">
              <a:latin typeface="Arabic Typesetting" pitchFamily="66" charset="-78"/>
              <a:cs typeface="W1 THAGHR 03 035" pitchFamily="2" charset="-78"/>
            </a:rPr>
            <a:t>(قد ينتج بعض المركبات </a:t>
          </a:r>
          <a:r>
            <a:rPr lang="ar-SA" sz="2000" b="1" dirty="0" err="1" smtClean="0">
              <a:latin typeface="Arabic Typesetting" pitchFamily="66" charset="-78"/>
              <a:cs typeface="W1 THAGHR 03 035" pitchFamily="2" charset="-78"/>
            </a:rPr>
            <a:t>السامه</a:t>
          </a:r>
          <a:r>
            <a:rPr lang="ar-SA" sz="2000" b="1" dirty="0" smtClean="0">
              <a:latin typeface="Arabic Typesetting" pitchFamily="66" charset="-78"/>
              <a:cs typeface="W1 THAGHR 03 035" pitchFamily="2" charset="-78"/>
            </a:rPr>
            <a:t>) من خلال الفطريات والبكتريا بصفة خاصة فى وجود الأكسجين</a:t>
          </a:r>
          <a:r>
            <a:rPr lang="en-US" sz="2000" b="1" dirty="0" smtClean="0">
              <a:latin typeface="Arabic Typesetting" pitchFamily="66" charset="-78"/>
              <a:cs typeface="W1 THAGHR 03 035" pitchFamily="2" charset="-78"/>
            </a:rPr>
            <a:t> aerobic </a:t>
          </a:r>
          <a:r>
            <a:rPr lang="ar-SA" sz="2000" b="1" dirty="0" smtClean="0">
              <a:latin typeface="Arabic Typesetting" pitchFamily="66" charset="-78"/>
              <a:cs typeface="W1 THAGHR 03 035" pitchFamily="2" charset="-78"/>
            </a:rPr>
            <a:t> أو فى غياب الأكسجين</a:t>
          </a:r>
          <a:r>
            <a:rPr lang="en-US" sz="2000" b="1" dirty="0" smtClean="0">
              <a:latin typeface="Arabic Typesetting" pitchFamily="66" charset="-78"/>
              <a:cs typeface="W1 THAGHR 03 035" pitchFamily="2" charset="-78"/>
            </a:rPr>
            <a:t> anaerobic  </a:t>
          </a:r>
          <a:endParaRPr lang="ar-SA" sz="2000" b="1" dirty="0">
            <a:latin typeface="Arabic Typesetting" pitchFamily="66" charset="-78"/>
            <a:cs typeface="W1 THAGHR 03 035" pitchFamily="2" charset="-78"/>
          </a:endParaRPr>
        </a:p>
      </dgm:t>
    </dgm:pt>
    <dgm:pt modelId="{276726D2-ADFD-4DBA-BC11-C19AE61C827E}" type="parTrans" cxnId="{BE906B60-8AFD-4BC5-BA64-48E355B30B32}">
      <dgm:prSet/>
      <dgm:spPr/>
      <dgm:t>
        <a:bodyPr/>
        <a:lstStyle/>
        <a:p>
          <a:pPr rtl="1"/>
          <a:endParaRPr lang="ar-SA"/>
        </a:p>
      </dgm:t>
    </dgm:pt>
    <dgm:pt modelId="{C9E59295-FB82-4261-99A0-E4A10BA714F9}" type="sibTrans" cxnId="{BE906B60-8AFD-4BC5-BA64-48E355B30B32}">
      <dgm:prSet/>
      <dgm:spPr/>
      <dgm:t>
        <a:bodyPr/>
        <a:lstStyle/>
        <a:p>
          <a:pPr rtl="1"/>
          <a:endParaRPr lang="ar-SA"/>
        </a:p>
      </dgm:t>
    </dgm:pt>
    <dgm:pt modelId="{2AF00A11-689A-4EEA-AA68-2F6C3FE342EE}">
      <dgm:prSet custT="1"/>
      <dgm:spPr>
        <a:solidFill>
          <a:srgbClr val="DFC9EF">
            <a:alpha val="89804"/>
          </a:srgbClr>
        </a:solidFill>
        <a:effectLst>
          <a:glow rad="101600">
            <a:schemeClr val="tx1">
              <a:alpha val="60000"/>
            </a:schemeClr>
          </a:glow>
        </a:effectLst>
      </dgm:spPr>
      <dgm:t>
        <a:bodyPr/>
        <a:lstStyle/>
        <a:p>
          <a:pPr rtl="1"/>
          <a:r>
            <a:rPr lang="ar-IQ" sz="2000" b="1" dirty="0" smtClean="0">
              <a:latin typeface="Arabic Typesetting" pitchFamily="66" charset="-78"/>
              <a:cs typeface="W1 THAGHR 03 035" pitchFamily="2" charset="-78"/>
            </a:rPr>
            <a:t>التراكم الحي</a:t>
          </a:r>
          <a:r>
            <a:rPr lang="ar-SA" sz="2000" b="1" dirty="0" err="1" smtClean="0">
              <a:latin typeface="Arabic Typesetting" pitchFamily="66" charset="-78"/>
              <a:cs typeface="W1 THAGHR 03 035" pitchFamily="2" charset="-78"/>
            </a:rPr>
            <a:t>وي</a:t>
          </a:r>
          <a:r>
            <a:rPr lang="ar-SA" sz="2000" b="1" dirty="0" smtClean="0">
              <a:latin typeface="Arabic Typesetting" pitchFamily="66" charset="-78"/>
              <a:cs typeface="W1 THAGHR 03 035" pitchFamily="2" charset="-78"/>
            </a:rPr>
            <a:t> هو </a:t>
          </a:r>
          <a:r>
            <a:rPr lang="ar-IQ" sz="2000" b="1" dirty="0" smtClean="0">
              <a:latin typeface="Arabic Typesetting" pitchFamily="66" charset="-78"/>
              <a:cs typeface="W1 THAGHR 03 035" pitchFamily="2" charset="-78"/>
            </a:rPr>
            <a:t>الذي تعمل فيه الأحياء الدقيقه على تركيز وتراكم المواد في أجسامها</a:t>
          </a:r>
          <a:endParaRPr lang="ar-SA" sz="2000" dirty="0">
            <a:latin typeface="Arabic Typesetting" pitchFamily="66" charset="-78"/>
            <a:cs typeface="W1 THAGHR 03 035" pitchFamily="2" charset="-78"/>
          </a:endParaRPr>
        </a:p>
      </dgm:t>
    </dgm:pt>
    <dgm:pt modelId="{6CFE9F40-1415-4B21-B231-1EDF05DE6B66}" type="parTrans" cxnId="{712B88EE-0637-4D09-BD52-2AAF7F25D76F}">
      <dgm:prSet/>
      <dgm:spPr/>
      <dgm:t>
        <a:bodyPr/>
        <a:lstStyle/>
        <a:p>
          <a:pPr rtl="1"/>
          <a:endParaRPr lang="ar-SA"/>
        </a:p>
      </dgm:t>
    </dgm:pt>
    <dgm:pt modelId="{12B4FA70-2294-4B1A-9367-7BE25F97A72B}" type="sibTrans" cxnId="{712B88EE-0637-4D09-BD52-2AAF7F25D76F}">
      <dgm:prSet/>
      <dgm:spPr/>
      <dgm:t>
        <a:bodyPr/>
        <a:lstStyle/>
        <a:p>
          <a:pPr rtl="1"/>
          <a:endParaRPr lang="ar-SA"/>
        </a:p>
      </dgm:t>
    </dgm:pt>
    <dgm:pt modelId="{6D448FF7-0B5C-40A6-9A87-DB27C8EE29F5}" type="pres">
      <dgm:prSet presAssocID="{9C0C4E6B-010D-4956-86A5-2D5DD181D83B}" presName="Name0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B6AB4FF0-878D-48B9-A7C4-8B8AE342A794}" type="pres">
      <dgm:prSet presAssocID="{1FD72A09-AD7A-4E46-A872-BD0FACEAF62F}" presName="linNode" presStyleCnt="0"/>
      <dgm:spPr/>
      <dgm:t>
        <a:bodyPr/>
        <a:lstStyle/>
        <a:p>
          <a:pPr rtl="1"/>
          <a:endParaRPr lang="ar-SA"/>
        </a:p>
      </dgm:t>
    </dgm:pt>
    <dgm:pt modelId="{027D0D6D-1969-48A2-9681-B738280F93B3}" type="pres">
      <dgm:prSet presAssocID="{1FD72A09-AD7A-4E46-A872-BD0FACEAF62F}" presName="parentText" presStyleLbl="node1" presStyleIdx="0" presStyleCnt="3" custScaleY="4680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8D1FD89-6785-4A12-A81C-F7DB8C6CEB33}" type="pres">
      <dgm:prSet presAssocID="{1FD72A09-AD7A-4E46-A872-BD0FACEAF62F}" presName="descendantText" presStyleLbl="alignAccFollowNode1" presStyleIdx="0" presStyleCnt="3" custScaleY="67814" custLinFactNeighborX="1446" custLinFactNeighborY="559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88F09D37-5A94-4ABD-8D4A-BE4B25078657}" type="pres">
      <dgm:prSet presAssocID="{E621A985-10C1-4A52-A460-F02CE2F3D1BE}" presName="sp" presStyleCnt="0"/>
      <dgm:spPr/>
      <dgm:t>
        <a:bodyPr/>
        <a:lstStyle/>
        <a:p>
          <a:pPr rtl="1"/>
          <a:endParaRPr lang="ar-SA"/>
        </a:p>
      </dgm:t>
    </dgm:pt>
    <dgm:pt modelId="{2ABE2B1C-D016-4170-B8F2-8C00989E9ABE}" type="pres">
      <dgm:prSet presAssocID="{B0AD8391-8F03-4B02-A515-89A5DE5DB6E4}" presName="linNode" presStyleCnt="0"/>
      <dgm:spPr/>
      <dgm:t>
        <a:bodyPr/>
        <a:lstStyle/>
        <a:p>
          <a:pPr rtl="1"/>
          <a:endParaRPr lang="ar-SA"/>
        </a:p>
      </dgm:t>
    </dgm:pt>
    <dgm:pt modelId="{FAC38AA0-18A2-4763-A7FB-386CB65CEFC1}" type="pres">
      <dgm:prSet presAssocID="{B0AD8391-8F03-4B02-A515-89A5DE5DB6E4}" presName="parentText" presStyleLbl="node1" presStyleIdx="1" presStyleCnt="3" custScaleY="51930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7F7CA9D-98DD-4A91-A572-88D7F2E1F2E8}" type="pres">
      <dgm:prSet presAssocID="{B0AD8391-8F03-4B02-A515-89A5DE5DB6E4}" presName="descendantText" presStyleLbl="alignAccFollowNode1" presStyleIdx="1" presStyleCnt="3" custScaleY="5495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4A2312E8-B519-4A67-8978-869241F18DD7}" type="pres">
      <dgm:prSet presAssocID="{CA8637EE-C8C8-47D9-A965-901CA15F878C}" presName="sp" presStyleCnt="0"/>
      <dgm:spPr/>
      <dgm:t>
        <a:bodyPr/>
        <a:lstStyle/>
        <a:p>
          <a:pPr rtl="1"/>
          <a:endParaRPr lang="ar-SA"/>
        </a:p>
      </dgm:t>
    </dgm:pt>
    <dgm:pt modelId="{D4DF1D40-FEE4-4D18-AF85-54A85CB4FADF}" type="pres">
      <dgm:prSet presAssocID="{876D65B0-7701-4A93-A62F-09D622936A6D}" presName="linNode" presStyleCnt="0"/>
      <dgm:spPr/>
      <dgm:t>
        <a:bodyPr/>
        <a:lstStyle/>
        <a:p>
          <a:pPr rtl="1"/>
          <a:endParaRPr lang="ar-SA"/>
        </a:p>
      </dgm:t>
    </dgm:pt>
    <dgm:pt modelId="{66E6CEE1-5E02-4C83-A3F7-2075B4677D5E}" type="pres">
      <dgm:prSet presAssocID="{876D65B0-7701-4A93-A62F-09D622936A6D}" presName="parentText" presStyleLbl="node1" presStyleIdx="2" presStyleCnt="3" custScaleY="47171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E9911267-A532-49F9-B893-AD61EB3DD6B3}" type="pres">
      <dgm:prSet presAssocID="{876D65B0-7701-4A93-A62F-09D622936A6D}" presName="descendantText" presStyleLbl="alignAccFollowNode1" presStyleIdx="2" presStyleCnt="3" custScaleY="55240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B4C2E029-E42C-4178-85E9-FEAC134BFE7C}" type="presOf" srcId="{4F04B2D2-6BCB-44CE-B978-62DC29F04405}" destId="{F8D1FD89-6785-4A12-A81C-F7DB8C6CEB33}" srcOrd="0" destOrd="0" presId="urn:microsoft.com/office/officeart/2005/8/layout/vList5"/>
    <dgm:cxn modelId="{F637BD73-34CE-4648-A6F3-C26B5B1E400A}" srcId="{876D65B0-7701-4A93-A62F-09D622936A6D}" destId="{1D703A5D-55A1-403E-B922-101AE561F0BB}" srcOrd="0" destOrd="0" parTransId="{6F209A76-36DE-41EB-88A7-4BB82D461A79}" sibTransId="{5F672861-4622-450A-93D3-9A0E20A9B5DC}"/>
    <dgm:cxn modelId="{9FF56085-0A45-47E9-A43B-67E39D02BFA6}" type="presOf" srcId="{5C3C5A9F-D30F-4868-93F0-80AFE37854DA}" destId="{17F7CA9D-98DD-4A91-A572-88D7F2E1F2E8}" srcOrd="0" destOrd="0" presId="urn:microsoft.com/office/officeart/2005/8/layout/vList5"/>
    <dgm:cxn modelId="{FB81F885-1990-4176-A31B-6C2EAEBA5E93}" type="presOf" srcId="{B0AD8391-8F03-4B02-A515-89A5DE5DB6E4}" destId="{FAC38AA0-18A2-4763-A7FB-386CB65CEFC1}" srcOrd="0" destOrd="0" presId="urn:microsoft.com/office/officeart/2005/8/layout/vList5"/>
    <dgm:cxn modelId="{40FCF2EB-7EE9-4F48-8DC6-962478438595}" type="presOf" srcId="{2A7E2CBE-007F-4F2D-A4F8-DB129954D2F8}" destId="{F8D1FD89-6785-4A12-A81C-F7DB8C6CEB33}" srcOrd="0" destOrd="1" presId="urn:microsoft.com/office/officeart/2005/8/layout/vList5"/>
    <dgm:cxn modelId="{07F46EC2-49C0-4177-AB53-75CCC2BBB0E4}" type="presOf" srcId="{1FD72A09-AD7A-4E46-A872-BD0FACEAF62F}" destId="{027D0D6D-1969-48A2-9681-B738280F93B3}" srcOrd="0" destOrd="0" presId="urn:microsoft.com/office/officeart/2005/8/layout/vList5"/>
    <dgm:cxn modelId="{28F89B06-44ED-4967-A93F-444D151BCB88}" srcId="{9C0C4E6B-010D-4956-86A5-2D5DD181D83B}" destId="{B0AD8391-8F03-4B02-A515-89A5DE5DB6E4}" srcOrd="1" destOrd="0" parTransId="{584857E9-5B26-41B9-97A4-E65CC769F7A0}" sibTransId="{CA8637EE-C8C8-47D9-A965-901CA15F878C}"/>
    <dgm:cxn modelId="{2EBABF33-0B9A-46D4-BF77-7A40CECF8EF4}" type="presOf" srcId="{876D65B0-7701-4A93-A62F-09D622936A6D}" destId="{66E6CEE1-5E02-4C83-A3F7-2075B4677D5E}" srcOrd="0" destOrd="0" presId="urn:microsoft.com/office/officeart/2005/8/layout/vList5"/>
    <dgm:cxn modelId="{C614201A-EDCC-4B78-8944-DD03DE7AE4B3}" srcId="{9C0C4E6B-010D-4956-86A5-2D5DD181D83B}" destId="{1FD72A09-AD7A-4E46-A872-BD0FACEAF62F}" srcOrd="0" destOrd="0" parTransId="{28E08A7B-9D3F-45C7-B7BD-2DD81D8BC81F}" sibTransId="{E621A985-10C1-4A52-A460-F02CE2F3D1BE}"/>
    <dgm:cxn modelId="{5608C60A-1AE7-4417-A963-F0FE77D500BB}" srcId="{B0AD8391-8F03-4B02-A515-89A5DE5DB6E4}" destId="{5C3C5A9F-D30F-4868-93F0-80AFE37854DA}" srcOrd="0" destOrd="0" parTransId="{3A5BAC9B-EA5C-41F0-80AB-DBEC847D3E11}" sibTransId="{5808D1CF-5A70-420C-BF06-5D63D17CF003}"/>
    <dgm:cxn modelId="{A79D3E8C-78FB-4692-A2B2-B6EB6DFAD5B7}" type="presOf" srcId="{9C0C4E6B-010D-4956-86A5-2D5DD181D83B}" destId="{6D448FF7-0B5C-40A6-9A87-DB27C8EE29F5}" srcOrd="0" destOrd="0" presId="urn:microsoft.com/office/officeart/2005/8/layout/vList5"/>
    <dgm:cxn modelId="{FF2718D7-3F85-49BD-B778-D4D9934FD03A}" srcId="{1FD72A09-AD7A-4E46-A872-BD0FACEAF62F}" destId="{4F04B2D2-6BCB-44CE-B978-62DC29F04405}" srcOrd="0" destOrd="0" parTransId="{BD5BC142-D33E-43C7-A390-9F9012059984}" sibTransId="{A26CAA11-5ED4-42AE-AF83-E62A969B28A2}"/>
    <dgm:cxn modelId="{BE906B60-8AFD-4BC5-BA64-48E355B30B32}" srcId="{1FD72A09-AD7A-4E46-A872-BD0FACEAF62F}" destId="{2A7E2CBE-007F-4F2D-A4F8-DB129954D2F8}" srcOrd="1" destOrd="0" parTransId="{276726D2-ADFD-4DBA-BC11-C19AE61C827E}" sibTransId="{C9E59295-FB82-4261-99A0-E4A10BA714F9}"/>
    <dgm:cxn modelId="{8553A771-E691-4056-A2E9-B42A640600A0}" type="presOf" srcId="{1D703A5D-55A1-403E-B922-101AE561F0BB}" destId="{E9911267-A532-49F9-B893-AD61EB3DD6B3}" srcOrd="0" destOrd="0" presId="urn:microsoft.com/office/officeart/2005/8/layout/vList5"/>
    <dgm:cxn modelId="{2AA2D06C-9607-4833-B161-A5F77AD9C85B}" srcId="{9C0C4E6B-010D-4956-86A5-2D5DD181D83B}" destId="{876D65B0-7701-4A93-A62F-09D622936A6D}" srcOrd="2" destOrd="0" parTransId="{E4181C67-7D4B-47F5-902C-E59B5F030FA3}" sibTransId="{ED6FB054-2A96-44FF-9915-1FAED55B4AEA}"/>
    <dgm:cxn modelId="{712B88EE-0637-4D09-BD52-2AAF7F25D76F}" srcId="{876D65B0-7701-4A93-A62F-09D622936A6D}" destId="{2AF00A11-689A-4EEA-AA68-2F6C3FE342EE}" srcOrd="1" destOrd="0" parTransId="{6CFE9F40-1415-4B21-B231-1EDF05DE6B66}" sibTransId="{12B4FA70-2294-4B1A-9367-7BE25F97A72B}"/>
    <dgm:cxn modelId="{F3E0C829-1D97-490D-B3FD-16DDD07D0B01}" type="presOf" srcId="{2AF00A11-689A-4EEA-AA68-2F6C3FE342EE}" destId="{E9911267-A532-49F9-B893-AD61EB3DD6B3}" srcOrd="0" destOrd="1" presId="urn:microsoft.com/office/officeart/2005/8/layout/vList5"/>
    <dgm:cxn modelId="{9E367ED4-33E1-4AB3-9592-5EA29E53973A}" type="presParOf" srcId="{6D448FF7-0B5C-40A6-9A87-DB27C8EE29F5}" destId="{B6AB4FF0-878D-48B9-A7C4-8B8AE342A794}" srcOrd="0" destOrd="0" presId="urn:microsoft.com/office/officeart/2005/8/layout/vList5"/>
    <dgm:cxn modelId="{73321CC0-02C1-4BA7-893F-708C63D17184}" type="presParOf" srcId="{B6AB4FF0-878D-48B9-A7C4-8B8AE342A794}" destId="{027D0D6D-1969-48A2-9681-B738280F93B3}" srcOrd="0" destOrd="0" presId="urn:microsoft.com/office/officeart/2005/8/layout/vList5"/>
    <dgm:cxn modelId="{717F5421-A552-4930-B733-78D65F36675B}" type="presParOf" srcId="{B6AB4FF0-878D-48B9-A7C4-8B8AE342A794}" destId="{F8D1FD89-6785-4A12-A81C-F7DB8C6CEB33}" srcOrd="1" destOrd="0" presId="urn:microsoft.com/office/officeart/2005/8/layout/vList5"/>
    <dgm:cxn modelId="{D48E4423-B9F2-4AB0-B45D-B6A0D408D970}" type="presParOf" srcId="{6D448FF7-0B5C-40A6-9A87-DB27C8EE29F5}" destId="{88F09D37-5A94-4ABD-8D4A-BE4B25078657}" srcOrd="1" destOrd="0" presId="urn:microsoft.com/office/officeart/2005/8/layout/vList5"/>
    <dgm:cxn modelId="{F048CA7A-E00C-4CC1-A761-9991C45019B0}" type="presParOf" srcId="{6D448FF7-0B5C-40A6-9A87-DB27C8EE29F5}" destId="{2ABE2B1C-D016-4170-B8F2-8C00989E9ABE}" srcOrd="2" destOrd="0" presId="urn:microsoft.com/office/officeart/2005/8/layout/vList5"/>
    <dgm:cxn modelId="{D5D96589-3EB5-4457-A2B3-D3AE4E74C086}" type="presParOf" srcId="{2ABE2B1C-D016-4170-B8F2-8C00989E9ABE}" destId="{FAC38AA0-18A2-4763-A7FB-386CB65CEFC1}" srcOrd="0" destOrd="0" presId="urn:microsoft.com/office/officeart/2005/8/layout/vList5"/>
    <dgm:cxn modelId="{34EB6845-FA0F-4CC9-B293-DB0B735787CE}" type="presParOf" srcId="{2ABE2B1C-D016-4170-B8F2-8C00989E9ABE}" destId="{17F7CA9D-98DD-4A91-A572-88D7F2E1F2E8}" srcOrd="1" destOrd="0" presId="urn:microsoft.com/office/officeart/2005/8/layout/vList5"/>
    <dgm:cxn modelId="{DBB0ABB8-8F59-442B-A447-D68135A14FD7}" type="presParOf" srcId="{6D448FF7-0B5C-40A6-9A87-DB27C8EE29F5}" destId="{4A2312E8-B519-4A67-8978-869241F18DD7}" srcOrd="3" destOrd="0" presId="urn:microsoft.com/office/officeart/2005/8/layout/vList5"/>
    <dgm:cxn modelId="{F0970239-AD35-471B-AEC4-1E971FB89775}" type="presParOf" srcId="{6D448FF7-0B5C-40A6-9A87-DB27C8EE29F5}" destId="{D4DF1D40-FEE4-4D18-AF85-54A85CB4FADF}" srcOrd="4" destOrd="0" presId="urn:microsoft.com/office/officeart/2005/8/layout/vList5"/>
    <dgm:cxn modelId="{FDDEE140-4B44-40D2-91E8-3079E7019A0D}" type="presParOf" srcId="{D4DF1D40-FEE4-4D18-AF85-54A85CB4FADF}" destId="{66E6CEE1-5E02-4C83-A3F7-2075B4677D5E}" srcOrd="0" destOrd="0" presId="urn:microsoft.com/office/officeart/2005/8/layout/vList5"/>
    <dgm:cxn modelId="{0DAD9332-858E-4C86-8B22-9D4F0484E88D}" type="presParOf" srcId="{D4DF1D40-FEE4-4D18-AF85-54A85CB4FADF}" destId="{E9911267-A532-49F9-B893-AD61EB3DD6B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3656ED1-383E-47C4-B53A-88D4F80DD4D6}">
      <dsp:nvSpPr>
        <dsp:cNvPr id="0" name=""/>
        <dsp:cNvSpPr/>
      </dsp:nvSpPr>
      <dsp:spPr>
        <a:xfrm>
          <a:off x="0" y="0"/>
          <a:ext cx="4680520" cy="807504"/>
        </a:xfrm>
        <a:prstGeom prst="roundRect">
          <a:avLst/>
        </a:prstGeom>
        <a:solidFill>
          <a:srgbClr val="0B84A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400" b="1" kern="1200" cap="none" spc="0" dirty="0" smtClean="0">
              <a:ln w="31550" cmpd="sng">
                <a:prstDash val="solid"/>
              </a:ln>
              <a:solidFill>
                <a:srgbClr val="FFFF66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cs typeface="W1 THAGHR 03 035" pitchFamily="2" charset="-78"/>
            </a:rPr>
            <a:t>مراحل تحلل النفط</a:t>
          </a:r>
          <a:endParaRPr lang="ar-SA" sz="3400" b="1" kern="1200" cap="none" spc="0" dirty="0">
            <a:ln w="31550" cmpd="sng">
              <a:prstDash val="solid"/>
            </a:ln>
            <a:solidFill>
              <a:srgbClr val="FFFF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  <a:cs typeface="W1 THAGHR 03 035" pitchFamily="2" charset="-78"/>
          </a:endParaRPr>
        </a:p>
      </dsp:txBody>
      <dsp:txXfrm>
        <a:off x="0" y="0"/>
        <a:ext cx="4680520" cy="80750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8D1FD89-6785-4A12-A81C-F7DB8C6CEB33}">
      <dsp:nvSpPr>
        <dsp:cNvPr id="0" name=""/>
        <dsp:cNvSpPr/>
      </dsp:nvSpPr>
      <dsp:spPr>
        <a:xfrm rot="16200000">
          <a:off x="2054236" y="-1851060"/>
          <a:ext cx="1838887" cy="5852160"/>
        </a:xfrm>
        <a:prstGeom prst="round2SameRect">
          <a:avLst/>
        </a:prstGeom>
        <a:solidFill>
          <a:srgbClr val="EDFDCF">
            <a:alpha val="89804"/>
          </a:srgb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101600">
            <a:schemeClr val="tx1">
              <a:alpha val="6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b="1" kern="1200" dirty="0" smtClean="0">
              <a:latin typeface="Arabic Typesetting" pitchFamily="66" charset="-78"/>
              <a:cs typeface="W1 THAGHR 03 035" pitchFamily="2" charset="-78"/>
            </a:rPr>
            <a:t>تفكيك وتكسير المركبات العضوية الكبيرة إلى مركبات بسيطة غير ضارة بالبيئة </a:t>
          </a:r>
          <a:endParaRPr lang="ar-SA" sz="2000" kern="1200" dirty="0">
            <a:latin typeface="Arabic Typesetting" pitchFamily="66" charset="-78"/>
            <a:cs typeface="W1 THAGHR 03 035" pitchFamily="2" charset="-78"/>
          </a:endParaRP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b="1" kern="1200" dirty="0" smtClean="0">
              <a:latin typeface="Arabic Typesetting" pitchFamily="66" charset="-78"/>
              <a:cs typeface="W1 THAGHR 03 035" pitchFamily="2" charset="-78"/>
            </a:rPr>
            <a:t>(قد ينتج بعض المركبات </a:t>
          </a:r>
          <a:r>
            <a:rPr lang="ar-SA" sz="2000" b="1" kern="1200" dirty="0" err="1" smtClean="0">
              <a:latin typeface="Arabic Typesetting" pitchFamily="66" charset="-78"/>
              <a:cs typeface="W1 THAGHR 03 035" pitchFamily="2" charset="-78"/>
            </a:rPr>
            <a:t>السامه</a:t>
          </a:r>
          <a:r>
            <a:rPr lang="ar-SA" sz="2000" b="1" kern="1200" dirty="0" smtClean="0">
              <a:latin typeface="Arabic Typesetting" pitchFamily="66" charset="-78"/>
              <a:cs typeface="W1 THAGHR 03 035" pitchFamily="2" charset="-78"/>
            </a:rPr>
            <a:t>) من خلال الفطريات والبكتريا بصفة خاصة فى وجود الأكسجين</a:t>
          </a:r>
          <a:r>
            <a:rPr lang="en-US" sz="2000" b="1" kern="1200" dirty="0" smtClean="0">
              <a:latin typeface="Arabic Typesetting" pitchFamily="66" charset="-78"/>
              <a:cs typeface="W1 THAGHR 03 035" pitchFamily="2" charset="-78"/>
            </a:rPr>
            <a:t> aerobic </a:t>
          </a:r>
          <a:r>
            <a:rPr lang="ar-SA" sz="2000" b="1" kern="1200" dirty="0" smtClean="0">
              <a:latin typeface="Arabic Typesetting" pitchFamily="66" charset="-78"/>
              <a:cs typeface="W1 THAGHR 03 035" pitchFamily="2" charset="-78"/>
            </a:rPr>
            <a:t> أو فى غياب الأكسجين</a:t>
          </a:r>
          <a:r>
            <a:rPr lang="en-US" sz="2000" b="1" kern="1200" dirty="0" smtClean="0">
              <a:latin typeface="Arabic Typesetting" pitchFamily="66" charset="-78"/>
              <a:cs typeface="W1 THAGHR 03 035" pitchFamily="2" charset="-78"/>
            </a:rPr>
            <a:t> anaerobic  </a:t>
          </a:r>
          <a:endParaRPr lang="ar-SA" sz="2000" b="1" kern="1200" dirty="0">
            <a:latin typeface="Arabic Typesetting" pitchFamily="66" charset="-78"/>
            <a:cs typeface="W1 THAGHR 03 035" pitchFamily="2" charset="-78"/>
          </a:endParaRPr>
        </a:p>
      </dsp:txBody>
      <dsp:txXfrm rot="16200000">
        <a:off x="2054236" y="-1851060"/>
        <a:ext cx="1838887" cy="5852160"/>
      </dsp:txXfrm>
    </dsp:sp>
    <dsp:sp modelId="{027D0D6D-1969-48A2-9681-B738280F93B3}">
      <dsp:nvSpPr>
        <dsp:cNvPr id="0" name=""/>
        <dsp:cNvSpPr/>
      </dsp:nvSpPr>
      <dsp:spPr>
        <a:xfrm>
          <a:off x="5852160" y="130062"/>
          <a:ext cx="3291840" cy="1586424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101600">
            <a:schemeClr val="tx1">
              <a:alpha val="6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cs typeface="W1 THAGHR 03 035" pitchFamily="2" charset="-78"/>
            </a:rPr>
            <a:t>التحلل </a:t>
          </a:r>
          <a:r>
            <a:rPr lang="ar-SA" sz="2000" b="1" kern="1200" dirty="0" err="1" smtClean="0">
              <a:cs typeface="W1 THAGHR 03 035" pitchFamily="2" charset="-78"/>
            </a:rPr>
            <a:t>البيولوجي (</a:t>
          </a:r>
          <a:r>
            <a:rPr lang="en-US" sz="2000" b="1" kern="1200" dirty="0" smtClean="0">
              <a:cs typeface="W1 THAGHR 03 035" pitchFamily="2" charset="-78"/>
            </a:rPr>
            <a:t>Biodegradation</a:t>
          </a:r>
          <a:r>
            <a:rPr lang="ar-SA" sz="2000" b="1" kern="1200" dirty="0" err="1" smtClean="0">
              <a:cs typeface="W1 THAGHR 03 035" pitchFamily="2" charset="-78"/>
            </a:rPr>
            <a:t>)</a:t>
          </a:r>
          <a:endParaRPr lang="ar-SA" sz="2000" b="1" kern="1200" dirty="0">
            <a:cs typeface="W1 THAGHR 03 035" pitchFamily="2" charset="-78"/>
          </a:endParaRPr>
        </a:p>
      </dsp:txBody>
      <dsp:txXfrm>
        <a:off x="5852160" y="130062"/>
        <a:ext cx="3291840" cy="1586424"/>
      </dsp:txXfrm>
    </dsp:sp>
    <dsp:sp modelId="{17F7CA9D-98DD-4A91-A572-88D7F2E1F2E8}">
      <dsp:nvSpPr>
        <dsp:cNvPr id="0" name=""/>
        <dsp:cNvSpPr/>
      </dsp:nvSpPr>
      <dsp:spPr>
        <a:xfrm rot="16200000">
          <a:off x="2180969" y="-33778"/>
          <a:ext cx="1490221" cy="5852160"/>
        </a:xfrm>
        <a:prstGeom prst="round2SameRect">
          <a:avLst/>
        </a:prstGeom>
        <a:solidFill>
          <a:srgbClr val="E5FFFB">
            <a:alpha val="89804"/>
          </a:srgbClr>
        </a:solidFill>
        <a:ln w="25400" cap="flat" cmpd="sng" algn="ctr">
          <a:solidFill>
            <a:schemeClr val="accent3">
              <a:tint val="40000"/>
              <a:alpha val="90000"/>
              <a:hueOff val="-1237418"/>
              <a:satOff val="-4442"/>
              <a:lumOff val="-646"/>
              <a:alphaOff val="0"/>
            </a:schemeClr>
          </a:solidFill>
          <a:prstDash val="solid"/>
        </a:ln>
        <a:effectLst>
          <a:glow rad="101600">
            <a:srgbClr val="000000">
              <a:alpha val="60000"/>
            </a:srgb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b="1" kern="1200" dirty="0" smtClean="0">
              <a:latin typeface="Arabic Typesetting" pitchFamily="66" charset="-78"/>
              <a:cs typeface="W1 THAGHR 03 035" pitchFamily="2" charset="-78"/>
            </a:rPr>
            <a:t>إعادة العناصر المعدنية للتربة ومن اهم هذه العناصر الكربون والنيتروجين والفسفور حيث إن الناتج هو ماء وغاز </a:t>
          </a:r>
          <a:r>
            <a:rPr lang="en-US" sz="2000" b="1" kern="1200" dirty="0" smtClean="0">
              <a:latin typeface="Arabic Typesetting" pitchFamily="66" charset="-78"/>
              <a:cs typeface="W1 THAGHR 03 035" pitchFamily="2" charset="-78"/>
            </a:rPr>
            <a:t>CO2</a:t>
          </a:r>
          <a:r>
            <a:rPr lang="ar-SA" sz="2000" b="1" kern="1200" dirty="0" smtClean="0">
              <a:latin typeface="Arabic Typesetting" pitchFamily="66" charset="-78"/>
              <a:cs typeface="W1 THAGHR 03 035" pitchFamily="2" charset="-78"/>
            </a:rPr>
            <a:t>وغيرها من المواد الغير عضوية.</a:t>
          </a:r>
          <a:endParaRPr lang="ar-SA" sz="2000" kern="1200" dirty="0">
            <a:latin typeface="Arabic Typesetting" pitchFamily="66" charset="-78"/>
            <a:cs typeface="W1 THAGHR 03 035" pitchFamily="2" charset="-78"/>
          </a:endParaRPr>
        </a:p>
      </dsp:txBody>
      <dsp:txXfrm rot="16200000">
        <a:off x="2180969" y="-33778"/>
        <a:ext cx="1490221" cy="5852160"/>
      </dsp:txXfrm>
    </dsp:sp>
    <dsp:sp modelId="{FAC38AA0-18A2-4763-A7FB-386CB65CEFC1}">
      <dsp:nvSpPr>
        <dsp:cNvPr id="0" name=""/>
        <dsp:cNvSpPr/>
      </dsp:nvSpPr>
      <dsp:spPr>
        <a:xfrm>
          <a:off x="5852160" y="2012197"/>
          <a:ext cx="3291840" cy="1760208"/>
        </a:xfrm>
        <a:prstGeom prst="roundRect">
          <a:avLst/>
        </a:prstGeom>
        <a:solidFill>
          <a:srgbClr val="76BBC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101600">
            <a:schemeClr val="tx1">
              <a:alpha val="6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err="1" smtClean="0">
              <a:cs typeface="W1 THAGHR 03 035" pitchFamily="2" charset="-78"/>
            </a:rPr>
            <a:t>التمعدن</a:t>
          </a:r>
          <a:r>
            <a:rPr lang="ar-SA" sz="2000" b="1" kern="1200" dirty="0" smtClean="0">
              <a:cs typeface="W1 THAGHR 03 035" pitchFamily="2" charset="-78"/>
            </a:rPr>
            <a:t> </a:t>
          </a:r>
          <a:r>
            <a:rPr lang="ar-SA" sz="2000" b="1" kern="1200" dirty="0" err="1" smtClean="0">
              <a:cs typeface="W1 THAGHR 03 035" pitchFamily="2" charset="-78"/>
            </a:rPr>
            <a:t>(</a:t>
          </a:r>
          <a:r>
            <a:rPr lang="en-US" sz="2000" b="1" kern="1200" dirty="0" smtClean="0">
              <a:cs typeface="W1 THAGHR 03 035" pitchFamily="2" charset="-78"/>
            </a:rPr>
            <a:t>Mineralization </a:t>
          </a:r>
          <a:r>
            <a:rPr lang="ar-SA" sz="2000" b="1" kern="1200" dirty="0" err="1" smtClean="0">
              <a:cs typeface="W1 THAGHR 03 035" pitchFamily="2" charset="-78"/>
            </a:rPr>
            <a:t>)</a:t>
          </a:r>
          <a:endParaRPr lang="ar-SA" sz="2000" b="1" kern="1200" dirty="0">
            <a:cs typeface="W1 THAGHR 03 035" pitchFamily="2" charset="-78"/>
          </a:endParaRPr>
        </a:p>
      </dsp:txBody>
      <dsp:txXfrm>
        <a:off x="5852160" y="2012197"/>
        <a:ext cx="3291840" cy="1760208"/>
      </dsp:txXfrm>
    </dsp:sp>
    <dsp:sp modelId="{E9911267-A532-49F9-B893-AD61EB3DD6B3}">
      <dsp:nvSpPr>
        <dsp:cNvPr id="0" name=""/>
        <dsp:cNvSpPr/>
      </dsp:nvSpPr>
      <dsp:spPr>
        <a:xfrm rot="16200000">
          <a:off x="2177118" y="1815254"/>
          <a:ext cx="1497922" cy="5852160"/>
        </a:xfrm>
        <a:prstGeom prst="round2SameRect">
          <a:avLst/>
        </a:prstGeom>
        <a:solidFill>
          <a:srgbClr val="DFC9EF">
            <a:alpha val="89804"/>
          </a:srgbClr>
        </a:solidFill>
        <a:ln w="25400" cap="flat" cmpd="sng" algn="ctr">
          <a:solidFill>
            <a:schemeClr val="accent3">
              <a:tint val="40000"/>
              <a:alpha val="90000"/>
              <a:hueOff val="-2474835"/>
              <a:satOff val="-8884"/>
              <a:lumOff val="-1292"/>
              <a:alphaOff val="0"/>
            </a:schemeClr>
          </a:solidFill>
          <a:prstDash val="solid"/>
        </a:ln>
        <a:effectLst>
          <a:glow rad="101600">
            <a:schemeClr val="tx1">
              <a:alpha val="6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IQ" sz="2000" b="1" kern="1200" dirty="0" smtClean="0">
              <a:latin typeface="Arabic Typesetting" pitchFamily="66" charset="-78"/>
              <a:cs typeface="W1 THAGHR 03 035" pitchFamily="2" charset="-78"/>
            </a:rPr>
            <a:t>تحويل المواد الأكثر سمية إلى مواد اقل </a:t>
          </a:r>
          <a:r>
            <a:rPr lang="ar-IQ" sz="2000" b="1" kern="1200" dirty="0" err="1" smtClean="0">
              <a:latin typeface="Arabic Typesetting" pitchFamily="66" charset="-78"/>
              <a:cs typeface="W1 THAGHR 03 035" pitchFamily="2" charset="-78"/>
            </a:rPr>
            <a:t>سمية.</a:t>
          </a:r>
          <a:r>
            <a:rPr lang="ar-IQ" sz="2000" b="1" kern="1200" dirty="0" smtClean="0">
              <a:latin typeface="Arabic Typesetting" pitchFamily="66" charset="-78"/>
              <a:cs typeface="W1 THAGHR 03 035" pitchFamily="2" charset="-78"/>
            </a:rPr>
            <a:t> </a:t>
          </a:r>
          <a:endParaRPr lang="ar-SA" sz="2000" kern="1200" dirty="0">
            <a:latin typeface="Arabic Typesetting" pitchFamily="66" charset="-78"/>
            <a:cs typeface="W1 THAGHR 03 035" pitchFamily="2" charset="-78"/>
          </a:endParaRP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IQ" sz="2000" b="1" kern="1200" dirty="0" smtClean="0">
              <a:latin typeface="Arabic Typesetting" pitchFamily="66" charset="-78"/>
              <a:cs typeface="W1 THAGHR 03 035" pitchFamily="2" charset="-78"/>
            </a:rPr>
            <a:t>التراكم الحي</a:t>
          </a:r>
          <a:r>
            <a:rPr lang="ar-SA" sz="2000" b="1" kern="1200" dirty="0" err="1" smtClean="0">
              <a:latin typeface="Arabic Typesetting" pitchFamily="66" charset="-78"/>
              <a:cs typeface="W1 THAGHR 03 035" pitchFamily="2" charset="-78"/>
            </a:rPr>
            <a:t>وي</a:t>
          </a:r>
          <a:r>
            <a:rPr lang="ar-SA" sz="2000" b="1" kern="1200" dirty="0" smtClean="0">
              <a:latin typeface="Arabic Typesetting" pitchFamily="66" charset="-78"/>
              <a:cs typeface="W1 THAGHR 03 035" pitchFamily="2" charset="-78"/>
            </a:rPr>
            <a:t> هو </a:t>
          </a:r>
          <a:r>
            <a:rPr lang="ar-IQ" sz="2000" b="1" kern="1200" dirty="0" smtClean="0">
              <a:latin typeface="Arabic Typesetting" pitchFamily="66" charset="-78"/>
              <a:cs typeface="W1 THAGHR 03 035" pitchFamily="2" charset="-78"/>
            </a:rPr>
            <a:t>الذي تعمل فيه الأحياء الدقيقه على تركيز وتراكم المواد في أجسامها</a:t>
          </a:r>
          <a:endParaRPr lang="ar-SA" sz="2000" kern="1200" dirty="0">
            <a:latin typeface="Arabic Typesetting" pitchFamily="66" charset="-78"/>
            <a:cs typeface="W1 THAGHR 03 035" pitchFamily="2" charset="-78"/>
          </a:endParaRPr>
        </a:p>
      </dsp:txBody>
      <dsp:txXfrm rot="16200000">
        <a:off x="2177118" y="1815254"/>
        <a:ext cx="1497922" cy="5852160"/>
      </dsp:txXfrm>
    </dsp:sp>
    <dsp:sp modelId="{66E6CEE1-5E02-4C83-A3F7-2075B4677D5E}">
      <dsp:nvSpPr>
        <dsp:cNvPr id="0" name=""/>
        <dsp:cNvSpPr/>
      </dsp:nvSpPr>
      <dsp:spPr>
        <a:xfrm>
          <a:off x="5852160" y="3941885"/>
          <a:ext cx="3291840" cy="1598898"/>
        </a:xfrm>
        <a:prstGeom prst="round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101600">
            <a:schemeClr val="tx1">
              <a:alpha val="6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cs typeface="W1 THAGHR 03 035" pitchFamily="2" charset="-78"/>
            </a:rPr>
            <a:t>المعالجة البيولوجيه والتراكم </a:t>
          </a:r>
          <a:r>
            <a:rPr lang="ar-SA" sz="2000" b="1" kern="1200" dirty="0" err="1" smtClean="0">
              <a:cs typeface="W1 THAGHR 03 035" pitchFamily="2" charset="-78"/>
            </a:rPr>
            <a:t>البيولوجي (</a:t>
          </a:r>
          <a:r>
            <a:rPr lang="en-US" sz="2000" b="1" kern="1200" dirty="0" smtClean="0">
              <a:cs typeface="W1 THAGHR 03 035" pitchFamily="2" charset="-78"/>
            </a:rPr>
            <a:t>Bioremediation and Bioaccumulation </a:t>
          </a:r>
          <a:r>
            <a:rPr lang="ar-SA" sz="2000" b="1" kern="1200" dirty="0" err="1" smtClean="0">
              <a:cs typeface="W1 THAGHR 03 035" pitchFamily="2" charset="-78"/>
            </a:rPr>
            <a:t>)</a:t>
          </a:r>
          <a:endParaRPr lang="ar-SA" sz="2000" kern="1200" dirty="0">
            <a:cs typeface="W1 THAGHR 03 035" pitchFamily="2" charset="-78"/>
          </a:endParaRPr>
        </a:p>
      </dsp:txBody>
      <dsp:txXfrm>
        <a:off x="5852160" y="3941885"/>
        <a:ext cx="3291840" cy="15988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DEF5365-99DC-427E-89E5-F989A9B19117}" type="datetimeFigureOut">
              <a:rPr lang="ar-SA" smtClean="0"/>
              <a:pPr/>
              <a:t>12/04/35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1014043-D8E9-4C65-9CEA-356E09854518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C08A6-6C02-4E04-B451-2ED945F83F4D}" type="slidenum">
              <a:rPr lang="ar-SA" smtClean="0"/>
              <a:pPr/>
              <a:t>1</a:t>
            </a:fld>
            <a:endParaRPr lang="ar-S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C08A6-6C02-4E04-B451-2ED945F83F4D}" type="slidenum">
              <a:rPr lang="ar-SA" smtClean="0"/>
              <a:pPr/>
              <a:t>2</a:t>
            </a:fld>
            <a:endParaRPr lang="ar-S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C08A6-6C02-4E04-B451-2ED945F83F4D}" type="slidenum">
              <a:rPr lang="ar-SA" smtClean="0"/>
              <a:pPr/>
              <a:t>4</a:t>
            </a:fld>
            <a:endParaRPr lang="ar-S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C08A6-6C02-4E04-B451-2ED945F83F4D}" type="slidenum">
              <a:rPr lang="ar-SA" smtClean="0"/>
              <a:pPr/>
              <a:t>5</a:t>
            </a:fld>
            <a:endParaRPr lang="ar-S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C08A6-6C02-4E04-B451-2ED945F83F4D}" type="slidenum">
              <a:rPr lang="ar-SA" smtClean="0"/>
              <a:pPr/>
              <a:t>6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12/04/35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12/04/35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12/04/35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12/04/35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12/04/35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12/04/35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12/04/35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12/04/35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12/04/35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12/04/35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12/04/35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12/04/35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image" Target="../media/image4.jpe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7" name="صورة 6" descr="gal_Natural_gas_jpg_-1_-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34802" y="835207"/>
            <a:ext cx="8794916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7200" b="1" i="0" u="none" strike="noStrike" spc="50" normalizeH="0" baseline="0" dirty="0" smtClean="0">
                <a:ln w="7620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blipFill>
                  <a:blip r:embed="rId4"/>
                  <a:stretch>
                    <a:fillRect/>
                  </a:stretch>
                </a:blip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CS FREEDOM OUT"/>
                <a:ea typeface="Times New Roman" pitchFamily="18" charset="0"/>
                <a:cs typeface="W1 THAGHR 03 035" pitchFamily="2" charset="-78"/>
              </a:rPr>
              <a:t>مقدمة في </a:t>
            </a:r>
            <a:r>
              <a:rPr kumimoji="0" lang="ar-SA" sz="7200" b="1" i="0" u="none" strike="noStrike" spc="50" normalizeH="0" baseline="0" dirty="0" err="1" smtClean="0">
                <a:ln w="7620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blipFill>
                  <a:blip r:embed="rId4"/>
                  <a:stretch>
                    <a:fillRect/>
                  </a:stretch>
                </a:blip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CS FREEDOM OUT"/>
                <a:ea typeface="Times New Roman" pitchFamily="18" charset="0"/>
                <a:cs typeface="W1 THAGHR 03 035" pitchFamily="2" charset="-78"/>
              </a:rPr>
              <a:t>ميكروبيولوجيا</a:t>
            </a:r>
            <a:r>
              <a:rPr kumimoji="0" lang="ar-SA" sz="7200" b="1" i="0" u="none" strike="noStrike" spc="50" normalizeH="0" baseline="0" dirty="0" smtClean="0">
                <a:ln w="7620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blipFill>
                  <a:blip r:embed="rId4"/>
                  <a:stretch>
                    <a:fillRect/>
                  </a:stretch>
                </a:blip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CS FREEDOM OUT"/>
                <a:ea typeface="Times New Roman" pitchFamily="18" charset="0"/>
                <a:cs typeface="W1 THAGHR 03 035" pitchFamily="2" charset="-78"/>
              </a:rPr>
              <a:t> البترول</a:t>
            </a: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7200" b="1" i="0" u="none" strike="noStrike" spc="50" normalizeH="0" baseline="0" dirty="0" smtClean="0">
                <a:ln w="11430"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  <a:blipFill>
                  <a:blip r:embed="rId5"/>
                  <a:stretch>
                    <a:fillRect/>
                  </a:stretch>
                </a:blip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CS FREEDOM OUT"/>
                <a:ea typeface="Times New Roman" pitchFamily="18" charset="0"/>
                <a:cs typeface="PT Bold Heading" pitchFamily="2" charset="-78"/>
              </a:rPr>
              <a:t>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cs typeface="W1 THAGHR 03 035" pitchFamily="2" charset="-78"/>
              </a:rPr>
              <a:t>مقرر 466 حدق</a:t>
            </a:r>
            <a:endParaRPr kumimoji="0" lang="ar-SA" sz="7200" b="1" i="0" u="none" strike="noStrike" normalizeH="0" baseline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  <a:latin typeface="MCS FREEDOM OUT"/>
              <a:ea typeface="Times New Roman" pitchFamily="18" charset="0"/>
              <a:cs typeface="W1 THAGHR 03 035" pitchFamily="2" charset="-78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7200" b="1" i="0" u="none" strike="noStrike" spc="50" normalizeH="0" baseline="0" dirty="0" smtClean="0">
              <a:ln w="11430">
                <a:solidFill>
                  <a:schemeClr val="accent3">
                    <a:lumMod val="60000"/>
                    <a:lumOff val="40000"/>
                  </a:schemeClr>
                </a:solidFill>
              </a:ln>
              <a:solidFill>
                <a:srgbClr val="008000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7" name="صورة 6" descr="gal_Natural_gas_jpg_-1_-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5720" y="1571612"/>
            <a:ext cx="8580602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5400" b="1" i="0" u="none" strike="noStrike" spc="50" normalizeH="0" baseline="0" dirty="0" smtClean="0">
                <a:ln w="57150">
                  <a:solidFill>
                    <a:srgbClr val="FFFFCC"/>
                  </a:solidFill>
                </a:ln>
                <a:solidFill>
                  <a:srgbClr val="339933"/>
                </a:solidFill>
                <a:effectLst>
                  <a:glow rad="228600">
                    <a:srgbClr val="CC3399">
                      <a:alpha val="4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CS FREEDOM OUT"/>
                <a:ea typeface="Times New Roman" pitchFamily="18" charset="0"/>
                <a:cs typeface="W1 THAGHR 03 035" pitchFamily="2" charset="-78"/>
              </a:rPr>
              <a:t>عزل البكتيريا والفطريات </a:t>
            </a:r>
            <a:r>
              <a:rPr kumimoji="0" lang="ar-SA" sz="5400" b="1" i="0" u="none" strike="noStrike" spc="50" normalizeH="0" baseline="0" smtClean="0">
                <a:ln w="57150">
                  <a:solidFill>
                    <a:srgbClr val="FFFFCC"/>
                  </a:solidFill>
                </a:ln>
                <a:solidFill>
                  <a:srgbClr val="339933"/>
                </a:solidFill>
                <a:effectLst>
                  <a:glow rad="228600">
                    <a:srgbClr val="CC3399">
                      <a:alpha val="4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CS FREEDOM OUT"/>
                <a:ea typeface="Times New Roman" pitchFamily="18" charset="0"/>
                <a:cs typeface="W1 THAGHR 03 035" pitchFamily="2" charset="-78"/>
              </a:rPr>
              <a:t>من </a:t>
            </a:r>
            <a:r>
              <a:rPr kumimoji="0" lang="ar-SA" sz="5400" b="1" i="0" u="none" strike="noStrike" spc="50" normalizeH="0" baseline="0" smtClean="0">
                <a:ln w="57150">
                  <a:solidFill>
                    <a:srgbClr val="FFFFCC"/>
                  </a:solidFill>
                </a:ln>
                <a:solidFill>
                  <a:srgbClr val="339933"/>
                </a:solidFill>
                <a:effectLst>
                  <a:glow rad="228600">
                    <a:srgbClr val="CC3399">
                      <a:alpha val="4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CS FREEDOM OUT"/>
                <a:ea typeface="Times New Roman" pitchFamily="18" charset="0"/>
                <a:cs typeface="W1 THAGHR 03 035" pitchFamily="2" charset="-78"/>
              </a:rPr>
              <a:t>تربة نفطية</a:t>
            </a:r>
            <a:endParaRPr kumimoji="0" lang="ar-SA" sz="5400" b="1" i="0" u="none" strike="noStrike" spc="50" normalizeH="0" baseline="0" dirty="0" smtClean="0">
              <a:ln w="57150">
                <a:solidFill>
                  <a:srgbClr val="FFFFCC"/>
                </a:solidFill>
              </a:ln>
              <a:solidFill>
                <a:srgbClr val="339933"/>
              </a:solidFill>
              <a:effectLst>
                <a:glow rad="228600">
                  <a:srgbClr val="CC3399">
                    <a:alpha val="40000"/>
                  </a:srgb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CS FREEDOM OUT"/>
              <a:ea typeface="Times New Roman" pitchFamily="18" charset="0"/>
              <a:cs typeface="W1 THAGHR 03 035" pitchFamily="2" charset="-78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5400" b="1" i="0" u="none" strike="noStrike" spc="50" normalizeH="0" baseline="0" dirty="0" smtClean="0">
                <a:ln w="57150">
                  <a:solidFill>
                    <a:srgbClr val="FFFFCC"/>
                  </a:solidFill>
                </a:ln>
                <a:solidFill>
                  <a:srgbClr val="008000"/>
                </a:solidFill>
                <a:effectLst>
                  <a:glow rad="228600">
                    <a:srgbClr val="CC3399">
                      <a:alpha val="4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CS FREEDOM OUT"/>
                <a:ea typeface="Times New Roman" pitchFamily="18" charset="0"/>
                <a:cs typeface="W1 THAGHR 03 035" pitchFamily="2" charset="-78"/>
              </a:rPr>
              <a:t>  </a:t>
            </a:r>
            <a:endParaRPr kumimoji="0" lang="ar-SA" sz="5400" b="1" i="0" u="none" strike="noStrike" spc="50" normalizeH="0" baseline="0" dirty="0" smtClean="0">
              <a:ln w="57150">
                <a:solidFill>
                  <a:srgbClr val="FFFFCC"/>
                </a:solidFill>
              </a:ln>
              <a:solidFill>
                <a:schemeClr val="accent6">
                  <a:lumMod val="75000"/>
                </a:schemeClr>
              </a:solidFill>
              <a:effectLst>
                <a:glow rad="228600">
                  <a:srgbClr val="CC3399">
                    <a:alpha val="40000"/>
                  </a:srgb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W1 THAGHR 03 035" pitchFamily="2" charset="-78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14282" y="4286256"/>
            <a:ext cx="865204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4400" b="1" i="0" u="none" strike="noStrike" spc="50" normalizeH="0" baseline="0" dirty="0" smtClean="0">
                <a:ln w="11430">
                  <a:solidFill>
                    <a:srgbClr val="FFFF00"/>
                  </a:solidFill>
                </a:ln>
                <a:solidFill>
                  <a:srgbClr val="FF9933"/>
                </a:solidFill>
                <a:effectLst>
                  <a:glow rad="228600">
                    <a:srgbClr val="FFFF00">
                      <a:alpha val="4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CS FREEDOM OUT"/>
                <a:ea typeface="Times New Roman" pitchFamily="18" charset="0"/>
                <a:cs typeface="W1 THAGHR 03 035" pitchFamily="2" charset="-78"/>
              </a:rPr>
              <a:t>الدرس العملي</a:t>
            </a:r>
            <a:r>
              <a:rPr kumimoji="0" lang="ar-SA" sz="4400" b="1" i="0" u="none" strike="noStrike" spc="50" normalizeH="0" dirty="0" smtClean="0">
                <a:ln w="11430">
                  <a:solidFill>
                    <a:srgbClr val="FFFF00"/>
                  </a:solidFill>
                </a:ln>
                <a:solidFill>
                  <a:srgbClr val="FF9933"/>
                </a:solidFill>
                <a:effectLst>
                  <a:glow rad="228600">
                    <a:srgbClr val="FFFF00">
                      <a:alpha val="4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CS FREEDOM OUT"/>
                <a:ea typeface="Times New Roman" pitchFamily="18" charset="0"/>
                <a:cs typeface="W1 THAGHR 03 035" pitchFamily="2" charset="-78"/>
              </a:rPr>
              <a:t> الثاني</a:t>
            </a:r>
            <a:endParaRPr kumimoji="0" lang="ar-SA" sz="4400" b="1" i="0" u="none" strike="noStrike" spc="50" normalizeH="0" baseline="0" dirty="0" smtClean="0">
              <a:ln w="11430">
                <a:solidFill>
                  <a:srgbClr val="FFFF00"/>
                </a:solidFill>
              </a:ln>
              <a:solidFill>
                <a:srgbClr val="FF9933"/>
              </a:solidFill>
              <a:effectLst>
                <a:glow rad="228600">
                  <a:srgbClr val="FFFF00">
                    <a:alpha val="40000"/>
                  </a:srgb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W1 THAGHR 03 035" pitchFamily="2" charset="-78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عنصر نائب للمحتوى 4" descr="image-4507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206461"/>
            <a:ext cx="914400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4400" b="1" i="0" u="none" strike="noStrike" spc="50" normalizeH="0" baseline="0" dirty="0" smtClean="0">
                <a:ln w="28575"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D9AE0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CS FREEDOM OUT"/>
                <a:ea typeface="Times New Roman" pitchFamily="18" charset="0"/>
                <a:cs typeface="W1 THAGHR 03 035" pitchFamily="2" charset="-78"/>
              </a:rPr>
              <a:t>النفط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en-US" sz="5400" b="1" i="0" u="none" strike="noStrike" spc="50" normalizeH="0" baseline="0" dirty="0" smtClean="0">
              <a:ln w="11430">
                <a:solidFill>
                  <a:srgbClr val="FFFF00"/>
                </a:solidFill>
              </a:ln>
              <a:solidFill>
                <a:srgbClr val="FF9933"/>
              </a:solidFill>
              <a:effectLst>
                <a:glow rad="228600">
                  <a:srgbClr val="FFFF00">
                    <a:alpha val="40000"/>
                  </a:srgb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CS FREEDOM OUT"/>
              <a:ea typeface="Times New Roman" pitchFamily="18" charset="0"/>
              <a:cs typeface="W1 SHUROOQ 44" pitchFamily="2" charset="-78"/>
            </a:endParaRPr>
          </a:p>
        </p:txBody>
      </p:sp>
      <p:sp>
        <p:nvSpPr>
          <p:cNvPr id="8" name="عنصر نائب للمحتوى 2"/>
          <p:cNvSpPr txBox="1">
            <a:spLocks/>
          </p:cNvSpPr>
          <p:nvPr/>
        </p:nvSpPr>
        <p:spPr>
          <a:xfrm>
            <a:off x="0" y="980728"/>
            <a:ext cx="9144000" cy="5877272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ar-SA" sz="2800" b="1" dirty="0" err="1" smtClean="0">
                <a:latin typeface="Arial Black" pitchFamily="34" charset="0"/>
                <a:cs typeface="W1 THAGHR 03 035" pitchFamily="2" charset="-78"/>
                <a:sym typeface="Symbol"/>
              </a:rPr>
              <a:t></a:t>
            </a: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cs typeface="W1 THAGHR 03 035" pitchFamily="2" charset="-78"/>
              </a:rPr>
              <a:t>يتكون النفط من خليط معقد من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9AE0F"/>
                </a:solidFill>
                <a:effectLst/>
                <a:uLnTx/>
                <a:uFillTx/>
                <a:latin typeface="Arial Black" pitchFamily="34" charset="0"/>
                <a:cs typeface="W1 THAGHR 03 035" pitchFamily="2" charset="-78"/>
              </a:rPr>
              <a:t> </a:t>
            </a:r>
            <a:r>
              <a:rPr kumimoji="0" lang="ar-SA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Black" pitchFamily="34" charset="0"/>
                <a:cs typeface="W1 THAGHR 03 035" pitchFamily="2" charset="-78"/>
              </a:rPr>
              <a:t>الهيدروكربونات</a:t>
            </a: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 Black" pitchFamily="34" charset="0"/>
                <a:cs typeface="W1 THAGHR 03 035" pitchFamily="2" charset="-78"/>
              </a:rPr>
              <a:t> </a:t>
            </a: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cs typeface="W1 THAGHR 03 035" pitchFamily="2" charset="-78"/>
              </a:rPr>
              <a:t>وهي مركبات عضوية تركيبها الأساسي هو الكربون</a:t>
            </a:r>
            <a:r>
              <a:rPr kumimoji="0" lang="ar-IQ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cs typeface="W1 THAGHR 03 035" pitchFamily="2" charset="-78"/>
              </a:rPr>
              <a:t> والهيدروجين</a:t>
            </a: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cs typeface="W1 THAGHR 03 035" pitchFamily="2" charset="-78"/>
              </a:rPr>
              <a:t> والأوكسجين.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cs typeface="W1 THAGHR 03 035" pitchFamily="2" charset="-78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ar-SA" sz="2800" b="1" dirty="0" err="1" smtClean="0">
                <a:latin typeface="Arial Black" pitchFamily="34" charset="0"/>
                <a:cs typeface="W1 THAGHR 03 035" pitchFamily="2" charset="-78"/>
                <a:sym typeface="Symbol"/>
              </a:rPr>
              <a:t></a:t>
            </a: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cs typeface="W1 THAGHR 03 035" pitchFamily="2" charset="-78"/>
              </a:rPr>
              <a:t>تكون هذه المواد مقاومة </a:t>
            </a:r>
            <a:r>
              <a:rPr kumimoji="0" lang="ar-SA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cs typeface="W1 THAGHR 03 035" pitchFamily="2" charset="-78"/>
              </a:rPr>
              <a:t>للتحلل </a:t>
            </a: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cs typeface="W1 THAGHR 03 035" pitchFamily="2" charset="-78"/>
              </a:rPr>
              <a:t>, لذلك فهي تتجمع بكميات ضخمة في البيئة حيث تتواجد هذه المواد في البيئة من حرق الوقود </a:t>
            </a:r>
            <a:r>
              <a:rPr kumimoji="0" lang="ar-SA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cs typeface="W1 THAGHR 03 035" pitchFamily="2" charset="-78"/>
              </a:rPr>
              <a:t>وابتعاثات</a:t>
            </a: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cs typeface="W1 THAGHR 03 035" pitchFamily="2" charset="-78"/>
              </a:rPr>
              <a:t> عوادم السيارات وعمليات استخراج </a:t>
            </a:r>
            <a:r>
              <a:rPr kumimoji="0" lang="ar-SA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cs typeface="W1 THAGHR 03 035" pitchFamily="2" charset="-78"/>
              </a:rPr>
              <a:t>النفط </a:t>
            </a: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cs typeface="W1 THAGHR 03 035" pitchFamily="2" charset="-78"/>
              </a:rPr>
              <a:t>,بالإضافة إلى المولدات و المخلفات الصناعية وغيرها من المصادر الأخرى.</a:t>
            </a:r>
          </a:p>
          <a:p>
            <a:pPr marL="342900" lvl="0" indent="-342900">
              <a:spcBef>
                <a:spcPct val="20000"/>
              </a:spcBef>
            </a:pPr>
            <a:r>
              <a:rPr lang="ar-SA" sz="2800" b="1" dirty="0" err="1" smtClean="0">
                <a:latin typeface="Arial Black" pitchFamily="34" charset="0"/>
                <a:cs typeface="W1 THAGHR 03 035" pitchFamily="2" charset="-78"/>
                <a:sym typeface="Symbol"/>
              </a:rPr>
              <a:t></a:t>
            </a: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cs typeface="W1 THAGHR 03 035" pitchFamily="2" charset="-78"/>
              </a:rPr>
              <a:t>انسياب المواد </a:t>
            </a:r>
            <a:r>
              <a:rPr kumimoji="0" lang="ar-SA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cs typeface="W1 THAGHR 03 035" pitchFamily="2" charset="-78"/>
              </a:rPr>
              <a:t>الهيدروكربونية</a:t>
            </a: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cs typeface="W1 THAGHR 03 035" pitchFamily="2" charset="-78"/>
              </a:rPr>
              <a:t> إلى المياه                                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cs typeface="W1 THAGHR 03 035" pitchFamily="2" charset="-78"/>
              </a:rPr>
              <a:t>   والترب يعتبر احد الملوثات الخطيرة للبيئة 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cs typeface="W1 THAGHR 03 035" pitchFamily="2" charset="-78"/>
              </a:rPr>
              <a:t>و الصحة.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cs typeface="W1 THAGHR 03 035" pitchFamily="2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cs typeface="W1 THAGHR 03 035" pitchFamily="2" charset="-78"/>
            </a:endParaRPr>
          </a:p>
        </p:txBody>
      </p:sp>
      <p:pic>
        <p:nvPicPr>
          <p:cNvPr id="11" name="Picture 2" descr="http://asset1.skynewsarabia.com/web/images/2013/06/30/315249/598/337/1-31524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4149080"/>
            <a:ext cx="2915815" cy="2708920"/>
          </a:xfrm>
          <a:prstGeom prst="rect">
            <a:avLst/>
          </a:prstGeom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  <a:softEdge rad="112500"/>
          </a:effec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2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200"/>
                            </p:stCondLst>
                            <p:childTnLst>
                              <p:par>
                                <p:cTn id="1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200"/>
                            </p:stCondLst>
                            <p:childTnLst>
                              <p:par>
                                <p:cTn id="2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200"/>
                            </p:stCondLst>
                            <p:childTnLst>
                              <p:par>
                                <p:cTn id="3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200"/>
                            </p:stCondLst>
                            <p:childTnLst>
                              <p:par>
                                <p:cTn id="4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عنصر نائب للمحتوى 4" descr="image-45078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85720" y="0"/>
            <a:ext cx="857256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800" dirty="0" smtClean="0">
                <a:ln w="6350">
                  <a:solidFill>
                    <a:srgbClr val="FFFFCC"/>
                  </a:solidFill>
                </a:ln>
                <a:solidFill>
                  <a:srgbClr val="FFFF99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cs typeface="W1 THAGHR 03 035" pitchFamily="2" charset="-78"/>
              </a:rPr>
              <a:t>دور الاحياء </a:t>
            </a:r>
            <a:r>
              <a:rPr lang="ar-SA" sz="2800" dirty="0" err="1" smtClean="0">
                <a:ln w="6350">
                  <a:solidFill>
                    <a:srgbClr val="FFFFCC"/>
                  </a:solidFill>
                </a:ln>
                <a:solidFill>
                  <a:srgbClr val="FFFF99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cs typeface="W1 THAGHR 03 035" pitchFamily="2" charset="-78"/>
              </a:rPr>
              <a:t>المجهرية</a:t>
            </a:r>
            <a:r>
              <a:rPr lang="ar-SA" sz="2800" dirty="0" smtClean="0">
                <a:ln w="6350">
                  <a:solidFill>
                    <a:srgbClr val="FFFFCC"/>
                  </a:solidFill>
                </a:ln>
                <a:solidFill>
                  <a:srgbClr val="FFFF99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cs typeface="W1 THAGHR 03 035" pitchFamily="2" charset="-78"/>
              </a:rPr>
              <a:t> في تحلل المواد </a:t>
            </a:r>
            <a:r>
              <a:rPr lang="ar-SA" sz="2800" dirty="0" err="1" smtClean="0">
                <a:ln w="6350">
                  <a:solidFill>
                    <a:srgbClr val="FFFFCC"/>
                  </a:solidFill>
                </a:ln>
                <a:solidFill>
                  <a:srgbClr val="FFFF99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cs typeface="W1 THAGHR 03 035" pitchFamily="2" charset="-78"/>
              </a:rPr>
              <a:t>الهيدروكربونية</a:t>
            </a:r>
            <a:r>
              <a:rPr lang="ar-SA" sz="2800" dirty="0" smtClean="0">
                <a:ln w="6350">
                  <a:solidFill>
                    <a:srgbClr val="FFFFCC"/>
                  </a:solidFill>
                </a:ln>
                <a:solidFill>
                  <a:srgbClr val="FFFF99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cs typeface="W1 THAGHR 03 035" pitchFamily="2" charset="-78"/>
              </a:rPr>
              <a:t> (النفط</a:t>
            </a:r>
            <a:r>
              <a:rPr lang="ar-SA" sz="2800" dirty="0" err="1" smtClean="0">
                <a:ln w="6350">
                  <a:solidFill>
                    <a:srgbClr val="FFFFCC"/>
                  </a:solidFill>
                </a:ln>
                <a:solidFill>
                  <a:srgbClr val="FFFF99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cs typeface="W1 THAGHR 03 035" pitchFamily="2" charset="-78"/>
              </a:rPr>
              <a:t>)</a:t>
            </a:r>
            <a:endParaRPr lang="en-US" sz="2800" dirty="0">
              <a:ln w="6350">
                <a:solidFill>
                  <a:srgbClr val="FFFFCC"/>
                </a:solidFill>
              </a:ln>
              <a:solidFill>
                <a:srgbClr val="FFFF99"/>
              </a:solidFill>
              <a:effectLst>
                <a:glow rad="228600">
                  <a:schemeClr val="tx1">
                    <a:alpha val="40000"/>
                  </a:schemeClr>
                </a:glow>
              </a:effectLst>
              <a:cs typeface="W1 THAGHR 03 035" pitchFamily="2" charset="-78"/>
            </a:endParaRPr>
          </a:p>
        </p:txBody>
      </p:sp>
      <p:sp>
        <p:nvSpPr>
          <p:cNvPr id="8" name="عنصر نائب للمحتوى 2"/>
          <p:cNvSpPr txBox="1">
            <a:spLocks/>
          </p:cNvSpPr>
          <p:nvPr/>
        </p:nvSpPr>
        <p:spPr>
          <a:xfrm>
            <a:off x="457200" y="1412776"/>
            <a:ext cx="8229600" cy="5445224"/>
          </a:xfrm>
          <a:prstGeom prst="rect">
            <a:avLst/>
          </a:prstGeom>
        </p:spPr>
        <p:txBody>
          <a:bodyPr vert="horz" lIns="91440" tIns="45720" rIns="91440" bIns="45720" rtlCol="1">
            <a:normAutofit fontScale="85000" lnSpcReduction="10000"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buFont typeface="AGA Arabesque" pitchFamily="2" charset="2"/>
              <a:buChar char="V"/>
              <a:tabLst/>
              <a:defRPr/>
            </a:pPr>
            <a:r>
              <a:rPr kumimoji="0" lang="ar-IQ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توجد أنواع عديدة من الإحياء </a:t>
            </a:r>
            <a:r>
              <a:rPr kumimoji="0" lang="ar-IQ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المجهرية</a:t>
            </a:r>
            <a:r>
              <a:rPr kumimoji="0" lang="ar-IQ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 كالبكتريا والفطريات والتي لها القابلية على التحليل </a:t>
            </a:r>
            <a:r>
              <a:rPr kumimoji="0" lang="ar-IQ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البايلوجي</a:t>
            </a:r>
            <a:r>
              <a:rPr kumimoji="0" lang="ar-IQ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 للمواد </a:t>
            </a:r>
            <a:r>
              <a:rPr kumimoji="0" lang="ar-IQ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الهيدروكاربونية</a:t>
            </a:r>
            <a:r>
              <a:rPr kumimoji="0" lang="ar-IQ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 </a:t>
            </a:r>
            <a:r>
              <a:rPr kumimoji="0" lang="ar-IQ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.</a:t>
            </a:r>
            <a:r>
              <a:rPr kumimoji="0" lang="ar-IQ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 </a:t>
            </a:r>
            <a:endParaRPr kumimoji="0" lang="ar-SA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abic Typesetting" pitchFamily="66" charset="-78"/>
              <a:cs typeface="W1 THAGHR 03 035" pitchFamily="2" charset="-78"/>
            </a:endParaRPr>
          </a:p>
          <a:p>
            <a:pPr marL="342900" lvl="0" indent="-342900">
              <a:spcBef>
                <a:spcPct val="20000"/>
              </a:spcBef>
              <a:buClr>
                <a:srgbClr val="FF0000"/>
              </a:buClr>
              <a:buFont typeface="AGA Arabesque" pitchFamily="2" charset="2"/>
              <a:buChar char="V"/>
              <a:defRPr/>
            </a:pPr>
            <a:r>
              <a:rPr lang="ar-SA" sz="3600" b="1" dirty="0" smtClean="0">
                <a:latin typeface="Arabic Typesetting" pitchFamily="66" charset="-78"/>
                <a:cs typeface="W1 THAGHR 03 035" pitchFamily="2" charset="-78"/>
              </a:rPr>
              <a:t>لذا يشترط </a:t>
            </a:r>
            <a:r>
              <a:rPr lang="ar-SA" sz="3600" b="1" dirty="0" err="1" smtClean="0">
                <a:latin typeface="Arabic Typesetting" pitchFamily="66" charset="-78"/>
                <a:cs typeface="W1 THAGHR 03 035" pitchFamily="2" charset="-78"/>
              </a:rPr>
              <a:t>لاتمام</a:t>
            </a:r>
            <a:r>
              <a:rPr lang="ar-SA" sz="3600" b="1" dirty="0" smtClean="0">
                <a:latin typeface="Arabic Typesetting" pitchFamily="66" charset="-78"/>
                <a:cs typeface="W1 THAGHR 03 035" pitchFamily="2" charset="-78"/>
              </a:rPr>
              <a:t> عملية التحليل بكفاءة وجود خليط من الميكروبات المختلفة وذلك لأن البترول يتكون من مجموعة منوعة من المواد </a:t>
            </a:r>
            <a:r>
              <a:rPr lang="ar-SA" sz="3600" b="1" dirty="0" err="1" smtClean="0">
                <a:latin typeface="Arabic Typesetting" pitchFamily="66" charset="-78"/>
                <a:cs typeface="W1 THAGHR 03 035" pitchFamily="2" charset="-78"/>
              </a:rPr>
              <a:t>الهيدروكربونية</a:t>
            </a:r>
            <a:r>
              <a:rPr lang="ar-SA" sz="3600" b="1" dirty="0" smtClean="0">
                <a:latin typeface="Arabic Typesetting" pitchFamily="66" charset="-78"/>
                <a:cs typeface="W1 THAGHR 03 035" pitchFamily="2" charset="-78"/>
              </a:rPr>
              <a:t> ، في حين أن أي كائن حي دقيق يكون متخصص لتحليل نوع محدد من المواد </a:t>
            </a:r>
            <a:r>
              <a:rPr lang="ar-SA" sz="3600" b="1" dirty="0" err="1" smtClean="0">
                <a:latin typeface="Arabic Typesetting" pitchFamily="66" charset="-78"/>
                <a:cs typeface="W1 THAGHR 03 035" pitchFamily="2" charset="-78"/>
              </a:rPr>
              <a:t>الهيدروكربونية</a:t>
            </a:r>
            <a:r>
              <a:rPr lang="ar-SA" sz="3600" b="1" dirty="0" smtClean="0">
                <a:latin typeface="Arabic Typesetting" pitchFamily="66" charset="-78"/>
                <a:cs typeface="W1 THAGHR 03 035" pitchFamily="2" charset="-78"/>
              </a:rPr>
              <a:t> </a:t>
            </a:r>
            <a:r>
              <a:rPr lang="ar-SA" sz="3600" b="1" dirty="0" err="1" smtClean="0">
                <a:latin typeface="Arabic Typesetting" pitchFamily="66" charset="-78"/>
                <a:cs typeface="W1 THAGHR 03 035" pitchFamily="2" charset="-78"/>
              </a:rPr>
              <a:t>.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abic Typesetting" pitchFamily="66" charset="-78"/>
              <a:cs typeface="W1 THAGHR 03 035" pitchFamily="2" charset="-78"/>
            </a:endParaRPr>
          </a:p>
          <a:p>
            <a:pPr marL="342900" lvl="0" indent="-342900">
              <a:spcBef>
                <a:spcPct val="20000"/>
              </a:spcBef>
              <a:buClr>
                <a:srgbClr val="FF0000"/>
              </a:buClr>
              <a:buFont typeface="AGA Arabesque" pitchFamily="2" charset="2"/>
              <a:buChar char="V"/>
              <a:defRPr/>
            </a:pPr>
            <a:r>
              <a:rPr kumimoji="0" lang="ar-IQ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لكل كائن دور معين في عملية التحليل</a:t>
            </a:r>
            <a:r>
              <a:rPr kumimoji="0" lang="ar-EG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 </a:t>
            </a:r>
            <a:r>
              <a:rPr kumimoji="0" lang="ar-EG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،</a:t>
            </a:r>
            <a:r>
              <a:rPr kumimoji="0" lang="ar-EG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 </a:t>
            </a:r>
            <a:r>
              <a:rPr kumimoji="0" lang="ar-IQ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إذ تنشط  ال</a:t>
            </a: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فطريات</a:t>
            </a:r>
            <a:r>
              <a:rPr kumimoji="0" lang="ar-IQ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 في</a:t>
            </a: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 المناطق اليابسة على العكس من البكتيريا التي تنشط في </a:t>
            </a:r>
            <a:r>
              <a:rPr lang="ar-IQ" sz="3600" b="1" dirty="0" smtClean="0">
                <a:latin typeface="Arabic Typesetting" pitchFamily="66" charset="-78"/>
                <a:cs typeface="W1 THAGHR 03 035" pitchFamily="2" charset="-78"/>
              </a:rPr>
              <a:t>البيئات المائية</a:t>
            </a:r>
            <a:r>
              <a:rPr lang="ar-SA" sz="3600" b="1" dirty="0" smtClean="0">
                <a:latin typeface="Arabic Typesetting" pitchFamily="66" charset="-78"/>
                <a:cs typeface="W1 THAGHR 03 035" pitchFamily="2" charset="-78"/>
              </a:rPr>
              <a:t> </a:t>
            </a:r>
            <a:r>
              <a:rPr lang="ar-IQ" sz="3600" b="1" dirty="0" err="1" smtClean="0">
                <a:latin typeface="Arabic Typesetting" pitchFamily="66" charset="-78"/>
                <a:cs typeface="W1 THAGHR 03 035" pitchFamily="2" charset="-78"/>
              </a:rPr>
              <a:t>.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abic Typesetting" pitchFamily="66" charset="-78"/>
              <a:cs typeface="W1 THAGHR 03 035" pitchFamily="2" charset="-78"/>
            </a:endParaRPr>
          </a:p>
          <a:p>
            <a:pPr marL="342900" lvl="0" indent="-342900">
              <a:spcBef>
                <a:spcPct val="20000"/>
              </a:spcBef>
              <a:buClr>
                <a:srgbClr val="FF0000"/>
              </a:buClr>
              <a:buFont typeface="AGA Arabesque" pitchFamily="2" charset="2"/>
              <a:buChar char="V"/>
              <a:defRPr/>
            </a:pPr>
            <a:endParaRPr kumimoji="0" lang="ar-SA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W1 THAGHR 03 035" pitchFamily="2" charset="-78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عنصر نائب للمحتوى 4" descr="image-45078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  <p:graphicFrame>
        <p:nvGraphicFramePr>
          <p:cNvPr id="22" name="رسم تخطيطي 21"/>
          <p:cNvGraphicFramePr/>
          <p:nvPr/>
        </p:nvGraphicFramePr>
        <p:xfrm>
          <a:off x="2195736" y="260648"/>
          <a:ext cx="4680520" cy="936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23" name="عنصر نائب للمحتوى 9"/>
          <p:cNvGraphicFramePr>
            <a:graphicFrameLocks/>
          </p:cNvGraphicFramePr>
          <p:nvPr/>
        </p:nvGraphicFramePr>
        <p:xfrm>
          <a:off x="0" y="1124745"/>
          <a:ext cx="9144000" cy="55446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2" grpId="0">
        <p:bldAsOne/>
      </p:bldGraphic>
      <p:bldGraphic spid="23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عنصر نائب للمحتوى 4" descr="image-45078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285720" y="0"/>
            <a:ext cx="8572560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200" b="1" dirty="0" smtClean="0">
                <a:ln w="6350">
                  <a:solidFill>
                    <a:srgbClr val="FFFFCC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cs typeface="W1 THAGHR 03 035" pitchFamily="2" charset="-78"/>
              </a:rPr>
              <a:t>التطبيق العملي</a:t>
            </a:r>
          </a:p>
          <a:p>
            <a:pPr algn="ctr">
              <a:spcBef>
                <a:spcPct val="50000"/>
              </a:spcBef>
            </a:pPr>
            <a:r>
              <a:rPr lang="ar-SA" sz="3200" b="1" dirty="0" smtClean="0">
                <a:ln w="6350">
                  <a:solidFill>
                    <a:srgbClr val="FFFFCC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  <a:cs typeface="W1 THAGHR 03 035" pitchFamily="2" charset="-78"/>
              </a:rPr>
              <a:t>عزل الفطريات والبكتيريا من  </a:t>
            </a:r>
            <a:r>
              <a:rPr lang="ar-SA" sz="3200" b="1" dirty="0" smtClean="0">
                <a:ln w="6350">
                  <a:solidFill>
                    <a:srgbClr val="FFFFCC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  <a:cs typeface="W1 THAGHR 03 035" pitchFamily="2" charset="-78"/>
              </a:rPr>
              <a:t>تربة نفطية</a:t>
            </a:r>
            <a:endParaRPr lang="ar-SA" sz="3200" b="1" dirty="0" smtClean="0">
              <a:ln w="6350">
                <a:solidFill>
                  <a:srgbClr val="FFFFCC"/>
                </a:solidFill>
              </a:ln>
              <a:solidFill>
                <a:srgbClr val="FF66CC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cs typeface="W1 THAGHR 03 035" pitchFamily="2" charset="-78"/>
            </a:endParaRPr>
          </a:p>
          <a:p>
            <a:pPr>
              <a:spcBef>
                <a:spcPct val="50000"/>
              </a:spcBef>
            </a:pPr>
            <a:r>
              <a:rPr lang="ar-SA" sz="3200" b="1" dirty="0" smtClean="0">
                <a:ln w="6350">
                  <a:solidFill>
                    <a:srgbClr val="FFFFCC"/>
                  </a:solidFill>
                </a:ln>
                <a:solidFill>
                  <a:srgbClr val="FFFF66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cs typeface="W1 THAGHR 03 035" pitchFamily="2" charset="-78"/>
              </a:rPr>
              <a:t>الادوات </a:t>
            </a:r>
            <a:r>
              <a:rPr lang="ar-SA" sz="3200" b="1" dirty="0" err="1" smtClean="0">
                <a:ln w="6350">
                  <a:solidFill>
                    <a:srgbClr val="FFFFCC"/>
                  </a:solidFill>
                </a:ln>
                <a:solidFill>
                  <a:srgbClr val="FFFF66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cs typeface="W1 THAGHR 03 035" pitchFamily="2" charset="-78"/>
              </a:rPr>
              <a:t>المستخدمة:</a:t>
            </a:r>
            <a:endParaRPr lang="ar-SA" sz="3200" b="1" dirty="0" smtClean="0">
              <a:ln w="6350">
                <a:solidFill>
                  <a:srgbClr val="FFFFCC"/>
                </a:solidFill>
              </a:ln>
              <a:solidFill>
                <a:srgbClr val="FFFF66"/>
              </a:solidFill>
              <a:effectLst>
                <a:glow rad="228600">
                  <a:schemeClr val="tx1">
                    <a:alpha val="40000"/>
                  </a:schemeClr>
                </a:glow>
              </a:effectLst>
              <a:cs typeface="W1 THAGHR 03 035" pitchFamily="2" charset="-78"/>
            </a:endParaRPr>
          </a:p>
          <a:p>
            <a:pPr>
              <a:spcBef>
                <a:spcPct val="50000"/>
              </a:spcBef>
              <a:buFontTx/>
              <a:buChar char="-"/>
            </a:pPr>
            <a:r>
              <a:rPr lang="ar-SA" sz="3200" dirty="0" smtClean="0">
                <a:ln w="6350">
                  <a:solidFill>
                    <a:srgbClr val="FFFFCC"/>
                  </a:solidFill>
                </a:ln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cs typeface="W1 THAGHR 03 035" pitchFamily="2" charset="-78"/>
              </a:rPr>
              <a:t>ظروف التعقيم.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ar-SA" sz="3200" dirty="0" smtClean="0">
                <a:ln w="6350">
                  <a:solidFill>
                    <a:srgbClr val="FFFFCC"/>
                  </a:solidFill>
                </a:ln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cs typeface="W1 THAGHR 03 035" pitchFamily="2" charset="-78"/>
              </a:rPr>
              <a:t> تربة يتم الحصول عليها من محطات البترول.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ar-SA" sz="3200" dirty="0" smtClean="0">
                <a:ln w="6350">
                  <a:solidFill>
                    <a:srgbClr val="FFFFCC"/>
                  </a:solidFill>
                </a:ln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cs typeface="W1 THAGHR 03 035" pitchFamily="2" charset="-78"/>
              </a:rPr>
              <a:t> أنابيب تحوي 9 مل ماء مقطر </a:t>
            </a:r>
            <a:r>
              <a:rPr lang="ar-SA" sz="3200" dirty="0" err="1" smtClean="0">
                <a:ln w="6350">
                  <a:solidFill>
                    <a:srgbClr val="FFFFCC"/>
                  </a:solidFill>
                </a:ln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cs typeface="W1 THAGHR 03 035" pitchFamily="2" charset="-78"/>
              </a:rPr>
              <a:t>معقم .</a:t>
            </a:r>
            <a:endParaRPr lang="ar-SA" sz="3200" dirty="0" smtClean="0">
              <a:ln w="6350">
                <a:solidFill>
                  <a:srgbClr val="FFFFCC"/>
                </a:solidFill>
              </a:ln>
              <a:solidFill>
                <a:schemeClr val="bg1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cs typeface="W1 THAGHR 03 035" pitchFamily="2" charset="-78"/>
            </a:endParaRPr>
          </a:p>
          <a:p>
            <a:pPr>
              <a:spcBef>
                <a:spcPct val="50000"/>
              </a:spcBef>
              <a:buFontTx/>
              <a:buChar char="-"/>
            </a:pPr>
            <a:r>
              <a:rPr lang="ar-SA" sz="3200" dirty="0" smtClean="0">
                <a:ln w="6350">
                  <a:solidFill>
                    <a:srgbClr val="FFFFCC"/>
                  </a:solidFill>
                </a:ln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cs typeface="W1 THAGHR 03 035" pitchFamily="2" charset="-78"/>
              </a:rPr>
              <a:t> ماصات معقمة سعة 1 مل.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ar-SA" sz="3200" dirty="0" smtClean="0">
                <a:ln w="6350">
                  <a:solidFill>
                    <a:srgbClr val="FFFFCC"/>
                  </a:solidFill>
                </a:ln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cs typeface="W1 THAGHR 03 035" pitchFamily="2" charset="-78"/>
              </a:rPr>
              <a:t>أطباق بتري تحوي بيئة تشابك </a:t>
            </a:r>
            <a:r>
              <a:rPr lang="ar-SA" sz="3200" dirty="0" err="1" smtClean="0">
                <a:ln w="6350">
                  <a:solidFill>
                    <a:srgbClr val="FFFFCC"/>
                  </a:solidFill>
                </a:ln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cs typeface="W1 THAGHR 03 035" pitchFamily="2" charset="-78"/>
              </a:rPr>
              <a:t>دوكس</a:t>
            </a:r>
            <a:r>
              <a:rPr lang="ar-SA" sz="3200" dirty="0" smtClean="0">
                <a:ln w="6350">
                  <a:solidFill>
                    <a:srgbClr val="FFFFCC"/>
                  </a:solidFill>
                </a:ln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cs typeface="W1 THAGHR 03 035" pitchFamily="2" charset="-78"/>
              </a:rPr>
              <a:t> </a:t>
            </a:r>
            <a:r>
              <a:rPr lang="ar-SA" sz="3200" dirty="0" err="1" smtClean="0">
                <a:ln w="6350">
                  <a:solidFill>
                    <a:srgbClr val="FFFFCC"/>
                  </a:solidFill>
                </a:ln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cs typeface="W1 THAGHR 03 035" pitchFamily="2" charset="-78"/>
              </a:rPr>
              <a:t>.</a:t>
            </a:r>
            <a:endParaRPr lang="ar-SA" sz="3200" dirty="0" smtClean="0">
              <a:ln w="6350">
                <a:solidFill>
                  <a:srgbClr val="FFFFCC"/>
                </a:solidFill>
              </a:ln>
              <a:solidFill>
                <a:schemeClr val="bg1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cs typeface="W1 THAGHR 03 035" pitchFamily="2" charset="-78"/>
            </a:endParaRPr>
          </a:p>
          <a:p>
            <a:pPr>
              <a:spcBef>
                <a:spcPct val="50000"/>
              </a:spcBef>
              <a:buFontTx/>
              <a:buChar char="-"/>
            </a:pPr>
            <a:r>
              <a:rPr lang="ar-SA" sz="3200" dirty="0" smtClean="0">
                <a:ln w="6350">
                  <a:solidFill>
                    <a:srgbClr val="FFFFCC"/>
                  </a:solidFill>
                </a:ln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cs typeface="W1 THAGHR 03 035" pitchFamily="2" charset="-78"/>
              </a:rPr>
              <a:t> أطباق بتري تحوي بيئة </a:t>
            </a:r>
            <a:r>
              <a:rPr lang="ar-SA" sz="3200" dirty="0" err="1" smtClean="0">
                <a:ln w="6350">
                  <a:solidFill>
                    <a:srgbClr val="FFFFCC"/>
                  </a:solidFill>
                </a:ln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cs typeface="W1 THAGHR 03 035" pitchFamily="2" charset="-78"/>
              </a:rPr>
              <a:t>الآجار</a:t>
            </a:r>
            <a:r>
              <a:rPr lang="ar-SA" sz="3200" dirty="0" smtClean="0">
                <a:ln w="6350">
                  <a:solidFill>
                    <a:srgbClr val="FFFFCC"/>
                  </a:solidFill>
                </a:ln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cs typeface="W1 THAGHR 03 035" pitchFamily="2" charset="-78"/>
              </a:rPr>
              <a:t> المغذي.</a:t>
            </a:r>
            <a:endParaRPr lang="en-US" sz="3200" dirty="0">
              <a:ln w="6350">
                <a:solidFill>
                  <a:srgbClr val="FFFFCC"/>
                </a:solidFill>
              </a:ln>
              <a:solidFill>
                <a:schemeClr val="bg1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cs typeface="W1 THAGHR 03 035" pitchFamily="2" charset="-78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عنصر نائب للمحتوى 4" descr="image-4507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4" name="مستطيل 3"/>
          <p:cNvSpPr/>
          <p:nvPr/>
        </p:nvSpPr>
        <p:spPr>
          <a:xfrm>
            <a:off x="3561147" y="260648"/>
            <a:ext cx="52593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3200" b="1" dirty="0" smtClean="0">
                <a:ln w="6350">
                  <a:solidFill>
                    <a:srgbClr val="FFFFCC"/>
                  </a:solidFill>
                </a:ln>
                <a:solidFill>
                  <a:srgbClr val="FFFF66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cs typeface="W1 THAGHR 03 035" pitchFamily="2" charset="-78"/>
              </a:rPr>
              <a:t>طريقة </a:t>
            </a:r>
            <a:r>
              <a:rPr lang="ar-SA" sz="3200" b="1" dirty="0" err="1" smtClean="0">
                <a:ln w="6350">
                  <a:solidFill>
                    <a:srgbClr val="FFFFCC"/>
                  </a:solidFill>
                </a:ln>
                <a:solidFill>
                  <a:srgbClr val="FFFF66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cs typeface="W1 THAGHR 03 035" pitchFamily="2" charset="-78"/>
              </a:rPr>
              <a:t>العمل :</a:t>
            </a:r>
            <a:endParaRPr lang="ar-SA" sz="3200" b="1" dirty="0" smtClean="0">
              <a:ln w="6350">
                <a:solidFill>
                  <a:srgbClr val="FFFFCC"/>
                </a:solidFill>
              </a:ln>
              <a:solidFill>
                <a:srgbClr val="FFFF66"/>
              </a:solidFill>
              <a:effectLst>
                <a:glow rad="228600">
                  <a:schemeClr val="tx1">
                    <a:alpha val="40000"/>
                  </a:schemeClr>
                </a:glow>
              </a:effectLst>
              <a:cs typeface="W1 THAGHR 03 035" pitchFamily="2" charset="-78"/>
            </a:endParaRPr>
          </a:p>
        </p:txBody>
      </p:sp>
      <p:sp>
        <p:nvSpPr>
          <p:cNvPr id="6" name="عنصر نائب للمحتوى 2"/>
          <p:cNvSpPr txBox="1">
            <a:spLocks/>
          </p:cNvSpPr>
          <p:nvPr/>
        </p:nvSpPr>
        <p:spPr>
          <a:xfrm>
            <a:off x="0" y="836712"/>
            <a:ext cx="9144000" cy="6021288"/>
          </a:xfrm>
          <a:prstGeom prst="rect">
            <a:avLst/>
          </a:prstGeom>
        </p:spPr>
        <p:txBody>
          <a:bodyPr vert="horz" lIns="91440" tIns="45720" rIns="91440" bIns="45720" rtlCol="1">
            <a:normAutofit fontScale="70000" lnSpcReduction="20000"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ar-SA" sz="3200" b="1" dirty="0" smtClean="0">
                <a:latin typeface="Arabic Typesetting" pitchFamily="66" charset="-78"/>
                <a:cs typeface="W1 THAGHR 03 035" pitchFamily="2" charset="-78"/>
              </a:rPr>
              <a:t>1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- تجرى عملية تخفيف لعينة التربة وذلك </a:t>
            </a:r>
            <a:r>
              <a:rPr kumimoji="0" lang="ar-SA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بوزن 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(</a:t>
            </a:r>
            <a:r>
              <a:rPr kumimoji="0" lang="ar-SA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1جم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) وتوضع في انبوبه تحتوي </a:t>
            </a:r>
            <a:r>
              <a:rPr kumimoji="0" lang="ar-SA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على 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(9 </a:t>
            </a:r>
            <a:r>
              <a:rPr kumimoji="0" lang="ar-SA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مل 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) ماء </a:t>
            </a:r>
            <a:r>
              <a:rPr kumimoji="0" lang="ar-SA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مقطرمعقم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 وترج لمدة عشر دقائق إلى عشرين دقيقة تقريباً ويكون التخفيف 1/10.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abic Typesetting" pitchFamily="66" charset="-78"/>
              <a:cs typeface="W1 THAGHR 03 035" pitchFamily="2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ar-SA" sz="3200" b="1" dirty="0" smtClean="0">
                <a:latin typeface="Arabic Typesetting" pitchFamily="66" charset="-78"/>
                <a:cs typeface="W1 THAGHR 03 035" pitchFamily="2" charset="-78"/>
              </a:rPr>
              <a:t>2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- تترك الأنبوبة لعدة دقائق حتى يتم ترسيب حبيبات التربة الكبيرة.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abic Typesetting" pitchFamily="66" charset="-78"/>
              <a:cs typeface="W1 THAGHR 03 035" pitchFamily="2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ar-SA" sz="3200" b="1" dirty="0" smtClean="0">
                <a:latin typeface="Arabic Typesetting" pitchFamily="66" charset="-78"/>
                <a:cs typeface="W1 THAGHR 03 035" pitchFamily="2" charset="-78"/>
              </a:rPr>
              <a:t>3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- </a:t>
            </a:r>
            <a:r>
              <a:rPr kumimoji="0" lang="ar-SA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يؤخذ 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(</a:t>
            </a:r>
            <a:r>
              <a:rPr kumimoji="0" lang="ar-SA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1مل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) من هذا المحلول وينقل إلى أنبوبة محتوية </a:t>
            </a:r>
            <a:r>
              <a:rPr kumimoji="0" lang="ar-SA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على 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(</a:t>
            </a:r>
            <a:r>
              <a:rPr kumimoji="0" lang="ar-SA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9مل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) من الماء المقطر وترج جيداُ فيكون التخفيف هنا 1/100.وبنفس الطريقة يتم عمل تخفيف 1/1000.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abic Typesetting" pitchFamily="66" charset="-78"/>
              <a:cs typeface="W1 THAGHR 03 035" pitchFamily="2" charset="-78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ar-SA" sz="3200" b="1" dirty="0" smtClean="0">
                <a:latin typeface="Arabic Typesetting" pitchFamily="66" charset="-78"/>
                <a:cs typeface="W1 THAGHR 03 035" pitchFamily="2" charset="-78"/>
              </a:rPr>
              <a:t>4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- تحضر أطباق بتري محتوية على بيئة غذائية مناسبة لنمو البكتيريا مثل بيئة </a:t>
            </a:r>
            <a:r>
              <a:rPr kumimoji="0" lang="ar-SA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الاجار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 المغذي و </a:t>
            </a:r>
            <a:r>
              <a:rPr lang="ar-SA" sz="3200" b="1" dirty="0" smtClean="0">
                <a:ln w="10541" cmpd="sng">
                  <a:noFill/>
                  <a:prstDash val="solid"/>
                </a:ln>
                <a:latin typeface="Arabic Typesetting" pitchFamily="66" charset="-78"/>
                <a:cs typeface="W1 THAGHR 03 035" pitchFamily="2" charset="-78"/>
              </a:rPr>
              <a:t>يحضر أيضاً أطباق بتري محتوية على بيئة غذائية مناسبة لنمو الفطر مثل تشابك </a:t>
            </a:r>
            <a:r>
              <a:rPr lang="ar-SA" sz="3200" b="1" dirty="0" err="1" smtClean="0">
                <a:ln w="10541" cmpd="sng">
                  <a:noFill/>
                  <a:prstDash val="solid"/>
                </a:ln>
                <a:latin typeface="Arabic Typesetting" pitchFamily="66" charset="-78"/>
                <a:cs typeface="W1 THAGHR 03 035" pitchFamily="2" charset="-78"/>
              </a:rPr>
              <a:t>دوكس</a:t>
            </a:r>
            <a:r>
              <a:rPr lang="ar-SA" sz="3200" b="1" dirty="0" smtClean="0">
                <a:ln w="10541" cmpd="sng">
                  <a:noFill/>
                  <a:prstDash val="solid"/>
                </a:ln>
                <a:latin typeface="Arabic Typesetting" pitchFamily="66" charset="-78"/>
                <a:cs typeface="W1 THAGHR 03 035" pitchFamily="2" charset="-78"/>
              </a:rPr>
              <a:t> </a:t>
            </a:r>
            <a:r>
              <a:rPr kumimoji="0" lang="ar-SA" sz="3200" b="1" i="0" u="none" strike="noStrike" kern="1200" cap="none" spc="0" normalizeH="0" baseline="0" noProof="0" dirty="0" smtClean="0"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وتلقح 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بواقع </a:t>
            </a:r>
            <a:r>
              <a:rPr kumimoji="0" lang="ar-SA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1مل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 لكل طبق.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abic Typesetting" pitchFamily="66" charset="-78"/>
              <a:cs typeface="W1 THAGHR 03 035" pitchFamily="2" charset="-78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ar-SA" sz="3200" b="1" dirty="0" smtClean="0">
                <a:latin typeface="Arabic Typesetting" pitchFamily="66" charset="-78"/>
                <a:cs typeface="W1 THAGHR 03 035" pitchFamily="2" charset="-78"/>
              </a:rPr>
              <a:t>5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- تغطى الأطباق ثم تحضن البكتيريا في  </a:t>
            </a:r>
            <a:r>
              <a:rPr kumimoji="0" lang="ar-SA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حضان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 البكتيريا عند درجه </a:t>
            </a:r>
            <a:r>
              <a:rPr kumimoji="0" lang="ar-SA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حراره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 </a:t>
            </a:r>
            <a:r>
              <a:rPr kumimoji="0" lang="ar-SA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35م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° لمدة </a:t>
            </a:r>
            <a:r>
              <a:rPr kumimoji="0" lang="ar-SA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24 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-48 </a:t>
            </a:r>
            <a:r>
              <a:rPr kumimoji="0" lang="ar-SA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ساعه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 والفطريات في </a:t>
            </a:r>
            <a:r>
              <a:rPr kumimoji="0" lang="ar-SA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حضان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 الفطريات عند درجة </a:t>
            </a:r>
            <a:r>
              <a:rPr lang="ar-SA" sz="3200" b="1" dirty="0" smtClean="0">
                <a:latin typeface="Arabic Typesetting" pitchFamily="66" charset="-78"/>
                <a:cs typeface="W1 THAGHR 03 035" pitchFamily="2" charset="-78"/>
              </a:rPr>
              <a:t>حرارة 25-</a:t>
            </a:r>
            <a:r>
              <a:rPr lang="ar-SA" sz="3200" b="1" dirty="0" err="1" smtClean="0">
                <a:latin typeface="Arabic Typesetting" pitchFamily="66" charset="-78"/>
                <a:cs typeface="W1 THAGHR 03 035" pitchFamily="2" charset="-78"/>
              </a:rPr>
              <a:t>27م</a:t>
            </a:r>
            <a:r>
              <a:rPr lang="ar-SA" sz="3200" b="1" dirty="0" smtClean="0">
                <a:latin typeface="Arabic Typesetting" pitchFamily="66" charset="-78"/>
                <a:cs typeface="W1 THAGHR 03 035" pitchFamily="2" charset="-78"/>
              </a:rPr>
              <a:t>° لمدة اسبوع </a:t>
            </a:r>
            <a:r>
              <a:rPr kumimoji="0" lang="ar-SA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.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abic Typesetting" pitchFamily="66" charset="-78"/>
              <a:cs typeface="W1 THAGHR 03 035" pitchFamily="2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ar-SA" sz="3200" b="1" dirty="0" smtClean="0">
                <a:latin typeface="Arabic Typesetting" pitchFamily="66" charset="-78"/>
                <a:cs typeface="W1 THAGHR 03 035" pitchFamily="2" charset="-78"/>
              </a:rPr>
              <a:t>6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- تفحص الاطباق وتسجل النتائج المتحصل عليها على حسب المستعمرات أو </a:t>
            </a:r>
            <a:r>
              <a:rPr kumimoji="0" lang="ar-SA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النموات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 التي تظهر لديك.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abic Typesetting" pitchFamily="66" charset="-78"/>
              <a:cs typeface="W1 THAGHR 03 035" pitchFamily="2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ar-SA" sz="3200" b="1" dirty="0" smtClean="0">
                <a:latin typeface="Arabic Typesetting" pitchFamily="66" charset="-78"/>
                <a:cs typeface="W1 THAGHR 03 035" pitchFamily="2" charset="-78"/>
              </a:rPr>
              <a:t>7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- بعض الاطباق يتم تلقيحها بواسطة التربة مباشرة دون </a:t>
            </a:r>
            <a:r>
              <a:rPr kumimoji="0" lang="ar-SA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تخفيف 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(الرش المباشر) عن طريق رش أقل كمية ممكنة من التربة على سطح الطبق مباشرة وذلك تحت ظروف التعقيم.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abic Typesetting" pitchFamily="66" charset="-78"/>
              <a:cs typeface="W1 THAGHR 03 035" pitchFamily="2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ar-SA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8 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abic Typesetting" pitchFamily="66" charset="-78"/>
                <a:cs typeface="W1 THAGHR 03 035" pitchFamily="2" charset="-78"/>
              </a:rPr>
              <a:t>- كلما زاد التخفيف كلما أمكن الحصول على مستعمرات نقية.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abic Typesetting" pitchFamily="66" charset="-78"/>
              <a:cs typeface="W1 THAGHR 03 035" pitchFamily="2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ar-SA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W1 THAGHR 03 035" pitchFamily="2" charset="-78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عنصر نائب للمحتوى 3" descr="__1_~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2" name="مستطيل 11"/>
          <p:cNvSpPr/>
          <p:nvPr/>
        </p:nvSpPr>
        <p:spPr>
          <a:xfrm>
            <a:off x="0" y="357166"/>
            <a:ext cx="942978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80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99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cs typeface="W1 THAGHR 03 035" pitchFamily="2" charset="-78"/>
              </a:rPr>
              <a:t>أ. منيرة </a:t>
            </a:r>
            <a:r>
              <a:rPr lang="ar-SA" sz="8000" b="1" dirty="0" err="1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99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cs typeface="W1 THAGHR 03 035" pitchFamily="2" charset="-78"/>
              </a:rPr>
              <a:t>الدوسري</a:t>
            </a:r>
            <a:endParaRPr lang="ar-SA" sz="80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99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  <a:cs typeface="W1 THAGHR 03 035" pitchFamily="2" charset="-78"/>
            </a:endParaRPr>
          </a:p>
        </p:txBody>
      </p:sp>
      <p:pic>
        <p:nvPicPr>
          <p:cNvPr id="6" name="Picture 3" descr="C:\Users\DAR\Pictures\thank-you_36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1857364"/>
            <a:ext cx="6786609" cy="3214686"/>
          </a:xfrm>
          <a:prstGeom prst="rect">
            <a:avLst/>
          </a:prstGeom>
          <a:noFill/>
        </p:spPr>
      </p:pic>
      <p:pic>
        <p:nvPicPr>
          <p:cNvPr id="7" name="صورة 6" descr="rFs87127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214346" y="4643446"/>
            <a:ext cx="5186385" cy="2214554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سمة Office">
  <a:themeElements>
    <a:clrScheme name="حيوية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639</TotalTime>
  <Words>487</Words>
  <Application>Microsoft Office PowerPoint</Application>
  <PresentationFormat>عرض على الشاشة (3:4)‏</PresentationFormat>
  <Paragraphs>49</Paragraphs>
  <Slides>8</Slides>
  <Notes>5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تأثير غاز الإيثيلين على نمو بادرات الفول النامية في الظلام</dc:title>
  <dc:creator>skills2</dc:creator>
  <cp:lastModifiedBy>skills2</cp:lastModifiedBy>
  <cp:revision>53</cp:revision>
  <dcterms:modified xsi:type="dcterms:W3CDTF">2014-02-12T08:21:25Z</dcterms:modified>
</cp:coreProperties>
</file>