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6"/>
  </p:notesMasterIdLst>
  <p:handoutMasterIdLst>
    <p:handoutMasterId r:id="rId17"/>
  </p:handoutMasterIdLst>
  <p:sldIdLst>
    <p:sldId id="512" r:id="rId2"/>
    <p:sldId id="463" r:id="rId3"/>
    <p:sldId id="521" r:id="rId4"/>
    <p:sldId id="515" r:id="rId5"/>
    <p:sldId id="468" r:id="rId6"/>
    <p:sldId id="486" r:id="rId7"/>
    <p:sldId id="508" r:id="rId8"/>
    <p:sldId id="495" r:id="rId9"/>
    <p:sldId id="519" r:id="rId10"/>
    <p:sldId id="520" r:id="rId11"/>
    <p:sldId id="518" r:id="rId12"/>
    <p:sldId id="517" r:id="rId13"/>
    <p:sldId id="522" r:id="rId14"/>
    <p:sldId id="428" r:id="rId15"/>
  </p:sldIdLst>
  <p:sldSz cx="9144000" cy="6858000" type="screen4x3"/>
  <p:notesSz cx="6623050" cy="9810750"/>
  <p:defaultTextStyle>
    <a:defPPr>
      <a:defRPr lang="ar-SA"/>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r" defTabSz="914400" rtl="1" eaLnBrk="1" latinLnBrk="0" hangingPunct="1">
      <a:defRPr kern="1200">
        <a:solidFill>
          <a:schemeClr val="tx1"/>
        </a:solidFill>
        <a:latin typeface="Arial" pitchFamily="34" charset="0"/>
        <a:ea typeface="+mn-ea"/>
        <a:cs typeface="+mn-cs"/>
      </a:defRPr>
    </a:lvl6pPr>
    <a:lvl7pPr marL="2743200" algn="r" defTabSz="914400" rtl="1" eaLnBrk="1" latinLnBrk="0" hangingPunct="1">
      <a:defRPr kern="1200">
        <a:solidFill>
          <a:schemeClr val="tx1"/>
        </a:solidFill>
        <a:latin typeface="Arial" pitchFamily="34" charset="0"/>
        <a:ea typeface="+mn-ea"/>
        <a:cs typeface="+mn-cs"/>
      </a:defRPr>
    </a:lvl7pPr>
    <a:lvl8pPr marL="3200400" algn="r" defTabSz="914400" rtl="1" eaLnBrk="1" latinLnBrk="0" hangingPunct="1">
      <a:defRPr kern="1200">
        <a:solidFill>
          <a:schemeClr val="tx1"/>
        </a:solidFill>
        <a:latin typeface="Arial" pitchFamily="34" charset="0"/>
        <a:ea typeface="+mn-ea"/>
        <a:cs typeface="+mn-cs"/>
      </a:defRPr>
    </a:lvl8pPr>
    <a:lvl9pPr marL="3657600" algn="r" defTabSz="914400" rtl="1"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1E7C37"/>
    <a:srgbClr val="0066FF"/>
    <a:srgbClr val="2DBD53"/>
    <a:srgbClr val="000000"/>
    <a:srgbClr val="66CCFF"/>
    <a:srgbClr val="66FFCC"/>
    <a:srgbClr val="00CCFF"/>
    <a:srgbClr val="D1DD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4871" autoAdjust="0"/>
    <p:restoredTop sz="96870" autoAdjust="0"/>
  </p:normalViewPr>
  <p:slideViewPr>
    <p:cSldViewPr snapToObjects="1">
      <p:cViewPr>
        <p:scale>
          <a:sx n="75" d="100"/>
          <a:sy n="75" d="100"/>
        </p:scale>
        <p:origin x="-630" y="-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p:scale>
          <a:sx n="75" d="100"/>
          <a:sy n="75" d="100"/>
        </p:scale>
        <p:origin x="-786" y="492"/>
      </p:cViewPr>
      <p:guideLst>
        <p:guide orient="horz" pos="3090"/>
        <p:guide pos="208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C1D8FB-8EB9-4C6A-A2FA-431158CBF145}" type="doc">
      <dgm:prSet loTypeId="urn:microsoft.com/office/officeart/2005/8/layout/process4" loCatId="list" qsTypeId="urn:microsoft.com/office/officeart/2005/8/quickstyle/simple1" qsCatId="simple" csTypeId="urn:microsoft.com/office/officeart/2005/8/colors/accent1_2" csCatId="accent1" phldr="1"/>
      <dgm:spPr/>
      <dgm:t>
        <a:bodyPr/>
        <a:lstStyle/>
        <a:p>
          <a:pPr rtl="1"/>
          <a:endParaRPr lang="ar-EG"/>
        </a:p>
      </dgm:t>
    </dgm:pt>
    <dgm:pt modelId="{D09A49C1-0D66-4515-A9AE-2E01A2CCFD47}">
      <dgm:prSet phldrT="[Text]"/>
      <dgm:spPr/>
      <dgm:t>
        <a:bodyPr/>
        <a:lstStyle/>
        <a:p>
          <a:pPr rtl="1"/>
          <a:r>
            <a:rPr lang="en-US" dirty="0" smtClean="0"/>
            <a:t>ORGANIZERS</a:t>
          </a:r>
          <a:endParaRPr lang="ar-EG" dirty="0"/>
        </a:p>
      </dgm:t>
    </dgm:pt>
    <dgm:pt modelId="{0F279D69-E75E-4891-A45E-36F1ADC89CE5}" type="parTrans" cxnId="{7DC7B97E-05D6-4580-BC17-E51D6DE06DA4}">
      <dgm:prSet/>
      <dgm:spPr/>
      <dgm:t>
        <a:bodyPr/>
        <a:lstStyle/>
        <a:p>
          <a:pPr rtl="1"/>
          <a:endParaRPr lang="ar-EG"/>
        </a:p>
      </dgm:t>
    </dgm:pt>
    <dgm:pt modelId="{05E7E370-CD28-44A1-9BCC-990AA756BBA5}" type="sibTrans" cxnId="{7DC7B97E-05D6-4580-BC17-E51D6DE06DA4}">
      <dgm:prSet/>
      <dgm:spPr/>
      <dgm:t>
        <a:bodyPr/>
        <a:lstStyle/>
        <a:p>
          <a:pPr rtl="1"/>
          <a:endParaRPr lang="ar-EG"/>
        </a:p>
      </dgm:t>
    </dgm:pt>
    <dgm:pt modelId="{DA3F3D46-D36C-466B-9664-369658EA2FF0}">
      <dgm:prSet phldrT="[Text]"/>
      <dgm:spPr/>
      <dgm:t>
        <a:bodyPr/>
        <a:lstStyle/>
        <a:p>
          <a:pPr rtl="1"/>
          <a:r>
            <a:rPr lang="en-US" dirty="0" smtClean="0"/>
            <a:t>SPONSORS</a:t>
          </a:r>
          <a:endParaRPr lang="ar-EG" dirty="0"/>
        </a:p>
      </dgm:t>
    </dgm:pt>
    <dgm:pt modelId="{B4D69CDE-F925-47D0-A4C6-FD4C257F4070}" type="parTrans" cxnId="{8B05070A-B668-4540-BDCF-2444A3AD724C}">
      <dgm:prSet/>
      <dgm:spPr/>
      <dgm:t>
        <a:bodyPr/>
        <a:lstStyle/>
        <a:p>
          <a:pPr rtl="1"/>
          <a:endParaRPr lang="ar-EG"/>
        </a:p>
      </dgm:t>
    </dgm:pt>
    <dgm:pt modelId="{C1AB09BA-B068-4C61-892E-12C826190D77}" type="sibTrans" cxnId="{8B05070A-B668-4540-BDCF-2444A3AD724C}">
      <dgm:prSet/>
      <dgm:spPr/>
      <dgm:t>
        <a:bodyPr/>
        <a:lstStyle/>
        <a:p>
          <a:pPr rtl="1"/>
          <a:endParaRPr lang="ar-EG"/>
        </a:p>
      </dgm:t>
    </dgm:pt>
    <dgm:pt modelId="{896A7BE5-F337-4A80-AA10-EFDF8083D21D}">
      <dgm:prSet phldrT="[Text]" custT="1"/>
      <dgm:spPr/>
      <dgm:t>
        <a:bodyPr/>
        <a:lstStyle/>
        <a:p>
          <a:pPr rtl="1"/>
          <a:r>
            <a:rPr lang="en-US" sz="2000" b="1" i="1" dirty="0" smtClean="0">
              <a:solidFill>
                <a:srgbClr val="00B050"/>
              </a:solidFill>
              <a:latin typeface="Times New Roman" pitchFamily="18" charset="0"/>
              <a:cs typeface="Times New Roman" pitchFamily="18" charset="0"/>
            </a:rPr>
            <a:t>EURAGENG</a:t>
          </a:r>
          <a:endParaRPr lang="ar-EG" sz="2000" b="1" i="1" dirty="0">
            <a:latin typeface="Times New Roman" pitchFamily="18" charset="0"/>
            <a:cs typeface="Times New Roman" pitchFamily="18" charset="0"/>
          </a:endParaRPr>
        </a:p>
      </dgm:t>
    </dgm:pt>
    <dgm:pt modelId="{A829D5FC-7C29-4852-A5D9-BAE66D5A68BD}" type="parTrans" cxnId="{0C37F769-DD69-4A17-8F0C-0E041EF86D33}">
      <dgm:prSet/>
      <dgm:spPr/>
      <dgm:t>
        <a:bodyPr/>
        <a:lstStyle/>
        <a:p>
          <a:pPr rtl="1"/>
          <a:endParaRPr lang="ar-EG"/>
        </a:p>
      </dgm:t>
    </dgm:pt>
    <dgm:pt modelId="{249FCDCB-9BFB-4708-B47C-8A1335A33888}" type="sibTrans" cxnId="{0C37F769-DD69-4A17-8F0C-0E041EF86D33}">
      <dgm:prSet/>
      <dgm:spPr/>
      <dgm:t>
        <a:bodyPr/>
        <a:lstStyle/>
        <a:p>
          <a:pPr rtl="1"/>
          <a:endParaRPr lang="ar-EG"/>
        </a:p>
      </dgm:t>
    </dgm:pt>
    <dgm:pt modelId="{40D70E13-709B-4535-91B5-B52D96FAA82F}">
      <dgm:prSet phldrT="[Text]" custT="1"/>
      <dgm:spPr/>
      <dgm:t>
        <a:bodyPr/>
        <a:lstStyle/>
        <a:p>
          <a:pPr rtl="1"/>
          <a:r>
            <a:rPr lang="en-US" sz="2000" b="1" i="1" dirty="0" smtClean="0">
              <a:solidFill>
                <a:srgbClr val="1E7C37"/>
              </a:solidFill>
              <a:latin typeface="Times New Roman" pitchFamily="18" charset="0"/>
              <a:cs typeface="Times New Roman" pitchFamily="18" charset="0"/>
            </a:rPr>
            <a:t>WIT</a:t>
          </a:r>
          <a:endParaRPr lang="ar-EG" sz="2000" b="1" i="1" dirty="0">
            <a:solidFill>
              <a:srgbClr val="1E7C37"/>
            </a:solidFill>
            <a:latin typeface="Times New Roman" pitchFamily="18" charset="0"/>
            <a:cs typeface="Times New Roman" pitchFamily="18" charset="0"/>
          </a:endParaRPr>
        </a:p>
      </dgm:t>
    </dgm:pt>
    <dgm:pt modelId="{6DB8A72E-0A51-4688-9D0E-4F126AD54533}" type="parTrans" cxnId="{4E5EEAF4-0C84-43C4-8CAA-7B04D3B33778}">
      <dgm:prSet/>
      <dgm:spPr/>
      <dgm:t>
        <a:bodyPr/>
        <a:lstStyle/>
        <a:p>
          <a:pPr rtl="1"/>
          <a:endParaRPr lang="ar-EG"/>
        </a:p>
      </dgm:t>
    </dgm:pt>
    <dgm:pt modelId="{540BCD1E-76DA-452B-9481-42268841532B}" type="sibTrans" cxnId="{4E5EEAF4-0C84-43C4-8CAA-7B04D3B33778}">
      <dgm:prSet/>
      <dgm:spPr/>
      <dgm:t>
        <a:bodyPr/>
        <a:lstStyle/>
        <a:p>
          <a:pPr rtl="1"/>
          <a:endParaRPr lang="ar-EG"/>
        </a:p>
      </dgm:t>
    </dgm:pt>
    <dgm:pt modelId="{97621375-F9E6-4F10-99FA-B5A5B0DDAED6}">
      <dgm:prSet phldrT="[Text]"/>
      <dgm:spPr/>
      <dgm:t>
        <a:bodyPr/>
        <a:lstStyle/>
        <a:p>
          <a:pPr rtl="1"/>
          <a:r>
            <a:rPr lang="en-US" dirty="0" smtClean="0"/>
            <a:t>THE CONFERENCE SECRETARIAT</a:t>
          </a:r>
          <a:endParaRPr lang="ar-EG" dirty="0"/>
        </a:p>
      </dgm:t>
    </dgm:pt>
    <dgm:pt modelId="{26584925-806E-4617-9B2A-ED4E24B47846}" type="parTrans" cxnId="{88BA1000-0C5D-4D8C-92A7-CBED7D3BCE7B}">
      <dgm:prSet/>
      <dgm:spPr/>
      <dgm:t>
        <a:bodyPr/>
        <a:lstStyle/>
        <a:p>
          <a:pPr rtl="1"/>
          <a:endParaRPr lang="ar-EG"/>
        </a:p>
      </dgm:t>
    </dgm:pt>
    <dgm:pt modelId="{B6D8DEC4-54E0-42E7-B8C8-58297CCC494A}" type="sibTrans" cxnId="{88BA1000-0C5D-4D8C-92A7-CBED7D3BCE7B}">
      <dgm:prSet/>
      <dgm:spPr/>
      <dgm:t>
        <a:bodyPr/>
        <a:lstStyle/>
        <a:p>
          <a:pPr rtl="1"/>
          <a:endParaRPr lang="ar-EG"/>
        </a:p>
      </dgm:t>
    </dgm:pt>
    <dgm:pt modelId="{67CC3D3E-F786-490E-B4C7-AEEAA5089911}">
      <dgm:prSet phldrT="[Text]" custT="1"/>
      <dgm:spPr/>
      <dgm:t>
        <a:bodyPr/>
        <a:lstStyle/>
        <a:p>
          <a:pPr algn="ctr" rtl="1"/>
          <a:r>
            <a:rPr lang="en-US" sz="2000" b="1" i="1" dirty="0" smtClean="0">
              <a:solidFill>
                <a:srgbClr val="1E7C37"/>
              </a:solidFill>
              <a:latin typeface="Times New Roman" pitchFamily="18" charset="0"/>
              <a:cs typeface="Times New Roman" pitchFamily="18" charset="0"/>
            </a:rPr>
            <a:t>Irene Moreno </a:t>
          </a:r>
          <a:r>
            <a:rPr lang="en-US" sz="2000" b="1" i="1" dirty="0" err="1" smtClean="0">
              <a:solidFill>
                <a:srgbClr val="1E7C37"/>
              </a:solidFill>
              <a:latin typeface="Times New Roman" pitchFamily="18" charset="0"/>
              <a:cs typeface="Times New Roman" pitchFamily="18" charset="0"/>
            </a:rPr>
            <a:t>Millan</a:t>
          </a:r>
          <a:endParaRPr lang="ar-EG" sz="2000" b="1" i="1" dirty="0">
            <a:solidFill>
              <a:srgbClr val="1E7C37"/>
            </a:solidFill>
            <a:latin typeface="Times New Roman" pitchFamily="18" charset="0"/>
            <a:cs typeface="Times New Roman" pitchFamily="18" charset="0"/>
          </a:endParaRPr>
        </a:p>
      </dgm:t>
    </dgm:pt>
    <dgm:pt modelId="{FDE29F16-9593-459D-8053-A11F6879B6A9}" type="parTrans" cxnId="{C9CBAB8D-28CC-462C-AD6A-246DE02508D3}">
      <dgm:prSet/>
      <dgm:spPr/>
      <dgm:t>
        <a:bodyPr/>
        <a:lstStyle/>
        <a:p>
          <a:pPr rtl="1"/>
          <a:endParaRPr lang="ar-EG"/>
        </a:p>
      </dgm:t>
    </dgm:pt>
    <dgm:pt modelId="{3DD7CE35-C25C-4BA7-B2C2-56401E1F54BB}" type="sibTrans" cxnId="{C9CBAB8D-28CC-462C-AD6A-246DE02508D3}">
      <dgm:prSet/>
      <dgm:spPr/>
      <dgm:t>
        <a:bodyPr/>
        <a:lstStyle/>
        <a:p>
          <a:pPr rtl="1"/>
          <a:endParaRPr lang="ar-EG"/>
        </a:p>
      </dgm:t>
    </dgm:pt>
    <dgm:pt modelId="{1EA0ECE2-39CE-4A75-9747-1A20C8547F2B}">
      <dgm:prSet phldrT="[Text]" custT="1"/>
      <dgm:spPr/>
      <dgm:t>
        <a:bodyPr/>
        <a:lstStyle/>
        <a:p>
          <a:pPr rtl="1"/>
          <a:endParaRPr lang="ar-EG" sz="2000" b="1" i="1" dirty="0">
            <a:solidFill>
              <a:srgbClr val="1E7C37"/>
            </a:solidFill>
            <a:latin typeface="Times New Roman" pitchFamily="18" charset="0"/>
            <a:cs typeface="Times New Roman" pitchFamily="18" charset="0"/>
          </a:endParaRPr>
        </a:p>
      </dgm:t>
    </dgm:pt>
    <dgm:pt modelId="{37200F49-1F50-4DB0-BDBA-600FBEAF2E28}" type="parTrans" cxnId="{1D2D1299-2709-4978-BB1E-83B55433D54A}">
      <dgm:prSet/>
      <dgm:spPr/>
      <dgm:t>
        <a:bodyPr/>
        <a:lstStyle/>
        <a:p>
          <a:pPr rtl="1"/>
          <a:endParaRPr lang="ar-EG"/>
        </a:p>
      </dgm:t>
    </dgm:pt>
    <dgm:pt modelId="{555CEB24-0C93-4797-867A-51BAD00E1AC5}" type="sibTrans" cxnId="{1D2D1299-2709-4978-BB1E-83B55433D54A}">
      <dgm:prSet/>
      <dgm:spPr/>
      <dgm:t>
        <a:bodyPr/>
        <a:lstStyle/>
        <a:p>
          <a:pPr rtl="1"/>
          <a:endParaRPr lang="ar-EG"/>
        </a:p>
      </dgm:t>
    </dgm:pt>
    <dgm:pt modelId="{D52FDE33-D7F1-458F-85A6-CC6EE5BAED49}">
      <dgm:prSet phldrT="[Text]" custT="1"/>
      <dgm:spPr/>
      <dgm:t>
        <a:bodyPr/>
        <a:lstStyle/>
        <a:p>
          <a:pPr rtl="1"/>
          <a:r>
            <a:rPr lang="en-US" sz="2000" b="1" i="1" dirty="0" err="1" smtClean="0">
              <a:solidFill>
                <a:srgbClr val="00B050"/>
              </a:solidFill>
              <a:latin typeface="Times New Roman" pitchFamily="18" charset="0"/>
              <a:cs typeface="Times New Roman" pitchFamily="18" charset="0"/>
            </a:rPr>
            <a:t>Wessex</a:t>
          </a:r>
          <a:r>
            <a:rPr lang="en-US" sz="2000" b="1" i="1" dirty="0" smtClean="0">
              <a:solidFill>
                <a:srgbClr val="00B050"/>
              </a:solidFill>
              <a:latin typeface="Times New Roman" pitchFamily="18" charset="0"/>
              <a:cs typeface="Times New Roman" pitchFamily="18" charset="0"/>
            </a:rPr>
            <a:t> Institute of Technology, UK</a:t>
          </a:r>
          <a:r>
            <a:rPr lang="en-US" sz="2000" dirty="0" smtClean="0">
              <a:solidFill>
                <a:srgbClr val="00B050"/>
              </a:solidFill>
              <a:latin typeface="Times New Roman" pitchFamily="18" charset="0"/>
              <a:cs typeface="Times New Roman" pitchFamily="18" charset="0"/>
            </a:rPr>
            <a:t>  </a:t>
          </a:r>
          <a:endParaRPr lang="ar-EG" sz="2000" dirty="0">
            <a:latin typeface="Times New Roman" pitchFamily="18" charset="0"/>
            <a:cs typeface="Times New Roman" pitchFamily="18" charset="0"/>
          </a:endParaRPr>
        </a:p>
      </dgm:t>
    </dgm:pt>
    <dgm:pt modelId="{D626EE61-5FCB-4A63-831A-BABE0EE529CA}" type="sibTrans" cxnId="{9700F93F-E90C-480B-BF35-C0A99B983B23}">
      <dgm:prSet/>
      <dgm:spPr/>
      <dgm:t>
        <a:bodyPr/>
        <a:lstStyle/>
        <a:p>
          <a:pPr rtl="1"/>
          <a:endParaRPr lang="ar-EG"/>
        </a:p>
      </dgm:t>
    </dgm:pt>
    <dgm:pt modelId="{7C3F5763-F720-4BF0-8561-8481581F3B6E}" type="parTrans" cxnId="{9700F93F-E90C-480B-BF35-C0A99B983B23}">
      <dgm:prSet/>
      <dgm:spPr/>
      <dgm:t>
        <a:bodyPr/>
        <a:lstStyle/>
        <a:p>
          <a:pPr rtl="1"/>
          <a:endParaRPr lang="ar-EG"/>
        </a:p>
      </dgm:t>
    </dgm:pt>
    <dgm:pt modelId="{5A4A1A8A-E301-4F05-9C03-AB2C0B9A3F45}">
      <dgm:prSet custT="1"/>
      <dgm:spPr/>
      <dgm:t>
        <a:bodyPr/>
        <a:lstStyle/>
        <a:p>
          <a:pPr rtl="1"/>
          <a:r>
            <a:rPr lang="ar-EG" sz="1600" dirty="0" smtClean="0">
              <a:solidFill>
                <a:srgbClr val="669900"/>
              </a:solidFill>
            </a:rPr>
            <a:t> </a:t>
          </a:r>
          <a:r>
            <a:rPr lang="en-US" sz="1600" dirty="0" smtClean="0">
              <a:solidFill>
                <a:srgbClr val="669900"/>
              </a:solidFill>
            </a:rPr>
            <a:t>      </a:t>
          </a:r>
          <a:r>
            <a:rPr lang="en-US" sz="2000" dirty="0" smtClean="0">
              <a:solidFill>
                <a:srgbClr val="669900"/>
              </a:solidFill>
              <a:latin typeface="Times New Roman" pitchFamily="18" charset="0"/>
              <a:cs typeface="Times New Roman" pitchFamily="18" charset="0"/>
            </a:rPr>
            <a:t>&amp;</a:t>
          </a:r>
          <a:r>
            <a:rPr lang="ar-EG" sz="1600" dirty="0" smtClean="0">
              <a:solidFill>
                <a:srgbClr val="669900"/>
              </a:solidFill>
            </a:rPr>
            <a:t> </a:t>
          </a:r>
          <a:endParaRPr lang="ar-EG" sz="1600" dirty="0">
            <a:solidFill>
              <a:srgbClr val="669900"/>
            </a:solidFill>
          </a:endParaRPr>
        </a:p>
      </dgm:t>
    </dgm:pt>
    <dgm:pt modelId="{360725C0-AEA4-41A5-BE29-2EB0E87EE14B}" type="parTrans" cxnId="{944E98A9-E6CF-436D-933E-6FC67A00F0B1}">
      <dgm:prSet/>
      <dgm:spPr/>
      <dgm:t>
        <a:bodyPr/>
        <a:lstStyle/>
        <a:p>
          <a:pPr rtl="1"/>
          <a:endParaRPr lang="ar-EG"/>
        </a:p>
      </dgm:t>
    </dgm:pt>
    <dgm:pt modelId="{59047D7D-6B23-40A8-9E49-B24A44A9DA14}" type="sibTrans" cxnId="{944E98A9-E6CF-436D-933E-6FC67A00F0B1}">
      <dgm:prSet/>
      <dgm:spPr/>
      <dgm:t>
        <a:bodyPr/>
        <a:lstStyle/>
        <a:p>
          <a:pPr rtl="1"/>
          <a:endParaRPr lang="ar-EG"/>
        </a:p>
      </dgm:t>
    </dgm:pt>
    <dgm:pt modelId="{90751638-7C38-4DFC-9A31-EB0842331599}">
      <dgm:prSet custT="1"/>
      <dgm:spPr/>
      <dgm:t>
        <a:bodyPr/>
        <a:lstStyle/>
        <a:p>
          <a:pPr rtl="1"/>
          <a:r>
            <a:rPr lang="en-US" sz="2000" b="1" i="1" dirty="0" smtClean="0">
              <a:solidFill>
                <a:srgbClr val="00B050"/>
              </a:solidFill>
              <a:latin typeface="Times New Roman" pitchFamily="18" charset="0"/>
              <a:cs typeface="Times New Roman" pitchFamily="18" charset="0"/>
            </a:rPr>
            <a:t>University  </a:t>
          </a:r>
          <a:r>
            <a:rPr lang="en-US" sz="2000" b="1" i="1" dirty="0" err="1" smtClean="0">
              <a:solidFill>
                <a:srgbClr val="00B050"/>
              </a:solidFill>
              <a:latin typeface="Times New Roman" pitchFamily="18" charset="0"/>
              <a:cs typeface="Times New Roman" pitchFamily="18" charset="0"/>
            </a:rPr>
            <a:t>Politehnica</a:t>
          </a:r>
          <a:r>
            <a:rPr lang="en-US" sz="2000" b="1" i="1" dirty="0" smtClean="0">
              <a:solidFill>
                <a:srgbClr val="00B050"/>
              </a:solidFill>
              <a:latin typeface="Times New Roman" pitchFamily="18" charset="0"/>
              <a:cs typeface="Times New Roman" pitchFamily="18" charset="0"/>
            </a:rPr>
            <a:t> of Bucharest, Romania</a:t>
          </a:r>
          <a:endParaRPr lang="ar-EG" sz="2000" b="1" i="1" dirty="0">
            <a:latin typeface="Times New Roman" pitchFamily="18" charset="0"/>
            <a:cs typeface="Times New Roman" pitchFamily="18" charset="0"/>
          </a:endParaRPr>
        </a:p>
      </dgm:t>
    </dgm:pt>
    <dgm:pt modelId="{1A035EBA-A3DB-4DE7-8B1A-2FBD6B2F01CA}" type="parTrans" cxnId="{52207CF2-8012-4C71-9212-2E802413CE6A}">
      <dgm:prSet/>
      <dgm:spPr/>
      <dgm:t>
        <a:bodyPr/>
        <a:lstStyle/>
        <a:p>
          <a:pPr rtl="1"/>
          <a:endParaRPr lang="ar-EG"/>
        </a:p>
      </dgm:t>
    </dgm:pt>
    <dgm:pt modelId="{2B28B816-6502-4A0A-B5B8-420BDD0BB473}" type="sibTrans" cxnId="{52207CF2-8012-4C71-9212-2E802413CE6A}">
      <dgm:prSet/>
      <dgm:spPr/>
      <dgm:t>
        <a:bodyPr/>
        <a:lstStyle/>
        <a:p>
          <a:pPr rtl="1"/>
          <a:endParaRPr lang="ar-EG"/>
        </a:p>
      </dgm:t>
    </dgm:pt>
    <dgm:pt modelId="{D04E6383-2D0F-4EE1-82B0-27AE125EC58A}">
      <dgm:prSet custT="1"/>
      <dgm:spPr/>
      <dgm:t>
        <a:bodyPr/>
        <a:lstStyle/>
        <a:p>
          <a:pPr rtl="1"/>
          <a:r>
            <a:rPr lang="en-US" sz="2000" b="1" i="1" dirty="0" smtClean="0">
              <a:solidFill>
                <a:srgbClr val="00B050"/>
              </a:solidFill>
              <a:latin typeface="Times New Roman" pitchFamily="18" charset="0"/>
              <a:cs typeface="Times New Roman" pitchFamily="18" charset="0"/>
            </a:rPr>
            <a:t>CIGR</a:t>
          </a:r>
          <a:endParaRPr lang="ar-EG" sz="2000" b="1" i="1" dirty="0">
            <a:latin typeface="Times New Roman" pitchFamily="18" charset="0"/>
            <a:cs typeface="Times New Roman" pitchFamily="18" charset="0"/>
          </a:endParaRPr>
        </a:p>
      </dgm:t>
    </dgm:pt>
    <dgm:pt modelId="{A31BD8C5-AEAF-4A34-B5EE-923E22618E1F}" type="parTrans" cxnId="{7A390F1D-E21C-494E-A2AF-71D0F2C99747}">
      <dgm:prSet/>
      <dgm:spPr/>
      <dgm:t>
        <a:bodyPr/>
        <a:lstStyle/>
        <a:p>
          <a:pPr rtl="1"/>
          <a:endParaRPr lang="ar-EG"/>
        </a:p>
      </dgm:t>
    </dgm:pt>
    <dgm:pt modelId="{5442C31F-25EA-434F-A470-8F02B3091FAC}" type="sibTrans" cxnId="{7A390F1D-E21C-494E-A2AF-71D0F2C99747}">
      <dgm:prSet/>
      <dgm:spPr/>
      <dgm:t>
        <a:bodyPr/>
        <a:lstStyle/>
        <a:p>
          <a:pPr rtl="1"/>
          <a:endParaRPr lang="ar-EG"/>
        </a:p>
      </dgm:t>
    </dgm:pt>
    <dgm:pt modelId="{E1109126-80F9-495B-9229-92C720CC77CA}" type="pres">
      <dgm:prSet presAssocID="{CAC1D8FB-8EB9-4C6A-A2FA-431158CBF145}" presName="Name0" presStyleCnt="0">
        <dgm:presLayoutVars>
          <dgm:dir/>
          <dgm:animLvl val="lvl"/>
          <dgm:resizeHandles val="exact"/>
        </dgm:presLayoutVars>
      </dgm:prSet>
      <dgm:spPr/>
      <dgm:t>
        <a:bodyPr/>
        <a:lstStyle/>
        <a:p>
          <a:pPr rtl="1"/>
          <a:endParaRPr lang="ar-EG"/>
        </a:p>
      </dgm:t>
    </dgm:pt>
    <dgm:pt modelId="{0B0FD9BE-6732-4E70-9CCE-45303A525278}" type="pres">
      <dgm:prSet presAssocID="{97621375-F9E6-4F10-99FA-B5A5B0DDAED6}" presName="boxAndChildren" presStyleCnt="0"/>
      <dgm:spPr/>
    </dgm:pt>
    <dgm:pt modelId="{B84878CE-F41E-4CE1-866B-1C5159F33ED3}" type="pres">
      <dgm:prSet presAssocID="{97621375-F9E6-4F10-99FA-B5A5B0DDAED6}" presName="parentTextBox" presStyleLbl="node1" presStyleIdx="0" presStyleCnt="3"/>
      <dgm:spPr/>
      <dgm:t>
        <a:bodyPr/>
        <a:lstStyle/>
        <a:p>
          <a:pPr rtl="1"/>
          <a:endParaRPr lang="ar-EG"/>
        </a:p>
      </dgm:t>
    </dgm:pt>
    <dgm:pt modelId="{F3C158EB-684F-4436-A2E0-38362F246AA2}" type="pres">
      <dgm:prSet presAssocID="{97621375-F9E6-4F10-99FA-B5A5B0DDAED6}" presName="entireBox" presStyleLbl="node1" presStyleIdx="0" presStyleCnt="3"/>
      <dgm:spPr/>
      <dgm:t>
        <a:bodyPr/>
        <a:lstStyle/>
        <a:p>
          <a:pPr rtl="1"/>
          <a:endParaRPr lang="ar-EG"/>
        </a:p>
      </dgm:t>
    </dgm:pt>
    <dgm:pt modelId="{ECD04B03-E656-43D1-8F69-B2FC5488D738}" type="pres">
      <dgm:prSet presAssocID="{97621375-F9E6-4F10-99FA-B5A5B0DDAED6}" presName="descendantBox" presStyleCnt="0"/>
      <dgm:spPr/>
    </dgm:pt>
    <dgm:pt modelId="{DD306B23-B062-48CB-9162-A42A6B89F37E}" type="pres">
      <dgm:prSet presAssocID="{67CC3D3E-F786-490E-B4C7-AEEAA5089911}" presName="childTextBox" presStyleLbl="fgAccFollowNode1" presStyleIdx="0" presStyleCnt="8" custScaleX="2000000">
        <dgm:presLayoutVars>
          <dgm:bulletEnabled val="1"/>
        </dgm:presLayoutVars>
      </dgm:prSet>
      <dgm:spPr/>
      <dgm:t>
        <a:bodyPr/>
        <a:lstStyle/>
        <a:p>
          <a:pPr rtl="1"/>
          <a:endParaRPr lang="ar-EG"/>
        </a:p>
      </dgm:t>
    </dgm:pt>
    <dgm:pt modelId="{29F42F51-26B3-4BDD-A556-EEFEE8AD9792}" type="pres">
      <dgm:prSet presAssocID="{1EA0ECE2-39CE-4A75-9747-1A20C8547F2B}" presName="childTextBox" presStyleLbl="fgAccFollowNode1" presStyleIdx="1" presStyleCnt="8">
        <dgm:presLayoutVars>
          <dgm:bulletEnabled val="1"/>
        </dgm:presLayoutVars>
      </dgm:prSet>
      <dgm:spPr/>
      <dgm:t>
        <a:bodyPr/>
        <a:lstStyle/>
        <a:p>
          <a:pPr rtl="1"/>
          <a:endParaRPr lang="ar-EG"/>
        </a:p>
      </dgm:t>
    </dgm:pt>
    <dgm:pt modelId="{EE821848-45A0-4AA1-A5FF-11B336D8A1BD}" type="pres">
      <dgm:prSet presAssocID="{C1AB09BA-B068-4C61-892E-12C826190D77}" presName="sp" presStyleCnt="0"/>
      <dgm:spPr/>
    </dgm:pt>
    <dgm:pt modelId="{DC4A921A-D5AD-403F-874E-3D12052DFD59}" type="pres">
      <dgm:prSet presAssocID="{DA3F3D46-D36C-466B-9664-369658EA2FF0}" presName="arrowAndChildren" presStyleCnt="0"/>
      <dgm:spPr/>
    </dgm:pt>
    <dgm:pt modelId="{45694AD0-3725-4E5E-8859-5AACD380708D}" type="pres">
      <dgm:prSet presAssocID="{DA3F3D46-D36C-466B-9664-369658EA2FF0}" presName="parentTextArrow" presStyleLbl="node1" presStyleIdx="0" presStyleCnt="3"/>
      <dgm:spPr/>
      <dgm:t>
        <a:bodyPr/>
        <a:lstStyle/>
        <a:p>
          <a:pPr rtl="1"/>
          <a:endParaRPr lang="ar-EG"/>
        </a:p>
      </dgm:t>
    </dgm:pt>
    <dgm:pt modelId="{73E6A178-BB72-43CF-AE06-F1522C4E06E7}" type="pres">
      <dgm:prSet presAssocID="{DA3F3D46-D36C-466B-9664-369658EA2FF0}" presName="arrow" presStyleLbl="node1" presStyleIdx="1" presStyleCnt="3"/>
      <dgm:spPr/>
      <dgm:t>
        <a:bodyPr/>
        <a:lstStyle/>
        <a:p>
          <a:pPr rtl="1"/>
          <a:endParaRPr lang="ar-EG"/>
        </a:p>
      </dgm:t>
    </dgm:pt>
    <dgm:pt modelId="{1A6B18B3-B80E-414E-AA72-29E27B834127}" type="pres">
      <dgm:prSet presAssocID="{DA3F3D46-D36C-466B-9664-369658EA2FF0}" presName="descendantArrow" presStyleCnt="0"/>
      <dgm:spPr/>
    </dgm:pt>
    <dgm:pt modelId="{4AD302FC-881B-4FBD-B45B-3850E358EAAA}" type="pres">
      <dgm:prSet presAssocID="{896A7BE5-F337-4A80-AA10-EFDF8083D21D}" presName="childTextArrow" presStyleLbl="fgAccFollowNode1" presStyleIdx="2" presStyleCnt="8" custScaleX="536003">
        <dgm:presLayoutVars>
          <dgm:bulletEnabled val="1"/>
        </dgm:presLayoutVars>
      </dgm:prSet>
      <dgm:spPr/>
      <dgm:t>
        <a:bodyPr/>
        <a:lstStyle/>
        <a:p>
          <a:pPr rtl="1"/>
          <a:endParaRPr lang="ar-EG"/>
        </a:p>
      </dgm:t>
    </dgm:pt>
    <dgm:pt modelId="{1B48E549-9312-4B15-B9CB-C3988F94AF9F}" type="pres">
      <dgm:prSet presAssocID="{D04E6383-2D0F-4EE1-82B0-27AE125EC58A}" presName="childTextArrow" presStyleLbl="fgAccFollowNode1" presStyleIdx="3" presStyleCnt="8" custScaleX="559161">
        <dgm:presLayoutVars>
          <dgm:bulletEnabled val="1"/>
        </dgm:presLayoutVars>
      </dgm:prSet>
      <dgm:spPr/>
      <dgm:t>
        <a:bodyPr/>
        <a:lstStyle/>
        <a:p>
          <a:pPr rtl="1"/>
          <a:endParaRPr lang="ar-EG"/>
        </a:p>
      </dgm:t>
    </dgm:pt>
    <dgm:pt modelId="{0F8739BF-FE66-47A6-AC19-96327E962208}" type="pres">
      <dgm:prSet presAssocID="{40D70E13-709B-4535-91B5-B52D96FAA82F}" presName="childTextArrow" presStyleLbl="fgAccFollowNode1" presStyleIdx="4" presStyleCnt="8" custScaleX="279031">
        <dgm:presLayoutVars>
          <dgm:bulletEnabled val="1"/>
        </dgm:presLayoutVars>
      </dgm:prSet>
      <dgm:spPr/>
      <dgm:t>
        <a:bodyPr/>
        <a:lstStyle/>
        <a:p>
          <a:pPr rtl="1"/>
          <a:endParaRPr lang="ar-EG"/>
        </a:p>
      </dgm:t>
    </dgm:pt>
    <dgm:pt modelId="{6393F4D9-59F7-4ED6-A2C5-C23CBD34E4C9}" type="pres">
      <dgm:prSet presAssocID="{05E7E370-CD28-44A1-9BCC-990AA756BBA5}" presName="sp" presStyleCnt="0"/>
      <dgm:spPr/>
    </dgm:pt>
    <dgm:pt modelId="{5311A9B9-80AD-4464-84D4-89EFE935F4EA}" type="pres">
      <dgm:prSet presAssocID="{D09A49C1-0D66-4515-A9AE-2E01A2CCFD47}" presName="arrowAndChildren" presStyleCnt="0"/>
      <dgm:spPr/>
    </dgm:pt>
    <dgm:pt modelId="{E1FC078B-2E19-4B30-A8CC-E6BCFC570EF4}" type="pres">
      <dgm:prSet presAssocID="{D09A49C1-0D66-4515-A9AE-2E01A2CCFD47}" presName="parentTextArrow" presStyleLbl="node1" presStyleIdx="1" presStyleCnt="3"/>
      <dgm:spPr/>
      <dgm:t>
        <a:bodyPr/>
        <a:lstStyle/>
        <a:p>
          <a:pPr rtl="1"/>
          <a:endParaRPr lang="ar-EG"/>
        </a:p>
      </dgm:t>
    </dgm:pt>
    <dgm:pt modelId="{987B4E97-5837-4475-A037-498E223E17BA}" type="pres">
      <dgm:prSet presAssocID="{D09A49C1-0D66-4515-A9AE-2E01A2CCFD47}" presName="arrow" presStyleLbl="node1" presStyleIdx="2" presStyleCnt="3" custLinFactNeighborY="-47"/>
      <dgm:spPr/>
      <dgm:t>
        <a:bodyPr/>
        <a:lstStyle/>
        <a:p>
          <a:pPr rtl="1"/>
          <a:endParaRPr lang="ar-EG"/>
        </a:p>
      </dgm:t>
    </dgm:pt>
    <dgm:pt modelId="{A06DC403-D474-430F-A4FA-96385B483F98}" type="pres">
      <dgm:prSet presAssocID="{D09A49C1-0D66-4515-A9AE-2E01A2CCFD47}" presName="descendantArrow" presStyleCnt="0"/>
      <dgm:spPr/>
    </dgm:pt>
    <dgm:pt modelId="{7277CE4C-D432-4656-A996-3DA8990BEBF3}" type="pres">
      <dgm:prSet presAssocID="{D52FDE33-D7F1-458F-85A6-CC6EE5BAED49}" presName="childTextArrow" presStyleLbl="fgAccFollowNode1" presStyleIdx="5" presStyleCnt="8" custScaleX="295165" custLinFactNeighborX="-59" custLinFactNeighborY="4239">
        <dgm:presLayoutVars>
          <dgm:bulletEnabled val="1"/>
        </dgm:presLayoutVars>
      </dgm:prSet>
      <dgm:spPr/>
      <dgm:t>
        <a:bodyPr/>
        <a:lstStyle/>
        <a:p>
          <a:pPr rtl="1"/>
          <a:endParaRPr lang="ar-EG"/>
        </a:p>
      </dgm:t>
    </dgm:pt>
    <dgm:pt modelId="{68E78752-9F64-4B1D-9C15-94B47D690B07}" type="pres">
      <dgm:prSet presAssocID="{5A4A1A8A-E301-4F05-9C03-AB2C0B9A3F45}" presName="childTextArrow" presStyleLbl="fgAccFollowNode1" presStyleIdx="6" presStyleCnt="8" custAng="10800000" custFlipVert="1" custFlipHor="1" custScaleX="97762" custScaleY="92069" custLinFactNeighborX="-2249" custLinFactNeighborY="-3653">
        <dgm:presLayoutVars>
          <dgm:bulletEnabled val="1"/>
        </dgm:presLayoutVars>
      </dgm:prSet>
      <dgm:spPr/>
      <dgm:t>
        <a:bodyPr/>
        <a:lstStyle/>
        <a:p>
          <a:pPr rtl="1"/>
          <a:endParaRPr lang="ar-EG"/>
        </a:p>
      </dgm:t>
    </dgm:pt>
    <dgm:pt modelId="{F56EF919-359B-422B-A930-85CE13CF4FF0}" type="pres">
      <dgm:prSet presAssocID="{90751638-7C38-4DFC-9A31-EB0842331599}" presName="childTextArrow" presStyleLbl="fgAccFollowNode1" presStyleIdx="7" presStyleCnt="8" custScaleX="298385" custLinFactNeighborX="15969" custLinFactNeighborY="4239">
        <dgm:presLayoutVars>
          <dgm:bulletEnabled val="1"/>
        </dgm:presLayoutVars>
      </dgm:prSet>
      <dgm:spPr/>
      <dgm:t>
        <a:bodyPr/>
        <a:lstStyle/>
        <a:p>
          <a:pPr rtl="1"/>
          <a:endParaRPr lang="ar-EG"/>
        </a:p>
      </dgm:t>
    </dgm:pt>
  </dgm:ptLst>
  <dgm:cxnLst>
    <dgm:cxn modelId="{7A390F1D-E21C-494E-A2AF-71D0F2C99747}" srcId="{DA3F3D46-D36C-466B-9664-369658EA2FF0}" destId="{D04E6383-2D0F-4EE1-82B0-27AE125EC58A}" srcOrd="1" destOrd="0" parTransId="{A31BD8C5-AEAF-4A34-B5EE-923E22618E1F}" sibTransId="{5442C31F-25EA-434F-A470-8F02B3091FAC}"/>
    <dgm:cxn modelId="{448370BE-10E9-4E0C-80AB-34EDCA927FE1}" type="presOf" srcId="{90751638-7C38-4DFC-9A31-EB0842331599}" destId="{F56EF919-359B-422B-A930-85CE13CF4FF0}" srcOrd="0" destOrd="0" presId="urn:microsoft.com/office/officeart/2005/8/layout/process4"/>
    <dgm:cxn modelId="{944E98A9-E6CF-436D-933E-6FC67A00F0B1}" srcId="{D09A49C1-0D66-4515-A9AE-2E01A2CCFD47}" destId="{5A4A1A8A-E301-4F05-9C03-AB2C0B9A3F45}" srcOrd="1" destOrd="0" parTransId="{360725C0-AEA4-41A5-BE29-2EB0E87EE14B}" sibTransId="{59047D7D-6B23-40A8-9E49-B24A44A9DA14}"/>
    <dgm:cxn modelId="{1D2D1299-2709-4978-BB1E-83B55433D54A}" srcId="{97621375-F9E6-4F10-99FA-B5A5B0DDAED6}" destId="{1EA0ECE2-39CE-4A75-9747-1A20C8547F2B}" srcOrd="1" destOrd="0" parTransId="{37200F49-1F50-4DB0-BDBA-600FBEAF2E28}" sibTransId="{555CEB24-0C93-4797-867A-51BAD00E1AC5}"/>
    <dgm:cxn modelId="{9700F93F-E90C-480B-BF35-C0A99B983B23}" srcId="{D09A49C1-0D66-4515-A9AE-2E01A2CCFD47}" destId="{D52FDE33-D7F1-458F-85A6-CC6EE5BAED49}" srcOrd="0" destOrd="0" parTransId="{7C3F5763-F720-4BF0-8561-8481581F3B6E}" sibTransId="{D626EE61-5FCB-4A63-831A-BABE0EE529CA}"/>
    <dgm:cxn modelId="{52207CF2-8012-4C71-9212-2E802413CE6A}" srcId="{D09A49C1-0D66-4515-A9AE-2E01A2CCFD47}" destId="{90751638-7C38-4DFC-9A31-EB0842331599}" srcOrd="2" destOrd="0" parTransId="{1A035EBA-A3DB-4DE7-8B1A-2FBD6B2F01CA}" sibTransId="{2B28B816-6502-4A0A-B5B8-420BDD0BB473}"/>
    <dgm:cxn modelId="{9EB0F89C-10D3-4A7C-9364-C46A35AF155F}" type="presOf" srcId="{DA3F3D46-D36C-466B-9664-369658EA2FF0}" destId="{45694AD0-3725-4E5E-8859-5AACD380708D}" srcOrd="0" destOrd="0" presId="urn:microsoft.com/office/officeart/2005/8/layout/process4"/>
    <dgm:cxn modelId="{7DC7B97E-05D6-4580-BC17-E51D6DE06DA4}" srcId="{CAC1D8FB-8EB9-4C6A-A2FA-431158CBF145}" destId="{D09A49C1-0D66-4515-A9AE-2E01A2CCFD47}" srcOrd="0" destOrd="0" parTransId="{0F279D69-E75E-4891-A45E-36F1ADC89CE5}" sibTransId="{05E7E370-CD28-44A1-9BCC-990AA756BBA5}"/>
    <dgm:cxn modelId="{97BED00C-15EF-491C-940A-9DF830690812}" type="presOf" srcId="{5A4A1A8A-E301-4F05-9C03-AB2C0B9A3F45}" destId="{68E78752-9F64-4B1D-9C15-94B47D690B07}" srcOrd="0" destOrd="0" presId="urn:microsoft.com/office/officeart/2005/8/layout/process4"/>
    <dgm:cxn modelId="{8B05070A-B668-4540-BDCF-2444A3AD724C}" srcId="{CAC1D8FB-8EB9-4C6A-A2FA-431158CBF145}" destId="{DA3F3D46-D36C-466B-9664-369658EA2FF0}" srcOrd="1" destOrd="0" parTransId="{B4D69CDE-F925-47D0-A4C6-FD4C257F4070}" sibTransId="{C1AB09BA-B068-4C61-892E-12C826190D77}"/>
    <dgm:cxn modelId="{F8695925-A199-41F1-8FED-54946F9BA4F9}" type="presOf" srcId="{896A7BE5-F337-4A80-AA10-EFDF8083D21D}" destId="{4AD302FC-881B-4FBD-B45B-3850E358EAAA}" srcOrd="0" destOrd="0" presId="urn:microsoft.com/office/officeart/2005/8/layout/process4"/>
    <dgm:cxn modelId="{170800CF-71B9-4EBC-972D-7ECC128F2633}" type="presOf" srcId="{97621375-F9E6-4F10-99FA-B5A5B0DDAED6}" destId="{F3C158EB-684F-4436-A2E0-38362F246AA2}" srcOrd="1" destOrd="0" presId="urn:microsoft.com/office/officeart/2005/8/layout/process4"/>
    <dgm:cxn modelId="{1DCD88D0-054C-42ED-8CE1-8868BDA2FB76}" type="presOf" srcId="{CAC1D8FB-8EB9-4C6A-A2FA-431158CBF145}" destId="{E1109126-80F9-495B-9229-92C720CC77CA}" srcOrd="0" destOrd="0" presId="urn:microsoft.com/office/officeart/2005/8/layout/process4"/>
    <dgm:cxn modelId="{432D0C72-344D-4507-956C-C70EE9B5A929}" type="presOf" srcId="{DA3F3D46-D36C-466B-9664-369658EA2FF0}" destId="{73E6A178-BB72-43CF-AE06-F1522C4E06E7}" srcOrd="1" destOrd="0" presId="urn:microsoft.com/office/officeart/2005/8/layout/process4"/>
    <dgm:cxn modelId="{D4A90870-6B76-4BAC-B513-796700436742}" type="presOf" srcId="{D09A49C1-0D66-4515-A9AE-2E01A2CCFD47}" destId="{E1FC078B-2E19-4B30-A8CC-E6BCFC570EF4}" srcOrd="0" destOrd="0" presId="urn:microsoft.com/office/officeart/2005/8/layout/process4"/>
    <dgm:cxn modelId="{0C37F769-DD69-4A17-8F0C-0E041EF86D33}" srcId="{DA3F3D46-D36C-466B-9664-369658EA2FF0}" destId="{896A7BE5-F337-4A80-AA10-EFDF8083D21D}" srcOrd="0" destOrd="0" parTransId="{A829D5FC-7C29-4852-A5D9-BAE66D5A68BD}" sibTransId="{249FCDCB-9BFB-4708-B47C-8A1335A33888}"/>
    <dgm:cxn modelId="{88BA1000-0C5D-4D8C-92A7-CBED7D3BCE7B}" srcId="{CAC1D8FB-8EB9-4C6A-A2FA-431158CBF145}" destId="{97621375-F9E6-4F10-99FA-B5A5B0DDAED6}" srcOrd="2" destOrd="0" parTransId="{26584925-806E-4617-9B2A-ED4E24B47846}" sibTransId="{B6D8DEC4-54E0-42E7-B8C8-58297CCC494A}"/>
    <dgm:cxn modelId="{3BA50E9B-C4A5-4B97-88F9-7C3AE3902F6F}" type="presOf" srcId="{97621375-F9E6-4F10-99FA-B5A5B0DDAED6}" destId="{B84878CE-F41E-4CE1-866B-1C5159F33ED3}" srcOrd="0" destOrd="0" presId="urn:microsoft.com/office/officeart/2005/8/layout/process4"/>
    <dgm:cxn modelId="{C9CBAB8D-28CC-462C-AD6A-246DE02508D3}" srcId="{97621375-F9E6-4F10-99FA-B5A5B0DDAED6}" destId="{67CC3D3E-F786-490E-B4C7-AEEAA5089911}" srcOrd="0" destOrd="0" parTransId="{FDE29F16-9593-459D-8053-A11F6879B6A9}" sibTransId="{3DD7CE35-C25C-4BA7-B2C2-56401E1F54BB}"/>
    <dgm:cxn modelId="{4E5EEAF4-0C84-43C4-8CAA-7B04D3B33778}" srcId="{DA3F3D46-D36C-466B-9664-369658EA2FF0}" destId="{40D70E13-709B-4535-91B5-B52D96FAA82F}" srcOrd="2" destOrd="0" parTransId="{6DB8A72E-0A51-4688-9D0E-4F126AD54533}" sibTransId="{540BCD1E-76DA-452B-9481-42268841532B}"/>
    <dgm:cxn modelId="{E99F2C36-B4F4-40B6-8606-BFD46ED2FF2D}" type="presOf" srcId="{D09A49C1-0D66-4515-A9AE-2E01A2CCFD47}" destId="{987B4E97-5837-4475-A037-498E223E17BA}" srcOrd="1" destOrd="0" presId="urn:microsoft.com/office/officeart/2005/8/layout/process4"/>
    <dgm:cxn modelId="{44DA8DD5-397C-4954-8B9B-60AB01A6D7EE}" type="presOf" srcId="{D04E6383-2D0F-4EE1-82B0-27AE125EC58A}" destId="{1B48E549-9312-4B15-B9CB-C3988F94AF9F}" srcOrd="0" destOrd="0" presId="urn:microsoft.com/office/officeart/2005/8/layout/process4"/>
    <dgm:cxn modelId="{277DC426-F110-4BB4-BAF0-A40FE1404F4D}" type="presOf" srcId="{D52FDE33-D7F1-458F-85A6-CC6EE5BAED49}" destId="{7277CE4C-D432-4656-A996-3DA8990BEBF3}" srcOrd="0" destOrd="0" presId="urn:microsoft.com/office/officeart/2005/8/layout/process4"/>
    <dgm:cxn modelId="{43FCDEF3-808C-461C-A284-2F7D70A2DDAD}" type="presOf" srcId="{40D70E13-709B-4535-91B5-B52D96FAA82F}" destId="{0F8739BF-FE66-47A6-AC19-96327E962208}" srcOrd="0" destOrd="0" presId="urn:microsoft.com/office/officeart/2005/8/layout/process4"/>
    <dgm:cxn modelId="{D51CB3F2-ECAE-4609-95AA-FCB38803F271}" type="presOf" srcId="{67CC3D3E-F786-490E-B4C7-AEEAA5089911}" destId="{DD306B23-B062-48CB-9162-A42A6B89F37E}" srcOrd="0" destOrd="0" presId="urn:microsoft.com/office/officeart/2005/8/layout/process4"/>
    <dgm:cxn modelId="{7BC53D94-B584-4E33-85FD-3F5146AF133D}" type="presOf" srcId="{1EA0ECE2-39CE-4A75-9747-1A20C8547F2B}" destId="{29F42F51-26B3-4BDD-A556-EEFEE8AD9792}" srcOrd="0" destOrd="0" presId="urn:microsoft.com/office/officeart/2005/8/layout/process4"/>
    <dgm:cxn modelId="{DA396C4B-0A7A-4C70-A5C2-F36AFC8F5EFD}" type="presParOf" srcId="{E1109126-80F9-495B-9229-92C720CC77CA}" destId="{0B0FD9BE-6732-4E70-9CCE-45303A525278}" srcOrd="0" destOrd="0" presId="urn:microsoft.com/office/officeart/2005/8/layout/process4"/>
    <dgm:cxn modelId="{63B804F9-DDD3-4483-84DD-C601D9947C8A}" type="presParOf" srcId="{0B0FD9BE-6732-4E70-9CCE-45303A525278}" destId="{B84878CE-F41E-4CE1-866B-1C5159F33ED3}" srcOrd="0" destOrd="0" presId="urn:microsoft.com/office/officeart/2005/8/layout/process4"/>
    <dgm:cxn modelId="{6A5EF4D3-2B1E-4138-88A4-8EEA48666B84}" type="presParOf" srcId="{0B0FD9BE-6732-4E70-9CCE-45303A525278}" destId="{F3C158EB-684F-4436-A2E0-38362F246AA2}" srcOrd="1" destOrd="0" presId="urn:microsoft.com/office/officeart/2005/8/layout/process4"/>
    <dgm:cxn modelId="{878EE8EB-1816-48D0-ABF6-D3E1569509E0}" type="presParOf" srcId="{0B0FD9BE-6732-4E70-9CCE-45303A525278}" destId="{ECD04B03-E656-43D1-8F69-B2FC5488D738}" srcOrd="2" destOrd="0" presId="urn:microsoft.com/office/officeart/2005/8/layout/process4"/>
    <dgm:cxn modelId="{8757E607-A6CD-45AF-8D44-2221DF3C5B9B}" type="presParOf" srcId="{ECD04B03-E656-43D1-8F69-B2FC5488D738}" destId="{DD306B23-B062-48CB-9162-A42A6B89F37E}" srcOrd="0" destOrd="0" presId="urn:microsoft.com/office/officeart/2005/8/layout/process4"/>
    <dgm:cxn modelId="{0BADBCB0-A309-417B-9AE1-5E419C3FFF59}" type="presParOf" srcId="{ECD04B03-E656-43D1-8F69-B2FC5488D738}" destId="{29F42F51-26B3-4BDD-A556-EEFEE8AD9792}" srcOrd="1" destOrd="0" presId="urn:microsoft.com/office/officeart/2005/8/layout/process4"/>
    <dgm:cxn modelId="{6CFA708E-7D0D-42C6-8C03-7DEEE2961CD4}" type="presParOf" srcId="{E1109126-80F9-495B-9229-92C720CC77CA}" destId="{EE821848-45A0-4AA1-A5FF-11B336D8A1BD}" srcOrd="1" destOrd="0" presId="urn:microsoft.com/office/officeart/2005/8/layout/process4"/>
    <dgm:cxn modelId="{BE285714-EF86-411D-ACA5-8BC33AECA49B}" type="presParOf" srcId="{E1109126-80F9-495B-9229-92C720CC77CA}" destId="{DC4A921A-D5AD-403F-874E-3D12052DFD59}" srcOrd="2" destOrd="0" presId="urn:microsoft.com/office/officeart/2005/8/layout/process4"/>
    <dgm:cxn modelId="{D3D610F6-16F0-44D3-A970-B8D54C950875}" type="presParOf" srcId="{DC4A921A-D5AD-403F-874E-3D12052DFD59}" destId="{45694AD0-3725-4E5E-8859-5AACD380708D}" srcOrd="0" destOrd="0" presId="urn:microsoft.com/office/officeart/2005/8/layout/process4"/>
    <dgm:cxn modelId="{0D9A42AC-2515-4CCB-9D36-70EDFA8F32DF}" type="presParOf" srcId="{DC4A921A-D5AD-403F-874E-3D12052DFD59}" destId="{73E6A178-BB72-43CF-AE06-F1522C4E06E7}" srcOrd="1" destOrd="0" presId="urn:microsoft.com/office/officeart/2005/8/layout/process4"/>
    <dgm:cxn modelId="{FC95DBF1-9D2D-4EF9-AC5C-AA117147F1C2}" type="presParOf" srcId="{DC4A921A-D5AD-403F-874E-3D12052DFD59}" destId="{1A6B18B3-B80E-414E-AA72-29E27B834127}" srcOrd="2" destOrd="0" presId="urn:microsoft.com/office/officeart/2005/8/layout/process4"/>
    <dgm:cxn modelId="{1E492FC9-65A7-4963-A5DD-3A2BDF2854A3}" type="presParOf" srcId="{1A6B18B3-B80E-414E-AA72-29E27B834127}" destId="{4AD302FC-881B-4FBD-B45B-3850E358EAAA}" srcOrd="0" destOrd="0" presId="urn:microsoft.com/office/officeart/2005/8/layout/process4"/>
    <dgm:cxn modelId="{7677CFF3-7DAF-4A77-A549-6DA30D69EE4E}" type="presParOf" srcId="{1A6B18B3-B80E-414E-AA72-29E27B834127}" destId="{1B48E549-9312-4B15-B9CB-C3988F94AF9F}" srcOrd="1" destOrd="0" presId="urn:microsoft.com/office/officeart/2005/8/layout/process4"/>
    <dgm:cxn modelId="{784B8D70-4858-4DA1-936A-07095C0CAE69}" type="presParOf" srcId="{1A6B18B3-B80E-414E-AA72-29E27B834127}" destId="{0F8739BF-FE66-47A6-AC19-96327E962208}" srcOrd="2" destOrd="0" presId="urn:microsoft.com/office/officeart/2005/8/layout/process4"/>
    <dgm:cxn modelId="{9D826DEF-D77B-4445-AE54-28FDF4DDB40E}" type="presParOf" srcId="{E1109126-80F9-495B-9229-92C720CC77CA}" destId="{6393F4D9-59F7-4ED6-A2C5-C23CBD34E4C9}" srcOrd="3" destOrd="0" presId="urn:microsoft.com/office/officeart/2005/8/layout/process4"/>
    <dgm:cxn modelId="{02080433-3BD5-4EF8-B3DA-2BC839DE4D80}" type="presParOf" srcId="{E1109126-80F9-495B-9229-92C720CC77CA}" destId="{5311A9B9-80AD-4464-84D4-89EFE935F4EA}" srcOrd="4" destOrd="0" presId="urn:microsoft.com/office/officeart/2005/8/layout/process4"/>
    <dgm:cxn modelId="{30A804C9-7CE3-434C-9E0C-2B4DCAB6E35D}" type="presParOf" srcId="{5311A9B9-80AD-4464-84D4-89EFE935F4EA}" destId="{E1FC078B-2E19-4B30-A8CC-E6BCFC570EF4}" srcOrd="0" destOrd="0" presId="urn:microsoft.com/office/officeart/2005/8/layout/process4"/>
    <dgm:cxn modelId="{551F2998-E320-43C5-94A8-498E8D40FC25}" type="presParOf" srcId="{5311A9B9-80AD-4464-84D4-89EFE935F4EA}" destId="{987B4E97-5837-4475-A037-498E223E17BA}" srcOrd="1" destOrd="0" presId="urn:microsoft.com/office/officeart/2005/8/layout/process4"/>
    <dgm:cxn modelId="{2042ED88-6C22-422B-97D7-2E7FA95432EF}" type="presParOf" srcId="{5311A9B9-80AD-4464-84D4-89EFE935F4EA}" destId="{A06DC403-D474-430F-A4FA-96385B483F98}" srcOrd="2" destOrd="0" presId="urn:microsoft.com/office/officeart/2005/8/layout/process4"/>
    <dgm:cxn modelId="{21EF10E8-3A85-414F-BB12-87083212787B}" type="presParOf" srcId="{A06DC403-D474-430F-A4FA-96385B483F98}" destId="{7277CE4C-D432-4656-A996-3DA8990BEBF3}" srcOrd="0" destOrd="0" presId="urn:microsoft.com/office/officeart/2005/8/layout/process4"/>
    <dgm:cxn modelId="{964BA867-E53E-46C3-A8AE-2C98F085E5F1}" type="presParOf" srcId="{A06DC403-D474-430F-A4FA-96385B483F98}" destId="{68E78752-9F64-4B1D-9C15-94B47D690B07}" srcOrd="1" destOrd="0" presId="urn:microsoft.com/office/officeart/2005/8/layout/process4"/>
    <dgm:cxn modelId="{7A87B47C-9AC4-48F6-8C07-A5AFB5881F1A}" type="presParOf" srcId="{A06DC403-D474-430F-A4FA-96385B483F98}" destId="{F56EF919-359B-422B-A930-85CE13CF4FF0}" srcOrd="2" destOrd="0" presId="urn:microsoft.com/office/officeart/2005/8/layout/process4"/>
  </dgm:cxnLst>
  <dgm:bg/>
  <dgm:whole/>
</dgm:dataModel>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870200" cy="4905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marL="342900" indent="-342900">
              <a:spcBef>
                <a:spcPct val="20000"/>
              </a:spcBef>
              <a:defRPr sz="1000" i="1"/>
            </a:lvl1pPr>
          </a:lstStyle>
          <a:p>
            <a:pPr>
              <a:defRPr/>
            </a:pPr>
            <a:endParaRPr lang="en-US"/>
          </a:p>
        </p:txBody>
      </p:sp>
      <p:sp>
        <p:nvSpPr>
          <p:cNvPr id="3075" name="Rectangle 3"/>
          <p:cNvSpPr>
            <a:spLocks noGrp="1" noChangeArrowheads="1"/>
          </p:cNvSpPr>
          <p:nvPr>
            <p:ph type="dt" sz="quarter" idx="1"/>
          </p:nvPr>
        </p:nvSpPr>
        <p:spPr bwMode="auto">
          <a:xfrm>
            <a:off x="3752850" y="0"/>
            <a:ext cx="2870200" cy="4905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marL="342900" indent="-342900" algn="r">
              <a:spcBef>
                <a:spcPct val="20000"/>
              </a:spcBef>
              <a:defRPr sz="1000" i="1"/>
            </a:lvl1pPr>
          </a:lstStyle>
          <a:p>
            <a:pPr>
              <a:defRPr/>
            </a:pPr>
            <a:endParaRPr lang="en-US"/>
          </a:p>
        </p:txBody>
      </p:sp>
      <p:sp>
        <p:nvSpPr>
          <p:cNvPr id="3076" name="Rectangle 4"/>
          <p:cNvSpPr>
            <a:spLocks noGrp="1" noChangeArrowheads="1"/>
          </p:cNvSpPr>
          <p:nvPr>
            <p:ph type="ftr" sz="quarter" idx="2"/>
          </p:nvPr>
        </p:nvSpPr>
        <p:spPr bwMode="auto">
          <a:xfrm>
            <a:off x="0" y="9320213"/>
            <a:ext cx="2870200" cy="490537"/>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marL="342900" indent="-342900">
              <a:spcBef>
                <a:spcPct val="20000"/>
              </a:spcBef>
              <a:defRPr sz="1000" i="1"/>
            </a:lvl1pPr>
          </a:lstStyle>
          <a:p>
            <a:pPr>
              <a:defRPr/>
            </a:pPr>
            <a:endParaRPr lang="en-US"/>
          </a:p>
        </p:txBody>
      </p:sp>
      <p:sp>
        <p:nvSpPr>
          <p:cNvPr id="3077" name="Rectangle 5"/>
          <p:cNvSpPr>
            <a:spLocks noGrp="1" noChangeArrowheads="1"/>
          </p:cNvSpPr>
          <p:nvPr>
            <p:ph type="sldNum" sz="quarter" idx="3"/>
          </p:nvPr>
        </p:nvSpPr>
        <p:spPr bwMode="auto">
          <a:xfrm>
            <a:off x="3752850" y="9320213"/>
            <a:ext cx="2870200" cy="490537"/>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marL="342900" indent="-342900" algn="r">
              <a:spcBef>
                <a:spcPct val="20000"/>
              </a:spcBef>
              <a:defRPr sz="1000" i="1"/>
            </a:lvl1pPr>
          </a:lstStyle>
          <a:p>
            <a:pPr>
              <a:defRPr/>
            </a:pPr>
            <a:fld id="{855612D6-4431-49D0-8CDE-B9DBFF55DF70}" type="slidenum">
              <a:rPr lang="ar-SA"/>
              <a:pPr>
                <a:defRPr/>
              </a:pPr>
              <a:t>‹#›</a:t>
            </a:fld>
            <a:endParaRPr lang="en-US"/>
          </a:p>
        </p:txBody>
      </p:sp>
      <p:sp>
        <p:nvSpPr>
          <p:cNvPr id="3078" name="Rectangle 6"/>
          <p:cNvSpPr>
            <a:spLocks noChangeArrowheads="1"/>
          </p:cNvSpPr>
          <p:nvPr/>
        </p:nvSpPr>
        <p:spPr bwMode="auto">
          <a:xfrm>
            <a:off x="6169025" y="9386888"/>
            <a:ext cx="387350" cy="327025"/>
          </a:xfrm>
          <a:prstGeom prst="rect">
            <a:avLst/>
          </a:prstGeom>
          <a:noFill/>
          <a:ln w="9525">
            <a:noFill/>
            <a:miter lim="800000"/>
            <a:headEnd/>
            <a:tailEnd/>
          </a:ln>
          <a:effectLst/>
        </p:spPr>
        <p:txBody>
          <a:bodyPr wrap="none" lIns="92075" tIns="46038" rIns="92075" bIns="46038" anchor="ctr">
            <a:spAutoFit/>
          </a:bodyPr>
          <a:lstStyle/>
          <a:p>
            <a:pPr algn="r">
              <a:defRPr/>
            </a:pPr>
            <a:fld id="{936FD238-5646-4FCF-B3BA-F76756C204DA}" type="slidenum">
              <a:rPr lang="ar-SA" sz="1400"/>
              <a:pPr algn="r">
                <a:defRPr/>
              </a:pPr>
              <a:t>‹#›</a:t>
            </a:fld>
            <a:endParaRPr lang="en-US" sz="140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870200" cy="4905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defTabSz="762000">
              <a:defRPr sz="1000" i="1"/>
            </a:lvl1pPr>
          </a:lstStyle>
          <a:p>
            <a:pPr>
              <a:defRPr/>
            </a:pPr>
            <a:r>
              <a:rPr lang="en-US"/>
              <a:t>Introduction to Expert Systems</a:t>
            </a:r>
          </a:p>
        </p:txBody>
      </p:sp>
      <p:sp>
        <p:nvSpPr>
          <p:cNvPr id="2051" name="Rectangle 3"/>
          <p:cNvSpPr>
            <a:spLocks noGrp="1" noChangeArrowheads="1"/>
          </p:cNvSpPr>
          <p:nvPr>
            <p:ph type="dt" idx="1"/>
          </p:nvPr>
        </p:nvSpPr>
        <p:spPr bwMode="auto">
          <a:xfrm>
            <a:off x="3752850" y="0"/>
            <a:ext cx="2870200" cy="490538"/>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defTabSz="762000">
              <a:defRPr sz="1000" i="1"/>
            </a:lvl1pPr>
          </a:lstStyle>
          <a:p>
            <a:pPr>
              <a:defRPr/>
            </a:pPr>
            <a:endParaRPr lang="en-US"/>
          </a:p>
        </p:txBody>
      </p:sp>
      <p:sp>
        <p:nvSpPr>
          <p:cNvPr id="2052" name="Rectangle 4"/>
          <p:cNvSpPr>
            <a:spLocks noGrp="1" noChangeArrowheads="1"/>
          </p:cNvSpPr>
          <p:nvPr>
            <p:ph type="ftr" sz="quarter" idx="4"/>
          </p:nvPr>
        </p:nvSpPr>
        <p:spPr bwMode="auto">
          <a:xfrm>
            <a:off x="0" y="9320213"/>
            <a:ext cx="2870200" cy="490537"/>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defTabSz="762000">
              <a:defRPr sz="1000" i="1"/>
            </a:lvl1pPr>
          </a:lstStyle>
          <a:p>
            <a:pPr>
              <a:defRPr/>
            </a:pPr>
            <a:r>
              <a:rPr lang="en-US"/>
              <a:t> Central Lab. For Agricultural Expert Systems</a:t>
            </a:r>
          </a:p>
          <a:p>
            <a:pPr>
              <a:defRPr/>
            </a:pPr>
            <a:r>
              <a:rPr lang="en-US"/>
              <a:t>Dr. Khaled Shaalan &amp; Prof. Dr. Ahmed Rafea </a:t>
            </a:r>
          </a:p>
        </p:txBody>
      </p:sp>
      <p:sp>
        <p:nvSpPr>
          <p:cNvPr id="2053" name="Rectangle 5"/>
          <p:cNvSpPr>
            <a:spLocks noGrp="1" noChangeArrowheads="1"/>
          </p:cNvSpPr>
          <p:nvPr>
            <p:ph type="sldNum" sz="quarter" idx="5"/>
          </p:nvPr>
        </p:nvSpPr>
        <p:spPr bwMode="auto">
          <a:xfrm>
            <a:off x="3752850" y="9320213"/>
            <a:ext cx="2870200" cy="490537"/>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defTabSz="762000">
              <a:defRPr sz="1000" i="1"/>
            </a:lvl1pPr>
          </a:lstStyle>
          <a:p>
            <a:pPr>
              <a:defRPr/>
            </a:pPr>
            <a:fld id="{D39E027F-3019-4F95-A3B6-007F025DB162}" type="slidenum">
              <a:rPr lang="ar-SA"/>
              <a:pPr>
                <a:defRPr/>
              </a:pPr>
              <a:t>‹#›</a:t>
            </a:fld>
            <a:endParaRPr lang="en-US"/>
          </a:p>
        </p:txBody>
      </p:sp>
      <p:sp>
        <p:nvSpPr>
          <p:cNvPr id="2054" name="Rectangle 6"/>
          <p:cNvSpPr>
            <a:spLocks noGrp="1" noChangeArrowheads="1"/>
          </p:cNvSpPr>
          <p:nvPr>
            <p:ph type="body" sz="quarter" idx="3"/>
          </p:nvPr>
        </p:nvSpPr>
        <p:spPr bwMode="auto">
          <a:xfrm>
            <a:off x="882650" y="4660900"/>
            <a:ext cx="4857750" cy="441483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1" name="Rectangle 7"/>
          <p:cNvSpPr>
            <a:spLocks noGrp="1" noRot="1" noChangeAspect="1" noChangeArrowheads="1" noTextEdit="1"/>
          </p:cNvSpPr>
          <p:nvPr>
            <p:ph type="sldImg" idx="2"/>
          </p:nvPr>
        </p:nvSpPr>
        <p:spPr bwMode="auto">
          <a:xfrm>
            <a:off x="868363" y="742950"/>
            <a:ext cx="4887912" cy="3665538"/>
          </a:xfrm>
          <a:prstGeom prst="rect">
            <a:avLst/>
          </a:prstGeom>
          <a:noFill/>
          <a:ln w="12700">
            <a:solidFill>
              <a:schemeClr val="tx1"/>
            </a:solidFill>
            <a:miter lim="800000"/>
            <a:headEnd/>
            <a:tailEnd/>
          </a:ln>
        </p:spPr>
      </p:sp>
      <p:sp>
        <p:nvSpPr>
          <p:cNvPr id="2056" name="Rectangle 8"/>
          <p:cNvSpPr>
            <a:spLocks noChangeArrowheads="1"/>
          </p:cNvSpPr>
          <p:nvPr/>
        </p:nvSpPr>
        <p:spPr bwMode="auto">
          <a:xfrm>
            <a:off x="12777788" y="9398000"/>
            <a:ext cx="390525" cy="304800"/>
          </a:xfrm>
          <a:prstGeom prst="rect">
            <a:avLst/>
          </a:prstGeom>
          <a:noFill/>
          <a:ln w="9525">
            <a:noFill/>
            <a:miter lim="800000"/>
            <a:headEnd/>
            <a:tailEnd/>
          </a:ln>
          <a:effectLst/>
        </p:spPr>
        <p:txBody>
          <a:bodyPr wrap="none" lIns="92075" tIns="46038" rIns="92075" bIns="46038" anchor="ctr">
            <a:spAutoFit/>
          </a:bodyPr>
          <a:lstStyle/>
          <a:p>
            <a:pPr algn="r">
              <a:defRPr/>
            </a:pPr>
            <a:fld id="{436DEAE1-855B-4EDB-B7E4-C82EA483FE5B}" type="slidenum">
              <a:rPr lang="ar-SA" sz="1400"/>
              <a:pPr algn="r">
                <a:defRPr/>
              </a:pPr>
              <a:t>‹#›</a:t>
            </a:fld>
            <a:endParaRPr lang="en-US" sz="1400"/>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p>
            <a:r>
              <a:rPr lang="en-US" smtClean="0"/>
              <a:t>Introduction to Expert Systems</a:t>
            </a:r>
          </a:p>
        </p:txBody>
      </p:sp>
      <p:sp>
        <p:nvSpPr>
          <p:cNvPr id="17411" name="Rectangle 4"/>
          <p:cNvSpPr>
            <a:spLocks noGrp="1" noChangeArrowheads="1"/>
          </p:cNvSpPr>
          <p:nvPr>
            <p:ph type="ftr" sz="quarter" idx="4"/>
          </p:nvPr>
        </p:nvSpPr>
        <p:spPr>
          <a:noFill/>
        </p:spPr>
        <p:txBody>
          <a:bodyPr/>
          <a:lstStyle/>
          <a:p>
            <a:r>
              <a:rPr lang="en-US" smtClean="0"/>
              <a:t> Central Lab. For Agricultural Expert Systems</a:t>
            </a:r>
          </a:p>
          <a:p>
            <a:r>
              <a:rPr lang="en-US" smtClean="0"/>
              <a:t>Dr. Khaled Shaalan &amp; Prof. Dr. Ahmed Rafea </a:t>
            </a:r>
          </a:p>
        </p:txBody>
      </p:sp>
      <p:sp>
        <p:nvSpPr>
          <p:cNvPr id="17412" name="Rectangle 5"/>
          <p:cNvSpPr>
            <a:spLocks noGrp="1" noChangeArrowheads="1"/>
          </p:cNvSpPr>
          <p:nvPr>
            <p:ph type="sldNum" sz="quarter" idx="5"/>
          </p:nvPr>
        </p:nvSpPr>
        <p:spPr>
          <a:noFill/>
        </p:spPr>
        <p:txBody>
          <a:bodyPr/>
          <a:lstStyle/>
          <a:p>
            <a:fld id="{5FFF419B-A130-4437-B78E-9FD2BAFC05E4}" type="slidenum">
              <a:rPr lang="ar-SA" smtClean="0"/>
              <a:pPr/>
              <a:t>1</a:t>
            </a:fld>
            <a:endParaRPr lang="en-US" smtClean="0"/>
          </a:p>
        </p:txBody>
      </p:sp>
      <p:sp>
        <p:nvSpPr>
          <p:cNvPr id="17413" name="Rectangle 2"/>
          <p:cNvSpPr>
            <a:spLocks noGrp="1" noRot="1" noChangeAspect="1" noChangeArrowheads="1" noTextEdit="1"/>
          </p:cNvSpPr>
          <p:nvPr>
            <p:ph type="sldImg"/>
          </p:nvPr>
        </p:nvSpPr>
        <p:spPr>
          <a:xfrm>
            <a:off x="862013" y="736600"/>
            <a:ext cx="4902200" cy="3676650"/>
          </a:xfrm>
          <a:ln/>
        </p:spPr>
      </p:sp>
      <p:sp>
        <p:nvSpPr>
          <p:cNvPr id="17414" name="Rectangle 3"/>
          <p:cNvSpPr>
            <a:spLocks noGrp="1" noChangeArrowheads="1"/>
          </p:cNvSpPr>
          <p:nvPr>
            <p:ph type="body" idx="1"/>
          </p:nvPr>
        </p:nvSpPr>
        <p:spPr>
          <a:xfrm>
            <a:off x="661988" y="4660900"/>
            <a:ext cx="5299075" cy="4413250"/>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smtClean="0"/>
              <a:t>Introduction to Expert Systems</a:t>
            </a:r>
          </a:p>
        </p:txBody>
      </p:sp>
      <p:sp>
        <p:nvSpPr>
          <p:cNvPr id="18435" name="Rectangle 4"/>
          <p:cNvSpPr>
            <a:spLocks noGrp="1" noChangeArrowheads="1"/>
          </p:cNvSpPr>
          <p:nvPr>
            <p:ph type="ftr" sz="quarter" idx="4"/>
          </p:nvPr>
        </p:nvSpPr>
        <p:spPr>
          <a:noFill/>
        </p:spPr>
        <p:txBody>
          <a:bodyPr/>
          <a:lstStyle/>
          <a:p>
            <a:r>
              <a:rPr lang="en-US" smtClean="0"/>
              <a:t> Central Lab. For Agricultural Expert Systems</a:t>
            </a:r>
          </a:p>
          <a:p>
            <a:r>
              <a:rPr lang="en-US" smtClean="0"/>
              <a:t>Dr. Khaled Shaalan &amp; Prof. Dr. Ahmed Rafea </a:t>
            </a:r>
          </a:p>
        </p:txBody>
      </p:sp>
      <p:sp>
        <p:nvSpPr>
          <p:cNvPr id="18436" name="Rectangle 5"/>
          <p:cNvSpPr>
            <a:spLocks noGrp="1" noChangeArrowheads="1"/>
          </p:cNvSpPr>
          <p:nvPr>
            <p:ph type="sldNum" sz="quarter" idx="5"/>
          </p:nvPr>
        </p:nvSpPr>
        <p:spPr>
          <a:noFill/>
        </p:spPr>
        <p:txBody>
          <a:bodyPr/>
          <a:lstStyle/>
          <a:p>
            <a:fld id="{44B6DAE4-6EFA-45FC-BF1C-7C2434A2BB96}" type="slidenum">
              <a:rPr lang="ar-SA" smtClean="0"/>
              <a:pPr/>
              <a:t>4</a:t>
            </a:fld>
            <a:endParaRPr lang="en-US" smtClean="0"/>
          </a:p>
        </p:txBody>
      </p:sp>
      <p:sp>
        <p:nvSpPr>
          <p:cNvPr id="18437" name="Rectangle 2"/>
          <p:cNvSpPr>
            <a:spLocks noGrp="1" noRot="1" noChangeAspect="1" noChangeArrowheads="1" noTextEdit="1"/>
          </p:cNvSpPr>
          <p:nvPr>
            <p:ph type="sldImg"/>
          </p:nvPr>
        </p:nvSpPr>
        <p:spPr>
          <a:xfrm>
            <a:off x="862013" y="736600"/>
            <a:ext cx="4902200" cy="3676650"/>
          </a:xfrm>
          <a:ln/>
        </p:spPr>
      </p:sp>
      <p:sp>
        <p:nvSpPr>
          <p:cNvPr id="18438" name="Rectangle 3"/>
          <p:cNvSpPr>
            <a:spLocks noGrp="1" noChangeArrowheads="1"/>
          </p:cNvSpPr>
          <p:nvPr>
            <p:ph type="body" idx="1"/>
          </p:nvPr>
        </p:nvSpPr>
        <p:spPr>
          <a:xfrm>
            <a:off x="661988" y="4660900"/>
            <a:ext cx="5299075" cy="4413250"/>
          </a:xfrm>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US" smtClean="0"/>
              <a:t>Introduction to Expert Systems</a:t>
            </a:r>
          </a:p>
        </p:txBody>
      </p:sp>
      <p:sp>
        <p:nvSpPr>
          <p:cNvPr id="19459" name="Rectangle 4"/>
          <p:cNvSpPr>
            <a:spLocks noGrp="1" noChangeArrowheads="1"/>
          </p:cNvSpPr>
          <p:nvPr>
            <p:ph type="ftr" sz="quarter" idx="4"/>
          </p:nvPr>
        </p:nvSpPr>
        <p:spPr>
          <a:noFill/>
        </p:spPr>
        <p:txBody>
          <a:bodyPr/>
          <a:lstStyle/>
          <a:p>
            <a:r>
              <a:rPr lang="en-US" smtClean="0"/>
              <a:t> Central Lab. For Agricultural Expert Systems</a:t>
            </a:r>
          </a:p>
          <a:p>
            <a:r>
              <a:rPr lang="en-US" smtClean="0"/>
              <a:t>Dr. Khaled Shaalan &amp; Prof. Dr. Ahmed Rafea </a:t>
            </a:r>
          </a:p>
        </p:txBody>
      </p:sp>
      <p:sp>
        <p:nvSpPr>
          <p:cNvPr id="19460" name="Rectangle 5"/>
          <p:cNvSpPr>
            <a:spLocks noGrp="1" noChangeArrowheads="1"/>
          </p:cNvSpPr>
          <p:nvPr>
            <p:ph type="sldNum" sz="quarter" idx="5"/>
          </p:nvPr>
        </p:nvSpPr>
        <p:spPr>
          <a:noFill/>
        </p:spPr>
        <p:txBody>
          <a:bodyPr/>
          <a:lstStyle/>
          <a:p>
            <a:fld id="{C9D22546-4D4B-4DF6-85CA-6AAF6749BB31}" type="slidenum">
              <a:rPr lang="ar-SA" smtClean="0"/>
              <a:pPr/>
              <a:t>5</a:t>
            </a:fld>
            <a:endParaRPr lang="en-US" smtClean="0"/>
          </a:p>
        </p:txBody>
      </p:sp>
      <p:sp>
        <p:nvSpPr>
          <p:cNvPr id="19461" name="Rectangle 2"/>
          <p:cNvSpPr>
            <a:spLocks noGrp="1" noRot="1" noChangeAspect="1" noChangeArrowheads="1" noTextEdit="1"/>
          </p:cNvSpPr>
          <p:nvPr>
            <p:ph type="sldImg"/>
          </p:nvPr>
        </p:nvSpPr>
        <p:spPr>
          <a:xfrm>
            <a:off x="874713" y="742950"/>
            <a:ext cx="4887912" cy="3665538"/>
          </a:xfrm>
          <a:ln/>
        </p:spPr>
      </p:sp>
      <p:sp>
        <p:nvSpPr>
          <p:cNvPr id="19462" name="Rectangle 3"/>
          <p:cNvSpPr>
            <a:spLocks noGrp="1" noChangeArrowheads="1"/>
          </p:cNvSpPr>
          <p:nvPr>
            <p:ph type="body" idx="1"/>
          </p:nvPr>
        </p:nvSpPr>
        <p:spPr>
          <a:xfrm>
            <a:off x="882650" y="4660900"/>
            <a:ext cx="4857750" cy="4413250"/>
          </a:xfrm>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US" smtClean="0"/>
              <a:t>Introduction to Expert Systems</a:t>
            </a:r>
          </a:p>
        </p:txBody>
      </p:sp>
      <p:sp>
        <p:nvSpPr>
          <p:cNvPr id="20483" name="Rectangle 4"/>
          <p:cNvSpPr>
            <a:spLocks noGrp="1" noChangeArrowheads="1"/>
          </p:cNvSpPr>
          <p:nvPr>
            <p:ph type="ftr" sz="quarter" idx="4"/>
          </p:nvPr>
        </p:nvSpPr>
        <p:spPr>
          <a:noFill/>
        </p:spPr>
        <p:txBody>
          <a:bodyPr/>
          <a:lstStyle/>
          <a:p>
            <a:r>
              <a:rPr lang="en-US" smtClean="0"/>
              <a:t> Central Lab. For Agricultural Expert Systems</a:t>
            </a:r>
          </a:p>
          <a:p>
            <a:r>
              <a:rPr lang="en-US" smtClean="0"/>
              <a:t>Dr. Khaled Shaalan &amp; Prof. Dr. Ahmed Rafea </a:t>
            </a:r>
          </a:p>
        </p:txBody>
      </p:sp>
      <p:sp>
        <p:nvSpPr>
          <p:cNvPr id="20484" name="Rectangle 5"/>
          <p:cNvSpPr>
            <a:spLocks noGrp="1" noChangeArrowheads="1"/>
          </p:cNvSpPr>
          <p:nvPr>
            <p:ph type="sldNum" sz="quarter" idx="5"/>
          </p:nvPr>
        </p:nvSpPr>
        <p:spPr>
          <a:noFill/>
        </p:spPr>
        <p:txBody>
          <a:bodyPr/>
          <a:lstStyle/>
          <a:p>
            <a:fld id="{63B6122B-D8A3-4C8B-89E1-0B6DF5A49969}" type="slidenum">
              <a:rPr lang="ar-SA" smtClean="0"/>
              <a:pPr/>
              <a:t>6</a:t>
            </a:fld>
            <a:endParaRPr lang="en-US" smtClean="0"/>
          </a:p>
        </p:txBody>
      </p:sp>
      <p:sp>
        <p:nvSpPr>
          <p:cNvPr id="20485" name="Rectangle 2"/>
          <p:cNvSpPr>
            <a:spLocks noGrp="1" noRot="1" noChangeAspect="1" noChangeArrowheads="1" noTextEdit="1"/>
          </p:cNvSpPr>
          <p:nvPr>
            <p:ph type="sldImg"/>
          </p:nvPr>
        </p:nvSpPr>
        <p:spPr>
          <a:xfrm>
            <a:off x="862013" y="736600"/>
            <a:ext cx="4902200" cy="3676650"/>
          </a:xfrm>
          <a:ln/>
        </p:spPr>
      </p:sp>
      <p:sp>
        <p:nvSpPr>
          <p:cNvPr id="20486" name="Rectangle 3"/>
          <p:cNvSpPr>
            <a:spLocks noGrp="1" noChangeArrowheads="1"/>
          </p:cNvSpPr>
          <p:nvPr>
            <p:ph type="body" idx="1"/>
          </p:nvPr>
        </p:nvSpPr>
        <p:spPr>
          <a:xfrm>
            <a:off x="661988" y="4660900"/>
            <a:ext cx="5299075" cy="4413250"/>
          </a:xfrm>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p>
            <a:r>
              <a:rPr lang="en-US" smtClean="0"/>
              <a:t>Introduction to Expert Systems</a:t>
            </a:r>
          </a:p>
        </p:txBody>
      </p:sp>
      <p:sp>
        <p:nvSpPr>
          <p:cNvPr id="21507" name="Rectangle 4"/>
          <p:cNvSpPr>
            <a:spLocks noGrp="1" noChangeArrowheads="1"/>
          </p:cNvSpPr>
          <p:nvPr>
            <p:ph type="ftr" sz="quarter" idx="4"/>
          </p:nvPr>
        </p:nvSpPr>
        <p:spPr>
          <a:noFill/>
        </p:spPr>
        <p:txBody>
          <a:bodyPr/>
          <a:lstStyle/>
          <a:p>
            <a:r>
              <a:rPr lang="en-US" smtClean="0"/>
              <a:t> Central Lab. For Agricultural Expert Systems</a:t>
            </a:r>
          </a:p>
          <a:p>
            <a:r>
              <a:rPr lang="en-US" smtClean="0"/>
              <a:t>Dr. Khaled Shaalan &amp; Prof. Dr. Ahmed Rafea </a:t>
            </a:r>
          </a:p>
        </p:txBody>
      </p:sp>
      <p:sp>
        <p:nvSpPr>
          <p:cNvPr id="21508" name="Rectangle 5"/>
          <p:cNvSpPr>
            <a:spLocks noGrp="1" noChangeArrowheads="1"/>
          </p:cNvSpPr>
          <p:nvPr>
            <p:ph type="sldNum" sz="quarter" idx="5"/>
          </p:nvPr>
        </p:nvSpPr>
        <p:spPr>
          <a:noFill/>
        </p:spPr>
        <p:txBody>
          <a:bodyPr/>
          <a:lstStyle/>
          <a:p>
            <a:fld id="{CD77C13B-2DF8-4744-851D-1A839ECA7760}" type="slidenum">
              <a:rPr lang="ar-SA" smtClean="0"/>
              <a:pPr/>
              <a:t>8</a:t>
            </a:fld>
            <a:endParaRPr lang="en-US" smtClean="0"/>
          </a:p>
        </p:txBody>
      </p:sp>
      <p:sp>
        <p:nvSpPr>
          <p:cNvPr id="21509" name="Rectangle 2"/>
          <p:cNvSpPr>
            <a:spLocks noGrp="1" noRot="1" noChangeAspect="1" noChangeArrowheads="1" noTextEdit="1"/>
          </p:cNvSpPr>
          <p:nvPr>
            <p:ph type="sldImg"/>
          </p:nvPr>
        </p:nvSpPr>
        <p:spPr>
          <a:xfrm>
            <a:off x="862013" y="736600"/>
            <a:ext cx="4902200" cy="3676650"/>
          </a:xfrm>
          <a:ln/>
        </p:spPr>
      </p:sp>
      <p:sp>
        <p:nvSpPr>
          <p:cNvPr id="21510" name="Rectangle 3"/>
          <p:cNvSpPr>
            <a:spLocks noGrp="1" noChangeArrowheads="1"/>
          </p:cNvSpPr>
          <p:nvPr>
            <p:ph type="body" idx="1"/>
          </p:nvPr>
        </p:nvSpPr>
        <p:spPr>
          <a:xfrm>
            <a:off x="661988" y="4660900"/>
            <a:ext cx="5299075" cy="4413250"/>
          </a:xfrm>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noFill/>
        </p:spPr>
        <p:txBody>
          <a:bodyPr/>
          <a:lstStyle/>
          <a:p>
            <a:r>
              <a:rPr lang="en-US" smtClean="0"/>
              <a:t>Introduction to Expert Systems</a:t>
            </a:r>
          </a:p>
        </p:txBody>
      </p:sp>
      <p:sp>
        <p:nvSpPr>
          <p:cNvPr id="22531" name="Rectangle 4"/>
          <p:cNvSpPr>
            <a:spLocks noGrp="1" noChangeArrowheads="1"/>
          </p:cNvSpPr>
          <p:nvPr>
            <p:ph type="ftr" sz="quarter" idx="4"/>
          </p:nvPr>
        </p:nvSpPr>
        <p:spPr>
          <a:noFill/>
        </p:spPr>
        <p:txBody>
          <a:bodyPr/>
          <a:lstStyle/>
          <a:p>
            <a:r>
              <a:rPr lang="en-US" smtClean="0"/>
              <a:t> Central Lab. For Agricultural Expert Systems</a:t>
            </a:r>
          </a:p>
          <a:p>
            <a:r>
              <a:rPr lang="en-US" smtClean="0"/>
              <a:t>Dr. Khaled Shaalan &amp; Prof. Dr. Ahmed Rafea </a:t>
            </a:r>
          </a:p>
        </p:txBody>
      </p:sp>
      <p:sp>
        <p:nvSpPr>
          <p:cNvPr id="22532" name="Rectangle 5"/>
          <p:cNvSpPr>
            <a:spLocks noGrp="1" noChangeArrowheads="1"/>
          </p:cNvSpPr>
          <p:nvPr>
            <p:ph type="sldNum" sz="quarter" idx="5"/>
          </p:nvPr>
        </p:nvSpPr>
        <p:spPr>
          <a:noFill/>
        </p:spPr>
        <p:txBody>
          <a:bodyPr/>
          <a:lstStyle/>
          <a:p>
            <a:fld id="{C69B697F-D4A2-43DF-98B6-878FEC8F9642}" type="slidenum">
              <a:rPr lang="ar-SA" smtClean="0"/>
              <a:pPr/>
              <a:t>12</a:t>
            </a:fld>
            <a:endParaRPr lang="en-US" smtClean="0"/>
          </a:p>
        </p:txBody>
      </p:sp>
      <p:sp>
        <p:nvSpPr>
          <p:cNvPr id="22533" name="Rectangle 2"/>
          <p:cNvSpPr>
            <a:spLocks noGrp="1" noRot="1" noChangeAspect="1" noChangeArrowheads="1" noTextEdit="1"/>
          </p:cNvSpPr>
          <p:nvPr>
            <p:ph type="sldImg"/>
          </p:nvPr>
        </p:nvSpPr>
        <p:spPr>
          <a:xfrm>
            <a:off x="862013" y="736600"/>
            <a:ext cx="4902200" cy="3676650"/>
          </a:xfrm>
          <a:ln/>
        </p:spPr>
      </p:sp>
      <p:sp>
        <p:nvSpPr>
          <p:cNvPr id="22534" name="Rectangle 3"/>
          <p:cNvSpPr>
            <a:spLocks noGrp="1" noChangeArrowheads="1"/>
          </p:cNvSpPr>
          <p:nvPr>
            <p:ph type="body" idx="1"/>
          </p:nvPr>
        </p:nvSpPr>
        <p:spPr>
          <a:xfrm>
            <a:off x="661988" y="4660900"/>
            <a:ext cx="5299075" cy="4413250"/>
          </a:xfrm>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p>
            <a:r>
              <a:rPr lang="en-US" smtClean="0"/>
              <a:t>Introduction to Expert Systems</a:t>
            </a:r>
          </a:p>
        </p:txBody>
      </p:sp>
      <p:sp>
        <p:nvSpPr>
          <p:cNvPr id="23555" name="Rectangle 4"/>
          <p:cNvSpPr>
            <a:spLocks noGrp="1" noChangeArrowheads="1"/>
          </p:cNvSpPr>
          <p:nvPr>
            <p:ph type="ftr" sz="quarter" idx="4"/>
          </p:nvPr>
        </p:nvSpPr>
        <p:spPr>
          <a:noFill/>
        </p:spPr>
        <p:txBody>
          <a:bodyPr/>
          <a:lstStyle/>
          <a:p>
            <a:r>
              <a:rPr lang="en-US" smtClean="0"/>
              <a:t> Central Lab. For Agricultural Expert Systems</a:t>
            </a:r>
          </a:p>
          <a:p>
            <a:r>
              <a:rPr lang="en-US" smtClean="0"/>
              <a:t>Dr. Khaled Shaalan &amp; Prof. Dr. Ahmed Rafea </a:t>
            </a:r>
          </a:p>
        </p:txBody>
      </p:sp>
      <p:sp>
        <p:nvSpPr>
          <p:cNvPr id="23556" name="Rectangle 5"/>
          <p:cNvSpPr>
            <a:spLocks noGrp="1" noChangeArrowheads="1"/>
          </p:cNvSpPr>
          <p:nvPr>
            <p:ph type="sldNum" sz="quarter" idx="5"/>
          </p:nvPr>
        </p:nvSpPr>
        <p:spPr>
          <a:noFill/>
        </p:spPr>
        <p:txBody>
          <a:bodyPr/>
          <a:lstStyle/>
          <a:p>
            <a:fld id="{2263AE90-76F8-42AD-A45E-DD1BA3988D14}" type="slidenum">
              <a:rPr lang="ar-SA" smtClean="0"/>
              <a:pPr/>
              <a:t>14</a:t>
            </a:fld>
            <a:endParaRPr lang="en-US" smtClean="0"/>
          </a:p>
        </p:txBody>
      </p:sp>
      <p:sp>
        <p:nvSpPr>
          <p:cNvPr id="23557" name="Rectangle 2"/>
          <p:cNvSpPr>
            <a:spLocks noGrp="1" noRot="1" noChangeAspect="1" noChangeArrowheads="1" noTextEdit="1"/>
          </p:cNvSpPr>
          <p:nvPr>
            <p:ph type="sldImg"/>
          </p:nvPr>
        </p:nvSpPr>
        <p:spPr>
          <a:xfrm>
            <a:off x="860425" y="736600"/>
            <a:ext cx="4903788" cy="3678238"/>
          </a:xfrm>
          <a:ln/>
        </p:spPr>
      </p:sp>
      <p:sp>
        <p:nvSpPr>
          <p:cNvPr id="23558" name="Rectangle 3"/>
          <p:cNvSpPr>
            <a:spLocks noGrp="1" noChangeArrowheads="1"/>
          </p:cNvSpPr>
          <p:nvPr>
            <p:ph type="body" idx="1"/>
          </p:nvPr>
        </p:nvSpPr>
        <p:spPr>
          <a:xfrm>
            <a:off x="661988" y="4660900"/>
            <a:ext cx="5299075" cy="4414838"/>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EG"/>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r>
              <a:rPr lang="en-US"/>
              <a:t>Introduction to expert systems</a:t>
            </a:r>
          </a:p>
        </p:txBody>
      </p:sp>
      <p:sp>
        <p:nvSpPr>
          <p:cNvPr id="6" name="Rectangle 4"/>
          <p:cNvSpPr>
            <a:spLocks noGrp="1" noChangeArrowheads="1"/>
          </p:cNvSpPr>
          <p:nvPr>
            <p:ph type="sldNum" sz="quarter" idx="12"/>
          </p:nvPr>
        </p:nvSpPr>
        <p:spPr>
          <a:ln/>
        </p:spPr>
        <p:txBody>
          <a:bodyPr/>
          <a:lstStyle>
            <a:lvl1pPr>
              <a:defRPr/>
            </a:lvl1pPr>
          </a:lstStyle>
          <a:p>
            <a:pPr>
              <a:defRPr/>
            </a:pPr>
            <a:fld id="{66BB01FD-094D-4E94-A2EF-2BDC61B6E706}"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r>
              <a:rPr lang="en-US"/>
              <a:t>Introduction to expert systems</a:t>
            </a:r>
          </a:p>
        </p:txBody>
      </p:sp>
      <p:sp>
        <p:nvSpPr>
          <p:cNvPr id="6" name="Rectangle 4"/>
          <p:cNvSpPr>
            <a:spLocks noGrp="1" noChangeArrowheads="1"/>
          </p:cNvSpPr>
          <p:nvPr>
            <p:ph type="sldNum" sz="quarter" idx="12"/>
          </p:nvPr>
        </p:nvSpPr>
        <p:spPr>
          <a:ln/>
        </p:spPr>
        <p:txBody>
          <a:bodyPr/>
          <a:lstStyle>
            <a:lvl1pPr>
              <a:defRPr/>
            </a:lvl1pPr>
          </a:lstStyle>
          <a:p>
            <a:pPr>
              <a:defRPr/>
            </a:pPr>
            <a:fld id="{E9918141-48F5-4C41-B448-BA1CF6CFC171}"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00050"/>
            <a:ext cx="1943100" cy="5486400"/>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685800" y="40005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r>
              <a:rPr lang="en-US"/>
              <a:t>Introduction to expert systems</a:t>
            </a:r>
          </a:p>
        </p:txBody>
      </p:sp>
      <p:sp>
        <p:nvSpPr>
          <p:cNvPr id="6" name="Rectangle 4"/>
          <p:cNvSpPr>
            <a:spLocks noGrp="1" noChangeArrowheads="1"/>
          </p:cNvSpPr>
          <p:nvPr>
            <p:ph type="sldNum" sz="quarter" idx="12"/>
          </p:nvPr>
        </p:nvSpPr>
        <p:spPr>
          <a:ln/>
        </p:spPr>
        <p:txBody>
          <a:bodyPr/>
          <a:lstStyle>
            <a:lvl1pPr>
              <a:defRPr/>
            </a:lvl1pPr>
          </a:lstStyle>
          <a:p>
            <a:pPr>
              <a:defRPr/>
            </a:pPr>
            <a:fld id="{26C6B51D-D064-43FC-856E-3FCBD70CC776}"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r>
              <a:rPr lang="en-US"/>
              <a:t>Introduction to expert systems</a:t>
            </a:r>
          </a:p>
        </p:txBody>
      </p:sp>
      <p:sp>
        <p:nvSpPr>
          <p:cNvPr id="6" name="Rectangle 4"/>
          <p:cNvSpPr>
            <a:spLocks noGrp="1" noChangeArrowheads="1"/>
          </p:cNvSpPr>
          <p:nvPr>
            <p:ph type="sldNum" sz="quarter" idx="12"/>
          </p:nvPr>
        </p:nvSpPr>
        <p:spPr>
          <a:ln/>
        </p:spPr>
        <p:txBody>
          <a:bodyPr/>
          <a:lstStyle>
            <a:lvl1pPr>
              <a:defRPr/>
            </a:lvl1pPr>
          </a:lstStyle>
          <a:p>
            <a:pPr>
              <a:defRPr/>
            </a:pPr>
            <a:fld id="{3CE15F69-4AF9-411E-85B3-FF243D9077EA}"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r>
              <a:rPr lang="en-US"/>
              <a:t>Introduction to expert systems</a:t>
            </a:r>
          </a:p>
        </p:txBody>
      </p:sp>
      <p:sp>
        <p:nvSpPr>
          <p:cNvPr id="6" name="Rectangle 4"/>
          <p:cNvSpPr>
            <a:spLocks noGrp="1" noChangeArrowheads="1"/>
          </p:cNvSpPr>
          <p:nvPr>
            <p:ph type="sldNum" sz="quarter" idx="12"/>
          </p:nvPr>
        </p:nvSpPr>
        <p:spPr>
          <a:ln/>
        </p:spPr>
        <p:txBody>
          <a:bodyPr/>
          <a:lstStyle>
            <a:lvl1pPr>
              <a:defRPr/>
            </a:lvl1pPr>
          </a:lstStyle>
          <a:p>
            <a:pPr>
              <a:defRPr/>
            </a:pPr>
            <a:fld id="{34C80B1C-1903-4848-B117-19A68DB0BBC9}"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685800" y="1790700"/>
            <a:ext cx="3810000" cy="4095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790700"/>
            <a:ext cx="3810000" cy="4095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r>
              <a:rPr lang="en-US"/>
              <a:t>Introduction to expert systems</a:t>
            </a:r>
          </a:p>
        </p:txBody>
      </p:sp>
      <p:sp>
        <p:nvSpPr>
          <p:cNvPr id="7" name="Rectangle 4"/>
          <p:cNvSpPr>
            <a:spLocks noGrp="1" noChangeArrowheads="1"/>
          </p:cNvSpPr>
          <p:nvPr>
            <p:ph type="sldNum" sz="quarter" idx="12"/>
          </p:nvPr>
        </p:nvSpPr>
        <p:spPr>
          <a:ln/>
        </p:spPr>
        <p:txBody>
          <a:bodyPr/>
          <a:lstStyle>
            <a:lvl1pPr>
              <a:defRPr/>
            </a:lvl1pPr>
          </a:lstStyle>
          <a:p>
            <a:pPr>
              <a:defRPr/>
            </a:pPr>
            <a:fld id="{9279F7FB-3CF7-45CC-9E40-1FEFFABEDC57}"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ftr" sz="quarter" idx="11"/>
          </p:nvPr>
        </p:nvSpPr>
        <p:spPr>
          <a:ln/>
        </p:spPr>
        <p:txBody>
          <a:bodyPr/>
          <a:lstStyle>
            <a:lvl1pPr>
              <a:defRPr/>
            </a:lvl1pPr>
          </a:lstStyle>
          <a:p>
            <a:pPr>
              <a:defRPr/>
            </a:pPr>
            <a:r>
              <a:rPr lang="en-US"/>
              <a:t>Introduction to expert systems</a:t>
            </a:r>
          </a:p>
        </p:txBody>
      </p:sp>
      <p:sp>
        <p:nvSpPr>
          <p:cNvPr id="9" name="Rectangle 4"/>
          <p:cNvSpPr>
            <a:spLocks noGrp="1" noChangeArrowheads="1"/>
          </p:cNvSpPr>
          <p:nvPr>
            <p:ph type="sldNum" sz="quarter" idx="12"/>
          </p:nvPr>
        </p:nvSpPr>
        <p:spPr>
          <a:ln/>
        </p:spPr>
        <p:txBody>
          <a:bodyPr/>
          <a:lstStyle>
            <a:lvl1pPr>
              <a:defRPr/>
            </a:lvl1pPr>
          </a:lstStyle>
          <a:p>
            <a:pPr>
              <a:defRPr/>
            </a:pPr>
            <a:fld id="{EA9FFD85-8CDD-4AC2-9337-302DCC404E31}"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ftr" sz="quarter" idx="11"/>
          </p:nvPr>
        </p:nvSpPr>
        <p:spPr>
          <a:ln/>
        </p:spPr>
        <p:txBody>
          <a:bodyPr/>
          <a:lstStyle>
            <a:lvl1pPr>
              <a:defRPr/>
            </a:lvl1pPr>
          </a:lstStyle>
          <a:p>
            <a:pPr>
              <a:defRPr/>
            </a:pPr>
            <a:r>
              <a:rPr lang="en-US"/>
              <a:t>Introduction to expert systems</a:t>
            </a:r>
          </a:p>
        </p:txBody>
      </p:sp>
      <p:sp>
        <p:nvSpPr>
          <p:cNvPr id="5" name="Rectangle 4"/>
          <p:cNvSpPr>
            <a:spLocks noGrp="1" noChangeArrowheads="1"/>
          </p:cNvSpPr>
          <p:nvPr>
            <p:ph type="sldNum" sz="quarter" idx="12"/>
          </p:nvPr>
        </p:nvSpPr>
        <p:spPr>
          <a:ln/>
        </p:spPr>
        <p:txBody>
          <a:bodyPr/>
          <a:lstStyle>
            <a:lvl1pPr>
              <a:defRPr/>
            </a:lvl1pPr>
          </a:lstStyle>
          <a:p>
            <a:pPr>
              <a:defRPr/>
            </a:pPr>
            <a:fld id="{2E246235-C6B1-480D-975D-C3651A6E9ECD}"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ftr" sz="quarter" idx="11"/>
          </p:nvPr>
        </p:nvSpPr>
        <p:spPr>
          <a:ln/>
        </p:spPr>
        <p:txBody>
          <a:bodyPr/>
          <a:lstStyle>
            <a:lvl1pPr>
              <a:defRPr/>
            </a:lvl1pPr>
          </a:lstStyle>
          <a:p>
            <a:pPr>
              <a:defRPr/>
            </a:pPr>
            <a:r>
              <a:rPr lang="en-US"/>
              <a:t>Introduction to expert systems</a:t>
            </a:r>
          </a:p>
        </p:txBody>
      </p:sp>
      <p:sp>
        <p:nvSpPr>
          <p:cNvPr id="4" name="Rectangle 4"/>
          <p:cNvSpPr>
            <a:spLocks noGrp="1" noChangeArrowheads="1"/>
          </p:cNvSpPr>
          <p:nvPr>
            <p:ph type="sldNum" sz="quarter" idx="12"/>
          </p:nvPr>
        </p:nvSpPr>
        <p:spPr>
          <a:ln/>
        </p:spPr>
        <p:txBody>
          <a:bodyPr/>
          <a:lstStyle>
            <a:lvl1pPr>
              <a:defRPr/>
            </a:lvl1pPr>
          </a:lstStyle>
          <a:p>
            <a:pPr>
              <a:defRPr/>
            </a:pPr>
            <a:fld id="{2F412DDD-383F-4A32-AAF2-8D06DC6AC5CF}"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r>
              <a:rPr lang="en-US"/>
              <a:t>Introduction to expert systems</a:t>
            </a:r>
          </a:p>
        </p:txBody>
      </p:sp>
      <p:sp>
        <p:nvSpPr>
          <p:cNvPr id="7" name="Rectangle 4"/>
          <p:cNvSpPr>
            <a:spLocks noGrp="1" noChangeArrowheads="1"/>
          </p:cNvSpPr>
          <p:nvPr>
            <p:ph type="sldNum" sz="quarter" idx="12"/>
          </p:nvPr>
        </p:nvSpPr>
        <p:spPr>
          <a:ln/>
        </p:spPr>
        <p:txBody>
          <a:bodyPr/>
          <a:lstStyle>
            <a:lvl1pPr>
              <a:defRPr/>
            </a:lvl1pPr>
          </a:lstStyle>
          <a:p>
            <a:pPr>
              <a:defRPr/>
            </a:pPr>
            <a:fld id="{ECBDDCB4-5350-4708-AC08-29C95D9C9F0B}"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E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r>
              <a:rPr lang="en-US"/>
              <a:t>Introduction to expert systems</a:t>
            </a:r>
          </a:p>
        </p:txBody>
      </p:sp>
      <p:sp>
        <p:nvSpPr>
          <p:cNvPr id="7" name="Rectangle 4"/>
          <p:cNvSpPr>
            <a:spLocks noGrp="1" noChangeArrowheads="1"/>
          </p:cNvSpPr>
          <p:nvPr>
            <p:ph type="sldNum" sz="quarter" idx="12"/>
          </p:nvPr>
        </p:nvSpPr>
        <p:spPr>
          <a:ln/>
        </p:spPr>
        <p:txBody>
          <a:bodyPr/>
          <a:lstStyle>
            <a:lvl1pPr>
              <a:defRPr/>
            </a:lvl1pPr>
          </a:lstStyle>
          <a:p>
            <a:pPr>
              <a:defRPr/>
            </a:pPr>
            <a:fld id="{B4EB1AEC-9690-42E6-B702-8B300D8ACE46}"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616450" name="Rectangle 2"/>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pPr>
              <a:defRPr/>
            </a:pPr>
            <a:endParaRPr lang="en-US"/>
          </a:p>
        </p:txBody>
      </p:sp>
      <p:sp>
        <p:nvSpPr>
          <p:cNvPr id="616451" name="Rectangle 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cs typeface="Arial" pitchFamily="34" charset="0"/>
              </a:defRPr>
            </a:lvl1pPr>
          </a:lstStyle>
          <a:p>
            <a:pPr>
              <a:defRPr/>
            </a:pPr>
            <a:r>
              <a:rPr lang="en-US"/>
              <a:t>Introduction to expert systems</a:t>
            </a:r>
          </a:p>
        </p:txBody>
      </p:sp>
      <p:sp>
        <p:nvSpPr>
          <p:cNvPr id="616452" name="Rectangle 4"/>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cs typeface="Arial" pitchFamily="34" charset="0"/>
              </a:defRPr>
            </a:lvl1pPr>
          </a:lstStyle>
          <a:p>
            <a:pPr>
              <a:defRPr/>
            </a:pPr>
            <a:fld id="{7C1B64DC-E32B-4A39-AA97-C7451324A5C9}" type="slidenum">
              <a:rPr lang="ar-SA"/>
              <a:pPr>
                <a:defRPr/>
              </a:pPr>
              <a:t>‹#›</a:t>
            </a:fld>
            <a:endParaRPr lang="en-US"/>
          </a:p>
        </p:txBody>
      </p:sp>
      <p:sp>
        <p:nvSpPr>
          <p:cNvPr id="2053" name="Rectangle 5"/>
          <p:cNvSpPr>
            <a:spLocks noGrp="1" noChangeArrowheads="1"/>
          </p:cNvSpPr>
          <p:nvPr>
            <p:ph type="title"/>
          </p:nvPr>
        </p:nvSpPr>
        <p:spPr bwMode="auto">
          <a:xfrm>
            <a:off x="685800" y="400050"/>
            <a:ext cx="7772400" cy="116205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4" name="Rectangle 6"/>
          <p:cNvSpPr>
            <a:spLocks noGrp="1" noChangeArrowheads="1"/>
          </p:cNvSpPr>
          <p:nvPr>
            <p:ph type="body" idx="1"/>
          </p:nvPr>
        </p:nvSpPr>
        <p:spPr bwMode="auto">
          <a:xfrm>
            <a:off x="685800" y="1790700"/>
            <a:ext cx="7772400" cy="409575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2055" name="Group 7"/>
          <p:cNvGrpSpPr>
            <a:grpSpLocks/>
          </p:cNvGrpSpPr>
          <p:nvPr/>
        </p:nvGrpSpPr>
        <p:grpSpPr bwMode="auto">
          <a:xfrm>
            <a:off x="0" y="4206875"/>
            <a:ext cx="9134475" cy="2640013"/>
            <a:chOff x="0" y="2650"/>
            <a:chExt cx="5754" cy="1663"/>
          </a:xfrm>
        </p:grpSpPr>
        <p:sp>
          <p:nvSpPr>
            <p:cNvPr id="616456" name="Rectangle 8"/>
            <p:cNvSpPr>
              <a:spLocks noChangeArrowheads="1"/>
            </p:cNvSpPr>
            <p:nvPr/>
          </p:nvSpPr>
          <p:spPr bwMode="auto">
            <a:xfrm>
              <a:off x="0" y="3900"/>
              <a:ext cx="5752" cy="412"/>
            </a:xfrm>
            <a:prstGeom prst="rect">
              <a:avLst/>
            </a:prstGeom>
            <a:gradFill rotWithShape="0">
              <a:gsLst>
                <a:gs pos="0">
                  <a:srgbClr val="00236D"/>
                </a:gs>
                <a:gs pos="50000">
                  <a:srgbClr val="00236D">
                    <a:gamma/>
                    <a:tint val="80000"/>
                    <a:invGamma/>
                  </a:srgbClr>
                </a:gs>
                <a:gs pos="100000">
                  <a:srgbClr val="00236D"/>
                </a:gs>
              </a:gsLst>
              <a:lin ang="0" scaled="1"/>
            </a:gradFill>
            <a:ln w="9525">
              <a:noFill/>
              <a:miter lim="800000"/>
              <a:headEnd/>
              <a:tailEnd/>
            </a:ln>
            <a:effectLst/>
          </p:spPr>
          <p:txBody>
            <a:bodyPr wrap="none" anchor="ctr"/>
            <a:lstStyle/>
            <a:p>
              <a:pPr>
                <a:defRPr/>
              </a:pPr>
              <a:endParaRPr lang="ar-EG"/>
            </a:p>
          </p:txBody>
        </p:sp>
        <p:grpSp>
          <p:nvGrpSpPr>
            <p:cNvPr id="2057" name="Group 9"/>
            <p:cNvGrpSpPr>
              <a:grpSpLocks/>
            </p:cNvGrpSpPr>
            <p:nvPr/>
          </p:nvGrpSpPr>
          <p:grpSpPr bwMode="auto">
            <a:xfrm>
              <a:off x="0" y="2650"/>
              <a:ext cx="1075" cy="1655"/>
              <a:chOff x="0" y="2650"/>
              <a:chExt cx="1075" cy="1655"/>
            </a:xfrm>
          </p:grpSpPr>
          <p:sp>
            <p:nvSpPr>
              <p:cNvPr id="616458" name="Freeform 10"/>
              <p:cNvSpPr>
                <a:spLocks/>
              </p:cNvSpPr>
              <p:nvPr/>
            </p:nvSpPr>
            <p:spPr bwMode="auto">
              <a:xfrm>
                <a:off x="103" y="3197"/>
                <a:ext cx="161" cy="1108"/>
              </a:xfrm>
              <a:custGeom>
                <a:avLst/>
                <a:gdLst/>
                <a:ahLst/>
                <a:cxnLst>
                  <a:cxn ang="0">
                    <a:pos x="0" y="98"/>
                  </a:cxn>
                  <a:cxn ang="0">
                    <a:pos x="24" y="481"/>
                  </a:cxn>
                  <a:cxn ang="0">
                    <a:pos x="48" y="790"/>
                  </a:cxn>
                  <a:cxn ang="0">
                    <a:pos x="65" y="1018"/>
                  </a:cxn>
                  <a:cxn ang="0">
                    <a:pos x="60" y="1107"/>
                  </a:cxn>
                  <a:cxn ang="0">
                    <a:pos x="94" y="1107"/>
                  </a:cxn>
                  <a:cxn ang="0">
                    <a:pos x="106" y="975"/>
                  </a:cxn>
                  <a:cxn ang="0">
                    <a:pos x="112" y="775"/>
                  </a:cxn>
                  <a:cxn ang="0">
                    <a:pos x="124" y="588"/>
                  </a:cxn>
                  <a:cxn ang="0">
                    <a:pos x="131" y="447"/>
                  </a:cxn>
                  <a:cxn ang="0">
                    <a:pos x="144" y="242"/>
                  </a:cxn>
                  <a:cxn ang="0">
                    <a:pos x="160" y="66"/>
                  </a:cxn>
                  <a:cxn ang="0">
                    <a:pos x="150" y="21"/>
                  </a:cxn>
                  <a:cxn ang="0">
                    <a:pos x="133" y="0"/>
                  </a:cxn>
                  <a:cxn ang="0">
                    <a:pos x="114" y="217"/>
                  </a:cxn>
                  <a:cxn ang="0">
                    <a:pos x="98" y="401"/>
                  </a:cxn>
                  <a:cxn ang="0">
                    <a:pos x="92" y="545"/>
                  </a:cxn>
                  <a:cxn ang="0">
                    <a:pos x="87" y="697"/>
                  </a:cxn>
                  <a:cxn ang="0">
                    <a:pos x="73" y="849"/>
                  </a:cxn>
                  <a:cxn ang="0">
                    <a:pos x="54" y="585"/>
                  </a:cxn>
                  <a:cxn ang="0">
                    <a:pos x="32" y="335"/>
                  </a:cxn>
                  <a:cxn ang="0">
                    <a:pos x="0" y="98"/>
                  </a:cxn>
                </a:cxnLst>
                <a:rect l="0" t="0" r="r" b="b"/>
                <a:pathLst>
                  <a:path w="161" h="1108">
                    <a:moveTo>
                      <a:pt x="0" y="98"/>
                    </a:moveTo>
                    <a:lnTo>
                      <a:pt x="24" y="481"/>
                    </a:lnTo>
                    <a:lnTo>
                      <a:pt x="48" y="790"/>
                    </a:lnTo>
                    <a:lnTo>
                      <a:pt x="65" y="1018"/>
                    </a:lnTo>
                    <a:lnTo>
                      <a:pt x="60" y="1107"/>
                    </a:lnTo>
                    <a:lnTo>
                      <a:pt x="94" y="1107"/>
                    </a:lnTo>
                    <a:lnTo>
                      <a:pt x="106" y="975"/>
                    </a:lnTo>
                    <a:lnTo>
                      <a:pt x="112" y="775"/>
                    </a:lnTo>
                    <a:lnTo>
                      <a:pt x="124" y="588"/>
                    </a:lnTo>
                    <a:lnTo>
                      <a:pt x="131" y="447"/>
                    </a:lnTo>
                    <a:lnTo>
                      <a:pt x="144" y="242"/>
                    </a:lnTo>
                    <a:lnTo>
                      <a:pt x="160" y="66"/>
                    </a:lnTo>
                    <a:lnTo>
                      <a:pt x="150" y="21"/>
                    </a:lnTo>
                    <a:lnTo>
                      <a:pt x="133" y="0"/>
                    </a:lnTo>
                    <a:lnTo>
                      <a:pt x="114" y="217"/>
                    </a:lnTo>
                    <a:lnTo>
                      <a:pt x="98" y="401"/>
                    </a:lnTo>
                    <a:lnTo>
                      <a:pt x="92" y="545"/>
                    </a:lnTo>
                    <a:lnTo>
                      <a:pt x="87" y="697"/>
                    </a:lnTo>
                    <a:lnTo>
                      <a:pt x="73" y="849"/>
                    </a:lnTo>
                    <a:lnTo>
                      <a:pt x="54" y="585"/>
                    </a:lnTo>
                    <a:lnTo>
                      <a:pt x="32" y="335"/>
                    </a:lnTo>
                    <a:lnTo>
                      <a:pt x="0" y="98"/>
                    </a:lnTo>
                  </a:path>
                </a:pathLst>
              </a:custGeom>
              <a:solidFill>
                <a:srgbClr val="3C0023"/>
              </a:solidFill>
              <a:ln w="9525" cap="rnd">
                <a:noFill/>
                <a:round/>
                <a:headEnd/>
                <a:tailEnd/>
              </a:ln>
              <a:effectLst/>
            </p:spPr>
            <p:txBody>
              <a:bodyPr/>
              <a:lstStyle/>
              <a:p>
                <a:pPr>
                  <a:defRPr/>
                </a:pPr>
                <a:endParaRPr lang="ar-EG"/>
              </a:p>
            </p:txBody>
          </p:sp>
          <p:sp>
            <p:nvSpPr>
              <p:cNvPr id="616459" name="Freeform 11"/>
              <p:cNvSpPr>
                <a:spLocks/>
              </p:cNvSpPr>
              <p:nvPr/>
            </p:nvSpPr>
            <p:spPr bwMode="auto">
              <a:xfrm>
                <a:off x="223" y="3649"/>
                <a:ext cx="258" cy="622"/>
              </a:xfrm>
              <a:custGeom>
                <a:avLst/>
                <a:gdLst/>
                <a:ahLst/>
                <a:cxnLst>
                  <a:cxn ang="0">
                    <a:pos x="0" y="289"/>
                  </a:cxn>
                  <a:cxn ang="0">
                    <a:pos x="22" y="415"/>
                  </a:cxn>
                  <a:cxn ang="0">
                    <a:pos x="44" y="517"/>
                  </a:cxn>
                  <a:cxn ang="0">
                    <a:pos x="58" y="591"/>
                  </a:cxn>
                  <a:cxn ang="0">
                    <a:pos x="54" y="621"/>
                  </a:cxn>
                  <a:cxn ang="0">
                    <a:pos x="85" y="621"/>
                  </a:cxn>
                  <a:cxn ang="0">
                    <a:pos x="95" y="578"/>
                  </a:cxn>
                  <a:cxn ang="0">
                    <a:pos x="99" y="512"/>
                  </a:cxn>
                  <a:cxn ang="0">
                    <a:pos x="112" y="450"/>
                  </a:cxn>
                  <a:cxn ang="0">
                    <a:pos x="117" y="404"/>
                  </a:cxn>
                  <a:cxn ang="0">
                    <a:pos x="129" y="337"/>
                  </a:cxn>
                  <a:cxn ang="0">
                    <a:pos x="143" y="279"/>
                  </a:cxn>
                  <a:cxn ang="0">
                    <a:pos x="155" y="228"/>
                  </a:cxn>
                  <a:cxn ang="0">
                    <a:pos x="167" y="173"/>
                  </a:cxn>
                  <a:cxn ang="0">
                    <a:pos x="187" y="118"/>
                  </a:cxn>
                  <a:cxn ang="0">
                    <a:pos x="209" y="72"/>
                  </a:cxn>
                  <a:cxn ang="0">
                    <a:pos x="245" y="28"/>
                  </a:cxn>
                  <a:cxn ang="0">
                    <a:pos x="257" y="10"/>
                  </a:cxn>
                  <a:cxn ang="0">
                    <a:pos x="242" y="0"/>
                  </a:cxn>
                  <a:cxn ang="0">
                    <a:pos x="219" y="18"/>
                  </a:cxn>
                  <a:cxn ang="0">
                    <a:pos x="187" y="60"/>
                  </a:cxn>
                  <a:cxn ang="0">
                    <a:pos x="163" y="102"/>
                  </a:cxn>
                  <a:cxn ang="0">
                    <a:pos x="143" y="146"/>
                  </a:cxn>
                  <a:cxn ang="0">
                    <a:pos x="131" y="203"/>
                  </a:cxn>
                  <a:cxn ang="0">
                    <a:pos x="119" y="257"/>
                  </a:cxn>
                  <a:cxn ang="0">
                    <a:pos x="102" y="329"/>
                  </a:cxn>
                  <a:cxn ang="0">
                    <a:pos x="87" y="389"/>
                  </a:cxn>
                  <a:cxn ang="0">
                    <a:pos x="82" y="436"/>
                  </a:cxn>
                  <a:cxn ang="0">
                    <a:pos x="78" y="486"/>
                  </a:cxn>
                  <a:cxn ang="0">
                    <a:pos x="66" y="536"/>
                  </a:cxn>
                  <a:cxn ang="0">
                    <a:pos x="48" y="449"/>
                  </a:cxn>
                  <a:cxn ang="0">
                    <a:pos x="29" y="367"/>
                  </a:cxn>
                  <a:cxn ang="0">
                    <a:pos x="0" y="289"/>
                  </a:cxn>
                </a:cxnLst>
                <a:rect l="0" t="0" r="r" b="b"/>
                <a:pathLst>
                  <a:path w="258" h="622">
                    <a:moveTo>
                      <a:pt x="0" y="289"/>
                    </a:moveTo>
                    <a:lnTo>
                      <a:pt x="22" y="415"/>
                    </a:lnTo>
                    <a:lnTo>
                      <a:pt x="44" y="517"/>
                    </a:lnTo>
                    <a:lnTo>
                      <a:pt x="58" y="591"/>
                    </a:lnTo>
                    <a:lnTo>
                      <a:pt x="54" y="621"/>
                    </a:lnTo>
                    <a:lnTo>
                      <a:pt x="85" y="621"/>
                    </a:lnTo>
                    <a:lnTo>
                      <a:pt x="95" y="578"/>
                    </a:lnTo>
                    <a:lnTo>
                      <a:pt x="99" y="512"/>
                    </a:lnTo>
                    <a:lnTo>
                      <a:pt x="112" y="450"/>
                    </a:lnTo>
                    <a:lnTo>
                      <a:pt x="117" y="404"/>
                    </a:lnTo>
                    <a:lnTo>
                      <a:pt x="129" y="337"/>
                    </a:lnTo>
                    <a:lnTo>
                      <a:pt x="143" y="279"/>
                    </a:lnTo>
                    <a:lnTo>
                      <a:pt x="155" y="228"/>
                    </a:lnTo>
                    <a:lnTo>
                      <a:pt x="167" y="173"/>
                    </a:lnTo>
                    <a:lnTo>
                      <a:pt x="187" y="118"/>
                    </a:lnTo>
                    <a:lnTo>
                      <a:pt x="209" y="72"/>
                    </a:lnTo>
                    <a:lnTo>
                      <a:pt x="245" y="28"/>
                    </a:lnTo>
                    <a:lnTo>
                      <a:pt x="257" y="10"/>
                    </a:lnTo>
                    <a:lnTo>
                      <a:pt x="242" y="0"/>
                    </a:lnTo>
                    <a:lnTo>
                      <a:pt x="219" y="18"/>
                    </a:lnTo>
                    <a:lnTo>
                      <a:pt x="187" y="60"/>
                    </a:lnTo>
                    <a:lnTo>
                      <a:pt x="163" y="102"/>
                    </a:lnTo>
                    <a:lnTo>
                      <a:pt x="143" y="146"/>
                    </a:lnTo>
                    <a:lnTo>
                      <a:pt x="131" y="203"/>
                    </a:lnTo>
                    <a:lnTo>
                      <a:pt x="119" y="257"/>
                    </a:lnTo>
                    <a:lnTo>
                      <a:pt x="102" y="329"/>
                    </a:lnTo>
                    <a:lnTo>
                      <a:pt x="87" y="389"/>
                    </a:lnTo>
                    <a:lnTo>
                      <a:pt x="82" y="436"/>
                    </a:lnTo>
                    <a:lnTo>
                      <a:pt x="78" y="486"/>
                    </a:lnTo>
                    <a:lnTo>
                      <a:pt x="66" y="536"/>
                    </a:lnTo>
                    <a:lnTo>
                      <a:pt x="48" y="449"/>
                    </a:lnTo>
                    <a:lnTo>
                      <a:pt x="29" y="367"/>
                    </a:lnTo>
                    <a:lnTo>
                      <a:pt x="0" y="289"/>
                    </a:lnTo>
                  </a:path>
                </a:pathLst>
              </a:custGeom>
              <a:solidFill>
                <a:srgbClr val="3C0023"/>
              </a:solidFill>
              <a:ln w="9525" cap="rnd">
                <a:noFill/>
                <a:round/>
                <a:headEnd/>
                <a:tailEnd/>
              </a:ln>
              <a:effectLst/>
            </p:spPr>
            <p:txBody>
              <a:bodyPr/>
              <a:lstStyle/>
              <a:p>
                <a:pPr>
                  <a:defRPr/>
                </a:pPr>
                <a:endParaRPr lang="ar-EG"/>
              </a:p>
            </p:txBody>
          </p:sp>
          <p:sp>
            <p:nvSpPr>
              <p:cNvPr id="616460" name="Freeform 12"/>
              <p:cNvSpPr>
                <a:spLocks/>
              </p:cNvSpPr>
              <p:nvPr/>
            </p:nvSpPr>
            <p:spPr bwMode="auto">
              <a:xfrm>
                <a:off x="0" y="3038"/>
                <a:ext cx="565" cy="695"/>
              </a:xfrm>
              <a:custGeom>
                <a:avLst/>
                <a:gdLst/>
                <a:ahLst/>
                <a:cxnLst>
                  <a:cxn ang="0">
                    <a:pos x="229" y="219"/>
                  </a:cxn>
                  <a:cxn ang="0">
                    <a:pos x="247" y="241"/>
                  </a:cxn>
                  <a:cxn ang="0">
                    <a:pos x="347" y="204"/>
                  </a:cxn>
                  <a:cxn ang="0">
                    <a:pos x="451" y="145"/>
                  </a:cxn>
                  <a:cxn ang="0">
                    <a:pos x="496" y="82"/>
                  </a:cxn>
                  <a:cxn ang="0">
                    <a:pos x="470" y="137"/>
                  </a:cxn>
                  <a:cxn ang="0">
                    <a:pos x="391" y="194"/>
                  </a:cxn>
                  <a:cxn ang="0">
                    <a:pos x="304" y="247"/>
                  </a:cxn>
                  <a:cxn ang="0">
                    <a:pos x="219" y="284"/>
                  </a:cxn>
                  <a:cxn ang="0">
                    <a:pos x="254" y="317"/>
                  </a:cxn>
                  <a:cxn ang="0">
                    <a:pos x="331" y="322"/>
                  </a:cxn>
                  <a:cxn ang="0">
                    <a:pos x="430" y="334"/>
                  </a:cxn>
                  <a:cxn ang="0">
                    <a:pos x="509" y="364"/>
                  </a:cxn>
                  <a:cxn ang="0">
                    <a:pos x="536" y="383"/>
                  </a:cxn>
                  <a:cxn ang="0">
                    <a:pos x="454" y="364"/>
                  </a:cxn>
                  <a:cxn ang="0">
                    <a:pos x="345" y="354"/>
                  </a:cxn>
                  <a:cxn ang="0">
                    <a:pos x="244" y="347"/>
                  </a:cxn>
                  <a:cxn ang="0">
                    <a:pos x="189" y="363"/>
                  </a:cxn>
                  <a:cxn ang="0">
                    <a:pos x="200" y="443"/>
                  </a:cxn>
                  <a:cxn ang="0">
                    <a:pos x="198" y="547"/>
                  </a:cxn>
                  <a:cxn ang="0">
                    <a:pos x="166" y="630"/>
                  </a:cxn>
                  <a:cxn ang="0">
                    <a:pos x="98" y="694"/>
                  </a:cxn>
                  <a:cxn ang="0">
                    <a:pos x="108" y="617"/>
                  </a:cxn>
                  <a:cxn ang="0">
                    <a:pos x="130" y="533"/>
                  </a:cxn>
                  <a:cxn ang="0">
                    <a:pos x="144" y="425"/>
                  </a:cxn>
                  <a:cxn ang="0">
                    <a:pos x="137" y="353"/>
                  </a:cxn>
                  <a:cxn ang="0">
                    <a:pos x="103" y="395"/>
                  </a:cxn>
                  <a:cxn ang="0">
                    <a:pos x="85" y="486"/>
                  </a:cxn>
                  <a:cxn ang="0">
                    <a:pos x="69" y="580"/>
                  </a:cxn>
                  <a:cxn ang="0">
                    <a:pos x="22" y="649"/>
                  </a:cxn>
                  <a:cxn ang="0">
                    <a:pos x="5" y="649"/>
                  </a:cxn>
                  <a:cxn ang="0">
                    <a:pos x="5" y="578"/>
                  </a:cxn>
                  <a:cxn ang="0">
                    <a:pos x="37" y="512"/>
                  </a:cxn>
                  <a:cxn ang="0">
                    <a:pos x="74" y="427"/>
                  </a:cxn>
                  <a:cxn ang="0">
                    <a:pos x="91" y="364"/>
                  </a:cxn>
                  <a:cxn ang="0">
                    <a:pos x="57" y="324"/>
                  </a:cxn>
                  <a:cxn ang="0">
                    <a:pos x="5" y="329"/>
                  </a:cxn>
                  <a:cxn ang="0">
                    <a:pos x="5" y="329"/>
                  </a:cxn>
                  <a:cxn ang="0">
                    <a:pos x="5" y="329"/>
                  </a:cxn>
                  <a:cxn ang="0">
                    <a:pos x="5" y="329"/>
                  </a:cxn>
                  <a:cxn ang="0">
                    <a:pos x="5" y="329"/>
                  </a:cxn>
                  <a:cxn ang="0">
                    <a:pos x="5" y="329"/>
                  </a:cxn>
                  <a:cxn ang="0">
                    <a:pos x="29" y="287"/>
                  </a:cxn>
                  <a:cxn ang="0">
                    <a:pos x="29" y="247"/>
                  </a:cxn>
                  <a:cxn ang="0">
                    <a:pos x="5" y="187"/>
                  </a:cxn>
                  <a:cxn ang="0">
                    <a:pos x="5" y="187"/>
                  </a:cxn>
                  <a:cxn ang="0">
                    <a:pos x="5" y="187"/>
                  </a:cxn>
                  <a:cxn ang="0">
                    <a:pos x="5" y="187"/>
                  </a:cxn>
                  <a:cxn ang="0">
                    <a:pos x="52" y="218"/>
                  </a:cxn>
                  <a:cxn ang="0">
                    <a:pos x="113" y="281"/>
                  </a:cxn>
                  <a:cxn ang="0">
                    <a:pos x="119" y="233"/>
                  </a:cxn>
                  <a:cxn ang="0">
                    <a:pos x="52" y="162"/>
                  </a:cxn>
                  <a:cxn ang="0">
                    <a:pos x="5" y="116"/>
                  </a:cxn>
                  <a:cxn ang="0">
                    <a:pos x="5" y="116"/>
                  </a:cxn>
                  <a:cxn ang="0">
                    <a:pos x="5" y="86"/>
                  </a:cxn>
                  <a:cxn ang="0">
                    <a:pos x="65" y="155"/>
                  </a:cxn>
                  <a:cxn ang="0">
                    <a:pos x="131" y="247"/>
                  </a:cxn>
                  <a:cxn ang="0">
                    <a:pos x="172" y="226"/>
                  </a:cxn>
                  <a:cxn ang="0">
                    <a:pos x="227" y="156"/>
                  </a:cxn>
                  <a:cxn ang="0">
                    <a:pos x="296" y="71"/>
                  </a:cxn>
                  <a:cxn ang="0">
                    <a:pos x="353" y="12"/>
                  </a:cxn>
                  <a:cxn ang="0">
                    <a:pos x="348" y="53"/>
                  </a:cxn>
                  <a:cxn ang="0">
                    <a:pos x="292" y="137"/>
                  </a:cxn>
                </a:cxnLst>
                <a:rect l="0" t="0" r="r" b="b"/>
                <a:pathLst>
                  <a:path w="565" h="695">
                    <a:moveTo>
                      <a:pt x="266" y="170"/>
                    </a:moveTo>
                    <a:lnTo>
                      <a:pt x="255" y="181"/>
                    </a:lnTo>
                    <a:lnTo>
                      <a:pt x="246" y="193"/>
                    </a:lnTo>
                    <a:lnTo>
                      <a:pt x="238" y="205"/>
                    </a:lnTo>
                    <a:lnTo>
                      <a:pt x="229" y="219"/>
                    </a:lnTo>
                    <a:lnTo>
                      <a:pt x="222" y="231"/>
                    </a:lnTo>
                    <a:lnTo>
                      <a:pt x="219" y="243"/>
                    </a:lnTo>
                    <a:lnTo>
                      <a:pt x="214" y="253"/>
                    </a:lnTo>
                    <a:lnTo>
                      <a:pt x="228" y="247"/>
                    </a:lnTo>
                    <a:lnTo>
                      <a:pt x="247" y="241"/>
                    </a:lnTo>
                    <a:lnTo>
                      <a:pt x="267" y="234"/>
                    </a:lnTo>
                    <a:lnTo>
                      <a:pt x="287" y="227"/>
                    </a:lnTo>
                    <a:lnTo>
                      <a:pt x="308" y="221"/>
                    </a:lnTo>
                    <a:lnTo>
                      <a:pt x="329" y="213"/>
                    </a:lnTo>
                    <a:lnTo>
                      <a:pt x="347" y="204"/>
                    </a:lnTo>
                    <a:lnTo>
                      <a:pt x="373" y="192"/>
                    </a:lnTo>
                    <a:lnTo>
                      <a:pt x="392" y="180"/>
                    </a:lnTo>
                    <a:lnTo>
                      <a:pt x="417" y="167"/>
                    </a:lnTo>
                    <a:lnTo>
                      <a:pt x="434" y="159"/>
                    </a:lnTo>
                    <a:lnTo>
                      <a:pt x="451" y="145"/>
                    </a:lnTo>
                    <a:lnTo>
                      <a:pt x="465" y="134"/>
                    </a:lnTo>
                    <a:lnTo>
                      <a:pt x="477" y="119"/>
                    </a:lnTo>
                    <a:lnTo>
                      <a:pt x="485" y="105"/>
                    </a:lnTo>
                    <a:lnTo>
                      <a:pt x="491" y="92"/>
                    </a:lnTo>
                    <a:lnTo>
                      <a:pt x="496" y="82"/>
                    </a:lnTo>
                    <a:lnTo>
                      <a:pt x="497" y="93"/>
                    </a:lnTo>
                    <a:lnTo>
                      <a:pt x="497" y="100"/>
                    </a:lnTo>
                    <a:lnTo>
                      <a:pt x="493" y="110"/>
                    </a:lnTo>
                    <a:lnTo>
                      <a:pt x="484" y="121"/>
                    </a:lnTo>
                    <a:lnTo>
                      <a:pt x="470" y="137"/>
                    </a:lnTo>
                    <a:lnTo>
                      <a:pt x="462" y="149"/>
                    </a:lnTo>
                    <a:lnTo>
                      <a:pt x="448" y="157"/>
                    </a:lnTo>
                    <a:lnTo>
                      <a:pt x="431" y="168"/>
                    </a:lnTo>
                    <a:lnTo>
                      <a:pt x="410" y="181"/>
                    </a:lnTo>
                    <a:lnTo>
                      <a:pt x="391" y="194"/>
                    </a:lnTo>
                    <a:lnTo>
                      <a:pt x="370" y="207"/>
                    </a:lnTo>
                    <a:lnTo>
                      <a:pt x="356" y="218"/>
                    </a:lnTo>
                    <a:lnTo>
                      <a:pt x="340" y="230"/>
                    </a:lnTo>
                    <a:lnTo>
                      <a:pt x="322" y="238"/>
                    </a:lnTo>
                    <a:lnTo>
                      <a:pt x="304" y="247"/>
                    </a:lnTo>
                    <a:lnTo>
                      <a:pt x="285" y="256"/>
                    </a:lnTo>
                    <a:lnTo>
                      <a:pt x="267" y="264"/>
                    </a:lnTo>
                    <a:lnTo>
                      <a:pt x="252" y="271"/>
                    </a:lnTo>
                    <a:lnTo>
                      <a:pt x="232" y="279"/>
                    </a:lnTo>
                    <a:lnTo>
                      <a:pt x="219" y="284"/>
                    </a:lnTo>
                    <a:lnTo>
                      <a:pt x="213" y="287"/>
                    </a:lnTo>
                    <a:lnTo>
                      <a:pt x="219" y="295"/>
                    </a:lnTo>
                    <a:lnTo>
                      <a:pt x="226" y="303"/>
                    </a:lnTo>
                    <a:lnTo>
                      <a:pt x="236" y="314"/>
                    </a:lnTo>
                    <a:lnTo>
                      <a:pt x="254" y="317"/>
                    </a:lnTo>
                    <a:lnTo>
                      <a:pt x="267" y="318"/>
                    </a:lnTo>
                    <a:lnTo>
                      <a:pt x="288" y="321"/>
                    </a:lnTo>
                    <a:lnTo>
                      <a:pt x="308" y="322"/>
                    </a:lnTo>
                    <a:lnTo>
                      <a:pt x="308" y="322"/>
                    </a:lnTo>
                    <a:lnTo>
                      <a:pt x="331" y="322"/>
                    </a:lnTo>
                    <a:lnTo>
                      <a:pt x="352" y="324"/>
                    </a:lnTo>
                    <a:lnTo>
                      <a:pt x="374" y="325"/>
                    </a:lnTo>
                    <a:lnTo>
                      <a:pt x="394" y="328"/>
                    </a:lnTo>
                    <a:lnTo>
                      <a:pt x="411" y="330"/>
                    </a:lnTo>
                    <a:lnTo>
                      <a:pt x="430" y="334"/>
                    </a:lnTo>
                    <a:lnTo>
                      <a:pt x="444" y="338"/>
                    </a:lnTo>
                    <a:lnTo>
                      <a:pt x="459" y="344"/>
                    </a:lnTo>
                    <a:lnTo>
                      <a:pt x="471" y="350"/>
                    </a:lnTo>
                    <a:lnTo>
                      <a:pt x="489" y="356"/>
                    </a:lnTo>
                    <a:lnTo>
                      <a:pt x="509" y="364"/>
                    </a:lnTo>
                    <a:lnTo>
                      <a:pt x="530" y="371"/>
                    </a:lnTo>
                    <a:lnTo>
                      <a:pt x="546" y="376"/>
                    </a:lnTo>
                    <a:lnTo>
                      <a:pt x="564" y="381"/>
                    </a:lnTo>
                    <a:lnTo>
                      <a:pt x="550" y="384"/>
                    </a:lnTo>
                    <a:lnTo>
                      <a:pt x="536" y="383"/>
                    </a:lnTo>
                    <a:lnTo>
                      <a:pt x="520" y="380"/>
                    </a:lnTo>
                    <a:lnTo>
                      <a:pt x="504" y="376"/>
                    </a:lnTo>
                    <a:lnTo>
                      <a:pt x="481" y="370"/>
                    </a:lnTo>
                    <a:lnTo>
                      <a:pt x="468" y="367"/>
                    </a:lnTo>
                    <a:lnTo>
                      <a:pt x="454" y="364"/>
                    </a:lnTo>
                    <a:lnTo>
                      <a:pt x="436" y="361"/>
                    </a:lnTo>
                    <a:lnTo>
                      <a:pt x="416" y="359"/>
                    </a:lnTo>
                    <a:lnTo>
                      <a:pt x="393" y="357"/>
                    </a:lnTo>
                    <a:lnTo>
                      <a:pt x="370" y="355"/>
                    </a:lnTo>
                    <a:lnTo>
                      <a:pt x="345" y="354"/>
                    </a:lnTo>
                    <a:lnTo>
                      <a:pt x="325" y="354"/>
                    </a:lnTo>
                    <a:lnTo>
                      <a:pt x="303" y="353"/>
                    </a:lnTo>
                    <a:lnTo>
                      <a:pt x="286" y="352"/>
                    </a:lnTo>
                    <a:lnTo>
                      <a:pt x="266" y="351"/>
                    </a:lnTo>
                    <a:lnTo>
                      <a:pt x="244" y="347"/>
                    </a:lnTo>
                    <a:lnTo>
                      <a:pt x="219" y="343"/>
                    </a:lnTo>
                    <a:lnTo>
                      <a:pt x="197" y="338"/>
                    </a:lnTo>
                    <a:lnTo>
                      <a:pt x="171" y="335"/>
                    </a:lnTo>
                    <a:lnTo>
                      <a:pt x="179" y="347"/>
                    </a:lnTo>
                    <a:lnTo>
                      <a:pt x="189" y="363"/>
                    </a:lnTo>
                    <a:lnTo>
                      <a:pt x="199" y="383"/>
                    </a:lnTo>
                    <a:lnTo>
                      <a:pt x="202" y="398"/>
                    </a:lnTo>
                    <a:lnTo>
                      <a:pt x="203" y="416"/>
                    </a:lnTo>
                    <a:lnTo>
                      <a:pt x="202" y="429"/>
                    </a:lnTo>
                    <a:lnTo>
                      <a:pt x="200" y="443"/>
                    </a:lnTo>
                    <a:lnTo>
                      <a:pt x="198" y="462"/>
                    </a:lnTo>
                    <a:lnTo>
                      <a:pt x="196" y="487"/>
                    </a:lnTo>
                    <a:lnTo>
                      <a:pt x="197" y="508"/>
                    </a:lnTo>
                    <a:lnTo>
                      <a:pt x="198" y="530"/>
                    </a:lnTo>
                    <a:lnTo>
                      <a:pt x="198" y="547"/>
                    </a:lnTo>
                    <a:lnTo>
                      <a:pt x="196" y="564"/>
                    </a:lnTo>
                    <a:lnTo>
                      <a:pt x="190" y="581"/>
                    </a:lnTo>
                    <a:lnTo>
                      <a:pt x="182" y="602"/>
                    </a:lnTo>
                    <a:lnTo>
                      <a:pt x="175" y="617"/>
                    </a:lnTo>
                    <a:lnTo>
                      <a:pt x="166" y="630"/>
                    </a:lnTo>
                    <a:lnTo>
                      <a:pt x="156" y="647"/>
                    </a:lnTo>
                    <a:lnTo>
                      <a:pt x="148" y="657"/>
                    </a:lnTo>
                    <a:lnTo>
                      <a:pt x="133" y="670"/>
                    </a:lnTo>
                    <a:lnTo>
                      <a:pt x="114" y="681"/>
                    </a:lnTo>
                    <a:lnTo>
                      <a:pt x="98" y="694"/>
                    </a:lnTo>
                    <a:lnTo>
                      <a:pt x="96" y="680"/>
                    </a:lnTo>
                    <a:lnTo>
                      <a:pt x="98" y="663"/>
                    </a:lnTo>
                    <a:lnTo>
                      <a:pt x="101" y="645"/>
                    </a:lnTo>
                    <a:lnTo>
                      <a:pt x="103" y="629"/>
                    </a:lnTo>
                    <a:lnTo>
                      <a:pt x="108" y="617"/>
                    </a:lnTo>
                    <a:lnTo>
                      <a:pt x="113" y="601"/>
                    </a:lnTo>
                    <a:lnTo>
                      <a:pt x="121" y="584"/>
                    </a:lnTo>
                    <a:lnTo>
                      <a:pt x="125" y="570"/>
                    </a:lnTo>
                    <a:lnTo>
                      <a:pt x="126" y="557"/>
                    </a:lnTo>
                    <a:lnTo>
                      <a:pt x="130" y="533"/>
                    </a:lnTo>
                    <a:lnTo>
                      <a:pt x="133" y="508"/>
                    </a:lnTo>
                    <a:lnTo>
                      <a:pt x="136" y="486"/>
                    </a:lnTo>
                    <a:lnTo>
                      <a:pt x="139" y="464"/>
                    </a:lnTo>
                    <a:lnTo>
                      <a:pt x="143" y="441"/>
                    </a:lnTo>
                    <a:lnTo>
                      <a:pt x="144" y="425"/>
                    </a:lnTo>
                    <a:lnTo>
                      <a:pt x="144" y="412"/>
                    </a:lnTo>
                    <a:lnTo>
                      <a:pt x="145" y="396"/>
                    </a:lnTo>
                    <a:lnTo>
                      <a:pt x="144" y="378"/>
                    </a:lnTo>
                    <a:lnTo>
                      <a:pt x="142" y="368"/>
                    </a:lnTo>
                    <a:lnTo>
                      <a:pt x="137" y="353"/>
                    </a:lnTo>
                    <a:lnTo>
                      <a:pt x="133" y="334"/>
                    </a:lnTo>
                    <a:lnTo>
                      <a:pt x="125" y="348"/>
                    </a:lnTo>
                    <a:lnTo>
                      <a:pt x="116" y="363"/>
                    </a:lnTo>
                    <a:lnTo>
                      <a:pt x="108" y="378"/>
                    </a:lnTo>
                    <a:lnTo>
                      <a:pt x="103" y="395"/>
                    </a:lnTo>
                    <a:lnTo>
                      <a:pt x="98" y="413"/>
                    </a:lnTo>
                    <a:lnTo>
                      <a:pt x="94" y="427"/>
                    </a:lnTo>
                    <a:lnTo>
                      <a:pt x="92" y="444"/>
                    </a:lnTo>
                    <a:lnTo>
                      <a:pt x="88" y="464"/>
                    </a:lnTo>
                    <a:lnTo>
                      <a:pt x="85" y="486"/>
                    </a:lnTo>
                    <a:lnTo>
                      <a:pt x="82" y="504"/>
                    </a:lnTo>
                    <a:lnTo>
                      <a:pt x="79" y="526"/>
                    </a:lnTo>
                    <a:lnTo>
                      <a:pt x="77" y="543"/>
                    </a:lnTo>
                    <a:lnTo>
                      <a:pt x="72" y="562"/>
                    </a:lnTo>
                    <a:lnTo>
                      <a:pt x="69" y="580"/>
                    </a:lnTo>
                    <a:lnTo>
                      <a:pt x="65" y="593"/>
                    </a:lnTo>
                    <a:lnTo>
                      <a:pt x="56" y="606"/>
                    </a:lnTo>
                    <a:lnTo>
                      <a:pt x="46" y="621"/>
                    </a:lnTo>
                    <a:lnTo>
                      <a:pt x="34" y="635"/>
                    </a:lnTo>
                    <a:lnTo>
                      <a:pt x="22" y="649"/>
                    </a:lnTo>
                    <a:lnTo>
                      <a:pt x="12" y="656"/>
                    </a:lnTo>
                    <a:lnTo>
                      <a:pt x="5" y="649"/>
                    </a:lnTo>
                    <a:lnTo>
                      <a:pt x="5" y="613"/>
                    </a:lnTo>
                    <a:lnTo>
                      <a:pt x="5" y="613"/>
                    </a:lnTo>
                    <a:lnTo>
                      <a:pt x="5" y="649"/>
                    </a:lnTo>
                    <a:lnTo>
                      <a:pt x="5" y="613"/>
                    </a:lnTo>
                    <a:lnTo>
                      <a:pt x="5" y="613"/>
                    </a:lnTo>
                    <a:lnTo>
                      <a:pt x="5" y="613"/>
                    </a:lnTo>
                    <a:lnTo>
                      <a:pt x="5" y="613"/>
                    </a:lnTo>
                    <a:lnTo>
                      <a:pt x="5" y="578"/>
                    </a:lnTo>
                    <a:lnTo>
                      <a:pt x="5" y="578"/>
                    </a:lnTo>
                    <a:lnTo>
                      <a:pt x="11" y="564"/>
                    </a:lnTo>
                    <a:lnTo>
                      <a:pt x="21" y="546"/>
                    </a:lnTo>
                    <a:lnTo>
                      <a:pt x="29" y="530"/>
                    </a:lnTo>
                    <a:lnTo>
                      <a:pt x="37" y="512"/>
                    </a:lnTo>
                    <a:lnTo>
                      <a:pt x="45" y="496"/>
                    </a:lnTo>
                    <a:lnTo>
                      <a:pt x="54" y="478"/>
                    </a:lnTo>
                    <a:lnTo>
                      <a:pt x="60" y="461"/>
                    </a:lnTo>
                    <a:lnTo>
                      <a:pt x="67" y="444"/>
                    </a:lnTo>
                    <a:lnTo>
                      <a:pt x="74" y="427"/>
                    </a:lnTo>
                    <a:lnTo>
                      <a:pt x="77" y="415"/>
                    </a:lnTo>
                    <a:lnTo>
                      <a:pt x="83" y="402"/>
                    </a:lnTo>
                    <a:lnTo>
                      <a:pt x="88" y="386"/>
                    </a:lnTo>
                    <a:lnTo>
                      <a:pt x="94" y="374"/>
                    </a:lnTo>
                    <a:lnTo>
                      <a:pt x="91" y="364"/>
                    </a:lnTo>
                    <a:lnTo>
                      <a:pt x="89" y="352"/>
                    </a:lnTo>
                    <a:lnTo>
                      <a:pt x="90" y="342"/>
                    </a:lnTo>
                    <a:lnTo>
                      <a:pt x="93" y="330"/>
                    </a:lnTo>
                    <a:lnTo>
                      <a:pt x="77" y="328"/>
                    </a:lnTo>
                    <a:lnTo>
                      <a:pt x="57" y="324"/>
                    </a:lnTo>
                    <a:lnTo>
                      <a:pt x="40" y="333"/>
                    </a:lnTo>
                    <a:lnTo>
                      <a:pt x="24" y="340"/>
                    </a:lnTo>
                    <a:lnTo>
                      <a:pt x="7" y="347"/>
                    </a:lnTo>
                    <a:lnTo>
                      <a:pt x="5" y="329"/>
                    </a:lnTo>
                    <a:lnTo>
                      <a:pt x="5" y="329"/>
                    </a:lnTo>
                    <a:lnTo>
                      <a:pt x="5" y="329"/>
                    </a:lnTo>
                    <a:lnTo>
                      <a:pt x="5" y="329"/>
                    </a:lnTo>
                    <a:lnTo>
                      <a:pt x="5" y="329"/>
                    </a:lnTo>
                    <a:lnTo>
                      <a:pt x="5" y="329"/>
                    </a:lnTo>
                    <a:lnTo>
                      <a:pt x="5" y="329"/>
                    </a:lnTo>
                    <a:lnTo>
                      <a:pt x="5" y="329"/>
                    </a:lnTo>
                    <a:lnTo>
                      <a:pt x="5" y="329"/>
                    </a:lnTo>
                    <a:lnTo>
                      <a:pt x="5" y="329"/>
                    </a:lnTo>
                    <a:lnTo>
                      <a:pt x="5" y="329"/>
                    </a:lnTo>
                    <a:lnTo>
                      <a:pt x="5" y="329"/>
                    </a:lnTo>
                    <a:lnTo>
                      <a:pt x="5" y="329"/>
                    </a:lnTo>
                    <a:lnTo>
                      <a:pt x="5" y="329"/>
                    </a:lnTo>
                    <a:lnTo>
                      <a:pt x="5" y="329"/>
                    </a:lnTo>
                    <a:lnTo>
                      <a:pt x="5" y="329"/>
                    </a:lnTo>
                    <a:lnTo>
                      <a:pt x="5" y="329"/>
                    </a:lnTo>
                    <a:lnTo>
                      <a:pt x="5" y="329"/>
                    </a:lnTo>
                    <a:lnTo>
                      <a:pt x="5" y="293"/>
                    </a:lnTo>
                    <a:lnTo>
                      <a:pt x="5" y="329"/>
                    </a:lnTo>
                    <a:lnTo>
                      <a:pt x="5" y="329"/>
                    </a:lnTo>
                    <a:lnTo>
                      <a:pt x="5" y="329"/>
                    </a:lnTo>
                    <a:lnTo>
                      <a:pt x="5" y="329"/>
                    </a:lnTo>
                    <a:lnTo>
                      <a:pt x="5" y="329"/>
                    </a:lnTo>
                    <a:lnTo>
                      <a:pt x="5" y="329"/>
                    </a:lnTo>
                    <a:lnTo>
                      <a:pt x="5" y="329"/>
                    </a:lnTo>
                    <a:lnTo>
                      <a:pt x="5" y="329"/>
                    </a:lnTo>
                    <a:lnTo>
                      <a:pt x="5" y="329"/>
                    </a:lnTo>
                    <a:lnTo>
                      <a:pt x="5" y="329"/>
                    </a:lnTo>
                    <a:lnTo>
                      <a:pt x="5" y="293"/>
                    </a:lnTo>
                    <a:lnTo>
                      <a:pt x="11" y="293"/>
                    </a:lnTo>
                    <a:lnTo>
                      <a:pt x="29" y="287"/>
                    </a:lnTo>
                    <a:lnTo>
                      <a:pt x="33" y="278"/>
                    </a:lnTo>
                    <a:lnTo>
                      <a:pt x="37" y="270"/>
                    </a:lnTo>
                    <a:lnTo>
                      <a:pt x="41" y="261"/>
                    </a:lnTo>
                    <a:lnTo>
                      <a:pt x="40" y="258"/>
                    </a:lnTo>
                    <a:lnTo>
                      <a:pt x="29" y="247"/>
                    </a:lnTo>
                    <a:lnTo>
                      <a:pt x="13" y="235"/>
                    </a:lnTo>
                    <a:lnTo>
                      <a:pt x="0" y="223"/>
                    </a:lnTo>
                    <a:lnTo>
                      <a:pt x="5" y="222"/>
                    </a:lnTo>
                    <a:lnTo>
                      <a:pt x="5" y="187"/>
                    </a:lnTo>
                    <a:lnTo>
                      <a:pt x="5" y="187"/>
                    </a:lnTo>
                    <a:lnTo>
                      <a:pt x="5" y="187"/>
                    </a:lnTo>
                    <a:lnTo>
                      <a:pt x="5" y="187"/>
                    </a:lnTo>
                    <a:lnTo>
                      <a:pt x="5" y="187"/>
                    </a:lnTo>
                    <a:lnTo>
                      <a:pt x="5" y="187"/>
                    </a:lnTo>
                    <a:lnTo>
                      <a:pt x="5" y="187"/>
                    </a:lnTo>
                    <a:lnTo>
                      <a:pt x="5" y="187"/>
                    </a:lnTo>
                    <a:lnTo>
                      <a:pt x="5" y="187"/>
                    </a:lnTo>
                    <a:lnTo>
                      <a:pt x="5" y="187"/>
                    </a:lnTo>
                    <a:lnTo>
                      <a:pt x="5" y="187"/>
                    </a:lnTo>
                    <a:lnTo>
                      <a:pt x="5" y="187"/>
                    </a:lnTo>
                    <a:lnTo>
                      <a:pt x="5" y="187"/>
                    </a:lnTo>
                    <a:lnTo>
                      <a:pt x="5" y="187"/>
                    </a:lnTo>
                    <a:lnTo>
                      <a:pt x="5" y="187"/>
                    </a:lnTo>
                    <a:lnTo>
                      <a:pt x="5" y="187"/>
                    </a:lnTo>
                    <a:lnTo>
                      <a:pt x="5" y="187"/>
                    </a:lnTo>
                    <a:lnTo>
                      <a:pt x="5" y="187"/>
                    </a:lnTo>
                    <a:lnTo>
                      <a:pt x="3" y="184"/>
                    </a:lnTo>
                    <a:lnTo>
                      <a:pt x="24" y="197"/>
                    </a:lnTo>
                    <a:lnTo>
                      <a:pt x="41" y="209"/>
                    </a:lnTo>
                    <a:lnTo>
                      <a:pt x="52" y="218"/>
                    </a:lnTo>
                    <a:lnTo>
                      <a:pt x="61" y="229"/>
                    </a:lnTo>
                    <a:lnTo>
                      <a:pt x="75" y="244"/>
                    </a:lnTo>
                    <a:lnTo>
                      <a:pt x="87" y="256"/>
                    </a:lnTo>
                    <a:lnTo>
                      <a:pt x="98" y="267"/>
                    </a:lnTo>
                    <a:lnTo>
                      <a:pt x="113" y="281"/>
                    </a:lnTo>
                    <a:lnTo>
                      <a:pt x="119" y="276"/>
                    </a:lnTo>
                    <a:lnTo>
                      <a:pt x="126" y="265"/>
                    </a:lnTo>
                    <a:lnTo>
                      <a:pt x="133" y="256"/>
                    </a:lnTo>
                    <a:lnTo>
                      <a:pt x="129" y="247"/>
                    </a:lnTo>
                    <a:lnTo>
                      <a:pt x="119" y="233"/>
                    </a:lnTo>
                    <a:lnTo>
                      <a:pt x="109" y="219"/>
                    </a:lnTo>
                    <a:lnTo>
                      <a:pt x="98" y="206"/>
                    </a:lnTo>
                    <a:lnTo>
                      <a:pt x="87" y="194"/>
                    </a:lnTo>
                    <a:lnTo>
                      <a:pt x="68" y="178"/>
                    </a:lnTo>
                    <a:lnTo>
                      <a:pt x="52" y="162"/>
                    </a:lnTo>
                    <a:lnTo>
                      <a:pt x="38" y="150"/>
                    </a:lnTo>
                    <a:lnTo>
                      <a:pt x="26" y="139"/>
                    </a:lnTo>
                    <a:lnTo>
                      <a:pt x="13" y="126"/>
                    </a:lnTo>
                    <a:lnTo>
                      <a:pt x="5" y="116"/>
                    </a:lnTo>
                    <a:lnTo>
                      <a:pt x="5" y="116"/>
                    </a:lnTo>
                    <a:lnTo>
                      <a:pt x="5" y="116"/>
                    </a:lnTo>
                    <a:lnTo>
                      <a:pt x="5" y="116"/>
                    </a:lnTo>
                    <a:lnTo>
                      <a:pt x="5" y="80"/>
                    </a:lnTo>
                    <a:lnTo>
                      <a:pt x="5" y="116"/>
                    </a:lnTo>
                    <a:lnTo>
                      <a:pt x="5" y="116"/>
                    </a:lnTo>
                    <a:lnTo>
                      <a:pt x="5" y="116"/>
                    </a:lnTo>
                    <a:lnTo>
                      <a:pt x="5" y="80"/>
                    </a:lnTo>
                    <a:lnTo>
                      <a:pt x="5" y="80"/>
                    </a:lnTo>
                    <a:lnTo>
                      <a:pt x="5" y="96"/>
                    </a:lnTo>
                    <a:lnTo>
                      <a:pt x="5" y="86"/>
                    </a:lnTo>
                    <a:lnTo>
                      <a:pt x="10" y="99"/>
                    </a:lnTo>
                    <a:lnTo>
                      <a:pt x="25" y="113"/>
                    </a:lnTo>
                    <a:lnTo>
                      <a:pt x="37" y="126"/>
                    </a:lnTo>
                    <a:lnTo>
                      <a:pt x="54" y="144"/>
                    </a:lnTo>
                    <a:lnTo>
                      <a:pt x="65" y="155"/>
                    </a:lnTo>
                    <a:lnTo>
                      <a:pt x="79" y="170"/>
                    </a:lnTo>
                    <a:lnTo>
                      <a:pt x="92" y="190"/>
                    </a:lnTo>
                    <a:lnTo>
                      <a:pt x="104" y="205"/>
                    </a:lnTo>
                    <a:lnTo>
                      <a:pt x="115" y="221"/>
                    </a:lnTo>
                    <a:lnTo>
                      <a:pt x="131" y="247"/>
                    </a:lnTo>
                    <a:lnTo>
                      <a:pt x="137" y="261"/>
                    </a:lnTo>
                    <a:lnTo>
                      <a:pt x="141" y="270"/>
                    </a:lnTo>
                    <a:lnTo>
                      <a:pt x="149" y="256"/>
                    </a:lnTo>
                    <a:lnTo>
                      <a:pt x="160" y="241"/>
                    </a:lnTo>
                    <a:lnTo>
                      <a:pt x="172" y="226"/>
                    </a:lnTo>
                    <a:lnTo>
                      <a:pt x="182" y="211"/>
                    </a:lnTo>
                    <a:lnTo>
                      <a:pt x="192" y="197"/>
                    </a:lnTo>
                    <a:lnTo>
                      <a:pt x="202" y="184"/>
                    </a:lnTo>
                    <a:lnTo>
                      <a:pt x="213" y="172"/>
                    </a:lnTo>
                    <a:lnTo>
                      <a:pt x="227" y="156"/>
                    </a:lnTo>
                    <a:lnTo>
                      <a:pt x="242" y="140"/>
                    </a:lnTo>
                    <a:lnTo>
                      <a:pt x="256" y="122"/>
                    </a:lnTo>
                    <a:lnTo>
                      <a:pt x="271" y="104"/>
                    </a:lnTo>
                    <a:lnTo>
                      <a:pt x="282" y="89"/>
                    </a:lnTo>
                    <a:lnTo>
                      <a:pt x="296" y="71"/>
                    </a:lnTo>
                    <a:lnTo>
                      <a:pt x="307" y="59"/>
                    </a:lnTo>
                    <a:lnTo>
                      <a:pt x="321" y="47"/>
                    </a:lnTo>
                    <a:lnTo>
                      <a:pt x="333" y="38"/>
                    </a:lnTo>
                    <a:lnTo>
                      <a:pt x="343" y="27"/>
                    </a:lnTo>
                    <a:lnTo>
                      <a:pt x="353" y="12"/>
                    </a:lnTo>
                    <a:lnTo>
                      <a:pt x="362" y="0"/>
                    </a:lnTo>
                    <a:lnTo>
                      <a:pt x="360" y="10"/>
                    </a:lnTo>
                    <a:lnTo>
                      <a:pt x="358" y="24"/>
                    </a:lnTo>
                    <a:lnTo>
                      <a:pt x="355" y="39"/>
                    </a:lnTo>
                    <a:lnTo>
                      <a:pt x="348" y="53"/>
                    </a:lnTo>
                    <a:lnTo>
                      <a:pt x="340" y="66"/>
                    </a:lnTo>
                    <a:lnTo>
                      <a:pt x="327" y="85"/>
                    </a:lnTo>
                    <a:lnTo>
                      <a:pt x="317" y="101"/>
                    </a:lnTo>
                    <a:lnTo>
                      <a:pt x="305" y="121"/>
                    </a:lnTo>
                    <a:lnTo>
                      <a:pt x="292" y="137"/>
                    </a:lnTo>
                    <a:lnTo>
                      <a:pt x="278" y="156"/>
                    </a:lnTo>
                    <a:lnTo>
                      <a:pt x="266" y="170"/>
                    </a:lnTo>
                  </a:path>
                </a:pathLst>
              </a:custGeom>
              <a:solidFill>
                <a:srgbClr val="037C03"/>
              </a:solidFill>
              <a:ln w="9525" cap="rnd">
                <a:noFill/>
                <a:round/>
                <a:headEnd/>
                <a:tailEnd/>
              </a:ln>
              <a:effectLst/>
            </p:spPr>
            <p:txBody>
              <a:bodyPr/>
              <a:lstStyle/>
              <a:p>
                <a:pPr>
                  <a:defRPr/>
                </a:pPr>
                <a:endParaRPr lang="ar-EG"/>
              </a:p>
            </p:txBody>
          </p:sp>
          <p:grpSp>
            <p:nvGrpSpPr>
              <p:cNvPr id="2079" name="Group 13"/>
              <p:cNvGrpSpPr>
                <a:grpSpLocks/>
              </p:cNvGrpSpPr>
              <p:nvPr/>
            </p:nvGrpSpPr>
            <p:grpSpPr bwMode="auto">
              <a:xfrm>
                <a:off x="48" y="3440"/>
                <a:ext cx="1027" cy="657"/>
                <a:chOff x="48" y="3440"/>
                <a:chExt cx="1027" cy="657"/>
              </a:xfrm>
            </p:grpSpPr>
            <p:sp>
              <p:nvSpPr>
                <p:cNvPr id="616462" name="Freeform 14"/>
                <p:cNvSpPr>
                  <a:spLocks/>
                </p:cNvSpPr>
                <p:nvPr/>
              </p:nvSpPr>
              <p:spPr bwMode="auto">
                <a:xfrm>
                  <a:off x="145" y="3440"/>
                  <a:ext cx="930" cy="612"/>
                </a:xfrm>
                <a:custGeom>
                  <a:avLst/>
                  <a:gdLst/>
                  <a:ahLst/>
                  <a:cxnLst>
                    <a:cxn ang="0">
                      <a:pos x="354" y="77"/>
                    </a:cxn>
                    <a:cxn ang="0">
                      <a:pos x="429" y="26"/>
                    </a:cxn>
                    <a:cxn ang="0">
                      <a:pos x="519" y="6"/>
                    </a:cxn>
                    <a:cxn ang="0">
                      <a:pos x="619" y="5"/>
                    </a:cxn>
                    <a:cxn ang="0">
                      <a:pos x="644" y="13"/>
                    </a:cxn>
                    <a:cxn ang="0">
                      <a:pos x="577" y="27"/>
                    </a:cxn>
                    <a:cxn ang="0">
                      <a:pos x="500" y="47"/>
                    </a:cxn>
                    <a:cxn ang="0">
                      <a:pos x="413" y="99"/>
                    </a:cxn>
                    <a:cxn ang="0">
                      <a:pos x="406" y="169"/>
                    </a:cxn>
                    <a:cxn ang="0">
                      <a:pos x="534" y="126"/>
                    </a:cxn>
                    <a:cxn ang="0">
                      <a:pos x="639" y="121"/>
                    </a:cxn>
                    <a:cxn ang="0">
                      <a:pos x="750" y="130"/>
                    </a:cxn>
                    <a:cxn ang="0">
                      <a:pos x="882" y="143"/>
                    </a:cxn>
                    <a:cxn ang="0">
                      <a:pos x="884" y="144"/>
                    </a:cxn>
                    <a:cxn ang="0">
                      <a:pos x="757" y="149"/>
                    </a:cxn>
                    <a:cxn ang="0">
                      <a:pos x="640" y="151"/>
                    </a:cxn>
                    <a:cxn ang="0">
                      <a:pos x="539" y="162"/>
                    </a:cxn>
                    <a:cxn ang="0">
                      <a:pos x="425" y="186"/>
                    </a:cxn>
                    <a:cxn ang="0">
                      <a:pos x="471" y="222"/>
                    </a:cxn>
                    <a:cxn ang="0">
                      <a:pos x="504" y="256"/>
                    </a:cxn>
                    <a:cxn ang="0">
                      <a:pos x="390" y="224"/>
                    </a:cxn>
                    <a:cxn ang="0">
                      <a:pos x="367" y="244"/>
                    </a:cxn>
                    <a:cxn ang="0">
                      <a:pos x="491" y="261"/>
                    </a:cxn>
                    <a:cxn ang="0">
                      <a:pos x="597" y="283"/>
                    </a:cxn>
                    <a:cxn ang="0">
                      <a:pos x="680" y="341"/>
                    </a:cxn>
                    <a:cxn ang="0">
                      <a:pos x="743" y="421"/>
                    </a:cxn>
                    <a:cxn ang="0">
                      <a:pos x="730" y="434"/>
                    </a:cxn>
                    <a:cxn ang="0">
                      <a:pos x="644" y="384"/>
                    </a:cxn>
                    <a:cxn ang="0">
                      <a:pos x="550" y="329"/>
                    </a:cxn>
                    <a:cxn ang="0">
                      <a:pos x="448" y="291"/>
                    </a:cxn>
                    <a:cxn ang="0">
                      <a:pos x="383" y="279"/>
                    </a:cxn>
                    <a:cxn ang="0">
                      <a:pos x="437" y="340"/>
                    </a:cxn>
                    <a:cxn ang="0">
                      <a:pos x="505" y="421"/>
                    </a:cxn>
                    <a:cxn ang="0">
                      <a:pos x="542" y="494"/>
                    </a:cxn>
                    <a:cxn ang="0">
                      <a:pos x="540" y="562"/>
                    </a:cxn>
                    <a:cxn ang="0">
                      <a:pos x="492" y="487"/>
                    </a:cxn>
                    <a:cxn ang="0">
                      <a:pos x="441" y="405"/>
                    </a:cxn>
                    <a:cxn ang="0">
                      <a:pos x="384" y="333"/>
                    </a:cxn>
                    <a:cxn ang="0">
                      <a:pos x="333" y="268"/>
                    </a:cxn>
                    <a:cxn ang="0">
                      <a:pos x="244" y="305"/>
                    </a:cxn>
                    <a:cxn ang="0">
                      <a:pos x="171" y="397"/>
                    </a:cxn>
                    <a:cxn ang="0">
                      <a:pos x="109" y="490"/>
                    </a:cxn>
                    <a:cxn ang="0">
                      <a:pos x="40" y="576"/>
                    </a:cxn>
                    <a:cxn ang="0">
                      <a:pos x="19" y="566"/>
                    </a:cxn>
                    <a:cxn ang="0">
                      <a:pos x="101" y="458"/>
                    </a:cxn>
                    <a:cxn ang="0">
                      <a:pos x="174" y="373"/>
                    </a:cxn>
                    <a:cxn ang="0">
                      <a:pos x="238" y="291"/>
                    </a:cxn>
                    <a:cxn ang="0">
                      <a:pos x="295" y="226"/>
                    </a:cxn>
                    <a:cxn ang="0">
                      <a:pos x="211" y="150"/>
                    </a:cxn>
                    <a:cxn ang="0">
                      <a:pos x="93" y="108"/>
                    </a:cxn>
                    <a:cxn ang="0">
                      <a:pos x="44" y="86"/>
                    </a:cxn>
                    <a:cxn ang="0">
                      <a:pos x="134" y="110"/>
                    </a:cxn>
                    <a:cxn ang="0">
                      <a:pos x="259" y="163"/>
                    </a:cxn>
                  </a:cxnLst>
                  <a:rect l="0" t="0" r="r" b="b"/>
                  <a:pathLst>
                    <a:path w="930" h="612">
                      <a:moveTo>
                        <a:pt x="293" y="156"/>
                      </a:moveTo>
                      <a:lnTo>
                        <a:pt x="300" y="141"/>
                      </a:lnTo>
                      <a:lnTo>
                        <a:pt x="311" y="124"/>
                      </a:lnTo>
                      <a:lnTo>
                        <a:pt x="324" y="107"/>
                      </a:lnTo>
                      <a:lnTo>
                        <a:pt x="339" y="92"/>
                      </a:lnTo>
                      <a:lnTo>
                        <a:pt x="354" y="77"/>
                      </a:lnTo>
                      <a:lnTo>
                        <a:pt x="365" y="66"/>
                      </a:lnTo>
                      <a:lnTo>
                        <a:pt x="377" y="56"/>
                      </a:lnTo>
                      <a:lnTo>
                        <a:pt x="391" y="47"/>
                      </a:lnTo>
                      <a:lnTo>
                        <a:pt x="403" y="39"/>
                      </a:lnTo>
                      <a:lnTo>
                        <a:pt x="415" y="32"/>
                      </a:lnTo>
                      <a:lnTo>
                        <a:pt x="429" y="26"/>
                      </a:lnTo>
                      <a:lnTo>
                        <a:pt x="442" y="20"/>
                      </a:lnTo>
                      <a:lnTo>
                        <a:pt x="455" y="16"/>
                      </a:lnTo>
                      <a:lnTo>
                        <a:pt x="471" y="13"/>
                      </a:lnTo>
                      <a:lnTo>
                        <a:pt x="488" y="10"/>
                      </a:lnTo>
                      <a:lnTo>
                        <a:pt x="503" y="7"/>
                      </a:lnTo>
                      <a:lnTo>
                        <a:pt x="519" y="6"/>
                      </a:lnTo>
                      <a:lnTo>
                        <a:pt x="535" y="5"/>
                      </a:lnTo>
                      <a:lnTo>
                        <a:pt x="552" y="4"/>
                      </a:lnTo>
                      <a:lnTo>
                        <a:pt x="573" y="2"/>
                      </a:lnTo>
                      <a:lnTo>
                        <a:pt x="589" y="4"/>
                      </a:lnTo>
                      <a:lnTo>
                        <a:pt x="604" y="5"/>
                      </a:lnTo>
                      <a:lnTo>
                        <a:pt x="619" y="5"/>
                      </a:lnTo>
                      <a:lnTo>
                        <a:pt x="633" y="4"/>
                      </a:lnTo>
                      <a:lnTo>
                        <a:pt x="650" y="2"/>
                      </a:lnTo>
                      <a:lnTo>
                        <a:pt x="666" y="0"/>
                      </a:lnTo>
                      <a:lnTo>
                        <a:pt x="658" y="4"/>
                      </a:lnTo>
                      <a:lnTo>
                        <a:pt x="650" y="8"/>
                      </a:lnTo>
                      <a:lnTo>
                        <a:pt x="644" y="13"/>
                      </a:lnTo>
                      <a:lnTo>
                        <a:pt x="637" y="19"/>
                      </a:lnTo>
                      <a:lnTo>
                        <a:pt x="625" y="19"/>
                      </a:lnTo>
                      <a:lnTo>
                        <a:pt x="611" y="20"/>
                      </a:lnTo>
                      <a:lnTo>
                        <a:pt x="601" y="22"/>
                      </a:lnTo>
                      <a:lnTo>
                        <a:pt x="589" y="25"/>
                      </a:lnTo>
                      <a:lnTo>
                        <a:pt x="577" y="27"/>
                      </a:lnTo>
                      <a:lnTo>
                        <a:pt x="565" y="29"/>
                      </a:lnTo>
                      <a:lnTo>
                        <a:pt x="552" y="32"/>
                      </a:lnTo>
                      <a:lnTo>
                        <a:pt x="539" y="35"/>
                      </a:lnTo>
                      <a:lnTo>
                        <a:pt x="525" y="39"/>
                      </a:lnTo>
                      <a:lnTo>
                        <a:pt x="512" y="43"/>
                      </a:lnTo>
                      <a:lnTo>
                        <a:pt x="500" y="47"/>
                      </a:lnTo>
                      <a:lnTo>
                        <a:pt x="485" y="53"/>
                      </a:lnTo>
                      <a:lnTo>
                        <a:pt x="471" y="59"/>
                      </a:lnTo>
                      <a:lnTo>
                        <a:pt x="456" y="66"/>
                      </a:lnTo>
                      <a:lnTo>
                        <a:pt x="442" y="74"/>
                      </a:lnTo>
                      <a:lnTo>
                        <a:pt x="426" y="86"/>
                      </a:lnTo>
                      <a:lnTo>
                        <a:pt x="413" y="99"/>
                      </a:lnTo>
                      <a:lnTo>
                        <a:pt x="400" y="116"/>
                      </a:lnTo>
                      <a:lnTo>
                        <a:pt x="385" y="138"/>
                      </a:lnTo>
                      <a:lnTo>
                        <a:pt x="371" y="162"/>
                      </a:lnTo>
                      <a:lnTo>
                        <a:pt x="354" y="191"/>
                      </a:lnTo>
                      <a:lnTo>
                        <a:pt x="382" y="179"/>
                      </a:lnTo>
                      <a:lnTo>
                        <a:pt x="406" y="169"/>
                      </a:lnTo>
                      <a:lnTo>
                        <a:pt x="438" y="155"/>
                      </a:lnTo>
                      <a:lnTo>
                        <a:pt x="471" y="141"/>
                      </a:lnTo>
                      <a:lnTo>
                        <a:pt x="485" y="138"/>
                      </a:lnTo>
                      <a:lnTo>
                        <a:pt x="500" y="133"/>
                      </a:lnTo>
                      <a:lnTo>
                        <a:pt x="516" y="130"/>
                      </a:lnTo>
                      <a:lnTo>
                        <a:pt x="534" y="126"/>
                      </a:lnTo>
                      <a:lnTo>
                        <a:pt x="553" y="123"/>
                      </a:lnTo>
                      <a:lnTo>
                        <a:pt x="570" y="122"/>
                      </a:lnTo>
                      <a:lnTo>
                        <a:pt x="584" y="121"/>
                      </a:lnTo>
                      <a:lnTo>
                        <a:pt x="605" y="119"/>
                      </a:lnTo>
                      <a:lnTo>
                        <a:pt x="624" y="120"/>
                      </a:lnTo>
                      <a:lnTo>
                        <a:pt x="639" y="121"/>
                      </a:lnTo>
                      <a:lnTo>
                        <a:pt x="659" y="123"/>
                      </a:lnTo>
                      <a:lnTo>
                        <a:pt x="677" y="124"/>
                      </a:lnTo>
                      <a:lnTo>
                        <a:pt x="695" y="125"/>
                      </a:lnTo>
                      <a:lnTo>
                        <a:pt x="713" y="127"/>
                      </a:lnTo>
                      <a:lnTo>
                        <a:pt x="731" y="128"/>
                      </a:lnTo>
                      <a:lnTo>
                        <a:pt x="750" y="130"/>
                      </a:lnTo>
                      <a:lnTo>
                        <a:pt x="769" y="131"/>
                      </a:lnTo>
                      <a:lnTo>
                        <a:pt x="787" y="133"/>
                      </a:lnTo>
                      <a:lnTo>
                        <a:pt x="808" y="135"/>
                      </a:lnTo>
                      <a:lnTo>
                        <a:pt x="830" y="137"/>
                      </a:lnTo>
                      <a:lnTo>
                        <a:pt x="850" y="139"/>
                      </a:lnTo>
                      <a:lnTo>
                        <a:pt x="882" y="143"/>
                      </a:lnTo>
                      <a:lnTo>
                        <a:pt x="893" y="142"/>
                      </a:lnTo>
                      <a:lnTo>
                        <a:pt x="901" y="143"/>
                      </a:lnTo>
                      <a:lnTo>
                        <a:pt x="911" y="146"/>
                      </a:lnTo>
                      <a:lnTo>
                        <a:pt x="929" y="151"/>
                      </a:lnTo>
                      <a:lnTo>
                        <a:pt x="898" y="146"/>
                      </a:lnTo>
                      <a:lnTo>
                        <a:pt x="884" y="144"/>
                      </a:lnTo>
                      <a:lnTo>
                        <a:pt x="870" y="144"/>
                      </a:lnTo>
                      <a:lnTo>
                        <a:pt x="842" y="146"/>
                      </a:lnTo>
                      <a:lnTo>
                        <a:pt x="823" y="147"/>
                      </a:lnTo>
                      <a:lnTo>
                        <a:pt x="798" y="148"/>
                      </a:lnTo>
                      <a:lnTo>
                        <a:pt x="777" y="148"/>
                      </a:lnTo>
                      <a:lnTo>
                        <a:pt x="757" y="149"/>
                      </a:lnTo>
                      <a:lnTo>
                        <a:pt x="738" y="150"/>
                      </a:lnTo>
                      <a:lnTo>
                        <a:pt x="720" y="148"/>
                      </a:lnTo>
                      <a:lnTo>
                        <a:pt x="699" y="147"/>
                      </a:lnTo>
                      <a:lnTo>
                        <a:pt x="677" y="148"/>
                      </a:lnTo>
                      <a:lnTo>
                        <a:pt x="658" y="150"/>
                      </a:lnTo>
                      <a:lnTo>
                        <a:pt x="640" y="151"/>
                      </a:lnTo>
                      <a:lnTo>
                        <a:pt x="620" y="152"/>
                      </a:lnTo>
                      <a:lnTo>
                        <a:pt x="605" y="152"/>
                      </a:lnTo>
                      <a:lnTo>
                        <a:pt x="586" y="153"/>
                      </a:lnTo>
                      <a:lnTo>
                        <a:pt x="570" y="156"/>
                      </a:lnTo>
                      <a:lnTo>
                        <a:pt x="554" y="159"/>
                      </a:lnTo>
                      <a:lnTo>
                        <a:pt x="539" y="162"/>
                      </a:lnTo>
                      <a:lnTo>
                        <a:pt x="522" y="165"/>
                      </a:lnTo>
                      <a:lnTo>
                        <a:pt x="505" y="169"/>
                      </a:lnTo>
                      <a:lnTo>
                        <a:pt x="486" y="173"/>
                      </a:lnTo>
                      <a:lnTo>
                        <a:pt x="471" y="176"/>
                      </a:lnTo>
                      <a:lnTo>
                        <a:pt x="442" y="183"/>
                      </a:lnTo>
                      <a:lnTo>
                        <a:pt x="425" y="186"/>
                      </a:lnTo>
                      <a:lnTo>
                        <a:pt x="400" y="195"/>
                      </a:lnTo>
                      <a:lnTo>
                        <a:pt x="365" y="207"/>
                      </a:lnTo>
                      <a:lnTo>
                        <a:pt x="402" y="210"/>
                      </a:lnTo>
                      <a:lnTo>
                        <a:pt x="443" y="212"/>
                      </a:lnTo>
                      <a:lnTo>
                        <a:pt x="451" y="213"/>
                      </a:lnTo>
                      <a:lnTo>
                        <a:pt x="471" y="222"/>
                      </a:lnTo>
                      <a:lnTo>
                        <a:pt x="484" y="227"/>
                      </a:lnTo>
                      <a:lnTo>
                        <a:pt x="496" y="232"/>
                      </a:lnTo>
                      <a:lnTo>
                        <a:pt x="498" y="235"/>
                      </a:lnTo>
                      <a:lnTo>
                        <a:pt x="505" y="246"/>
                      </a:lnTo>
                      <a:lnTo>
                        <a:pt x="519" y="263"/>
                      </a:lnTo>
                      <a:lnTo>
                        <a:pt x="504" y="256"/>
                      </a:lnTo>
                      <a:lnTo>
                        <a:pt x="486" y="247"/>
                      </a:lnTo>
                      <a:lnTo>
                        <a:pt x="471" y="243"/>
                      </a:lnTo>
                      <a:lnTo>
                        <a:pt x="443" y="237"/>
                      </a:lnTo>
                      <a:lnTo>
                        <a:pt x="422" y="232"/>
                      </a:lnTo>
                      <a:lnTo>
                        <a:pt x="402" y="227"/>
                      </a:lnTo>
                      <a:lnTo>
                        <a:pt x="390" y="224"/>
                      </a:lnTo>
                      <a:lnTo>
                        <a:pt x="366" y="227"/>
                      </a:lnTo>
                      <a:lnTo>
                        <a:pt x="350" y="229"/>
                      </a:lnTo>
                      <a:lnTo>
                        <a:pt x="330" y="232"/>
                      </a:lnTo>
                      <a:lnTo>
                        <a:pt x="340" y="235"/>
                      </a:lnTo>
                      <a:lnTo>
                        <a:pt x="352" y="238"/>
                      </a:lnTo>
                      <a:lnTo>
                        <a:pt x="367" y="244"/>
                      </a:lnTo>
                      <a:lnTo>
                        <a:pt x="385" y="243"/>
                      </a:lnTo>
                      <a:lnTo>
                        <a:pt x="414" y="244"/>
                      </a:lnTo>
                      <a:lnTo>
                        <a:pt x="431" y="247"/>
                      </a:lnTo>
                      <a:lnTo>
                        <a:pt x="455" y="252"/>
                      </a:lnTo>
                      <a:lnTo>
                        <a:pt x="471" y="257"/>
                      </a:lnTo>
                      <a:lnTo>
                        <a:pt x="491" y="261"/>
                      </a:lnTo>
                      <a:lnTo>
                        <a:pt x="513" y="266"/>
                      </a:lnTo>
                      <a:lnTo>
                        <a:pt x="533" y="271"/>
                      </a:lnTo>
                      <a:lnTo>
                        <a:pt x="550" y="273"/>
                      </a:lnTo>
                      <a:lnTo>
                        <a:pt x="565" y="275"/>
                      </a:lnTo>
                      <a:lnTo>
                        <a:pt x="579" y="279"/>
                      </a:lnTo>
                      <a:lnTo>
                        <a:pt x="597" y="283"/>
                      </a:lnTo>
                      <a:lnTo>
                        <a:pt x="616" y="290"/>
                      </a:lnTo>
                      <a:lnTo>
                        <a:pt x="634" y="297"/>
                      </a:lnTo>
                      <a:lnTo>
                        <a:pt x="642" y="303"/>
                      </a:lnTo>
                      <a:lnTo>
                        <a:pt x="654" y="315"/>
                      </a:lnTo>
                      <a:lnTo>
                        <a:pt x="670" y="329"/>
                      </a:lnTo>
                      <a:lnTo>
                        <a:pt x="680" y="341"/>
                      </a:lnTo>
                      <a:lnTo>
                        <a:pt x="691" y="354"/>
                      </a:lnTo>
                      <a:lnTo>
                        <a:pt x="701" y="367"/>
                      </a:lnTo>
                      <a:lnTo>
                        <a:pt x="711" y="380"/>
                      </a:lnTo>
                      <a:lnTo>
                        <a:pt x="720" y="392"/>
                      </a:lnTo>
                      <a:lnTo>
                        <a:pt x="731" y="405"/>
                      </a:lnTo>
                      <a:lnTo>
                        <a:pt x="743" y="421"/>
                      </a:lnTo>
                      <a:lnTo>
                        <a:pt x="754" y="436"/>
                      </a:lnTo>
                      <a:lnTo>
                        <a:pt x="765" y="449"/>
                      </a:lnTo>
                      <a:lnTo>
                        <a:pt x="780" y="463"/>
                      </a:lnTo>
                      <a:lnTo>
                        <a:pt x="761" y="451"/>
                      </a:lnTo>
                      <a:lnTo>
                        <a:pt x="748" y="444"/>
                      </a:lnTo>
                      <a:lnTo>
                        <a:pt x="730" y="434"/>
                      </a:lnTo>
                      <a:lnTo>
                        <a:pt x="713" y="424"/>
                      </a:lnTo>
                      <a:lnTo>
                        <a:pt x="699" y="414"/>
                      </a:lnTo>
                      <a:lnTo>
                        <a:pt x="685" y="406"/>
                      </a:lnTo>
                      <a:lnTo>
                        <a:pt x="672" y="399"/>
                      </a:lnTo>
                      <a:lnTo>
                        <a:pt x="659" y="392"/>
                      </a:lnTo>
                      <a:lnTo>
                        <a:pt x="644" y="384"/>
                      </a:lnTo>
                      <a:lnTo>
                        <a:pt x="630" y="377"/>
                      </a:lnTo>
                      <a:lnTo>
                        <a:pt x="617" y="369"/>
                      </a:lnTo>
                      <a:lnTo>
                        <a:pt x="601" y="360"/>
                      </a:lnTo>
                      <a:lnTo>
                        <a:pt x="584" y="350"/>
                      </a:lnTo>
                      <a:lnTo>
                        <a:pt x="567" y="339"/>
                      </a:lnTo>
                      <a:lnTo>
                        <a:pt x="550" y="329"/>
                      </a:lnTo>
                      <a:lnTo>
                        <a:pt x="535" y="321"/>
                      </a:lnTo>
                      <a:lnTo>
                        <a:pt x="520" y="313"/>
                      </a:lnTo>
                      <a:lnTo>
                        <a:pt x="502" y="306"/>
                      </a:lnTo>
                      <a:lnTo>
                        <a:pt x="486" y="301"/>
                      </a:lnTo>
                      <a:lnTo>
                        <a:pt x="471" y="296"/>
                      </a:lnTo>
                      <a:lnTo>
                        <a:pt x="448" y="291"/>
                      </a:lnTo>
                      <a:lnTo>
                        <a:pt x="427" y="286"/>
                      </a:lnTo>
                      <a:lnTo>
                        <a:pt x="412" y="282"/>
                      </a:lnTo>
                      <a:lnTo>
                        <a:pt x="395" y="278"/>
                      </a:lnTo>
                      <a:lnTo>
                        <a:pt x="371" y="268"/>
                      </a:lnTo>
                      <a:lnTo>
                        <a:pt x="347" y="259"/>
                      </a:lnTo>
                      <a:lnTo>
                        <a:pt x="383" y="279"/>
                      </a:lnTo>
                      <a:lnTo>
                        <a:pt x="387" y="283"/>
                      </a:lnTo>
                      <a:lnTo>
                        <a:pt x="395" y="292"/>
                      </a:lnTo>
                      <a:lnTo>
                        <a:pt x="404" y="302"/>
                      </a:lnTo>
                      <a:lnTo>
                        <a:pt x="414" y="315"/>
                      </a:lnTo>
                      <a:lnTo>
                        <a:pt x="426" y="327"/>
                      </a:lnTo>
                      <a:lnTo>
                        <a:pt x="437" y="340"/>
                      </a:lnTo>
                      <a:lnTo>
                        <a:pt x="450" y="354"/>
                      </a:lnTo>
                      <a:lnTo>
                        <a:pt x="460" y="366"/>
                      </a:lnTo>
                      <a:lnTo>
                        <a:pt x="471" y="377"/>
                      </a:lnTo>
                      <a:lnTo>
                        <a:pt x="481" y="390"/>
                      </a:lnTo>
                      <a:lnTo>
                        <a:pt x="494" y="407"/>
                      </a:lnTo>
                      <a:lnTo>
                        <a:pt x="505" y="421"/>
                      </a:lnTo>
                      <a:lnTo>
                        <a:pt x="514" y="432"/>
                      </a:lnTo>
                      <a:lnTo>
                        <a:pt x="522" y="445"/>
                      </a:lnTo>
                      <a:lnTo>
                        <a:pt x="530" y="458"/>
                      </a:lnTo>
                      <a:lnTo>
                        <a:pt x="535" y="471"/>
                      </a:lnTo>
                      <a:lnTo>
                        <a:pt x="539" y="480"/>
                      </a:lnTo>
                      <a:lnTo>
                        <a:pt x="542" y="494"/>
                      </a:lnTo>
                      <a:lnTo>
                        <a:pt x="544" y="511"/>
                      </a:lnTo>
                      <a:lnTo>
                        <a:pt x="546" y="528"/>
                      </a:lnTo>
                      <a:lnTo>
                        <a:pt x="550" y="546"/>
                      </a:lnTo>
                      <a:lnTo>
                        <a:pt x="553" y="562"/>
                      </a:lnTo>
                      <a:lnTo>
                        <a:pt x="555" y="580"/>
                      </a:lnTo>
                      <a:lnTo>
                        <a:pt x="540" y="562"/>
                      </a:lnTo>
                      <a:lnTo>
                        <a:pt x="529" y="551"/>
                      </a:lnTo>
                      <a:lnTo>
                        <a:pt x="519" y="539"/>
                      </a:lnTo>
                      <a:lnTo>
                        <a:pt x="512" y="529"/>
                      </a:lnTo>
                      <a:lnTo>
                        <a:pt x="505" y="517"/>
                      </a:lnTo>
                      <a:lnTo>
                        <a:pt x="500" y="503"/>
                      </a:lnTo>
                      <a:lnTo>
                        <a:pt x="492" y="487"/>
                      </a:lnTo>
                      <a:lnTo>
                        <a:pt x="484" y="472"/>
                      </a:lnTo>
                      <a:lnTo>
                        <a:pt x="476" y="456"/>
                      </a:lnTo>
                      <a:lnTo>
                        <a:pt x="469" y="442"/>
                      </a:lnTo>
                      <a:lnTo>
                        <a:pt x="460" y="428"/>
                      </a:lnTo>
                      <a:lnTo>
                        <a:pt x="450" y="416"/>
                      </a:lnTo>
                      <a:lnTo>
                        <a:pt x="441" y="405"/>
                      </a:lnTo>
                      <a:lnTo>
                        <a:pt x="429" y="392"/>
                      </a:lnTo>
                      <a:lnTo>
                        <a:pt x="415" y="379"/>
                      </a:lnTo>
                      <a:lnTo>
                        <a:pt x="405" y="369"/>
                      </a:lnTo>
                      <a:lnTo>
                        <a:pt x="394" y="358"/>
                      </a:lnTo>
                      <a:lnTo>
                        <a:pt x="392" y="348"/>
                      </a:lnTo>
                      <a:lnTo>
                        <a:pt x="384" y="333"/>
                      </a:lnTo>
                      <a:lnTo>
                        <a:pt x="376" y="321"/>
                      </a:lnTo>
                      <a:lnTo>
                        <a:pt x="370" y="308"/>
                      </a:lnTo>
                      <a:lnTo>
                        <a:pt x="365" y="303"/>
                      </a:lnTo>
                      <a:lnTo>
                        <a:pt x="351" y="291"/>
                      </a:lnTo>
                      <a:lnTo>
                        <a:pt x="342" y="279"/>
                      </a:lnTo>
                      <a:lnTo>
                        <a:pt x="333" y="268"/>
                      </a:lnTo>
                      <a:lnTo>
                        <a:pt x="324" y="257"/>
                      </a:lnTo>
                      <a:lnTo>
                        <a:pt x="307" y="263"/>
                      </a:lnTo>
                      <a:lnTo>
                        <a:pt x="291" y="272"/>
                      </a:lnTo>
                      <a:lnTo>
                        <a:pt x="274" y="284"/>
                      </a:lnTo>
                      <a:lnTo>
                        <a:pt x="257" y="295"/>
                      </a:lnTo>
                      <a:lnTo>
                        <a:pt x="244" y="305"/>
                      </a:lnTo>
                      <a:lnTo>
                        <a:pt x="233" y="317"/>
                      </a:lnTo>
                      <a:lnTo>
                        <a:pt x="221" y="332"/>
                      </a:lnTo>
                      <a:lnTo>
                        <a:pt x="207" y="350"/>
                      </a:lnTo>
                      <a:lnTo>
                        <a:pt x="195" y="364"/>
                      </a:lnTo>
                      <a:lnTo>
                        <a:pt x="181" y="381"/>
                      </a:lnTo>
                      <a:lnTo>
                        <a:pt x="171" y="397"/>
                      </a:lnTo>
                      <a:lnTo>
                        <a:pt x="161" y="411"/>
                      </a:lnTo>
                      <a:lnTo>
                        <a:pt x="151" y="425"/>
                      </a:lnTo>
                      <a:lnTo>
                        <a:pt x="142" y="440"/>
                      </a:lnTo>
                      <a:lnTo>
                        <a:pt x="132" y="456"/>
                      </a:lnTo>
                      <a:lnTo>
                        <a:pt x="123" y="472"/>
                      </a:lnTo>
                      <a:lnTo>
                        <a:pt x="109" y="490"/>
                      </a:lnTo>
                      <a:lnTo>
                        <a:pt x="97" y="508"/>
                      </a:lnTo>
                      <a:lnTo>
                        <a:pt x="82" y="527"/>
                      </a:lnTo>
                      <a:lnTo>
                        <a:pt x="70" y="544"/>
                      </a:lnTo>
                      <a:lnTo>
                        <a:pt x="61" y="554"/>
                      </a:lnTo>
                      <a:lnTo>
                        <a:pt x="51" y="565"/>
                      </a:lnTo>
                      <a:lnTo>
                        <a:pt x="40" y="576"/>
                      </a:lnTo>
                      <a:lnTo>
                        <a:pt x="28" y="587"/>
                      </a:lnTo>
                      <a:lnTo>
                        <a:pt x="16" y="597"/>
                      </a:lnTo>
                      <a:lnTo>
                        <a:pt x="0" y="611"/>
                      </a:lnTo>
                      <a:lnTo>
                        <a:pt x="6" y="594"/>
                      </a:lnTo>
                      <a:lnTo>
                        <a:pt x="11" y="581"/>
                      </a:lnTo>
                      <a:lnTo>
                        <a:pt x="19" y="566"/>
                      </a:lnTo>
                      <a:lnTo>
                        <a:pt x="28" y="554"/>
                      </a:lnTo>
                      <a:lnTo>
                        <a:pt x="43" y="535"/>
                      </a:lnTo>
                      <a:lnTo>
                        <a:pt x="58" y="516"/>
                      </a:lnTo>
                      <a:lnTo>
                        <a:pt x="75" y="494"/>
                      </a:lnTo>
                      <a:lnTo>
                        <a:pt x="88" y="475"/>
                      </a:lnTo>
                      <a:lnTo>
                        <a:pt x="101" y="458"/>
                      </a:lnTo>
                      <a:lnTo>
                        <a:pt x="115" y="442"/>
                      </a:lnTo>
                      <a:lnTo>
                        <a:pt x="125" y="428"/>
                      </a:lnTo>
                      <a:lnTo>
                        <a:pt x="137" y="414"/>
                      </a:lnTo>
                      <a:lnTo>
                        <a:pt x="147" y="403"/>
                      </a:lnTo>
                      <a:lnTo>
                        <a:pt x="161" y="388"/>
                      </a:lnTo>
                      <a:lnTo>
                        <a:pt x="174" y="373"/>
                      </a:lnTo>
                      <a:lnTo>
                        <a:pt x="187" y="358"/>
                      </a:lnTo>
                      <a:lnTo>
                        <a:pt x="202" y="342"/>
                      </a:lnTo>
                      <a:lnTo>
                        <a:pt x="213" y="328"/>
                      </a:lnTo>
                      <a:lnTo>
                        <a:pt x="223" y="314"/>
                      </a:lnTo>
                      <a:lnTo>
                        <a:pt x="233" y="301"/>
                      </a:lnTo>
                      <a:lnTo>
                        <a:pt x="238" y="291"/>
                      </a:lnTo>
                      <a:lnTo>
                        <a:pt x="243" y="281"/>
                      </a:lnTo>
                      <a:lnTo>
                        <a:pt x="250" y="271"/>
                      </a:lnTo>
                      <a:lnTo>
                        <a:pt x="259" y="261"/>
                      </a:lnTo>
                      <a:lnTo>
                        <a:pt x="273" y="248"/>
                      </a:lnTo>
                      <a:lnTo>
                        <a:pt x="284" y="235"/>
                      </a:lnTo>
                      <a:lnTo>
                        <a:pt x="295" y="226"/>
                      </a:lnTo>
                      <a:lnTo>
                        <a:pt x="304" y="215"/>
                      </a:lnTo>
                      <a:lnTo>
                        <a:pt x="300" y="205"/>
                      </a:lnTo>
                      <a:lnTo>
                        <a:pt x="295" y="190"/>
                      </a:lnTo>
                      <a:lnTo>
                        <a:pt x="269" y="183"/>
                      </a:lnTo>
                      <a:lnTo>
                        <a:pt x="241" y="166"/>
                      </a:lnTo>
                      <a:lnTo>
                        <a:pt x="211" y="150"/>
                      </a:lnTo>
                      <a:lnTo>
                        <a:pt x="195" y="141"/>
                      </a:lnTo>
                      <a:lnTo>
                        <a:pt x="182" y="134"/>
                      </a:lnTo>
                      <a:lnTo>
                        <a:pt x="159" y="126"/>
                      </a:lnTo>
                      <a:lnTo>
                        <a:pt x="136" y="119"/>
                      </a:lnTo>
                      <a:lnTo>
                        <a:pt x="111" y="113"/>
                      </a:lnTo>
                      <a:lnTo>
                        <a:pt x="93" y="108"/>
                      </a:lnTo>
                      <a:lnTo>
                        <a:pt x="71" y="101"/>
                      </a:lnTo>
                      <a:lnTo>
                        <a:pt x="52" y="96"/>
                      </a:lnTo>
                      <a:lnTo>
                        <a:pt x="33" y="93"/>
                      </a:lnTo>
                      <a:lnTo>
                        <a:pt x="17" y="89"/>
                      </a:lnTo>
                      <a:lnTo>
                        <a:pt x="32" y="88"/>
                      </a:lnTo>
                      <a:lnTo>
                        <a:pt x="44" y="86"/>
                      </a:lnTo>
                      <a:lnTo>
                        <a:pt x="53" y="85"/>
                      </a:lnTo>
                      <a:lnTo>
                        <a:pt x="63" y="84"/>
                      </a:lnTo>
                      <a:lnTo>
                        <a:pt x="73" y="85"/>
                      </a:lnTo>
                      <a:lnTo>
                        <a:pt x="96" y="93"/>
                      </a:lnTo>
                      <a:lnTo>
                        <a:pt x="114" y="101"/>
                      </a:lnTo>
                      <a:lnTo>
                        <a:pt x="134" y="110"/>
                      </a:lnTo>
                      <a:lnTo>
                        <a:pt x="154" y="119"/>
                      </a:lnTo>
                      <a:lnTo>
                        <a:pt x="178" y="129"/>
                      </a:lnTo>
                      <a:lnTo>
                        <a:pt x="198" y="139"/>
                      </a:lnTo>
                      <a:lnTo>
                        <a:pt x="215" y="146"/>
                      </a:lnTo>
                      <a:lnTo>
                        <a:pt x="244" y="158"/>
                      </a:lnTo>
                      <a:lnTo>
                        <a:pt x="259" y="163"/>
                      </a:lnTo>
                      <a:lnTo>
                        <a:pt x="271" y="161"/>
                      </a:lnTo>
                      <a:lnTo>
                        <a:pt x="282" y="159"/>
                      </a:lnTo>
                      <a:lnTo>
                        <a:pt x="293" y="156"/>
                      </a:lnTo>
                    </a:path>
                  </a:pathLst>
                </a:custGeom>
                <a:solidFill>
                  <a:srgbClr val="037C03"/>
                </a:solidFill>
                <a:ln w="9525" cap="rnd">
                  <a:noFill/>
                  <a:round/>
                  <a:headEnd/>
                  <a:tailEnd/>
                </a:ln>
                <a:effectLst/>
              </p:spPr>
              <p:txBody>
                <a:bodyPr/>
                <a:lstStyle/>
                <a:p>
                  <a:pPr>
                    <a:defRPr/>
                  </a:pPr>
                  <a:endParaRPr lang="ar-EG"/>
                </a:p>
              </p:txBody>
            </p:sp>
            <p:sp>
              <p:nvSpPr>
                <p:cNvPr id="616463" name="Freeform 15"/>
                <p:cNvSpPr>
                  <a:spLocks/>
                </p:cNvSpPr>
                <p:nvPr/>
              </p:nvSpPr>
              <p:spPr bwMode="auto">
                <a:xfrm>
                  <a:off x="462" y="3753"/>
                  <a:ext cx="83" cy="344"/>
                </a:xfrm>
                <a:custGeom>
                  <a:avLst/>
                  <a:gdLst/>
                  <a:ahLst/>
                  <a:cxnLst>
                    <a:cxn ang="0">
                      <a:pos x="45" y="0"/>
                    </a:cxn>
                    <a:cxn ang="0">
                      <a:pos x="54" y="17"/>
                    </a:cxn>
                    <a:cxn ang="0">
                      <a:pos x="61" y="28"/>
                    </a:cxn>
                    <a:cxn ang="0">
                      <a:pos x="74" y="44"/>
                    </a:cxn>
                    <a:cxn ang="0">
                      <a:pos x="78" y="59"/>
                    </a:cxn>
                    <a:cxn ang="0">
                      <a:pos x="81" y="78"/>
                    </a:cxn>
                    <a:cxn ang="0">
                      <a:pos x="81" y="101"/>
                    </a:cxn>
                    <a:cxn ang="0">
                      <a:pos x="82" y="116"/>
                    </a:cxn>
                    <a:cxn ang="0">
                      <a:pos x="81" y="134"/>
                    </a:cxn>
                    <a:cxn ang="0">
                      <a:pos x="78" y="155"/>
                    </a:cxn>
                    <a:cxn ang="0">
                      <a:pos x="75" y="174"/>
                    </a:cxn>
                    <a:cxn ang="0">
                      <a:pos x="69" y="203"/>
                    </a:cxn>
                    <a:cxn ang="0">
                      <a:pos x="63" y="218"/>
                    </a:cxn>
                    <a:cxn ang="0">
                      <a:pos x="53" y="237"/>
                    </a:cxn>
                    <a:cxn ang="0">
                      <a:pos x="39" y="258"/>
                    </a:cxn>
                    <a:cxn ang="0">
                      <a:pos x="28" y="278"/>
                    </a:cxn>
                    <a:cxn ang="0">
                      <a:pos x="17" y="296"/>
                    </a:cxn>
                    <a:cxn ang="0">
                      <a:pos x="8" y="312"/>
                    </a:cxn>
                    <a:cxn ang="0">
                      <a:pos x="0" y="343"/>
                    </a:cxn>
                    <a:cxn ang="0">
                      <a:pos x="4" y="312"/>
                    </a:cxn>
                    <a:cxn ang="0">
                      <a:pos x="7" y="290"/>
                    </a:cxn>
                    <a:cxn ang="0">
                      <a:pos x="9" y="270"/>
                    </a:cxn>
                    <a:cxn ang="0">
                      <a:pos x="11" y="249"/>
                    </a:cxn>
                    <a:cxn ang="0">
                      <a:pos x="16" y="223"/>
                    </a:cxn>
                    <a:cxn ang="0">
                      <a:pos x="22" y="203"/>
                    </a:cxn>
                    <a:cxn ang="0">
                      <a:pos x="28" y="184"/>
                    </a:cxn>
                    <a:cxn ang="0">
                      <a:pos x="34" y="167"/>
                    </a:cxn>
                    <a:cxn ang="0">
                      <a:pos x="39" y="148"/>
                    </a:cxn>
                    <a:cxn ang="0">
                      <a:pos x="45" y="129"/>
                    </a:cxn>
                    <a:cxn ang="0">
                      <a:pos x="48" y="110"/>
                    </a:cxn>
                    <a:cxn ang="0">
                      <a:pos x="50" y="94"/>
                    </a:cxn>
                    <a:cxn ang="0">
                      <a:pos x="52" y="75"/>
                    </a:cxn>
                    <a:cxn ang="0">
                      <a:pos x="52" y="54"/>
                    </a:cxn>
                    <a:cxn ang="0">
                      <a:pos x="52" y="28"/>
                    </a:cxn>
                    <a:cxn ang="0">
                      <a:pos x="49" y="16"/>
                    </a:cxn>
                    <a:cxn ang="0">
                      <a:pos x="45" y="0"/>
                    </a:cxn>
                  </a:cxnLst>
                  <a:rect l="0" t="0" r="r" b="b"/>
                  <a:pathLst>
                    <a:path w="83" h="344">
                      <a:moveTo>
                        <a:pt x="45" y="0"/>
                      </a:moveTo>
                      <a:lnTo>
                        <a:pt x="54" y="17"/>
                      </a:lnTo>
                      <a:lnTo>
                        <a:pt x="61" y="28"/>
                      </a:lnTo>
                      <a:lnTo>
                        <a:pt x="74" y="44"/>
                      </a:lnTo>
                      <a:lnTo>
                        <a:pt x="78" y="59"/>
                      </a:lnTo>
                      <a:lnTo>
                        <a:pt x="81" y="78"/>
                      </a:lnTo>
                      <a:lnTo>
                        <a:pt x="81" y="101"/>
                      </a:lnTo>
                      <a:lnTo>
                        <a:pt x="82" y="116"/>
                      </a:lnTo>
                      <a:lnTo>
                        <a:pt x="81" y="134"/>
                      </a:lnTo>
                      <a:lnTo>
                        <a:pt x="78" y="155"/>
                      </a:lnTo>
                      <a:lnTo>
                        <a:pt x="75" y="174"/>
                      </a:lnTo>
                      <a:lnTo>
                        <a:pt x="69" y="203"/>
                      </a:lnTo>
                      <a:lnTo>
                        <a:pt x="63" y="218"/>
                      </a:lnTo>
                      <a:lnTo>
                        <a:pt x="53" y="237"/>
                      </a:lnTo>
                      <a:lnTo>
                        <a:pt x="39" y="258"/>
                      </a:lnTo>
                      <a:lnTo>
                        <a:pt x="28" y="278"/>
                      </a:lnTo>
                      <a:lnTo>
                        <a:pt x="17" y="296"/>
                      </a:lnTo>
                      <a:lnTo>
                        <a:pt x="8" y="312"/>
                      </a:lnTo>
                      <a:lnTo>
                        <a:pt x="0" y="343"/>
                      </a:lnTo>
                      <a:lnTo>
                        <a:pt x="4" y="312"/>
                      </a:lnTo>
                      <a:lnTo>
                        <a:pt x="7" y="290"/>
                      </a:lnTo>
                      <a:lnTo>
                        <a:pt x="9" y="270"/>
                      </a:lnTo>
                      <a:lnTo>
                        <a:pt x="11" y="249"/>
                      </a:lnTo>
                      <a:lnTo>
                        <a:pt x="16" y="223"/>
                      </a:lnTo>
                      <a:lnTo>
                        <a:pt x="22" y="203"/>
                      </a:lnTo>
                      <a:lnTo>
                        <a:pt x="28" y="184"/>
                      </a:lnTo>
                      <a:lnTo>
                        <a:pt x="34" y="167"/>
                      </a:lnTo>
                      <a:lnTo>
                        <a:pt x="39" y="148"/>
                      </a:lnTo>
                      <a:lnTo>
                        <a:pt x="45" y="129"/>
                      </a:lnTo>
                      <a:lnTo>
                        <a:pt x="48" y="110"/>
                      </a:lnTo>
                      <a:lnTo>
                        <a:pt x="50" y="94"/>
                      </a:lnTo>
                      <a:lnTo>
                        <a:pt x="52" y="75"/>
                      </a:lnTo>
                      <a:lnTo>
                        <a:pt x="52" y="54"/>
                      </a:lnTo>
                      <a:lnTo>
                        <a:pt x="52" y="28"/>
                      </a:lnTo>
                      <a:lnTo>
                        <a:pt x="49" y="16"/>
                      </a:lnTo>
                      <a:lnTo>
                        <a:pt x="45" y="0"/>
                      </a:lnTo>
                    </a:path>
                  </a:pathLst>
                </a:custGeom>
                <a:solidFill>
                  <a:srgbClr val="037C03"/>
                </a:solidFill>
                <a:ln w="9525" cap="rnd">
                  <a:noFill/>
                  <a:round/>
                  <a:headEnd/>
                  <a:tailEnd/>
                </a:ln>
                <a:effectLst/>
              </p:spPr>
              <p:txBody>
                <a:bodyPr/>
                <a:lstStyle/>
                <a:p>
                  <a:pPr>
                    <a:defRPr/>
                  </a:pPr>
                  <a:endParaRPr lang="ar-EG"/>
                </a:p>
              </p:txBody>
            </p:sp>
            <p:sp>
              <p:nvSpPr>
                <p:cNvPr id="616464" name="Freeform 16"/>
                <p:cNvSpPr>
                  <a:spLocks/>
                </p:cNvSpPr>
                <p:nvPr/>
              </p:nvSpPr>
              <p:spPr bwMode="auto">
                <a:xfrm>
                  <a:off x="65" y="3564"/>
                  <a:ext cx="365" cy="88"/>
                </a:xfrm>
                <a:custGeom>
                  <a:avLst/>
                  <a:gdLst/>
                  <a:ahLst/>
                  <a:cxnLst>
                    <a:cxn ang="0">
                      <a:pos x="364" y="87"/>
                    </a:cxn>
                    <a:cxn ang="0">
                      <a:pos x="358" y="72"/>
                    </a:cxn>
                    <a:cxn ang="0">
                      <a:pos x="350" y="59"/>
                    </a:cxn>
                    <a:cxn ang="0">
                      <a:pos x="343" y="56"/>
                    </a:cxn>
                    <a:cxn ang="0">
                      <a:pos x="329" y="52"/>
                    </a:cxn>
                    <a:cxn ang="0">
                      <a:pos x="315" y="49"/>
                    </a:cxn>
                    <a:cxn ang="0">
                      <a:pos x="301" y="52"/>
                    </a:cxn>
                    <a:cxn ang="0">
                      <a:pos x="284" y="54"/>
                    </a:cxn>
                    <a:cxn ang="0">
                      <a:pos x="265" y="48"/>
                    </a:cxn>
                    <a:cxn ang="0">
                      <a:pos x="239" y="40"/>
                    </a:cxn>
                    <a:cxn ang="0">
                      <a:pos x="216" y="33"/>
                    </a:cxn>
                    <a:cxn ang="0">
                      <a:pos x="199" y="29"/>
                    </a:cxn>
                    <a:cxn ang="0">
                      <a:pos x="172" y="22"/>
                    </a:cxn>
                    <a:cxn ang="0">
                      <a:pos x="145" y="15"/>
                    </a:cxn>
                    <a:cxn ang="0">
                      <a:pos x="118" y="9"/>
                    </a:cxn>
                    <a:cxn ang="0">
                      <a:pos x="92" y="3"/>
                    </a:cxn>
                    <a:cxn ang="0">
                      <a:pos x="61" y="2"/>
                    </a:cxn>
                    <a:cxn ang="0">
                      <a:pos x="34" y="0"/>
                    </a:cxn>
                    <a:cxn ang="0">
                      <a:pos x="27" y="3"/>
                    </a:cxn>
                    <a:cxn ang="0">
                      <a:pos x="16" y="8"/>
                    </a:cxn>
                    <a:cxn ang="0">
                      <a:pos x="7" y="14"/>
                    </a:cxn>
                    <a:cxn ang="0">
                      <a:pos x="0" y="20"/>
                    </a:cxn>
                    <a:cxn ang="0">
                      <a:pos x="12" y="21"/>
                    </a:cxn>
                    <a:cxn ang="0">
                      <a:pos x="27" y="22"/>
                    </a:cxn>
                    <a:cxn ang="0">
                      <a:pos x="41" y="22"/>
                    </a:cxn>
                    <a:cxn ang="0">
                      <a:pos x="51" y="21"/>
                    </a:cxn>
                    <a:cxn ang="0">
                      <a:pos x="65" y="21"/>
                    </a:cxn>
                    <a:cxn ang="0">
                      <a:pos x="84" y="20"/>
                    </a:cxn>
                    <a:cxn ang="0">
                      <a:pos x="110" y="21"/>
                    </a:cxn>
                    <a:cxn ang="0">
                      <a:pos x="132" y="22"/>
                    </a:cxn>
                    <a:cxn ang="0">
                      <a:pos x="153" y="26"/>
                    </a:cxn>
                    <a:cxn ang="0">
                      <a:pos x="175" y="28"/>
                    </a:cxn>
                    <a:cxn ang="0">
                      <a:pos x="196" y="30"/>
                    </a:cxn>
                    <a:cxn ang="0">
                      <a:pos x="214" y="35"/>
                    </a:cxn>
                    <a:cxn ang="0">
                      <a:pos x="232" y="42"/>
                    </a:cxn>
                    <a:cxn ang="0">
                      <a:pos x="249" y="49"/>
                    </a:cxn>
                    <a:cxn ang="0">
                      <a:pos x="268" y="56"/>
                    </a:cxn>
                    <a:cxn ang="0">
                      <a:pos x="277" y="57"/>
                    </a:cxn>
                    <a:cxn ang="0">
                      <a:pos x="287" y="56"/>
                    </a:cxn>
                    <a:cxn ang="0">
                      <a:pos x="300" y="61"/>
                    </a:cxn>
                    <a:cxn ang="0">
                      <a:pos x="314" y="66"/>
                    </a:cxn>
                    <a:cxn ang="0">
                      <a:pos x="327" y="72"/>
                    </a:cxn>
                    <a:cxn ang="0">
                      <a:pos x="346" y="79"/>
                    </a:cxn>
                    <a:cxn ang="0">
                      <a:pos x="358" y="83"/>
                    </a:cxn>
                    <a:cxn ang="0">
                      <a:pos x="364" y="87"/>
                    </a:cxn>
                  </a:cxnLst>
                  <a:rect l="0" t="0" r="r" b="b"/>
                  <a:pathLst>
                    <a:path w="365" h="88">
                      <a:moveTo>
                        <a:pt x="364" y="87"/>
                      </a:moveTo>
                      <a:lnTo>
                        <a:pt x="358" y="72"/>
                      </a:lnTo>
                      <a:lnTo>
                        <a:pt x="350" y="59"/>
                      </a:lnTo>
                      <a:lnTo>
                        <a:pt x="343" y="56"/>
                      </a:lnTo>
                      <a:lnTo>
                        <a:pt x="329" y="52"/>
                      </a:lnTo>
                      <a:lnTo>
                        <a:pt x="315" y="49"/>
                      </a:lnTo>
                      <a:lnTo>
                        <a:pt x="301" y="52"/>
                      </a:lnTo>
                      <a:lnTo>
                        <a:pt x="284" y="54"/>
                      </a:lnTo>
                      <a:lnTo>
                        <a:pt x="265" y="48"/>
                      </a:lnTo>
                      <a:lnTo>
                        <a:pt x="239" y="40"/>
                      </a:lnTo>
                      <a:lnTo>
                        <a:pt x="216" y="33"/>
                      </a:lnTo>
                      <a:lnTo>
                        <a:pt x="199" y="29"/>
                      </a:lnTo>
                      <a:lnTo>
                        <a:pt x="172" y="22"/>
                      </a:lnTo>
                      <a:lnTo>
                        <a:pt x="145" y="15"/>
                      </a:lnTo>
                      <a:lnTo>
                        <a:pt x="118" y="9"/>
                      </a:lnTo>
                      <a:lnTo>
                        <a:pt x="92" y="3"/>
                      </a:lnTo>
                      <a:lnTo>
                        <a:pt x="61" y="2"/>
                      </a:lnTo>
                      <a:lnTo>
                        <a:pt x="34" y="0"/>
                      </a:lnTo>
                      <a:lnTo>
                        <a:pt x="27" y="3"/>
                      </a:lnTo>
                      <a:lnTo>
                        <a:pt x="16" y="8"/>
                      </a:lnTo>
                      <a:lnTo>
                        <a:pt x="7" y="14"/>
                      </a:lnTo>
                      <a:lnTo>
                        <a:pt x="0" y="20"/>
                      </a:lnTo>
                      <a:lnTo>
                        <a:pt x="12" y="21"/>
                      </a:lnTo>
                      <a:lnTo>
                        <a:pt x="27" y="22"/>
                      </a:lnTo>
                      <a:lnTo>
                        <a:pt x="41" y="22"/>
                      </a:lnTo>
                      <a:lnTo>
                        <a:pt x="51" y="21"/>
                      </a:lnTo>
                      <a:lnTo>
                        <a:pt x="65" y="21"/>
                      </a:lnTo>
                      <a:lnTo>
                        <a:pt x="84" y="20"/>
                      </a:lnTo>
                      <a:lnTo>
                        <a:pt x="110" y="21"/>
                      </a:lnTo>
                      <a:lnTo>
                        <a:pt x="132" y="22"/>
                      </a:lnTo>
                      <a:lnTo>
                        <a:pt x="153" y="26"/>
                      </a:lnTo>
                      <a:lnTo>
                        <a:pt x="175" y="28"/>
                      </a:lnTo>
                      <a:lnTo>
                        <a:pt x="196" y="30"/>
                      </a:lnTo>
                      <a:lnTo>
                        <a:pt x="214" y="35"/>
                      </a:lnTo>
                      <a:lnTo>
                        <a:pt x="232" y="42"/>
                      </a:lnTo>
                      <a:lnTo>
                        <a:pt x="249" y="49"/>
                      </a:lnTo>
                      <a:lnTo>
                        <a:pt x="268" y="56"/>
                      </a:lnTo>
                      <a:lnTo>
                        <a:pt x="277" y="57"/>
                      </a:lnTo>
                      <a:lnTo>
                        <a:pt x="287" y="56"/>
                      </a:lnTo>
                      <a:lnTo>
                        <a:pt x="300" y="61"/>
                      </a:lnTo>
                      <a:lnTo>
                        <a:pt x="314" y="66"/>
                      </a:lnTo>
                      <a:lnTo>
                        <a:pt x="327" y="72"/>
                      </a:lnTo>
                      <a:lnTo>
                        <a:pt x="346" y="79"/>
                      </a:lnTo>
                      <a:lnTo>
                        <a:pt x="358" y="83"/>
                      </a:lnTo>
                      <a:lnTo>
                        <a:pt x="364" y="87"/>
                      </a:lnTo>
                    </a:path>
                  </a:pathLst>
                </a:custGeom>
                <a:solidFill>
                  <a:srgbClr val="037C03"/>
                </a:solidFill>
                <a:ln w="9525" cap="rnd">
                  <a:noFill/>
                  <a:round/>
                  <a:headEnd/>
                  <a:tailEnd/>
                </a:ln>
                <a:effectLst/>
              </p:spPr>
              <p:txBody>
                <a:bodyPr/>
                <a:lstStyle/>
                <a:p>
                  <a:pPr>
                    <a:defRPr/>
                  </a:pPr>
                  <a:endParaRPr lang="ar-EG"/>
                </a:p>
              </p:txBody>
            </p:sp>
            <p:sp>
              <p:nvSpPr>
                <p:cNvPr id="616465" name="Freeform 17"/>
                <p:cNvSpPr>
                  <a:spLocks/>
                </p:cNvSpPr>
                <p:nvPr/>
              </p:nvSpPr>
              <p:spPr bwMode="auto">
                <a:xfrm>
                  <a:off x="48" y="3616"/>
                  <a:ext cx="378" cy="37"/>
                </a:xfrm>
                <a:custGeom>
                  <a:avLst/>
                  <a:gdLst/>
                  <a:ahLst/>
                  <a:cxnLst>
                    <a:cxn ang="0">
                      <a:pos x="377" y="36"/>
                    </a:cxn>
                    <a:cxn ang="0">
                      <a:pos x="368" y="33"/>
                    </a:cxn>
                    <a:cxn ang="0">
                      <a:pos x="357" y="29"/>
                    </a:cxn>
                    <a:cxn ang="0">
                      <a:pos x="345" y="25"/>
                    </a:cxn>
                    <a:cxn ang="0">
                      <a:pos x="334" y="22"/>
                    </a:cxn>
                    <a:cxn ang="0">
                      <a:pos x="320" y="18"/>
                    </a:cxn>
                    <a:cxn ang="0">
                      <a:pos x="303" y="11"/>
                    </a:cxn>
                    <a:cxn ang="0">
                      <a:pos x="289" y="6"/>
                    </a:cxn>
                    <a:cxn ang="0">
                      <a:pos x="275" y="5"/>
                    </a:cxn>
                    <a:cxn ang="0">
                      <a:pos x="259" y="7"/>
                    </a:cxn>
                    <a:cxn ang="0">
                      <a:pos x="237" y="10"/>
                    </a:cxn>
                    <a:cxn ang="0">
                      <a:pos x="228" y="9"/>
                    </a:cxn>
                    <a:cxn ang="0">
                      <a:pos x="200" y="6"/>
                    </a:cxn>
                    <a:cxn ang="0">
                      <a:pos x="169" y="3"/>
                    </a:cxn>
                    <a:cxn ang="0">
                      <a:pos x="149" y="1"/>
                    </a:cxn>
                    <a:cxn ang="0">
                      <a:pos x="123" y="0"/>
                    </a:cxn>
                    <a:cxn ang="0">
                      <a:pos x="95" y="1"/>
                    </a:cxn>
                    <a:cxn ang="0">
                      <a:pos x="78" y="3"/>
                    </a:cxn>
                    <a:cxn ang="0">
                      <a:pos x="58" y="5"/>
                    </a:cxn>
                    <a:cxn ang="0">
                      <a:pos x="40" y="6"/>
                    </a:cxn>
                    <a:cxn ang="0">
                      <a:pos x="21" y="8"/>
                    </a:cxn>
                    <a:cxn ang="0">
                      <a:pos x="19" y="16"/>
                    </a:cxn>
                    <a:cxn ang="0">
                      <a:pos x="15" y="21"/>
                    </a:cxn>
                    <a:cxn ang="0">
                      <a:pos x="9" y="27"/>
                    </a:cxn>
                    <a:cxn ang="0">
                      <a:pos x="0" y="32"/>
                    </a:cxn>
                    <a:cxn ang="0">
                      <a:pos x="15" y="29"/>
                    </a:cxn>
                    <a:cxn ang="0">
                      <a:pos x="33" y="26"/>
                    </a:cxn>
                    <a:cxn ang="0">
                      <a:pos x="48" y="23"/>
                    </a:cxn>
                    <a:cxn ang="0">
                      <a:pos x="64" y="21"/>
                    </a:cxn>
                    <a:cxn ang="0">
                      <a:pos x="81" y="19"/>
                    </a:cxn>
                    <a:cxn ang="0">
                      <a:pos x="108" y="18"/>
                    </a:cxn>
                    <a:cxn ang="0">
                      <a:pos x="137" y="16"/>
                    </a:cxn>
                    <a:cxn ang="0">
                      <a:pos x="170" y="15"/>
                    </a:cxn>
                    <a:cxn ang="0">
                      <a:pos x="203" y="13"/>
                    </a:cxn>
                    <a:cxn ang="0">
                      <a:pos x="233" y="11"/>
                    </a:cxn>
                    <a:cxn ang="0">
                      <a:pos x="259" y="14"/>
                    </a:cxn>
                    <a:cxn ang="0">
                      <a:pos x="277" y="18"/>
                    </a:cxn>
                    <a:cxn ang="0">
                      <a:pos x="297" y="22"/>
                    </a:cxn>
                    <a:cxn ang="0">
                      <a:pos x="318" y="26"/>
                    </a:cxn>
                    <a:cxn ang="0">
                      <a:pos x="341" y="31"/>
                    </a:cxn>
                    <a:cxn ang="0">
                      <a:pos x="358" y="34"/>
                    </a:cxn>
                    <a:cxn ang="0">
                      <a:pos x="377" y="36"/>
                    </a:cxn>
                  </a:cxnLst>
                  <a:rect l="0" t="0" r="r" b="b"/>
                  <a:pathLst>
                    <a:path w="378" h="37">
                      <a:moveTo>
                        <a:pt x="377" y="36"/>
                      </a:moveTo>
                      <a:lnTo>
                        <a:pt x="368" y="33"/>
                      </a:lnTo>
                      <a:lnTo>
                        <a:pt x="357" y="29"/>
                      </a:lnTo>
                      <a:lnTo>
                        <a:pt x="345" y="25"/>
                      </a:lnTo>
                      <a:lnTo>
                        <a:pt x="334" y="22"/>
                      </a:lnTo>
                      <a:lnTo>
                        <a:pt x="320" y="18"/>
                      </a:lnTo>
                      <a:lnTo>
                        <a:pt x="303" y="11"/>
                      </a:lnTo>
                      <a:lnTo>
                        <a:pt x="289" y="6"/>
                      </a:lnTo>
                      <a:lnTo>
                        <a:pt x="275" y="5"/>
                      </a:lnTo>
                      <a:lnTo>
                        <a:pt x="259" y="7"/>
                      </a:lnTo>
                      <a:lnTo>
                        <a:pt x="237" y="10"/>
                      </a:lnTo>
                      <a:lnTo>
                        <a:pt x="228" y="9"/>
                      </a:lnTo>
                      <a:lnTo>
                        <a:pt x="200" y="6"/>
                      </a:lnTo>
                      <a:lnTo>
                        <a:pt x="169" y="3"/>
                      </a:lnTo>
                      <a:lnTo>
                        <a:pt x="149" y="1"/>
                      </a:lnTo>
                      <a:lnTo>
                        <a:pt x="123" y="0"/>
                      </a:lnTo>
                      <a:lnTo>
                        <a:pt x="95" y="1"/>
                      </a:lnTo>
                      <a:lnTo>
                        <a:pt x="78" y="3"/>
                      </a:lnTo>
                      <a:lnTo>
                        <a:pt x="58" y="5"/>
                      </a:lnTo>
                      <a:lnTo>
                        <a:pt x="40" y="6"/>
                      </a:lnTo>
                      <a:lnTo>
                        <a:pt x="21" y="8"/>
                      </a:lnTo>
                      <a:lnTo>
                        <a:pt x="19" y="16"/>
                      </a:lnTo>
                      <a:lnTo>
                        <a:pt x="15" y="21"/>
                      </a:lnTo>
                      <a:lnTo>
                        <a:pt x="9" y="27"/>
                      </a:lnTo>
                      <a:lnTo>
                        <a:pt x="0" y="32"/>
                      </a:lnTo>
                      <a:lnTo>
                        <a:pt x="15" y="29"/>
                      </a:lnTo>
                      <a:lnTo>
                        <a:pt x="33" y="26"/>
                      </a:lnTo>
                      <a:lnTo>
                        <a:pt x="48" y="23"/>
                      </a:lnTo>
                      <a:lnTo>
                        <a:pt x="64" y="21"/>
                      </a:lnTo>
                      <a:lnTo>
                        <a:pt x="81" y="19"/>
                      </a:lnTo>
                      <a:lnTo>
                        <a:pt x="108" y="18"/>
                      </a:lnTo>
                      <a:lnTo>
                        <a:pt x="137" y="16"/>
                      </a:lnTo>
                      <a:lnTo>
                        <a:pt x="170" y="15"/>
                      </a:lnTo>
                      <a:lnTo>
                        <a:pt x="203" y="13"/>
                      </a:lnTo>
                      <a:lnTo>
                        <a:pt x="233" y="11"/>
                      </a:lnTo>
                      <a:lnTo>
                        <a:pt x="259" y="14"/>
                      </a:lnTo>
                      <a:lnTo>
                        <a:pt x="277" y="18"/>
                      </a:lnTo>
                      <a:lnTo>
                        <a:pt x="297" y="22"/>
                      </a:lnTo>
                      <a:lnTo>
                        <a:pt x="318" y="26"/>
                      </a:lnTo>
                      <a:lnTo>
                        <a:pt x="341" y="31"/>
                      </a:lnTo>
                      <a:lnTo>
                        <a:pt x="358" y="34"/>
                      </a:lnTo>
                      <a:lnTo>
                        <a:pt x="377" y="36"/>
                      </a:lnTo>
                    </a:path>
                  </a:pathLst>
                </a:custGeom>
                <a:solidFill>
                  <a:srgbClr val="037C03"/>
                </a:solidFill>
                <a:ln w="9525" cap="rnd">
                  <a:noFill/>
                  <a:round/>
                  <a:headEnd/>
                  <a:tailEnd/>
                </a:ln>
                <a:effectLst/>
              </p:spPr>
              <p:txBody>
                <a:bodyPr/>
                <a:lstStyle/>
                <a:p>
                  <a:pPr>
                    <a:defRPr/>
                  </a:pPr>
                  <a:endParaRPr lang="ar-EG"/>
                </a:p>
              </p:txBody>
            </p:sp>
          </p:grpSp>
          <p:sp>
            <p:nvSpPr>
              <p:cNvPr id="616466" name="Freeform 18"/>
              <p:cNvSpPr>
                <a:spLocks/>
              </p:cNvSpPr>
              <p:nvPr/>
            </p:nvSpPr>
            <p:spPr bwMode="auto">
              <a:xfrm>
                <a:off x="12" y="2650"/>
                <a:ext cx="557" cy="667"/>
              </a:xfrm>
              <a:custGeom>
                <a:avLst/>
                <a:gdLst/>
                <a:ahLst/>
                <a:cxnLst>
                  <a:cxn ang="0">
                    <a:pos x="176" y="290"/>
                  </a:cxn>
                  <a:cxn ang="0">
                    <a:pos x="194" y="275"/>
                  </a:cxn>
                  <a:cxn ang="0">
                    <a:pos x="163" y="187"/>
                  </a:cxn>
                  <a:cxn ang="0">
                    <a:pos x="117" y="100"/>
                  </a:cxn>
                  <a:cxn ang="0">
                    <a:pos x="67" y="60"/>
                  </a:cxn>
                  <a:cxn ang="0">
                    <a:pos x="110" y="81"/>
                  </a:cxn>
                  <a:cxn ang="0">
                    <a:pos x="156" y="150"/>
                  </a:cxn>
                  <a:cxn ang="0">
                    <a:pos x="198" y="225"/>
                  </a:cxn>
                  <a:cxn ang="0">
                    <a:pos x="228" y="300"/>
                  </a:cxn>
                  <a:cxn ang="0">
                    <a:pos x="254" y="269"/>
                  </a:cxn>
                  <a:cxn ang="0">
                    <a:pos x="259" y="204"/>
                  </a:cxn>
                  <a:cxn ang="0">
                    <a:pos x="268" y="117"/>
                  </a:cxn>
                  <a:cxn ang="0">
                    <a:pos x="292" y="47"/>
                  </a:cxn>
                  <a:cxn ang="0">
                    <a:pos x="307" y="23"/>
                  </a:cxn>
                  <a:cxn ang="0">
                    <a:pos x="292" y="96"/>
                  </a:cxn>
                  <a:cxn ang="0">
                    <a:pos x="284" y="191"/>
                  </a:cxn>
                  <a:cxn ang="0">
                    <a:pos x="279" y="277"/>
                  </a:cxn>
                  <a:cxn ang="0">
                    <a:pos x="291" y="327"/>
                  </a:cxn>
                  <a:cxn ang="0">
                    <a:pos x="355" y="317"/>
                  </a:cxn>
                  <a:cxn ang="0">
                    <a:pos x="439" y="319"/>
                  </a:cxn>
                  <a:cxn ang="0">
                    <a:pos x="505" y="346"/>
                  </a:cxn>
                  <a:cxn ang="0">
                    <a:pos x="556" y="406"/>
                  </a:cxn>
                  <a:cxn ang="0">
                    <a:pos x="494" y="397"/>
                  </a:cxn>
                  <a:cxn ang="0">
                    <a:pos x="428" y="377"/>
                  </a:cxn>
                  <a:cxn ang="0">
                    <a:pos x="341" y="366"/>
                  </a:cxn>
                  <a:cxn ang="0">
                    <a:pos x="283" y="372"/>
                  </a:cxn>
                  <a:cxn ang="0">
                    <a:pos x="316" y="401"/>
                  </a:cxn>
                  <a:cxn ang="0">
                    <a:pos x="390" y="417"/>
                  </a:cxn>
                  <a:cxn ang="0">
                    <a:pos x="465" y="430"/>
                  </a:cxn>
                  <a:cxn ang="0">
                    <a:pos x="520" y="472"/>
                  </a:cxn>
                  <a:cxn ang="0">
                    <a:pos x="548" y="531"/>
                  </a:cxn>
                  <a:cxn ang="0">
                    <a:pos x="480" y="495"/>
                  </a:cxn>
                  <a:cxn ang="0">
                    <a:pos x="410" y="458"/>
                  </a:cxn>
                  <a:cxn ang="0">
                    <a:pos x="343" y="426"/>
                  </a:cxn>
                  <a:cxn ang="0">
                    <a:pos x="292" y="411"/>
                  </a:cxn>
                  <a:cxn ang="0">
                    <a:pos x="260" y="441"/>
                  </a:cxn>
                  <a:cxn ang="0">
                    <a:pos x="289" y="518"/>
                  </a:cxn>
                  <a:cxn ang="0">
                    <a:pos x="312" y="611"/>
                  </a:cxn>
                  <a:cxn ang="0">
                    <a:pos x="272" y="619"/>
                  </a:cxn>
                  <a:cxn ang="0">
                    <a:pos x="249" y="518"/>
                  </a:cxn>
                  <a:cxn ang="0">
                    <a:pos x="216" y="458"/>
                  </a:cxn>
                  <a:cxn ang="0">
                    <a:pos x="179" y="491"/>
                  </a:cxn>
                  <a:cxn ang="0">
                    <a:pos x="138" y="553"/>
                  </a:cxn>
                  <a:cxn ang="0">
                    <a:pos x="95" y="643"/>
                  </a:cxn>
                  <a:cxn ang="0">
                    <a:pos x="110" y="561"/>
                  </a:cxn>
                  <a:cxn ang="0">
                    <a:pos x="148" y="487"/>
                  </a:cxn>
                  <a:cxn ang="0">
                    <a:pos x="195" y="426"/>
                  </a:cxn>
                  <a:cxn ang="0">
                    <a:pos x="213" y="380"/>
                  </a:cxn>
                  <a:cxn ang="0">
                    <a:pos x="166" y="405"/>
                  </a:cxn>
                  <a:cxn ang="0">
                    <a:pos x="112" y="467"/>
                  </a:cxn>
                  <a:cxn ang="0">
                    <a:pos x="61" y="538"/>
                  </a:cxn>
                  <a:cxn ang="0">
                    <a:pos x="53" y="516"/>
                  </a:cxn>
                  <a:cxn ang="0">
                    <a:pos x="91" y="469"/>
                  </a:cxn>
                  <a:cxn ang="0">
                    <a:pos x="153" y="410"/>
                  </a:cxn>
                  <a:cxn ang="0">
                    <a:pos x="216" y="368"/>
                  </a:cxn>
                  <a:cxn ang="0">
                    <a:pos x="158" y="323"/>
                  </a:cxn>
                  <a:cxn ang="0">
                    <a:pos x="99" y="266"/>
                  </a:cxn>
                  <a:cxn ang="0">
                    <a:pos x="38" y="211"/>
                  </a:cxn>
                  <a:cxn ang="0">
                    <a:pos x="8" y="176"/>
                  </a:cxn>
                  <a:cxn ang="0">
                    <a:pos x="69" y="206"/>
                  </a:cxn>
                  <a:cxn ang="0">
                    <a:pos x="137" y="259"/>
                  </a:cxn>
                </a:cxnLst>
                <a:rect l="0" t="0" r="r" b="b"/>
                <a:pathLst>
                  <a:path w="557" h="667">
                    <a:moveTo>
                      <a:pt x="137" y="259"/>
                    </a:moveTo>
                    <a:lnTo>
                      <a:pt x="147" y="269"/>
                    </a:lnTo>
                    <a:lnTo>
                      <a:pt x="156" y="276"/>
                    </a:lnTo>
                    <a:lnTo>
                      <a:pt x="165" y="282"/>
                    </a:lnTo>
                    <a:lnTo>
                      <a:pt x="176" y="290"/>
                    </a:lnTo>
                    <a:lnTo>
                      <a:pt x="186" y="296"/>
                    </a:lnTo>
                    <a:lnTo>
                      <a:pt x="195" y="300"/>
                    </a:lnTo>
                    <a:lnTo>
                      <a:pt x="203" y="305"/>
                    </a:lnTo>
                    <a:lnTo>
                      <a:pt x="198" y="290"/>
                    </a:lnTo>
                    <a:lnTo>
                      <a:pt x="194" y="275"/>
                    </a:lnTo>
                    <a:lnTo>
                      <a:pt x="188" y="257"/>
                    </a:lnTo>
                    <a:lnTo>
                      <a:pt x="182" y="240"/>
                    </a:lnTo>
                    <a:lnTo>
                      <a:pt x="177" y="223"/>
                    </a:lnTo>
                    <a:lnTo>
                      <a:pt x="172" y="205"/>
                    </a:lnTo>
                    <a:lnTo>
                      <a:pt x="163" y="187"/>
                    </a:lnTo>
                    <a:lnTo>
                      <a:pt x="154" y="167"/>
                    </a:lnTo>
                    <a:lnTo>
                      <a:pt x="146" y="150"/>
                    </a:lnTo>
                    <a:lnTo>
                      <a:pt x="135" y="128"/>
                    </a:lnTo>
                    <a:lnTo>
                      <a:pt x="128" y="113"/>
                    </a:lnTo>
                    <a:lnTo>
                      <a:pt x="117" y="100"/>
                    </a:lnTo>
                    <a:lnTo>
                      <a:pt x="108" y="87"/>
                    </a:lnTo>
                    <a:lnTo>
                      <a:pt x="95" y="76"/>
                    </a:lnTo>
                    <a:lnTo>
                      <a:pt x="85" y="68"/>
                    </a:lnTo>
                    <a:lnTo>
                      <a:pt x="74" y="63"/>
                    </a:lnTo>
                    <a:lnTo>
                      <a:pt x="67" y="60"/>
                    </a:lnTo>
                    <a:lnTo>
                      <a:pt x="75" y="58"/>
                    </a:lnTo>
                    <a:lnTo>
                      <a:pt x="80" y="59"/>
                    </a:lnTo>
                    <a:lnTo>
                      <a:pt x="89" y="61"/>
                    </a:lnTo>
                    <a:lnTo>
                      <a:pt x="98" y="70"/>
                    </a:lnTo>
                    <a:lnTo>
                      <a:pt x="110" y="81"/>
                    </a:lnTo>
                    <a:lnTo>
                      <a:pt x="119" y="90"/>
                    </a:lnTo>
                    <a:lnTo>
                      <a:pt x="126" y="101"/>
                    </a:lnTo>
                    <a:lnTo>
                      <a:pt x="136" y="116"/>
                    </a:lnTo>
                    <a:lnTo>
                      <a:pt x="147" y="134"/>
                    </a:lnTo>
                    <a:lnTo>
                      <a:pt x="156" y="150"/>
                    </a:lnTo>
                    <a:lnTo>
                      <a:pt x="166" y="168"/>
                    </a:lnTo>
                    <a:lnTo>
                      <a:pt x="175" y="181"/>
                    </a:lnTo>
                    <a:lnTo>
                      <a:pt x="185" y="195"/>
                    </a:lnTo>
                    <a:lnTo>
                      <a:pt x="192" y="210"/>
                    </a:lnTo>
                    <a:lnTo>
                      <a:pt x="198" y="225"/>
                    </a:lnTo>
                    <a:lnTo>
                      <a:pt x="205" y="242"/>
                    </a:lnTo>
                    <a:lnTo>
                      <a:pt x="212" y="257"/>
                    </a:lnTo>
                    <a:lnTo>
                      <a:pt x="218" y="271"/>
                    </a:lnTo>
                    <a:lnTo>
                      <a:pt x="224" y="288"/>
                    </a:lnTo>
                    <a:lnTo>
                      <a:pt x="228" y="300"/>
                    </a:lnTo>
                    <a:lnTo>
                      <a:pt x="230" y="306"/>
                    </a:lnTo>
                    <a:lnTo>
                      <a:pt x="236" y="300"/>
                    </a:lnTo>
                    <a:lnTo>
                      <a:pt x="243" y="293"/>
                    </a:lnTo>
                    <a:lnTo>
                      <a:pt x="252" y="284"/>
                    </a:lnTo>
                    <a:lnTo>
                      <a:pt x="254" y="269"/>
                    </a:lnTo>
                    <a:lnTo>
                      <a:pt x="255" y="257"/>
                    </a:lnTo>
                    <a:lnTo>
                      <a:pt x="258" y="239"/>
                    </a:lnTo>
                    <a:lnTo>
                      <a:pt x="259" y="223"/>
                    </a:lnTo>
                    <a:lnTo>
                      <a:pt x="258" y="223"/>
                    </a:lnTo>
                    <a:lnTo>
                      <a:pt x="259" y="204"/>
                    </a:lnTo>
                    <a:lnTo>
                      <a:pt x="260" y="184"/>
                    </a:lnTo>
                    <a:lnTo>
                      <a:pt x="261" y="165"/>
                    </a:lnTo>
                    <a:lnTo>
                      <a:pt x="263" y="148"/>
                    </a:lnTo>
                    <a:lnTo>
                      <a:pt x="265" y="134"/>
                    </a:lnTo>
                    <a:lnTo>
                      <a:pt x="268" y="117"/>
                    </a:lnTo>
                    <a:lnTo>
                      <a:pt x="272" y="105"/>
                    </a:lnTo>
                    <a:lnTo>
                      <a:pt x="275" y="91"/>
                    </a:lnTo>
                    <a:lnTo>
                      <a:pt x="281" y="80"/>
                    </a:lnTo>
                    <a:lnTo>
                      <a:pt x="286" y="66"/>
                    </a:lnTo>
                    <a:lnTo>
                      <a:pt x="292" y="47"/>
                    </a:lnTo>
                    <a:lnTo>
                      <a:pt x="298" y="30"/>
                    </a:lnTo>
                    <a:lnTo>
                      <a:pt x="301" y="14"/>
                    </a:lnTo>
                    <a:lnTo>
                      <a:pt x="306" y="0"/>
                    </a:lnTo>
                    <a:lnTo>
                      <a:pt x="308" y="11"/>
                    </a:lnTo>
                    <a:lnTo>
                      <a:pt x="307" y="23"/>
                    </a:lnTo>
                    <a:lnTo>
                      <a:pt x="305" y="38"/>
                    </a:lnTo>
                    <a:lnTo>
                      <a:pt x="301" y="51"/>
                    </a:lnTo>
                    <a:lnTo>
                      <a:pt x="297" y="72"/>
                    </a:lnTo>
                    <a:lnTo>
                      <a:pt x="294" y="84"/>
                    </a:lnTo>
                    <a:lnTo>
                      <a:pt x="292" y="96"/>
                    </a:lnTo>
                    <a:lnTo>
                      <a:pt x="289" y="111"/>
                    </a:lnTo>
                    <a:lnTo>
                      <a:pt x="288" y="129"/>
                    </a:lnTo>
                    <a:lnTo>
                      <a:pt x="287" y="149"/>
                    </a:lnTo>
                    <a:lnTo>
                      <a:pt x="285" y="169"/>
                    </a:lnTo>
                    <a:lnTo>
                      <a:pt x="284" y="191"/>
                    </a:lnTo>
                    <a:lnTo>
                      <a:pt x="284" y="208"/>
                    </a:lnTo>
                    <a:lnTo>
                      <a:pt x="283" y="226"/>
                    </a:lnTo>
                    <a:lnTo>
                      <a:pt x="282" y="241"/>
                    </a:lnTo>
                    <a:lnTo>
                      <a:pt x="282" y="259"/>
                    </a:lnTo>
                    <a:lnTo>
                      <a:pt x="279" y="277"/>
                    </a:lnTo>
                    <a:lnTo>
                      <a:pt x="275" y="300"/>
                    </a:lnTo>
                    <a:lnTo>
                      <a:pt x="272" y="319"/>
                    </a:lnTo>
                    <a:lnTo>
                      <a:pt x="268" y="341"/>
                    </a:lnTo>
                    <a:lnTo>
                      <a:pt x="279" y="334"/>
                    </a:lnTo>
                    <a:lnTo>
                      <a:pt x="291" y="327"/>
                    </a:lnTo>
                    <a:lnTo>
                      <a:pt x="307" y="318"/>
                    </a:lnTo>
                    <a:lnTo>
                      <a:pt x="320" y="315"/>
                    </a:lnTo>
                    <a:lnTo>
                      <a:pt x="334" y="315"/>
                    </a:lnTo>
                    <a:lnTo>
                      <a:pt x="344" y="315"/>
                    </a:lnTo>
                    <a:lnTo>
                      <a:pt x="355" y="317"/>
                    </a:lnTo>
                    <a:lnTo>
                      <a:pt x="371" y="319"/>
                    </a:lnTo>
                    <a:lnTo>
                      <a:pt x="391" y="320"/>
                    </a:lnTo>
                    <a:lnTo>
                      <a:pt x="408" y="319"/>
                    </a:lnTo>
                    <a:lnTo>
                      <a:pt x="425" y="319"/>
                    </a:lnTo>
                    <a:lnTo>
                      <a:pt x="439" y="319"/>
                    </a:lnTo>
                    <a:lnTo>
                      <a:pt x="453" y="320"/>
                    </a:lnTo>
                    <a:lnTo>
                      <a:pt x="466" y="326"/>
                    </a:lnTo>
                    <a:lnTo>
                      <a:pt x="482" y="332"/>
                    </a:lnTo>
                    <a:lnTo>
                      <a:pt x="494" y="339"/>
                    </a:lnTo>
                    <a:lnTo>
                      <a:pt x="505" y="346"/>
                    </a:lnTo>
                    <a:lnTo>
                      <a:pt x="519" y="356"/>
                    </a:lnTo>
                    <a:lnTo>
                      <a:pt x="526" y="362"/>
                    </a:lnTo>
                    <a:lnTo>
                      <a:pt x="537" y="376"/>
                    </a:lnTo>
                    <a:lnTo>
                      <a:pt x="546" y="391"/>
                    </a:lnTo>
                    <a:lnTo>
                      <a:pt x="556" y="406"/>
                    </a:lnTo>
                    <a:lnTo>
                      <a:pt x="545" y="407"/>
                    </a:lnTo>
                    <a:lnTo>
                      <a:pt x="531" y="405"/>
                    </a:lnTo>
                    <a:lnTo>
                      <a:pt x="517" y="401"/>
                    </a:lnTo>
                    <a:lnTo>
                      <a:pt x="504" y="401"/>
                    </a:lnTo>
                    <a:lnTo>
                      <a:pt x="494" y="397"/>
                    </a:lnTo>
                    <a:lnTo>
                      <a:pt x="481" y="391"/>
                    </a:lnTo>
                    <a:lnTo>
                      <a:pt x="468" y="386"/>
                    </a:lnTo>
                    <a:lnTo>
                      <a:pt x="457" y="381"/>
                    </a:lnTo>
                    <a:lnTo>
                      <a:pt x="447" y="380"/>
                    </a:lnTo>
                    <a:lnTo>
                      <a:pt x="428" y="377"/>
                    </a:lnTo>
                    <a:lnTo>
                      <a:pt x="408" y="376"/>
                    </a:lnTo>
                    <a:lnTo>
                      <a:pt x="390" y="372"/>
                    </a:lnTo>
                    <a:lnTo>
                      <a:pt x="371" y="369"/>
                    </a:lnTo>
                    <a:lnTo>
                      <a:pt x="354" y="367"/>
                    </a:lnTo>
                    <a:lnTo>
                      <a:pt x="341" y="366"/>
                    </a:lnTo>
                    <a:lnTo>
                      <a:pt x="331" y="365"/>
                    </a:lnTo>
                    <a:lnTo>
                      <a:pt x="317" y="364"/>
                    </a:lnTo>
                    <a:lnTo>
                      <a:pt x="304" y="366"/>
                    </a:lnTo>
                    <a:lnTo>
                      <a:pt x="295" y="367"/>
                    </a:lnTo>
                    <a:lnTo>
                      <a:pt x="283" y="372"/>
                    </a:lnTo>
                    <a:lnTo>
                      <a:pt x="268" y="375"/>
                    </a:lnTo>
                    <a:lnTo>
                      <a:pt x="279" y="381"/>
                    </a:lnTo>
                    <a:lnTo>
                      <a:pt x="292" y="389"/>
                    </a:lnTo>
                    <a:lnTo>
                      <a:pt x="303" y="397"/>
                    </a:lnTo>
                    <a:lnTo>
                      <a:pt x="316" y="401"/>
                    </a:lnTo>
                    <a:lnTo>
                      <a:pt x="331" y="406"/>
                    </a:lnTo>
                    <a:lnTo>
                      <a:pt x="343" y="409"/>
                    </a:lnTo>
                    <a:lnTo>
                      <a:pt x="356" y="410"/>
                    </a:lnTo>
                    <a:lnTo>
                      <a:pt x="372" y="414"/>
                    </a:lnTo>
                    <a:lnTo>
                      <a:pt x="390" y="417"/>
                    </a:lnTo>
                    <a:lnTo>
                      <a:pt x="405" y="420"/>
                    </a:lnTo>
                    <a:lnTo>
                      <a:pt x="422" y="421"/>
                    </a:lnTo>
                    <a:lnTo>
                      <a:pt x="436" y="424"/>
                    </a:lnTo>
                    <a:lnTo>
                      <a:pt x="451" y="427"/>
                    </a:lnTo>
                    <a:lnTo>
                      <a:pt x="465" y="430"/>
                    </a:lnTo>
                    <a:lnTo>
                      <a:pt x="475" y="434"/>
                    </a:lnTo>
                    <a:lnTo>
                      <a:pt x="486" y="442"/>
                    </a:lnTo>
                    <a:lnTo>
                      <a:pt x="497" y="450"/>
                    </a:lnTo>
                    <a:lnTo>
                      <a:pt x="509" y="460"/>
                    </a:lnTo>
                    <a:lnTo>
                      <a:pt x="520" y="472"/>
                    </a:lnTo>
                    <a:lnTo>
                      <a:pt x="526" y="480"/>
                    </a:lnTo>
                    <a:lnTo>
                      <a:pt x="531" y="492"/>
                    </a:lnTo>
                    <a:lnTo>
                      <a:pt x="536" y="506"/>
                    </a:lnTo>
                    <a:lnTo>
                      <a:pt x="543" y="520"/>
                    </a:lnTo>
                    <a:lnTo>
                      <a:pt x="548" y="531"/>
                    </a:lnTo>
                    <a:lnTo>
                      <a:pt x="536" y="524"/>
                    </a:lnTo>
                    <a:lnTo>
                      <a:pt x="521" y="517"/>
                    </a:lnTo>
                    <a:lnTo>
                      <a:pt x="509" y="511"/>
                    </a:lnTo>
                    <a:lnTo>
                      <a:pt x="495" y="503"/>
                    </a:lnTo>
                    <a:lnTo>
                      <a:pt x="480" y="495"/>
                    </a:lnTo>
                    <a:lnTo>
                      <a:pt x="467" y="489"/>
                    </a:lnTo>
                    <a:lnTo>
                      <a:pt x="452" y="481"/>
                    </a:lnTo>
                    <a:lnTo>
                      <a:pt x="438" y="472"/>
                    </a:lnTo>
                    <a:lnTo>
                      <a:pt x="425" y="466"/>
                    </a:lnTo>
                    <a:lnTo>
                      <a:pt x="410" y="458"/>
                    </a:lnTo>
                    <a:lnTo>
                      <a:pt x="398" y="451"/>
                    </a:lnTo>
                    <a:lnTo>
                      <a:pt x="384" y="444"/>
                    </a:lnTo>
                    <a:lnTo>
                      <a:pt x="370" y="438"/>
                    </a:lnTo>
                    <a:lnTo>
                      <a:pt x="356" y="432"/>
                    </a:lnTo>
                    <a:lnTo>
                      <a:pt x="343" y="426"/>
                    </a:lnTo>
                    <a:lnTo>
                      <a:pt x="333" y="424"/>
                    </a:lnTo>
                    <a:lnTo>
                      <a:pt x="322" y="419"/>
                    </a:lnTo>
                    <a:lnTo>
                      <a:pt x="310" y="414"/>
                    </a:lnTo>
                    <a:lnTo>
                      <a:pt x="300" y="409"/>
                    </a:lnTo>
                    <a:lnTo>
                      <a:pt x="292" y="411"/>
                    </a:lnTo>
                    <a:lnTo>
                      <a:pt x="282" y="413"/>
                    </a:lnTo>
                    <a:lnTo>
                      <a:pt x="274" y="413"/>
                    </a:lnTo>
                    <a:lnTo>
                      <a:pt x="265" y="410"/>
                    </a:lnTo>
                    <a:lnTo>
                      <a:pt x="264" y="424"/>
                    </a:lnTo>
                    <a:lnTo>
                      <a:pt x="260" y="441"/>
                    </a:lnTo>
                    <a:lnTo>
                      <a:pt x="267" y="455"/>
                    </a:lnTo>
                    <a:lnTo>
                      <a:pt x="273" y="470"/>
                    </a:lnTo>
                    <a:lnTo>
                      <a:pt x="279" y="484"/>
                    </a:lnTo>
                    <a:lnTo>
                      <a:pt x="284" y="501"/>
                    </a:lnTo>
                    <a:lnTo>
                      <a:pt x="289" y="518"/>
                    </a:lnTo>
                    <a:lnTo>
                      <a:pt x="297" y="540"/>
                    </a:lnTo>
                    <a:lnTo>
                      <a:pt x="299" y="557"/>
                    </a:lnTo>
                    <a:lnTo>
                      <a:pt x="304" y="574"/>
                    </a:lnTo>
                    <a:lnTo>
                      <a:pt x="307" y="590"/>
                    </a:lnTo>
                    <a:lnTo>
                      <a:pt x="312" y="611"/>
                    </a:lnTo>
                    <a:lnTo>
                      <a:pt x="317" y="634"/>
                    </a:lnTo>
                    <a:lnTo>
                      <a:pt x="321" y="666"/>
                    </a:lnTo>
                    <a:lnTo>
                      <a:pt x="280" y="666"/>
                    </a:lnTo>
                    <a:lnTo>
                      <a:pt x="275" y="639"/>
                    </a:lnTo>
                    <a:lnTo>
                      <a:pt x="272" y="619"/>
                    </a:lnTo>
                    <a:lnTo>
                      <a:pt x="266" y="594"/>
                    </a:lnTo>
                    <a:lnTo>
                      <a:pt x="262" y="570"/>
                    </a:lnTo>
                    <a:lnTo>
                      <a:pt x="257" y="551"/>
                    </a:lnTo>
                    <a:lnTo>
                      <a:pt x="254" y="533"/>
                    </a:lnTo>
                    <a:lnTo>
                      <a:pt x="249" y="518"/>
                    </a:lnTo>
                    <a:lnTo>
                      <a:pt x="242" y="499"/>
                    </a:lnTo>
                    <a:lnTo>
                      <a:pt x="235" y="481"/>
                    </a:lnTo>
                    <a:lnTo>
                      <a:pt x="230" y="466"/>
                    </a:lnTo>
                    <a:lnTo>
                      <a:pt x="224" y="461"/>
                    </a:lnTo>
                    <a:lnTo>
                      <a:pt x="216" y="458"/>
                    </a:lnTo>
                    <a:lnTo>
                      <a:pt x="210" y="454"/>
                    </a:lnTo>
                    <a:lnTo>
                      <a:pt x="207" y="456"/>
                    </a:lnTo>
                    <a:lnTo>
                      <a:pt x="199" y="466"/>
                    </a:lnTo>
                    <a:lnTo>
                      <a:pt x="188" y="479"/>
                    </a:lnTo>
                    <a:lnTo>
                      <a:pt x="179" y="491"/>
                    </a:lnTo>
                    <a:lnTo>
                      <a:pt x="171" y="501"/>
                    </a:lnTo>
                    <a:lnTo>
                      <a:pt x="163" y="515"/>
                    </a:lnTo>
                    <a:lnTo>
                      <a:pt x="156" y="524"/>
                    </a:lnTo>
                    <a:lnTo>
                      <a:pt x="147" y="538"/>
                    </a:lnTo>
                    <a:lnTo>
                      <a:pt x="138" y="553"/>
                    </a:lnTo>
                    <a:lnTo>
                      <a:pt x="131" y="568"/>
                    </a:lnTo>
                    <a:lnTo>
                      <a:pt x="123" y="584"/>
                    </a:lnTo>
                    <a:lnTo>
                      <a:pt x="114" y="602"/>
                    </a:lnTo>
                    <a:lnTo>
                      <a:pt x="106" y="623"/>
                    </a:lnTo>
                    <a:lnTo>
                      <a:pt x="95" y="643"/>
                    </a:lnTo>
                    <a:lnTo>
                      <a:pt x="99" y="618"/>
                    </a:lnTo>
                    <a:lnTo>
                      <a:pt x="101" y="601"/>
                    </a:lnTo>
                    <a:lnTo>
                      <a:pt x="104" y="582"/>
                    </a:lnTo>
                    <a:lnTo>
                      <a:pt x="107" y="570"/>
                    </a:lnTo>
                    <a:lnTo>
                      <a:pt x="110" y="561"/>
                    </a:lnTo>
                    <a:lnTo>
                      <a:pt x="117" y="545"/>
                    </a:lnTo>
                    <a:lnTo>
                      <a:pt x="123" y="528"/>
                    </a:lnTo>
                    <a:lnTo>
                      <a:pt x="127" y="516"/>
                    </a:lnTo>
                    <a:lnTo>
                      <a:pt x="138" y="501"/>
                    </a:lnTo>
                    <a:lnTo>
                      <a:pt x="148" y="487"/>
                    </a:lnTo>
                    <a:lnTo>
                      <a:pt x="158" y="470"/>
                    </a:lnTo>
                    <a:lnTo>
                      <a:pt x="167" y="454"/>
                    </a:lnTo>
                    <a:lnTo>
                      <a:pt x="175" y="445"/>
                    </a:lnTo>
                    <a:lnTo>
                      <a:pt x="184" y="437"/>
                    </a:lnTo>
                    <a:lnTo>
                      <a:pt x="195" y="426"/>
                    </a:lnTo>
                    <a:lnTo>
                      <a:pt x="205" y="415"/>
                    </a:lnTo>
                    <a:lnTo>
                      <a:pt x="215" y="405"/>
                    </a:lnTo>
                    <a:lnTo>
                      <a:pt x="225" y="391"/>
                    </a:lnTo>
                    <a:lnTo>
                      <a:pt x="221" y="387"/>
                    </a:lnTo>
                    <a:lnTo>
                      <a:pt x="213" y="380"/>
                    </a:lnTo>
                    <a:lnTo>
                      <a:pt x="206" y="376"/>
                    </a:lnTo>
                    <a:lnTo>
                      <a:pt x="199" y="378"/>
                    </a:lnTo>
                    <a:lnTo>
                      <a:pt x="187" y="387"/>
                    </a:lnTo>
                    <a:lnTo>
                      <a:pt x="176" y="396"/>
                    </a:lnTo>
                    <a:lnTo>
                      <a:pt x="166" y="405"/>
                    </a:lnTo>
                    <a:lnTo>
                      <a:pt x="156" y="415"/>
                    </a:lnTo>
                    <a:lnTo>
                      <a:pt x="144" y="431"/>
                    </a:lnTo>
                    <a:lnTo>
                      <a:pt x="131" y="446"/>
                    </a:lnTo>
                    <a:lnTo>
                      <a:pt x="120" y="457"/>
                    </a:lnTo>
                    <a:lnTo>
                      <a:pt x="112" y="467"/>
                    </a:lnTo>
                    <a:lnTo>
                      <a:pt x="101" y="479"/>
                    </a:lnTo>
                    <a:lnTo>
                      <a:pt x="90" y="494"/>
                    </a:lnTo>
                    <a:lnTo>
                      <a:pt x="82" y="508"/>
                    </a:lnTo>
                    <a:lnTo>
                      <a:pt x="71" y="524"/>
                    </a:lnTo>
                    <a:lnTo>
                      <a:pt x="61" y="538"/>
                    </a:lnTo>
                    <a:lnTo>
                      <a:pt x="52" y="555"/>
                    </a:lnTo>
                    <a:lnTo>
                      <a:pt x="39" y="574"/>
                    </a:lnTo>
                    <a:lnTo>
                      <a:pt x="45" y="549"/>
                    </a:lnTo>
                    <a:lnTo>
                      <a:pt x="49" y="531"/>
                    </a:lnTo>
                    <a:lnTo>
                      <a:pt x="53" y="516"/>
                    </a:lnTo>
                    <a:lnTo>
                      <a:pt x="55" y="511"/>
                    </a:lnTo>
                    <a:lnTo>
                      <a:pt x="61" y="503"/>
                    </a:lnTo>
                    <a:lnTo>
                      <a:pt x="70" y="492"/>
                    </a:lnTo>
                    <a:lnTo>
                      <a:pt x="80" y="482"/>
                    </a:lnTo>
                    <a:lnTo>
                      <a:pt x="91" y="469"/>
                    </a:lnTo>
                    <a:lnTo>
                      <a:pt x="101" y="458"/>
                    </a:lnTo>
                    <a:lnTo>
                      <a:pt x="116" y="444"/>
                    </a:lnTo>
                    <a:lnTo>
                      <a:pt x="125" y="434"/>
                    </a:lnTo>
                    <a:lnTo>
                      <a:pt x="138" y="422"/>
                    </a:lnTo>
                    <a:lnTo>
                      <a:pt x="153" y="410"/>
                    </a:lnTo>
                    <a:lnTo>
                      <a:pt x="165" y="400"/>
                    </a:lnTo>
                    <a:lnTo>
                      <a:pt x="178" y="390"/>
                    </a:lnTo>
                    <a:lnTo>
                      <a:pt x="199" y="376"/>
                    </a:lnTo>
                    <a:lnTo>
                      <a:pt x="210" y="372"/>
                    </a:lnTo>
                    <a:lnTo>
                      <a:pt x="216" y="368"/>
                    </a:lnTo>
                    <a:lnTo>
                      <a:pt x="205" y="361"/>
                    </a:lnTo>
                    <a:lnTo>
                      <a:pt x="194" y="351"/>
                    </a:lnTo>
                    <a:lnTo>
                      <a:pt x="181" y="340"/>
                    </a:lnTo>
                    <a:lnTo>
                      <a:pt x="170" y="331"/>
                    </a:lnTo>
                    <a:lnTo>
                      <a:pt x="158" y="323"/>
                    </a:lnTo>
                    <a:lnTo>
                      <a:pt x="148" y="315"/>
                    </a:lnTo>
                    <a:lnTo>
                      <a:pt x="139" y="305"/>
                    </a:lnTo>
                    <a:lnTo>
                      <a:pt x="125" y="292"/>
                    </a:lnTo>
                    <a:lnTo>
                      <a:pt x="113" y="280"/>
                    </a:lnTo>
                    <a:lnTo>
                      <a:pt x="99" y="266"/>
                    </a:lnTo>
                    <a:lnTo>
                      <a:pt x="84" y="253"/>
                    </a:lnTo>
                    <a:lnTo>
                      <a:pt x="72" y="244"/>
                    </a:lnTo>
                    <a:lnTo>
                      <a:pt x="57" y="232"/>
                    </a:lnTo>
                    <a:lnTo>
                      <a:pt x="48" y="224"/>
                    </a:lnTo>
                    <a:lnTo>
                      <a:pt x="38" y="211"/>
                    </a:lnTo>
                    <a:lnTo>
                      <a:pt x="31" y="201"/>
                    </a:lnTo>
                    <a:lnTo>
                      <a:pt x="22" y="193"/>
                    </a:lnTo>
                    <a:lnTo>
                      <a:pt x="10" y="183"/>
                    </a:lnTo>
                    <a:lnTo>
                      <a:pt x="0" y="175"/>
                    </a:lnTo>
                    <a:lnTo>
                      <a:pt x="8" y="176"/>
                    </a:lnTo>
                    <a:lnTo>
                      <a:pt x="20" y="179"/>
                    </a:lnTo>
                    <a:lnTo>
                      <a:pt x="32" y="182"/>
                    </a:lnTo>
                    <a:lnTo>
                      <a:pt x="43" y="187"/>
                    </a:lnTo>
                    <a:lnTo>
                      <a:pt x="54" y="195"/>
                    </a:lnTo>
                    <a:lnTo>
                      <a:pt x="69" y="206"/>
                    </a:lnTo>
                    <a:lnTo>
                      <a:pt x="82" y="215"/>
                    </a:lnTo>
                    <a:lnTo>
                      <a:pt x="97" y="224"/>
                    </a:lnTo>
                    <a:lnTo>
                      <a:pt x="110" y="236"/>
                    </a:lnTo>
                    <a:lnTo>
                      <a:pt x="125" y="249"/>
                    </a:lnTo>
                    <a:lnTo>
                      <a:pt x="137" y="259"/>
                    </a:lnTo>
                  </a:path>
                </a:pathLst>
              </a:custGeom>
              <a:solidFill>
                <a:srgbClr val="037C03"/>
              </a:solidFill>
              <a:ln w="9525" cap="rnd">
                <a:noFill/>
                <a:round/>
                <a:headEnd/>
                <a:tailEnd/>
              </a:ln>
              <a:effectLst/>
            </p:spPr>
            <p:txBody>
              <a:bodyPr/>
              <a:lstStyle/>
              <a:p>
                <a:pPr>
                  <a:defRPr/>
                </a:pPr>
                <a:endParaRPr lang="ar-EG"/>
              </a:p>
            </p:txBody>
          </p:sp>
        </p:grpSp>
        <p:grpSp>
          <p:nvGrpSpPr>
            <p:cNvPr id="2058" name="Group 19"/>
            <p:cNvGrpSpPr>
              <a:grpSpLocks/>
            </p:cNvGrpSpPr>
            <p:nvPr/>
          </p:nvGrpSpPr>
          <p:grpSpPr bwMode="auto">
            <a:xfrm>
              <a:off x="4653" y="2849"/>
              <a:ext cx="1084" cy="1464"/>
              <a:chOff x="4653" y="2849"/>
              <a:chExt cx="1084" cy="1464"/>
            </a:xfrm>
          </p:grpSpPr>
          <p:grpSp>
            <p:nvGrpSpPr>
              <p:cNvPr id="2065" name="Group 20"/>
              <p:cNvGrpSpPr>
                <a:grpSpLocks/>
              </p:cNvGrpSpPr>
              <p:nvPr/>
            </p:nvGrpSpPr>
            <p:grpSpPr bwMode="auto">
              <a:xfrm>
                <a:off x="5207" y="2849"/>
                <a:ext cx="530" cy="1443"/>
                <a:chOff x="5207" y="2849"/>
                <a:chExt cx="530" cy="1443"/>
              </a:xfrm>
            </p:grpSpPr>
            <p:sp>
              <p:nvSpPr>
                <p:cNvPr id="616469" name="Freeform 21"/>
                <p:cNvSpPr>
                  <a:spLocks/>
                </p:cNvSpPr>
                <p:nvPr/>
              </p:nvSpPr>
              <p:spPr bwMode="auto">
                <a:xfrm>
                  <a:off x="5524" y="3154"/>
                  <a:ext cx="191" cy="1138"/>
                </a:xfrm>
                <a:custGeom>
                  <a:avLst/>
                  <a:gdLst/>
                  <a:ahLst/>
                  <a:cxnLst>
                    <a:cxn ang="0">
                      <a:pos x="190" y="529"/>
                    </a:cxn>
                    <a:cxn ang="0">
                      <a:pos x="174" y="760"/>
                    </a:cxn>
                    <a:cxn ang="0">
                      <a:pos x="158" y="946"/>
                    </a:cxn>
                    <a:cxn ang="0">
                      <a:pos x="147" y="1083"/>
                    </a:cxn>
                    <a:cxn ang="0">
                      <a:pos x="150" y="1137"/>
                    </a:cxn>
                    <a:cxn ang="0">
                      <a:pos x="127" y="1137"/>
                    </a:cxn>
                    <a:cxn ang="0">
                      <a:pos x="120" y="1058"/>
                    </a:cxn>
                    <a:cxn ang="0">
                      <a:pos x="116" y="937"/>
                    </a:cxn>
                    <a:cxn ang="0">
                      <a:pos x="108" y="824"/>
                    </a:cxn>
                    <a:cxn ang="0">
                      <a:pos x="104" y="740"/>
                    </a:cxn>
                    <a:cxn ang="0">
                      <a:pos x="95" y="617"/>
                    </a:cxn>
                    <a:cxn ang="0">
                      <a:pos x="84" y="510"/>
                    </a:cxn>
                    <a:cxn ang="0">
                      <a:pos x="75" y="417"/>
                    </a:cxn>
                    <a:cxn ang="0">
                      <a:pos x="66" y="316"/>
                    </a:cxn>
                    <a:cxn ang="0">
                      <a:pos x="52" y="217"/>
                    </a:cxn>
                    <a:cxn ang="0">
                      <a:pos x="36" y="133"/>
                    </a:cxn>
                    <a:cxn ang="0">
                      <a:pos x="9" y="51"/>
                    </a:cxn>
                    <a:cxn ang="0">
                      <a:pos x="0" y="19"/>
                    </a:cxn>
                    <a:cxn ang="0">
                      <a:pos x="11" y="0"/>
                    </a:cxn>
                    <a:cxn ang="0">
                      <a:pos x="28" y="33"/>
                    </a:cxn>
                    <a:cxn ang="0">
                      <a:pos x="52" y="109"/>
                    </a:cxn>
                    <a:cxn ang="0">
                      <a:pos x="70" y="187"/>
                    </a:cxn>
                    <a:cxn ang="0">
                      <a:pos x="84" y="268"/>
                    </a:cxn>
                    <a:cxn ang="0">
                      <a:pos x="93" y="372"/>
                    </a:cxn>
                    <a:cxn ang="0">
                      <a:pos x="102" y="470"/>
                    </a:cxn>
                    <a:cxn ang="0">
                      <a:pos x="115" y="603"/>
                    </a:cxn>
                    <a:cxn ang="0">
                      <a:pos x="125" y="712"/>
                    </a:cxn>
                    <a:cxn ang="0">
                      <a:pos x="129" y="799"/>
                    </a:cxn>
                    <a:cxn ang="0">
                      <a:pos x="133" y="889"/>
                    </a:cxn>
                    <a:cxn ang="0">
                      <a:pos x="142" y="982"/>
                    </a:cxn>
                    <a:cxn ang="0">
                      <a:pos x="154" y="822"/>
                    </a:cxn>
                    <a:cxn ang="0">
                      <a:pos x="169" y="672"/>
                    </a:cxn>
                    <a:cxn ang="0">
                      <a:pos x="190" y="529"/>
                    </a:cxn>
                  </a:cxnLst>
                  <a:rect l="0" t="0" r="r" b="b"/>
                  <a:pathLst>
                    <a:path w="191" h="1138">
                      <a:moveTo>
                        <a:pt x="190" y="529"/>
                      </a:moveTo>
                      <a:lnTo>
                        <a:pt x="174" y="760"/>
                      </a:lnTo>
                      <a:lnTo>
                        <a:pt x="158" y="946"/>
                      </a:lnTo>
                      <a:lnTo>
                        <a:pt x="147" y="1083"/>
                      </a:lnTo>
                      <a:lnTo>
                        <a:pt x="150" y="1137"/>
                      </a:lnTo>
                      <a:lnTo>
                        <a:pt x="127" y="1137"/>
                      </a:lnTo>
                      <a:lnTo>
                        <a:pt x="120" y="1058"/>
                      </a:lnTo>
                      <a:lnTo>
                        <a:pt x="116" y="937"/>
                      </a:lnTo>
                      <a:lnTo>
                        <a:pt x="108" y="824"/>
                      </a:lnTo>
                      <a:lnTo>
                        <a:pt x="104" y="740"/>
                      </a:lnTo>
                      <a:lnTo>
                        <a:pt x="95" y="617"/>
                      </a:lnTo>
                      <a:lnTo>
                        <a:pt x="84" y="510"/>
                      </a:lnTo>
                      <a:lnTo>
                        <a:pt x="75" y="417"/>
                      </a:lnTo>
                      <a:lnTo>
                        <a:pt x="66" y="316"/>
                      </a:lnTo>
                      <a:lnTo>
                        <a:pt x="52" y="217"/>
                      </a:lnTo>
                      <a:lnTo>
                        <a:pt x="36" y="133"/>
                      </a:lnTo>
                      <a:lnTo>
                        <a:pt x="9" y="51"/>
                      </a:lnTo>
                      <a:lnTo>
                        <a:pt x="0" y="19"/>
                      </a:lnTo>
                      <a:lnTo>
                        <a:pt x="11" y="0"/>
                      </a:lnTo>
                      <a:lnTo>
                        <a:pt x="28" y="33"/>
                      </a:lnTo>
                      <a:lnTo>
                        <a:pt x="52" y="109"/>
                      </a:lnTo>
                      <a:lnTo>
                        <a:pt x="70" y="187"/>
                      </a:lnTo>
                      <a:lnTo>
                        <a:pt x="84" y="268"/>
                      </a:lnTo>
                      <a:lnTo>
                        <a:pt x="93" y="372"/>
                      </a:lnTo>
                      <a:lnTo>
                        <a:pt x="102" y="470"/>
                      </a:lnTo>
                      <a:lnTo>
                        <a:pt x="115" y="603"/>
                      </a:lnTo>
                      <a:lnTo>
                        <a:pt x="125" y="712"/>
                      </a:lnTo>
                      <a:lnTo>
                        <a:pt x="129" y="799"/>
                      </a:lnTo>
                      <a:lnTo>
                        <a:pt x="133" y="889"/>
                      </a:lnTo>
                      <a:lnTo>
                        <a:pt x="142" y="982"/>
                      </a:lnTo>
                      <a:lnTo>
                        <a:pt x="154" y="822"/>
                      </a:lnTo>
                      <a:lnTo>
                        <a:pt x="169" y="672"/>
                      </a:lnTo>
                      <a:lnTo>
                        <a:pt x="190" y="529"/>
                      </a:lnTo>
                    </a:path>
                  </a:pathLst>
                </a:custGeom>
                <a:solidFill>
                  <a:srgbClr val="3C0023"/>
                </a:solidFill>
                <a:ln w="9525" cap="rnd">
                  <a:noFill/>
                  <a:round/>
                  <a:headEnd/>
                  <a:tailEnd/>
                </a:ln>
                <a:effectLst/>
              </p:spPr>
              <p:txBody>
                <a:bodyPr/>
                <a:lstStyle/>
                <a:p>
                  <a:pPr>
                    <a:defRPr/>
                  </a:pPr>
                  <a:endParaRPr lang="ar-EG"/>
                </a:p>
              </p:txBody>
            </p:sp>
            <p:sp>
              <p:nvSpPr>
                <p:cNvPr id="616470" name="Freeform 22"/>
                <p:cNvSpPr>
                  <a:spLocks/>
                </p:cNvSpPr>
                <p:nvPr/>
              </p:nvSpPr>
              <p:spPr bwMode="auto">
                <a:xfrm>
                  <a:off x="5207" y="2849"/>
                  <a:ext cx="530" cy="830"/>
                </a:xfrm>
                <a:custGeom>
                  <a:avLst/>
                  <a:gdLst/>
                  <a:ahLst/>
                  <a:cxnLst>
                    <a:cxn ang="0">
                      <a:pos x="294" y="121"/>
                    </a:cxn>
                    <a:cxn ang="0">
                      <a:pos x="228" y="23"/>
                    </a:cxn>
                    <a:cxn ang="0">
                      <a:pos x="119" y="2"/>
                    </a:cxn>
                    <a:cxn ang="0">
                      <a:pos x="126" y="23"/>
                    </a:cxn>
                    <a:cxn ang="0">
                      <a:pos x="209" y="70"/>
                    </a:cxn>
                    <a:cxn ang="0">
                      <a:pos x="282" y="239"/>
                    </a:cxn>
                    <a:cxn ang="0">
                      <a:pos x="158" y="152"/>
                    </a:cxn>
                    <a:cxn ang="0">
                      <a:pos x="71" y="135"/>
                    </a:cxn>
                    <a:cxn ang="0">
                      <a:pos x="16" y="185"/>
                    </a:cxn>
                    <a:cxn ang="0">
                      <a:pos x="83" y="185"/>
                    </a:cxn>
                    <a:cxn ang="0">
                      <a:pos x="235" y="231"/>
                    </a:cxn>
                    <a:cxn ang="0">
                      <a:pos x="225" y="262"/>
                    </a:cxn>
                    <a:cxn ang="0">
                      <a:pos x="200" y="305"/>
                    </a:cxn>
                    <a:cxn ang="0">
                      <a:pos x="273" y="304"/>
                    </a:cxn>
                    <a:cxn ang="0">
                      <a:pos x="149" y="345"/>
                    </a:cxn>
                    <a:cxn ang="0">
                      <a:pos x="82" y="417"/>
                    </a:cxn>
                    <a:cxn ang="0">
                      <a:pos x="15" y="581"/>
                    </a:cxn>
                    <a:cxn ang="0">
                      <a:pos x="157" y="413"/>
                    </a:cxn>
                    <a:cxn ang="0">
                      <a:pos x="256" y="346"/>
                    </a:cxn>
                    <a:cxn ang="0">
                      <a:pos x="205" y="481"/>
                    </a:cxn>
                    <a:cxn ang="0">
                      <a:pos x="166" y="604"/>
                    </a:cxn>
                    <a:cxn ang="0">
                      <a:pos x="155" y="728"/>
                    </a:cxn>
                    <a:cxn ang="0">
                      <a:pos x="213" y="541"/>
                    </a:cxn>
                    <a:cxn ang="0">
                      <a:pos x="268" y="422"/>
                    </a:cxn>
                    <a:cxn ang="0">
                      <a:pos x="272" y="383"/>
                    </a:cxn>
                    <a:cxn ang="0">
                      <a:pos x="255" y="577"/>
                    </a:cxn>
                    <a:cxn ang="0">
                      <a:pos x="300" y="784"/>
                    </a:cxn>
                    <a:cxn ang="0">
                      <a:pos x="277" y="559"/>
                    </a:cxn>
                    <a:cxn ang="0">
                      <a:pos x="275" y="398"/>
                    </a:cxn>
                    <a:cxn ang="0">
                      <a:pos x="319" y="338"/>
                    </a:cxn>
                    <a:cxn ang="0">
                      <a:pos x="407" y="532"/>
                    </a:cxn>
                    <a:cxn ang="0">
                      <a:pos x="483" y="734"/>
                    </a:cxn>
                    <a:cxn ang="0">
                      <a:pos x="418" y="521"/>
                    </a:cxn>
                    <a:cxn ang="0">
                      <a:pos x="347" y="339"/>
                    </a:cxn>
                    <a:cxn ang="0">
                      <a:pos x="355" y="217"/>
                    </a:cxn>
                    <a:cxn ang="0">
                      <a:pos x="420" y="233"/>
                    </a:cxn>
                    <a:cxn ang="0">
                      <a:pos x="519" y="223"/>
                    </a:cxn>
                    <a:cxn ang="0">
                      <a:pos x="468" y="219"/>
                    </a:cxn>
                    <a:cxn ang="0">
                      <a:pos x="354" y="257"/>
                    </a:cxn>
                    <a:cxn ang="0">
                      <a:pos x="419" y="195"/>
                    </a:cxn>
                    <a:cxn ang="0">
                      <a:pos x="528" y="181"/>
                    </a:cxn>
                    <a:cxn ang="0">
                      <a:pos x="496" y="157"/>
                    </a:cxn>
                    <a:cxn ang="0">
                      <a:pos x="353" y="247"/>
                    </a:cxn>
                    <a:cxn ang="0">
                      <a:pos x="373" y="178"/>
                    </a:cxn>
                    <a:cxn ang="0">
                      <a:pos x="490" y="110"/>
                    </a:cxn>
                    <a:cxn ang="0">
                      <a:pos x="407" y="147"/>
                    </a:cxn>
                    <a:cxn ang="0">
                      <a:pos x="319" y="195"/>
                    </a:cxn>
                  </a:cxnLst>
                  <a:rect l="0" t="0" r="r" b="b"/>
                  <a:pathLst>
                    <a:path w="530" h="830">
                      <a:moveTo>
                        <a:pt x="319" y="195"/>
                      </a:moveTo>
                      <a:lnTo>
                        <a:pt x="309" y="157"/>
                      </a:lnTo>
                      <a:lnTo>
                        <a:pt x="294" y="121"/>
                      </a:lnTo>
                      <a:lnTo>
                        <a:pt x="275" y="80"/>
                      </a:lnTo>
                      <a:lnTo>
                        <a:pt x="253" y="49"/>
                      </a:lnTo>
                      <a:lnTo>
                        <a:pt x="228" y="23"/>
                      </a:lnTo>
                      <a:lnTo>
                        <a:pt x="194" y="9"/>
                      </a:lnTo>
                      <a:lnTo>
                        <a:pt x="149" y="1"/>
                      </a:lnTo>
                      <a:lnTo>
                        <a:pt x="119" y="2"/>
                      </a:lnTo>
                      <a:lnTo>
                        <a:pt x="85" y="0"/>
                      </a:lnTo>
                      <a:lnTo>
                        <a:pt x="107" y="20"/>
                      </a:lnTo>
                      <a:lnTo>
                        <a:pt x="126" y="23"/>
                      </a:lnTo>
                      <a:lnTo>
                        <a:pt x="151" y="34"/>
                      </a:lnTo>
                      <a:lnTo>
                        <a:pt x="174" y="45"/>
                      </a:lnTo>
                      <a:lnTo>
                        <a:pt x="209" y="70"/>
                      </a:lnTo>
                      <a:lnTo>
                        <a:pt x="237" y="104"/>
                      </a:lnTo>
                      <a:lnTo>
                        <a:pt x="255" y="147"/>
                      </a:lnTo>
                      <a:lnTo>
                        <a:pt x="282" y="239"/>
                      </a:lnTo>
                      <a:lnTo>
                        <a:pt x="209" y="178"/>
                      </a:lnTo>
                      <a:lnTo>
                        <a:pt x="185" y="163"/>
                      </a:lnTo>
                      <a:lnTo>
                        <a:pt x="158" y="152"/>
                      </a:lnTo>
                      <a:lnTo>
                        <a:pt x="133" y="148"/>
                      </a:lnTo>
                      <a:lnTo>
                        <a:pt x="118" y="143"/>
                      </a:lnTo>
                      <a:lnTo>
                        <a:pt x="71" y="135"/>
                      </a:lnTo>
                      <a:lnTo>
                        <a:pt x="0" y="129"/>
                      </a:lnTo>
                      <a:lnTo>
                        <a:pt x="0" y="185"/>
                      </a:lnTo>
                      <a:lnTo>
                        <a:pt x="16" y="185"/>
                      </a:lnTo>
                      <a:lnTo>
                        <a:pt x="38" y="187"/>
                      </a:lnTo>
                      <a:lnTo>
                        <a:pt x="64" y="184"/>
                      </a:lnTo>
                      <a:lnTo>
                        <a:pt x="83" y="185"/>
                      </a:lnTo>
                      <a:lnTo>
                        <a:pt x="136" y="191"/>
                      </a:lnTo>
                      <a:lnTo>
                        <a:pt x="157" y="198"/>
                      </a:lnTo>
                      <a:lnTo>
                        <a:pt x="235" y="231"/>
                      </a:lnTo>
                      <a:lnTo>
                        <a:pt x="275" y="257"/>
                      </a:lnTo>
                      <a:lnTo>
                        <a:pt x="246" y="261"/>
                      </a:lnTo>
                      <a:lnTo>
                        <a:pt x="225" y="262"/>
                      </a:lnTo>
                      <a:lnTo>
                        <a:pt x="194" y="288"/>
                      </a:lnTo>
                      <a:lnTo>
                        <a:pt x="179" y="328"/>
                      </a:lnTo>
                      <a:lnTo>
                        <a:pt x="200" y="305"/>
                      </a:lnTo>
                      <a:lnTo>
                        <a:pt x="260" y="278"/>
                      </a:lnTo>
                      <a:lnTo>
                        <a:pt x="297" y="290"/>
                      </a:lnTo>
                      <a:lnTo>
                        <a:pt x="273" y="304"/>
                      </a:lnTo>
                      <a:lnTo>
                        <a:pt x="244" y="305"/>
                      </a:lnTo>
                      <a:lnTo>
                        <a:pt x="171" y="337"/>
                      </a:lnTo>
                      <a:lnTo>
                        <a:pt x="149" y="345"/>
                      </a:lnTo>
                      <a:lnTo>
                        <a:pt x="125" y="356"/>
                      </a:lnTo>
                      <a:lnTo>
                        <a:pt x="104" y="374"/>
                      </a:lnTo>
                      <a:lnTo>
                        <a:pt x="82" y="417"/>
                      </a:lnTo>
                      <a:lnTo>
                        <a:pt x="69" y="449"/>
                      </a:lnTo>
                      <a:lnTo>
                        <a:pt x="29" y="553"/>
                      </a:lnTo>
                      <a:lnTo>
                        <a:pt x="15" y="581"/>
                      </a:lnTo>
                      <a:lnTo>
                        <a:pt x="79" y="502"/>
                      </a:lnTo>
                      <a:lnTo>
                        <a:pt x="109" y="473"/>
                      </a:lnTo>
                      <a:lnTo>
                        <a:pt x="157" y="413"/>
                      </a:lnTo>
                      <a:lnTo>
                        <a:pt x="180" y="390"/>
                      </a:lnTo>
                      <a:lnTo>
                        <a:pt x="200" y="374"/>
                      </a:lnTo>
                      <a:lnTo>
                        <a:pt x="256" y="346"/>
                      </a:lnTo>
                      <a:lnTo>
                        <a:pt x="287" y="323"/>
                      </a:lnTo>
                      <a:lnTo>
                        <a:pt x="263" y="348"/>
                      </a:lnTo>
                      <a:lnTo>
                        <a:pt x="205" y="481"/>
                      </a:lnTo>
                      <a:lnTo>
                        <a:pt x="182" y="539"/>
                      </a:lnTo>
                      <a:lnTo>
                        <a:pt x="172" y="572"/>
                      </a:lnTo>
                      <a:lnTo>
                        <a:pt x="166" y="604"/>
                      </a:lnTo>
                      <a:lnTo>
                        <a:pt x="162" y="641"/>
                      </a:lnTo>
                      <a:lnTo>
                        <a:pt x="161" y="670"/>
                      </a:lnTo>
                      <a:lnTo>
                        <a:pt x="155" y="728"/>
                      </a:lnTo>
                      <a:lnTo>
                        <a:pt x="182" y="670"/>
                      </a:lnTo>
                      <a:lnTo>
                        <a:pt x="200" y="590"/>
                      </a:lnTo>
                      <a:lnTo>
                        <a:pt x="213" y="541"/>
                      </a:lnTo>
                      <a:lnTo>
                        <a:pt x="225" y="510"/>
                      </a:lnTo>
                      <a:lnTo>
                        <a:pt x="255" y="451"/>
                      </a:lnTo>
                      <a:lnTo>
                        <a:pt x="268" y="422"/>
                      </a:lnTo>
                      <a:lnTo>
                        <a:pt x="278" y="386"/>
                      </a:lnTo>
                      <a:lnTo>
                        <a:pt x="297" y="336"/>
                      </a:lnTo>
                      <a:lnTo>
                        <a:pt x="272" y="383"/>
                      </a:lnTo>
                      <a:lnTo>
                        <a:pt x="258" y="435"/>
                      </a:lnTo>
                      <a:lnTo>
                        <a:pt x="253" y="539"/>
                      </a:lnTo>
                      <a:lnTo>
                        <a:pt x="255" y="577"/>
                      </a:lnTo>
                      <a:lnTo>
                        <a:pt x="261" y="646"/>
                      </a:lnTo>
                      <a:lnTo>
                        <a:pt x="267" y="673"/>
                      </a:lnTo>
                      <a:lnTo>
                        <a:pt x="300" y="784"/>
                      </a:lnTo>
                      <a:lnTo>
                        <a:pt x="305" y="829"/>
                      </a:lnTo>
                      <a:lnTo>
                        <a:pt x="296" y="676"/>
                      </a:lnTo>
                      <a:lnTo>
                        <a:pt x="277" y="559"/>
                      </a:lnTo>
                      <a:lnTo>
                        <a:pt x="274" y="519"/>
                      </a:lnTo>
                      <a:lnTo>
                        <a:pt x="272" y="426"/>
                      </a:lnTo>
                      <a:lnTo>
                        <a:pt x="275" y="398"/>
                      </a:lnTo>
                      <a:lnTo>
                        <a:pt x="288" y="351"/>
                      </a:lnTo>
                      <a:lnTo>
                        <a:pt x="300" y="320"/>
                      </a:lnTo>
                      <a:lnTo>
                        <a:pt x="319" y="338"/>
                      </a:lnTo>
                      <a:lnTo>
                        <a:pt x="349" y="379"/>
                      </a:lnTo>
                      <a:lnTo>
                        <a:pt x="384" y="463"/>
                      </a:lnTo>
                      <a:lnTo>
                        <a:pt x="407" y="532"/>
                      </a:lnTo>
                      <a:lnTo>
                        <a:pt x="426" y="594"/>
                      </a:lnTo>
                      <a:lnTo>
                        <a:pt x="460" y="686"/>
                      </a:lnTo>
                      <a:lnTo>
                        <a:pt x="483" y="734"/>
                      </a:lnTo>
                      <a:lnTo>
                        <a:pt x="502" y="765"/>
                      </a:lnTo>
                      <a:lnTo>
                        <a:pt x="494" y="720"/>
                      </a:lnTo>
                      <a:lnTo>
                        <a:pt x="418" y="521"/>
                      </a:lnTo>
                      <a:lnTo>
                        <a:pt x="371" y="415"/>
                      </a:lnTo>
                      <a:lnTo>
                        <a:pt x="357" y="375"/>
                      </a:lnTo>
                      <a:lnTo>
                        <a:pt x="347" y="339"/>
                      </a:lnTo>
                      <a:lnTo>
                        <a:pt x="312" y="268"/>
                      </a:lnTo>
                      <a:lnTo>
                        <a:pt x="318" y="236"/>
                      </a:lnTo>
                      <a:lnTo>
                        <a:pt x="355" y="217"/>
                      </a:lnTo>
                      <a:lnTo>
                        <a:pt x="373" y="224"/>
                      </a:lnTo>
                      <a:lnTo>
                        <a:pt x="396" y="226"/>
                      </a:lnTo>
                      <a:lnTo>
                        <a:pt x="420" y="233"/>
                      </a:lnTo>
                      <a:lnTo>
                        <a:pt x="517" y="244"/>
                      </a:lnTo>
                      <a:lnTo>
                        <a:pt x="511" y="243"/>
                      </a:lnTo>
                      <a:lnTo>
                        <a:pt x="519" y="223"/>
                      </a:lnTo>
                      <a:lnTo>
                        <a:pt x="523" y="223"/>
                      </a:lnTo>
                      <a:lnTo>
                        <a:pt x="498" y="219"/>
                      </a:lnTo>
                      <a:lnTo>
                        <a:pt x="468" y="219"/>
                      </a:lnTo>
                      <a:lnTo>
                        <a:pt x="430" y="227"/>
                      </a:lnTo>
                      <a:lnTo>
                        <a:pt x="389" y="241"/>
                      </a:lnTo>
                      <a:lnTo>
                        <a:pt x="354" y="257"/>
                      </a:lnTo>
                      <a:lnTo>
                        <a:pt x="326" y="267"/>
                      </a:lnTo>
                      <a:lnTo>
                        <a:pt x="364" y="230"/>
                      </a:lnTo>
                      <a:lnTo>
                        <a:pt x="419" y="195"/>
                      </a:lnTo>
                      <a:lnTo>
                        <a:pt x="477" y="180"/>
                      </a:lnTo>
                      <a:lnTo>
                        <a:pt x="503" y="179"/>
                      </a:lnTo>
                      <a:lnTo>
                        <a:pt x="528" y="181"/>
                      </a:lnTo>
                      <a:lnTo>
                        <a:pt x="518" y="181"/>
                      </a:lnTo>
                      <a:lnTo>
                        <a:pt x="529" y="153"/>
                      </a:lnTo>
                      <a:lnTo>
                        <a:pt x="496" y="157"/>
                      </a:lnTo>
                      <a:lnTo>
                        <a:pt x="458" y="174"/>
                      </a:lnTo>
                      <a:lnTo>
                        <a:pt x="417" y="198"/>
                      </a:lnTo>
                      <a:lnTo>
                        <a:pt x="353" y="247"/>
                      </a:lnTo>
                      <a:lnTo>
                        <a:pt x="324" y="266"/>
                      </a:lnTo>
                      <a:lnTo>
                        <a:pt x="340" y="204"/>
                      </a:lnTo>
                      <a:lnTo>
                        <a:pt x="373" y="178"/>
                      </a:lnTo>
                      <a:lnTo>
                        <a:pt x="411" y="152"/>
                      </a:lnTo>
                      <a:lnTo>
                        <a:pt x="464" y="121"/>
                      </a:lnTo>
                      <a:lnTo>
                        <a:pt x="490" y="110"/>
                      </a:lnTo>
                      <a:lnTo>
                        <a:pt x="458" y="102"/>
                      </a:lnTo>
                      <a:lnTo>
                        <a:pt x="433" y="121"/>
                      </a:lnTo>
                      <a:lnTo>
                        <a:pt x="407" y="147"/>
                      </a:lnTo>
                      <a:lnTo>
                        <a:pt x="386" y="166"/>
                      </a:lnTo>
                      <a:lnTo>
                        <a:pt x="352" y="206"/>
                      </a:lnTo>
                      <a:lnTo>
                        <a:pt x="319" y="195"/>
                      </a:lnTo>
                    </a:path>
                  </a:pathLst>
                </a:custGeom>
                <a:solidFill>
                  <a:srgbClr val="037C03"/>
                </a:solidFill>
                <a:ln w="9525" cap="rnd">
                  <a:noFill/>
                  <a:round/>
                  <a:headEnd/>
                  <a:tailEnd/>
                </a:ln>
                <a:effectLst/>
              </p:spPr>
              <p:txBody>
                <a:bodyPr/>
                <a:lstStyle/>
                <a:p>
                  <a:pPr>
                    <a:defRPr/>
                  </a:pPr>
                  <a:endParaRPr lang="ar-EG"/>
                </a:p>
              </p:txBody>
            </p:sp>
          </p:grpSp>
          <p:grpSp>
            <p:nvGrpSpPr>
              <p:cNvPr id="2066" name="Group 23"/>
              <p:cNvGrpSpPr>
                <a:grpSpLocks/>
              </p:cNvGrpSpPr>
              <p:nvPr/>
            </p:nvGrpSpPr>
            <p:grpSpPr bwMode="auto">
              <a:xfrm>
                <a:off x="4653" y="3240"/>
                <a:ext cx="991" cy="1073"/>
                <a:chOff x="4653" y="3240"/>
                <a:chExt cx="991" cy="1073"/>
              </a:xfrm>
            </p:grpSpPr>
            <p:sp>
              <p:nvSpPr>
                <p:cNvPr id="616472" name="Freeform 24"/>
                <p:cNvSpPr>
                  <a:spLocks/>
                </p:cNvSpPr>
                <p:nvPr/>
              </p:nvSpPr>
              <p:spPr bwMode="auto">
                <a:xfrm>
                  <a:off x="5033" y="3428"/>
                  <a:ext cx="273" cy="885"/>
                </a:xfrm>
                <a:custGeom>
                  <a:avLst/>
                  <a:gdLst/>
                  <a:ahLst/>
                  <a:cxnLst>
                    <a:cxn ang="0">
                      <a:pos x="272" y="411"/>
                    </a:cxn>
                    <a:cxn ang="0">
                      <a:pos x="249" y="591"/>
                    </a:cxn>
                    <a:cxn ang="0">
                      <a:pos x="226" y="735"/>
                    </a:cxn>
                    <a:cxn ang="0">
                      <a:pos x="211" y="842"/>
                    </a:cxn>
                    <a:cxn ang="0">
                      <a:pos x="215" y="884"/>
                    </a:cxn>
                    <a:cxn ang="0">
                      <a:pos x="182" y="884"/>
                    </a:cxn>
                    <a:cxn ang="0">
                      <a:pos x="171" y="822"/>
                    </a:cxn>
                    <a:cxn ang="0">
                      <a:pos x="167" y="729"/>
                    </a:cxn>
                    <a:cxn ang="0">
                      <a:pos x="154" y="641"/>
                    </a:cxn>
                    <a:cxn ang="0">
                      <a:pos x="148" y="575"/>
                    </a:cxn>
                    <a:cxn ang="0">
                      <a:pos x="136" y="479"/>
                    </a:cxn>
                    <a:cxn ang="0">
                      <a:pos x="120" y="397"/>
                    </a:cxn>
                    <a:cxn ang="0">
                      <a:pos x="108" y="324"/>
                    </a:cxn>
                    <a:cxn ang="0">
                      <a:pos x="95" y="246"/>
                    </a:cxn>
                    <a:cxn ang="0">
                      <a:pos x="74" y="168"/>
                    </a:cxn>
                    <a:cxn ang="0">
                      <a:pos x="51" y="103"/>
                    </a:cxn>
                    <a:cxn ang="0">
                      <a:pos x="13" y="39"/>
                    </a:cxn>
                    <a:cxn ang="0">
                      <a:pos x="0" y="15"/>
                    </a:cxn>
                    <a:cxn ang="0">
                      <a:pos x="16" y="0"/>
                    </a:cxn>
                    <a:cxn ang="0">
                      <a:pos x="41" y="26"/>
                    </a:cxn>
                    <a:cxn ang="0">
                      <a:pos x="74" y="85"/>
                    </a:cxn>
                    <a:cxn ang="0">
                      <a:pos x="100" y="145"/>
                    </a:cxn>
                    <a:cxn ang="0">
                      <a:pos x="120" y="208"/>
                    </a:cxn>
                    <a:cxn ang="0">
                      <a:pos x="133" y="289"/>
                    </a:cxn>
                    <a:cxn ang="0">
                      <a:pos x="146" y="365"/>
                    </a:cxn>
                    <a:cxn ang="0">
                      <a:pos x="164" y="468"/>
                    </a:cxn>
                    <a:cxn ang="0">
                      <a:pos x="179" y="553"/>
                    </a:cxn>
                    <a:cxn ang="0">
                      <a:pos x="185" y="621"/>
                    </a:cxn>
                    <a:cxn ang="0">
                      <a:pos x="190" y="691"/>
                    </a:cxn>
                    <a:cxn ang="0">
                      <a:pos x="203" y="763"/>
                    </a:cxn>
                    <a:cxn ang="0">
                      <a:pos x="221" y="639"/>
                    </a:cxn>
                    <a:cxn ang="0">
                      <a:pos x="242" y="523"/>
                    </a:cxn>
                    <a:cxn ang="0">
                      <a:pos x="272" y="411"/>
                    </a:cxn>
                  </a:cxnLst>
                  <a:rect l="0" t="0" r="r" b="b"/>
                  <a:pathLst>
                    <a:path w="273" h="885">
                      <a:moveTo>
                        <a:pt x="272" y="411"/>
                      </a:moveTo>
                      <a:lnTo>
                        <a:pt x="249" y="591"/>
                      </a:lnTo>
                      <a:lnTo>
                        <a:pt x="226" y="735"/>
                      </a:lnTo>
                      <a:lnTo>
                        <a:pt x="211" y="842"/>
                      </a:lnTo>
                      <a:lnTo>
                        <a:pt x="215" y="884"/>
                      </a:lnTo>
                      <a:lnTo>
                        <a:pt x="182" y="884"/>
                      </a:lnTo>
                      <a:lnTo>
                        <a:pt x="171" y="822"/>
                      </a:lnTo>
                      <a:lnTo>
                        <a:pt x="167" y="729"/>
                      </a:lnTo>
                      <a:lnTo>
                        <a:pt x="154" y="641"/>
                      </a:lnTo>
                      <a:lnTo>
                        <a:pt x="148" y="575"/>
                      </a:lnTo>
                      <a:lnTo>
                        <a:pt x="136" y="479"/>
                      </a:lnTo>
                      <a:lnTo>
                        <a:pt x="120" y="397"/>
                      </a:lnTo>
                      <a:lnTo>
                        <a:pt x="108" y="324"/>
                      </a:lnTo>
                      <a:lnTo>
                        <a:pt x="95" y="246"/>
                      </a:lnTo>
                      <a:lnTo>
                        <a:pt x="74" y="168"/>
                      </a:lnTo>
                      <a:lnTo>
                        <a:pt x="51" y="103"/>
                      </a:lnTo>
                      <a:lnTo>
                        <a:pt x="13" y="39"/>
                      </a:lnTo>
                      <a:lnTo>
                        <a:pt x="0" y="15"/>
                      </a:lnTo>
                      <a:lnTo>
                        <a:pt x="16" y="0"/>
                      </a:lnTo>
                      <a:lnTo>
                        <a:pt x="41" y="26"/>
                      </a:lnTo>
                      <a:lnTo>
                        <a:pt x="74" y="85"/>
                      </a:lnTo>
                      <a:lnTo>
                        <a:pt x="100" y="145"/>
                      </a:lnTo>
                      <a:lnTo>
                        <a:pt x="120" y="208"/>
                      </a:lnTo>
                      <a:lnTo>
                        <a:pt x="133" y="289"/>
                      </a:lnTo>
                      <a:lnTo>
                        <a:pt x="146" y="365"/>
                      </a:lnTo>
                      <a:lnTo>
                        <a:pt x="164" y="468"/>
                      </a:lnTo>
                      <a:lnTo>
                        <a:pt x="179" y="553"/>
                      </a:lnTo>
                      <a:lnTo>
                        <a:pt x="185" y="621"/>
                      </a:lnTo>
                      <a:lnTo>
                        <a:pt x="190" y="691"/>
                      </a:lnTo>
                      <a:lnTo>
                        <a:pt x="203" y="763"/>
                      </a:lnTo>
                      <a:lnTo>
                        <a:pt x="221" y="639"/>
                      </a:lnTo>
                      <a:lnTo>
                        <a:pt x="242" y="523"/>
                      </a:lnTo>
                      <a:lnTo>
                        <a:pt x="272" y="411"/>
                      </a:lnTo>
                    </a:path>
                  </a:pathLst>
                </a:custGeom>
                <a:solidFill>
                  <a:srgbClr val="3C0023"/>
                </a:solidFill>
                <a:ln w="9525" cap="rnd">
                  <a:noFill/>
                  <a:round/>
                  <a:headEnd/>
                  <a:tailEnd/>
                </a:ln>
                <a:effectLst/>
              </p:spPr>
              <p:txBody>
                <a:bodyPr/>
                <a:lstStyle/>
                <a:p>
                  <a:pPr>
                    <a:defRPr/>
                  </a:pPr>
                  <a:endParaRPr lang="ar-EG"/>
                </a:p>
              </p:txBody>
            </p:sp>
            <p:sp>
              <p:nvSpPr>
                <p:cNvPr id="616473" name="Freeform 25"/>
                <p:cNvSpPr>
                  <a:spLocks/>
                </p:cNvSpPr>
                <p:nvPr/>
              </p:nvSpPr>
              <p:spPr bwMode="auto">
                <a:xfrm>
                  <a:off x="5116" y="3571"/>
                  <a:ext cx="488" cy="637"/>
                </a:xfrm>
                <a:custGeom>
                  <a:avLst/>
                  <a:gdLst/>
                  <a:ahLst/>
                  <a:cxnLst>
                    <a:cxn ang="0">
                      <a:pos x="129" y="104"/>
                    </a:cxn>
                    <a:cxn ang="0">
                      <a:pos x="145" y="80"/>
                    </a:cxn>
                    <a:cxn ang="0">
                      <a:pos x="138" y="9"/>
                    </a:cxn>
                    <a:cxn ang="0">
                      <a:pos x="138" y="9"/>
                    </a:cxn>
                    <a:cxn ang="0">
                      <a:pos x="138" y="9"/>
                    </a:cxn>
                    <a:cxn ang="0">
                      <a:pos x="138" y="9"/>
                    </a:cxn>
                    <a:cxn ang="0">
                      <a:pos x="138" y="9"/>
                    </a:cxn>
                    <a:cxn ang="0">
                      <a:pos x="150" y="4"/>
                    </a:cxn>
                    <a:cxn ang="0">
                      <a:pos x="177" y="118"/>
                    </a:cxn>
                    <a:cxn ang="0">
                      <a:pos x="202" y="71"/>
                    </a:cxn>
                    <a:cxn ang="0">
                      <a:pos x="217" y="9"/>
                    </a:cxn>
                    <a:cxn ang="0">
                      <a:pos x="224" y="9"/>
                    </a:cxn>
                    <a:cxn ang="0">
                      <a:pos x="221" y="9"/>
                    </a:cxn>
                    <a:cxn ang="0">
                      <a:pos x="224" y="9"/>
                    </a:cxn>
                    <a:cxn ang="0">
                      <a:pos x="220" y="9"/>
                    </a:cxn>
                    <a:cxn ang="0">
                      <a:pos x="221" y="9"/>
                    </a:cxn>
                    <a:cxn ang="0">
                      <a:pos x="226" y="84"/>
                    </a:cxn>
                    <a:cxn ang="0">
                      <a:pos x="238" y="158"/>
                    </a:cxn>
                    <a:cxn ang="0">
                      <a:pos x="297" y="142"/>
                    </a:cxn>
                    <a:cxn ang="0">
                      <a:pos x="376" y="146"/>
                    </a:cxn>
                    <a:cxn ang="0">
                      <a:pos x="439" y="187"/>
                    </a:cxn>
                    <a:cxn ang="0">
                      <a:pos x="487" y="277"/>
                    </a:cxn>
                    <a:cxn ang="0">
                      <a:pos x="429" y="263"/>
                    </a:cxn>
                    <a:cxn ang="0">
                      <a:pos x="366" y="234"/>
                    </a:cxn>
                    <a:cxn ang="0">
                      <a:pos x="284" y="216"/>
                    </a:cxn>
                    <a:cxn ang="0">
                      <a:pos x="230" y="224"/>
                    </a:cxn>
                    <a:cxn ang="0">
                      <a:pos x="262" y="268"/>
                    </a:cxn>
                    <a:cxn ang="0">
                      <a:pos x="330" y="294"/>
                    </a:cxn>
                    <a:cxn ang="0">
                      <a:pos x="401" y="313"/>
                    </a:cxn>
                    <a:cxn ang="0">
                      <a:pos x="453" y="378"/>
                    </a:cxn>
                    <a:cxn ang="0">
                      <a:pos x="479" y="468"/>
                    </a:cxn>
                    <a:cxn ang="0">
                      <a:pos x="415" y="412"/>
                    </a:cxn>
                    <a:cxn ang="0">
                      <a:pos x="350" y="355"/>
                    </a:cxn>
                    <a:cxn ang="0">
                      <a:pos x="286" y="308"/>
                    </a:cxn>
                    <a:cxn ang="0">
                      <a:pos x="239" y="285"/>
                    </a:cxn>
                    <a:cxn ang="0">
                      <a:pos x="209" y="330"/>
                    </a:cxn>
                    <a:cxn ang="0">
                      <a:pos x="247" y="437"/>
                    </a:cxn>
                    <a:cxn ang="0">
                      <a:pos x="283" y="557"/>
                    </a:cxn>
                    <a:cxn ang="0">
                      <a:pos x="245" y="585"/>
                    </a:cxn>
                    <a:cxn ang="0">
                      <a:pos x="205" y="422"/>
                    </a:cxn>
                    <a:cxn ang="0">
                      <a:pos x="167" y="320"/>
                    </a:cxn>
                    <a:cxn ang="0">
                      <a:pos x="158" y="351"/>
                    </a:cxn>
                    <a:cxn ang="0">
                      <a:pos x="160" y="333"/>
                    </a:cxn>
                    <a:cxn ang="0">
                      <a:pos x="150" y="368"/>
                    </a:cxn>
                    <a:cxn ang="0">
                      <a:pos x="109" y="459"/>
                    </a:cxn>
                    <a:cxn ang="0">
                      <a:pos x="70" y="575"/>
                    </a:cxn>
                    <a:cxn ang="0">
                      <a:pos x="61" y="543"/>
                    </a:cxn>
                    <a:cxn ang="0">
                      <a:pos x="83" y="444"/>
                    </a:cxn>
                    <a:cxn ang="0">
                      <a:pos x="128" y="337"/>
                    </a:cxn>
                    <a:cxn ang="0">
                      <a:pos x="176" y="255"/>
                    </a:cxn>
                    <a:cxn ang="0">
                      <a:pos x="139" y="249"/>
                    </a:cxn>
                    <a:cxn ang="0">
                      <a:pos x="86" y="338"/>
                    </a:cxn>
                    <a:cxn ang="0">
                      <a:pos x="40" y="433"/>
                    </a:cxn>
                    <a:cxn ang="0">
                      <a:pos x="6" y="496"/>
                    </a:cxn>
                    <a:cxn ang="0">
                      <a:pos x="28" y="408"/>
                    </a:cxn>
                    <a:cxn ang="0">
                      <a:pos x="81" y="320"/>
                    </a:cxn>
                    <a:cxn ang="0">
                      <a:pos x="150" y="233"/>
                    </a:cxn>
                    <a:cxn ang="0">
                      <a:pos x="134" y="177"/>
                    </a:cxn>
                    <a:cxn ang="0">
                      <a:pos x="81" y="106"/>
                    </a:cxn>
                    <a:cxn ang="0">
                      <a:pos x="25" y="22"/>
                    </a:cxn>
                    <a:cxn ang="0">
                      <a:pos x="31" y="9"/>
                    </a:cxn>
                    <a:cxn ang="0">
                      <a:pos x="58" y="9"/>
                    </a:cxn>
                    <a:cxn ang="0">
                      <a:pos x="67" y="19"/>
                    </a:cxn>
                  </a:cxnLst>
                  <a:rect l="0" t="0" r="r" b="b"/>
                  <a:pathLst>
                    <a:path w="488" h="637">
                      <a:moveTo>
                        <a:pt x="92" y="56"/>
                      </a:moveTo>
                      <a:lnTo>
                        <a:pt x="101" y="70"/>
                      </a:lnTo>
                      <a:lnTo>
                        <a:pt x="109" y="80"/>
                      </a:lnTo>
                      <a:lnTo>
                        <a:pt x="119" y="91"/>
                      </a:lnTo>
                      <a:lnTo>
                        <a:pt x="129" y="104"/>
                      </a:lnTo>
                      <a:lnTo>
                        <a:pt x="138" y="113"/>
                      </a:lnTo>
                      <a:lnTo>
                        <a:pt x="146" y="119"/>
                      </a:lnTo>
                      <a:lnTo>
                        <a:pt x="155" y="124"/>
                      </a:lnTo>
                      <a:lnTo>
                        <a:pt x="150" y="105"/>
                      </a:lnTo>
                      <a:lnTo>
                        <a:pt x="145" y="80"/>
                      </a:lnTo>
                      <a:lnTo>
                        <a:pt x="140" y="54"/>
                      </a:lnTo>
                      <a:lnTo>
                        <a:pt x="135" y="27"/>
                      </a:lnTo>
                      <a:lnTo>
                        <a:pt x="138" y="9"/>
                      </a:lnTo>
                      <a:lnTo>
                        <a:pt x="138" y="9"/>
                      </a:lnTo>
                      <a:lnTo>
                        <a:pt x="138" y="9"/>
                      </a:lnTo>
                      <a:lnTo>
                        <a:pt x="138" y="9"/>
                      </a:lnTo>
                      <a:lnTo>
                        <a:pt x="138" y="9"/>
                      </a:lnTo>
                      <a:lnTo>
                        <a:pt x="138" y="9"/>
                      </a:lnTo>
                      <a:lnTo>
                        <a:pt x="138" y="9"/>
                      </a:lnTo>
                      <a:lnTo>
                        <a:pt x="138" y="9"/>
                      </a:lnTo>
                      <a:lnTo>
                        <a:pt x="138" y="9"/>
                      </a:lnTo>
                      <a:lnTo>
                        <a:pt x="138" y="9"/>
                      </a:lnTo>
                      <a:lnTo>
                        <a:pt x="138" y="9"/>
                      </a:lnTo>
                      <a:lnTo>
                        <a:pt x="138" y="9"/>
                      </a:lnTo>
                      <a:lnTo>
                        <a:pt x="138" y="9"/>
                      </a:lnTo>
                      <a:lnTo>
                        <a:pt x="138" y="9"/>
                      </a:lnTo>
                      <a:lnTo>
                        <a:pt x="138" y="9"/>
                      </a:lnTo>
                      <a:lnTo>
                        <a:pt x="138" y="9"/>
                      </a:lnTo>
                      <a:lnTo>
                        <a:pt x="138" y="9"/>
                      </a:lnTo>
                      <a:lnTo>
                        <a:pt x="138" y="9"/>
                      </a:lnTo>
                      <a:lnTo>
                        <a:pt x="138" y="9"/>
                      </a:lnTo>
                      <a:lnTo>
                        <a:pt x="138" y="9"/>
                      </a:lnTo>
                      <a:lnTo>
                        <a:pt x="138" y="9"/>
                      </a:lnTo>
                      <a:lnTo>
                        <a:pt x="138" y="9"/>
                      </a:lnTo>
                      <a:lnTo>
                        <a:pt x="138" y="9"/>
                      </a:lnTo>
                      <a:lnTo>
                        <a:pt x="138" y="9"/>
                      </a:lnTo>
                      <a:lnTo>
                        <a:pt x="138" y="9"/>
                      </a:lnTo>
                      <a:lnTo>
                        <a:pt x="149" y="9"/>
                      </a:lnTo>
                      <a:lnTo>
                        <a:pt x="150" y="9"/>
                      </a:lnTo>
                      <a:lnTo>
                        <a:pt x="150" y="4"/>
                      </a:lnTo>
                      <a:lnTo>
                        <a:pt x="157" y="30"/>
                      </a:lnTo>
                      <a:lnTo>
                        <a:pt x="163" y="54"/>
                      </a:lnTo>
                      <a:lnTo>
                        <a:pt x="168" y="74"/>
                      </a:lnTo>
                      <a:lnTo>
                        <a:pt x="174" y="101"/>
                      </a:lnTo>
                      <a:lnTo>
                        <a:pt x="177" y="118"/>
                      </a:lnTo>
                      <a:lnTo>
                        <a:pt x="181" y="127"/>
                      </a:lnTo>
                      <a:lnTo>
                        <a:pt x="186" y="118"/>
                      </a:lnTo>
                      <a:lnTo>
                        <a:pt x="192" y="106"/>
                      </a:lnTo>
                      <a:lnTo>
                        <a:pt x="200" y="93"/>
                      </a:lnTo>
                      <a:lnTo>
                        <a:pt x="202" y="71"/>
                      </a:lnTo>
                      <a:lnTo>
                        <a:pt x="204" y="54"/>
                      </a:lnTo>
                      <a:lnTo>
                        <a:pt x="206" y="26"/>
                      </a:lnTo>
                      <a:lnTo>
                        <a:pt x="207" y="0"/>
                      </a:lnTo>
                      <a:lnTo>
                        <a:pt x="206" y="0"/>
                      </a:lnTo>
                      <a:lnTo>
                        <a:pt x="217" y="9"/>
                      </a:lnTo>
                      <a:lnTo>
                        <a:pt x="220" y="9"/>
                      </a:lnTo>
                      <a:lnTo>
                        <a:pt x="222" y="9"/>
                      </a:lnTo>
                      <a:lnTo>
                        <a:pt x="223" y="9"/>
                      </a:lnTo>
                      <a:lnTo>
                        <a:pt x="225" y="9"/>
                      </a:lnTo>
                      <a:lnTo>
                        <a:pt x="224" y="9"/>
                      </a:lnTo>
                      <a:lnTo>
                        <a:pt x="220" y="9"/>
                      </a:lnTo>
                      <a:lnTo>
                        <a:pt x="221" y="9"/>
                      </a:lnTo>
                      <a:lnTo>
                        <a:pt x="221" y="9"/>
                      </a:lnTo>
                      <a:lnTo>
                        <a:pt x="226" y="9"/>
                      </a:lnTo>
                      <a:lnTo>
                        <a:pt x="221" y="9"/>
                      </a:lnTo>
                      <a:lnTo>
                        <a:pt x="217" y="9"/>
                      </a:lnTo>
                      <a:lnTo>
                        <a:pt x="219" y="9"/>
                      </a:lnTo>
                      <a:lnTo>
                        <a:pt x="220" y="9"/>
                      </a:lnTo>
                      <a:lnTo>
                        <a:pt x="216" y="9"/>
                      </a:lnTo>
                      <a:lnTo>
                        <a:pt x="224" y="9"/>
                      </a:lnTo>
                      <a:lnTo>
                        <a:pt x="221" y="9"/>
                      </a:lnTo>
                      <a:lnTo>
                        <a:pt x="215" y="9"/>
                      </a:lnTo>
                      <a:lnTo>
                        <a:pt x="216" y="9"/>
                      </a:lnTo>
                      <a:lnTo>
                        <a:pt x="221" y="9"/>
                      </a:lnTo>
                      <a:lnTo>
                        <a:pt x="220" y="9"/>
                      </a:lnTo>
                      <a:lnTo>
                        <a:pt x="224" y="9"/>
                      </a:lnTo>
                      <a:lnTo>
                        <a:pt x="224" y="9"/>
                      </a:lnTo>
                      <a:lnTo>
                        <a:pt x="218" y="9"/>
                      </a:lnTo>
                      <a:lnTo>
                        <a:pt x="230" y="9"/>
                      </a:lnTo>
                      <a:lnTo>
                        <a:pt x="221" y="9"/>
                      </a:lnTo>
                      <a:lnTo>
                        <a:pt x="223" y="9"/>
                      </a:lnTo>
                      <a:lnTo>
                        <a:pt x="230" y="5"/>
                      </a:lnTo>
                      <a:lnTo>
                        <a:pt x="229" y="28"/>
                      </a:lnTo>
                      <a:lnTo>
                        <a:pt x="228" y="56"/>
                      </a:lnTo>
                      <a:lnTo>
                        <a:pt x="226" y="84"/>
                      </a:lnTo>
                      <a:lnTo>
                        <a:pt x="222" y="118"/>
                      </a:lnTo>
                      <a:lnTo>
                        <a:pt x="219" y="148"/>
                      </a:lnTo>
                      <a:lnTo>
                        <a:pt x="216" y="179"/>
                      </a:lnTo>
                      <a:lnTo>
                        <a:pt x="226" y="170"/>
                      </a:lnTo>
                      <a:lnTo>
                        <a:pt x="238" y="158"/>
                      </a:lnTo>
                      <a:lnTo>
                        <a:pt x="253" y="144"/>
                      </a:lnTo>
                      <a:lnTo>
                        <a:pt x="264" y="139"/>
                      </a:lnTo>
                      <a:lnTo>
                        <a:pt x="277" y="137"/>
                      </a:lnTo>
                      <a:lnTo>
                        <a:pt x="287" y="141"/>
                      </a:lnTo>
                      <a:lnTo>
                        <a:pt x="297" y="142"/>
                      </a:lnTo>
                      <a:lnTo>
                        <a:pt x="312" y="145"/>
                      </a:lnTo>
                      <a:lnTo>
                        <a:pt x="331" y="148"/>
                      </a:lnTo>
                      <a:lnTo>
                        <a:pt x="347" y="148"/>
                      </a:lnTo>
                      <a:lnTo>
                        <a:pt x="363" y="145"/>
                      </a:lnTo>
                      <a:lnTo>
                        <a:pt x="376" y="146"/>
                      </a:lnTo>
                      <a:lnTo>
                        <a:pt x="390" y="148"/>
                      </a:lnTo>
                      <a:lnTo>
                        <a:pt x="402" y="157"/>
                      </a:lnTo>
                      <a:lnTo>
                        <a:pt x="418" y="166"/>
                      </a:lnTo>
                      <a:lnTo>
                        <a:pt x="429" y="175"/>
                      </a:lnTo>
                      <a:lnTo>
                        <a:pt x="439" y="187"/>
                      </a:lnTo>
                      <a:lnTo>
                        <a:pt x="452" y="201"/>
                      </a:lnTo>
                      <a:lnTo>
                        <a:pt x="459" y="210"/>
                      </a:lnTo>
                      <a:lnTo>
                        <a:pt x="470" y="231"/>
                      </a:lnTo>
                      <a:lnTo>
                        <a:pt x="478" y="254"/>
                      </a:lnTo>
                      <a:lnTo>
                        <a:pt x="487" y="277"/>
                      </a:lnTo>
                      <a:lnTo>
                        <a:pt x="477" y="278"/>
                      </a:lnTo>
                      <a:lnTo>
                        <a:pt x="464" y="276"/>
                      </a:lnTo>
                      <a:lnTo>
                        <a:pt x="450" y="272"/>
                      </a:lnTo>
                      <a:lnTo>
                        <a:pt x="439" y="268"/>
                      </a:lnTo>
                      <a:lnTo>
                        <a:pt x="429" y="263"/>
                      </a:lnTo>
                      <a:lnTo>
                        <a:pt x="417" y="255"/>
                      </a:lnTo>
                      <a:lnTo>
                        <a:pt x="404" y="246"/>
                      </a:lnTo>
                      <a:lnTo>
                        <a:pt x="394" y="241"/>
                      </a:lnTo>
                      <a:lnTo>
                        <a:pt x="384" y="238"/>
                      </a:lnTo>
                      <a:lnTo>
                        <a:pt x="366" y="234"/>
                      </a:lnTo>
                      <a:lnTo>
                        <a:pt x="347" y="231"/>
                      </a:lnTo>
                      <a:lnTo>
                        <a:pt x="330" y="225"/>
                      </a:lnTo>
                      <a:lnTo>
                        <a:pt x="313" y="221"/>
                      </a:lnTo>
                      <a:lnTo>
                        <a:pt x="296" y="218"/>
                      </a:lnTo>
                      <a:lnTo>
                        <a:pt x="284" y="216"/>
                      </a:lnTo>
                      <a:lnTo>
                        <a:pt x="275" y="215"/>
                      </a:lnTo>
                      <a:lnTo>
                        <a:pt x="262" y="215"/>
                      </a:lnTo>
                      <a:lnTo>
                        <a:pt x="249" y="216"/>
                      </a:lnTo>
                      <a:lnTo>
                        <a:pt x="241" y="219"/>
                      </a:lnTo>
                      <a:lnTo>
                        <a:pt x="230" y="224"/>
                      </a:lnTo>
                      <a:lnTo>
                        <a:pt x="215" y="231"/>
                      </a:lnTo>
                      <a:lnTo>
                        <a:pt x="226" y="241"/>
                      </a:lnTo>
                      <a:lnTo>
                        <a:pt x="238" y="251"/>
                      </a:lnTo>
                      <a:lnTo>
                        <a:pt x="249" y="263"/>
                      </a:lnTo>
                      <a:lnTo>
                        <a:pt x="262" y="268"/>
                      </a:lnTo>
                      <a:lnTo>
                        <a:pt x="276" y="277"/>
                      </a:lnTo>
                      <a:lnTo>
                        <a:pt x="286" y="282"/>
                      </a:lnTo>
                      <a:lnTo>
                        <a:pt x="299" y="284"/>
                      </a:lnTo>
                      <a:lnTo>
                        <a:pt x="314" y="290"/>
                      </a:lnTo>
                      <a:lnTo>
                        <a:pt x="330" y="294"/>
                      </a:lnTo>
                      <a:lnTo>
                        <a:pt x="345" y="298"/>
                      </a:lnTo>
                      <a:lnTo>
                        <a:pt x="360" y="302"/>
                      </a:lnTo>
                      <a:lnTo>
                        <a:pt x="373" y="304"/>
                      </a:lnTo>
                      <a:lnTo>
                        <a:pt x="387" y="310"/>
                      </a:lnTo>
                      <a:lnTo>
                        <a:pt x="401" y="313"/>
                      </a:lnTo>
                      <a:lnTo>
                        <a:pt x="410" y="320"/>
                      </a:lnTo>
                      <a:lnTo>
                        <a:pt x="421" y="332"/>
                      </a:lnTo>
                      <a:lnTo>
                        <a:pt x="432" y="345"/>
                      </a:lnTo>
                      <a:lnTo>
                        <a:pt x="442" y="360"/>
                      </a:lnTo>
                      <a:lnTo>
                        <a:pt x="453" y="378"/>
                      </a:lnTo>
                      <a:lnTo>
                        <a:pt x="459" y="390"/>
                      </a:lnTo>
                      <a:lnTo>
                        <a:pt x="464" y="408"/>
                      </a:lnTo>
                      <a:lnTo>
                        <a:pt x="469" y="429"/>
                      </a:lnTo>
                      <a:lnTo>
                        <a:pt x="474" y="451"/>
                      </a:lnTo>
                      <a:lnTo>
                        <a:pt x="479" y="468"/>
                      </a:lnTo>
                      <a:lnTo>
                        <a:pt x="469" y="459"/>
                      </a:lnTo>
                      <a:lnTo>
                        <a:pt x="454" y="446"/>
                      </a:lnTo>
                      <a:lnTo>
                        <a:pt x="442" y="437"/>
                      </a:lnTo>
                      <a:lnTo>
                        <a:pt x="429" y="424"/>
                      </a:lnTo>
                      <a:lnTo>
                        <a:pt x="415" y="412"/>
                      </a:lnTo>
                      <a:lnTo>
                        <a:pt x="403" y="403"/>
                      </a:lnTo>
                      <a:lnTo>
                        <a:pt x="389" y="391"/>
                      </a:lnTo>
                      <a:lnTo>
                        <a:pt x="376" y="380"/>
                      </a:lnTo>
                      <a:lnTo>
                        <a:pt x="363" y="368"/>
                      </a:lnTo>
                      <a:lnTo>
                        <a:pt x="350" y="355"/>
                      </a:lnTo>
                      <a:lnTo>
                        <a:pt x="338" y="346"/>
                      </a:lnTo>
                      <a:lnTo>
                        <a:pt x="324" y="334"/>
                      </a:lnTo>
                      <a:lnTo>
                        <a:pt x="311" y="325"/>
                      </a:lnTo>
                      <a:lnTo>
                        <a:pt x="298" y="317"/>
                      </a:lnTo>
                      <a:lnTo>
                        <a:pt x="286" y="308"/>
                      </a:lnTo>
                      <a:lnTo>
                        <a:pt x="277" y="304"/>
                      </a:lnTo>
                      <a:lnTo>
                        <a:pt x="267" y="297"/>
                      </a:lnTo>
                      <a:lnTo>
                        <a:pt x="256" y="290"/>
                      </a:lnTo>
                      <a:lnTo>
                        <a:pt x="246" y="282"/>
                      </a:lnTo>
                      <a:lnTo>
                        <a:pt x="239" y="285"/>
                      </a:lnTo>
                      <a:lnTo>
                        <a:pt x="229" y="289"/>
                      </a:lnTo>
                      <a:lnTo>
                        <a:pt x="221" y="288"/>
                      </a:lnTo>
                      <a:lnTo>
                        <a:pt x="213" y="282"/>
                      </a:lnTo>
                      <a:lnTo>
                        <a:pt x="211" y="304"/>
                      </a:lnTo>
                      <a:lnTo>
                        <a:pt x="209" y="330"/>
                      </a:lnTo>
                      <a:lnTo>
                        <a:pt x="215" y="352"/>
                      </a:lnTo>
                      <a:lnTo>
                        <a:pt x="220" y="376"/>
                      </a:lnTo>
                      <a:lnTo>
                        <a:pt x="229" y="392"/>
                      </a:lnTo>
                      <a:lnTo>
                        <a:pt x="238" y="413"/>
                      </a:lnTo>
                      <a:lnTo>
                        <a:pt x="247" y="437"/>
                      </a:lnTo>
                      <a:lnTo>
                        <a:pt x="256" y="462"/>
                      </a:lnTo>
                      <a:lnTo>
                        <a:pt x="264" y="479"/>
                      </a:lnTo>
                      <a:lnTo>
                        <a:pt x="273" y="496"/>
                      </a:lnTo>
                      <a:lnTo>
                        <a:pt x="280" y="530"/>
                      </a:lnTo>
                      <a:lnTo>
                        <a:pt x="283" y="557"/>
                      </a:lnTo>
                      <a:lnTo>
                        <a:pt x="290" y="591"/>
                      </a:lnTo>
                      <a:lnTo>
                        <a:pt x="296" y="622"/>
                      </a:lnTo>
                      <a:lnTo>
                        <a:pt x="267" y="622"/>
                      </a:lnTo>
                      <a:lnTo>
                        <a:pt x="262" y="622"/>
                      </a:lnTo>
                      <a:lnTo>
                        <a:pt x="245" y="585"/>
                      </a:lnTo>
                      <a:lnTo>
                        <a:pt x="231" y="548"/>
                      </a:lnTo>
                      <a:lnTo>
                        <a:pt x="221" y="518"/>
                      </a:lnTo>
                      <a:lnTo>
                        <a:pt x="214" y="487"/>
                      </a:lnTo>
                      <a:lnTo>
                        <a:pt x="210" y="455"/>
                      </a:lnTo>
                      <a:lnTo>
                        <a:pt x="205" y="422"/>
                      </a:lnTo>
                      <a:lnTo>
                        <a:pt x="194" y="373"/>
                      </a:lnTo>
                      <a:lnTo>
                        <a:pt x="186" y="358"/>
                      </a:lnTo>
                      <a:lnTo>
                        <a:pt x="181" y="328"/>
                      </a:lnTo>
                      <a:lnTo>
                        <a:pt x="174" y="316"/>
                      </a:lnTo>
                      <a:lnTo>
                        <a:pt x="167" y="320"/>
                      </a:lnTo>
                      <a:lnTo>
                        <a:pt x="162" y="323"/>
                      </a:lnTo>
                      <a:lnTo>
                        <a:pt x="159" y="342"/>
                      </a:lnTo>
                      <a:lnTo>
                        <a:pt x="160" y="333"/>
                      </a:lnTo>
                      <a:lnTo>
                        <a:pt x="159" y="343"/>
                      </a:lnTo>
                      <a:lnTo>
                        <a:pt x="158" y="351"/>
                      </a:lnTo>
                      <a:lnTo>
                        <a:pt x="155" y="354"/>
                      </a:lnTo>
                      <a:lnTo>
                        <a:pt x="159" y="351"/>
                      </a:lnTo>
                      <a:lnTo>
                        <a:pt x="157" y="347"/>
                      </a:lnTo>
                      <a:lnTo>
                        <a:pt x="159" y="337"/>
                      </a:lnTo>
                      <a:lnTo>
                        <a:pt x="160" y="333"/>
                      </a:lnTo>
                      <a:lnTo>
                        <a:pt x="160" y="334"/>
                      </a:lnTo>
                      <a:lnTo>
                        <a:pt x="160" y="343"/>
                      </a:lnTo>
                      <a:lnTo>
                        <a:pt x="162" y="351"/>
                      </a:lnTo>
                      <a:lnTo>
                        <a:pt x="158" y="354"/>
                      </a:lnTo>
                      <a:lnTo>
                        <a:pt x="150" y="368"/>
                      </a:lnTo>
                      <a:lnTo>
                        <a:pt x="140" y="389"/>
                      </a:lnTo>
                      <a:lnTo>
                        <a:pt x="132" y="405"/>
                      </a:lnTo>
                      <a:lnTo>
                        <a:pt x="124" y="422"/>
                      </a:lnTo>
                      <a:lnTo>
                        <a:pt x="117" y="442"/>
                      </a:lnTo>
                      <a:lnTo>
                        <a:pt x="109" y="459"/>
                      </a:lnTo>
                      <a:lnTo>
                        <a:pt x="101" y="479"/>
                      </a:lnTo>
                      <a:lnTo>
                        <a:pt x="93" y="500"/>
                      </a:lnTo>
                      <a:lnTo>
                        <a:pt x="86" y="522"/>
                      </a:lnTo>
                      <a:lnTo>
                        <a:pt x="78" y="547"/>
                      </a:lnTo>
                      <a:lnTo>
                        <a:pt x="70" y="575"/>
                      </a:lnTo>
                      <a:lnTo>
                        <a:pt x="62" y="604"/>
                      </a:lnTo>
                      <a:lnTo>
                        <a:pt x="53" y="636"/>
                      </a:lnTo>
                      <a:lnTo>
                        <a:pt x="56" y="598"/>
                      </a:lnTo>
                      <a:lnTo>
                        <a:pt x="59" y="573"/>
                      </a:lnTo>
                      <a:lnTo>
                        <a:pt x="61" y="543"/>
                      </a:lnTo>
                      <a:lnTo>
                        <a:pt x="63" y="526"/>
                      </a:lnTo>
                      <a:lnTo>
                        <a:pt x="67" y="513"/>
                      </a:lnTo>
                      <a:lnTo>
                        <a:pt x="72" y="488"/>
                      </a:lnTo>
                      <a:lnTo>
                        <a:pt x="78" y="464"/>
                      </a:lnTo>
                      <a:lnTo>
                        <a:pt x="83" y="444"/>
                      </a:lnTo>
                      <a:lnTo>
                        <a:pt x="92" y="422"/>
                      </a:lnTo>
                      <a:lnTo>
                        <a:pt x="101" y="400"/>
                      </a:lnTo>
                      <a:lnTo>
                        <a:pt x="112" y="376"/>
                      </a:lnTo>
                      <a:lnTo>
                        <a:pt x="121" y="351"/>
                      </a:lnTo>
                      <a:lnTo>
                        <a:pt x="128" y="337"/>
                      </a:lnTo>
                      <a:lnTo>
                        <a:pt x="136" y="324"/>
                      </a:lnTo>
                      <a:lnTo>
                        <a:pt x="147" y="308"/>
                      </a:lnTo>
                      <a:lnTo>
                        <a:pt x="157" y="293"/>
                      </a:lnTo>
                      <a:lnTo>
                        <a:pt x="166" y="276"/>
                      </a:lnTo>
                      <a:lnTo>
                        <a:pt x="176" y="255"/>
                      </a:lnTo>
                      <a:lnTo>
                        <a:pt x="172" y="249"/>
                      </a:lnTo>
                      <a:lnTo>
                        <a:pt x="164" y="238"/>
                      </a:lnTo>
                      <a:lnTo>
                        <a:pt x="157" y="231"/>
                      </a:lnTo>
                      <a:lnTo>
                        <a:pt x="150" y="236"/>
                      </a:lnTo>
                      <a:lnTo>
                        <a:pt x="139" y="249"/>
                      </a:lnTo>
                      <a:lnTo>
                        <a:pt x="129" y="262"/>
                      </a:lnTo>
                      <a:lnTo>
                        <a:pt x="119" y="276"/>
                      </a:lnTo>
                      <a:lnTo>
                        <a:pt x="110" y="293"/>
                      </a:lnTo>
                      <a:lnTo>
                        <a:pt x="98" y="316"/>
                      </a:lnTo>
                      <a:lnTo>
                        <a:pt x="86" y="338"/>
                      </a:lnTo>
                      <a:lnTo>
                        <a:pt x="77" y="355"/>
                      </a:lnTo>
                      <a:lnTo>
                        <a:pt x="68" y="370"/>
                      </a:lnTo>
                      <a:lnTo>
                        <a:pt x="58" y="389"/>
                      </a:lnTo>
                      <a:lnTo>
                        <a:pt x="48" y="411"/>
                      </a:lnTo>
                      <a:lnTo>
                        <a:pt x="40" y="433"/>
                      </a:lnTo>
                      <a:lnTo>
                        <a:pt x="30" y="456"/>
                      </a:lnTo>
                      <a:lnTo>
                        <a:pt x="21" y="479"/>
                      </a:lnTo>
                      <a:lnTo>
                        <a:pt x="12" y="504"/>
                      </a:lnTo>
                      <a:lnTo>
                        <a:pt x="0" y="532"/>
                      </a:lnTo>
                      <a:lnTo>
                        <a:pt x="6" y="496"/>
                      </a:lnTo>
                      <a:lnTo>
                        <a:pt x="9" y="468"/>
                      </a:lnTo>
                      <a:lnTo>
                        <a:pt x="12" y="443"/>
                      </a:lnTo>
                      <a:lnTo>
                        <a:pt x="14" y="435"/>
                      </a:lnTo>
                      <a:lnTo>
                        <a:pt x="20" y="424"/>
                      </a:lnTo>
                      <a:lnTo>
                        <a:pt x="28" y="408"/>
                      </a:lnTo>
                      <a:lnTo>
                        <a:pt x="38" y="391"/>
                      </a:lnTo>
                      <a:lnTo>
                        <a:pt x="49" y="373"/>
                      </a:lnTo>
                      <a:lnTo>
                        <a:pt x="59" y="355"/>
                      </a:lnTo>
                      <a:lnTo>
                        <a:pt x="72" y="334"/>
                      </a:lnTo>
                      <a:lnTo>
                        <a:pt x="81" y="320"/>
                      </a:lnTo>
                      <a:lnTo>
                        <a:pt x="92" y="303"/>
                      </a:lnTo>
                      <a:lnTo>
                        <a:pt x="106" y="284"/>
                      </a:lnTo>
                      <a:lnTo>
                        <a:pt x="119" y="267"/>
                      </a:lnTo>
                      <a:lnTo>
                        <a:pt x="130" y="253"/>
                      </a:lnTo>
                      <a:lnTo>
                        <a:pt x="150" y="233"/>
                      </a:lnTo>
                      <a:lnTo>
                        <a:pt x="161" y="224"/>
                      </a:lnTo>
                      <a:lnTo>
                        <a:pt x="167" y="220"/>
                      </a:lnTo>
                      <a:lnTo>
                        <a:pt x="157" y="209"/>
                      </a:lnTo>
                      <a:lnTo>
                        <a:pt x="145" y="193"/>
                      </a:lnTo>
                      <a:lnTo>
                        <a:pt x="134" y="177"/>
                      </a:lnTo>
                      <a:lnTo>
                        <a:pt x="123" y="165"/>
                      </a:lnTo>
                      <a:lnTo>
                        <a:pt x="112" y="153"/>
                      </a:lnTo>
                      <a:lnTo>
                        <a:pt x="102" y="139"/>
                      </a:lnTo>
                      <a:lnTo>
                        <a:pt x="93" y="127"/>
                      </a:lnTo>
                      <a:lnTo>
                        <a:pt x="81" y="106"/>
                      </a:lnTo>
                      <a:lnTo>
                        <a:pt x="69" y="87"/>
                      </a:lnTo>
                      <a:lnTo>
                        <a:pt x="56" y="69"/>
                      </a:lnTo>
                      <a:lnTo>
                        <a:pt x="42" y="48"/>
                      </a:lnTo>
                      <a:lnTo>
                        <a:pt x="31" y="34"/>
                      </a:lnTo>
                      <a:lnTo>
                        <a:pt x="25" y="22"/>
                      </a:lnTo>
                      <a:lnTo>
                        <a:pt x="17" y="8"/>
                      </a:lnTo>
                      <a:lnTo>
                        <a:pt x="31" y="9"/>
                      </a:lnTo>
                      <a:lnTo>
                        <a:pt x="31" y="9"/>
                      </a:lnTo>
                      <a:lnTo>
                        <a:pt x="31" y="9"/>
                      </a:lnTo>
                      <a:lnTo>
                        <a:pt x="31" y="9"/>
                      </a:lnTo>
                      <a:lnTo>
                        <a:pt x="31" y="9"/>
                      </a:lnTo>
                      <a:lnTo>
                        <a:pt x="31" y="9"/>
                      </a:lnTo>
                      <a:lnTo>
                        <a:pt x="31" y="9"/>
                      </a:lnTo>
                      <a:lnTo>
                        <a:pt x="31" y="9"/>
                      </a:lnTo>
                      <a:lnTo>
                        <a:pt x="58" y="9"/>
                      </a:lnTo>
                      <a:lnTo>
                        <a:pt x="58" y="9"/>
                      </a:lnTo>
                      <a:lnTo>
                        <a:pt x="58" y="9"/>
                      </a:lnTo>
                      <a:lnTo>
                        <a:pt x="58" y="9"/>
                      </a:lnTo>
                      <a:lnTo>
                        <a:pt x="58" y="9"/>
                      </a:lnTo>
                      <a:lnTo>
                        <a:pt x="67" y="19"/>
                      </a:lnTo>
                      <a:lnTo>
                        <a:pt x="81" y="40"/>
                      </a:lnTo>
                      <a:lnTo>
                        <a:pt x="92" y="56"/>
                      </a:lnTo>
                    </a:path>
                  </a:pathLst>
                </a:custGeom>
                <a:solidFill>
                  <a:srgbClr val="037C03"/>
                </a:solidFill>
                <a:ln w="9525" cap="rnd">
                  <a:noFill/>
                  <a:round/>
                  <a:headEnd/>
                  <a:tailEnd/>
                </a:ln>
                <a:effectLst/>
              </p:spPr>
              <p:txBody>
                <a:bodyPr/>
                <a:lstStyle/>
                <a:p>
                  <a:pPr>
                    <a:defRPr/>
                  </a:pPr>
                  <a:endParaRPr lang="ar-EG"/>
                </a:p>
              </p:txBody>
            </p:sp>
            <p:grpSp>
              <p:nvGrpSpPr>
                <p:cNvPr id="2069" name="Group 26"/>
                <p:cNvGrpSpPr>
                  <a:grpSpLocks/>
                </p:cNvGrpSpPr>
                <p:nvPr/>
              </p:nvGrpSpPr>
              <p:grpSpPr bwMode="auto">
                <a:xfrm>
                  <a:off x="4653" y="3240"/>
                  <a:ext cx="991" cy="621"/>
                  <a:chOff x="4653" y="3240"/>
                  <a:chExt cx="991" cy="621"/>
                </a:xfrm>
              </p:grpSpPr>
              <p:sp>
                <p:nvSpPr>
                  <p:cNvPr id="616475" name="Freeform 27"/>
                  <p:cNvSpPr>
                    <a:spLocks/>
                  </p:cNvSpPr>
                  <p:nvPr/>
                </p:nvSpPr>
                <p:spPr bwMode="auto">
                  <a:xfrm>
                    <a:off x="4747" y="3240"/>
                    <a:ext cx="897" cy="579"/>
                  </a:xfrm>
                  <a:custGeom>
                    <a:avLst/>
                    <a:gdLst/>
                    <a:ahLst/>
                    <a:cxnLst>
                      <a:cxn ang="0">
                        <a:pos x="341" y="73"/>
                      </a:cxn>
                      <a:cxn ang="0">
                        <a:pos x="414" y="24"/>
                      </a:cxn>
                      <a:cxn ang="0">
                        <a:pos x="500" y="5"/>
                      </a:cxn>
                      <a:cxn ang="0">
                        <a:pos x="597" y="5"/>
                      </a:cxn>
                      <a:cxn ang="0">
                        <a:pos x="621" y="12"/>
                      </a:cxn>
                      <a:cxn ang="0">
                        <a:pos x="557" y="25"/>
                      </a:cxn>
                      <a:cxn ang="0">
                        <a:pos x="483" y="45"/>
                      </a:cxn>
                      <a:cxn ang="0">
                        <a:pos x="398" y="94"/>
                      </a:cxn>
                      <a:cxn ang="0">
                        <a:pos x="392" y="159"/>
                      </a:cxn>
                      <a:cxn ang="0">
                        <a:pos x="515" y="119"/>
                      </a:cxn>
                      <a:cxn ang="0">
                        <a:pos x="617" y="115"/>
                      </a:cxn>
                      <a:cxn ang="0">
                        <a:pos x="723" y="123"/>
                      </a:cxn>
                      <a:cxn ang="0">
                        <a:pos x="851" y="135"/>
                      </a:cxn>
                      <a:cxn ang="0">
                        <a:pos x="852" y="136"/>
                      </a:cxn>
                      <a:cxn ang="0">
                        <a:pos x="730" y="141"/>
                      </a:cxn>
                      <a:cxn ang="0">
                        <a:pos x="617" y="143"/>
                      </a:cxn>
                      <a:cxn ang="0">
                        <a:pos x="519" y="153"/>
                      </a:cxn>
                      <a:cxn ang="0">
                        <a:pos x="410" y="176"/>
                      </a:cxn>
                      <a:cxn ang="0">
                        <a:pos x="454" y="210"/>
                      </a:cxn>
                      <a:cxn ang="0">
                        <a:pos x="486" y="242"/>
                      </a:cxn>
                      <a:cxn ang="0">
                        <a:pos x="376" y="212"/>
                      </a:cxn>
                      <a:cxn ang="0">
                        <a:pos x="354" y="231"/>
                      </a:cxn>
                      <a:cxn ang="0">
                        <a:pos x="473" y="247"/>
                      </a:cxn>
                      <a:cxn ang="0">
                        <a:pos x="576" y="268"/>
                      </a:cxn>
                      <a:cxn ang="0">
                        <a:pos x="656" y="322"/>
                      </a:cxn>
                      <a:cxn ang="0">
                        <a:pos x="717" y="398"/>
                      </a:cxn>
                      <a:cxn ang="0">
                        <a:pos x="704" y="411"/>
                      </a:cxn>
                      <a:cxn ang="0">
                        <a:pos x="621" y="363"/>
                      </a:cxn>
                      <a:cxn ang="0">
                        <a:pos x="531" y="311"/>
                      </a:cxn>
                      <a:cxn ang="0">
                        <a:pos x="432" y="275"/>
                      </a:cxn>
                      <a:cxn ang="0">
                        <a:pos x="370" y="264"/>
                      </a:cxn>
                      <a:cxn ang="0">
                        <a:pos x="421" y="322"/>
                      </a:cxn>
                      <a:cxn ang="0">
                        <a:pos x="487" y="398"/>
                      </a:cxn>
                      <a:cxn ang="0">
                        <a:pos x="523" y="467"/>
                      </a:cxn>
                      <a:cxn ang="0">
                        <a:pos x="521" y="532"/>
                      </a:cxn>
                      <a:cxn ang="0">
                        <a:pos x="475" y="461"/>
                      </a:cxn>
                      <a:cxn ang="0">
                        <a:pos x="426" y="383"/>
                      </a:cxn>
                      <a:cxn ang="0">
                        <a:pos x="371" y="315"/>
                      </a:cxn>
                      <a:cxn ang="0">
                        <a:pos x="321" y="253"/>
                      </a:cxn>
                      <a:cxn ang="0">
                        <a:pos x="235" y="289"/>
                      </a:cxn>
                      <a:cxn ang="0">
                        <a:pos x="165" y="375"/>
                      </a:cxn>
                      <a:cxn ang="0">
                        <a:pos x="105" y="463"/>
                      </a:cxn>
                      <a:cxn ang="0">
                        <a:pos x="39" y="545"/>
                      </a:cxn>
                      <a:cxn ang="0">
                        <a:pos x="18" y="536"/>
                      </a:cxn>
                      <a:cxn ang="0">
                        <a:pos x="98" y="433"/>
                      </a:cxn>
                      <a:cxn ang="0">
                        <a:pos x="168" y="353"/>
                      </a:cxn>
                      <a:cxn ang="0">
                        <a:pos x="229" y="275"/>
                      </a:cxn>
                      <a:cxn ang="0">
                        <a:pos x="284" y="214"/>
                      </a:cxn>
                      <a:cxn ang="0">
                        <a:pos x="204" y="142"/>
                      </a:cxn>
                      <a:cxn ang="0">
                        <a:pos x="90" y="102"/>
                      </a:cxn>
                      <a:cxn ang="0">
                        <a:pos x="42" y="81"/>
                      </a:cxn>
                      <a:cxn ang="0">
                        <a:pos x="129" y="104"/>
                      </a:cxn>
                      <a:cxn ang="0">
                        <a:pos x="250" y="154"/>
                      </a:cxn>
                    </a:cxnLst>
                    <a:rect l="0" t="0" r="r" b="b"/>
                    <a:pathLst>
                      <a:path w="897" h="579">
                        <a:moveTo>
                          <a:pt x="283" y="148"/>
                        </a:moveTo>
                        <a:lnTo>
                          <a:pt x="290" y="133"/>
                        </a:lnTo>
                        <a:lnTo>
                          <a:pt x="300" y="117"/>
                        </a:lnTo>
                        <a:lnTo>
                          <a:pt x="313" y="102"/>
                        </a:lnTo>
                        <a:lnTo>
                          <a:pt x="327" y="87"/>
                        </a:lnTo>
                        <a:lnTo>
                          <a:pt x="341" y="73"/>
                        </a:lnTo>
                        <a:lnTo>
                          <a:pt x="352" y="62"/>
                        </a:lnTo>
                        <a:lnTo>
                          <a:pt x="364" y="53"/>
                        </a:lnTo>
                        <a:lnTo>
                          <a:pt x="377" y="45"/>
                        </a:lnTo>
                        <a:lnTo>
                          <a:pt x="389" y="37"/>
                        </a:lnTo>
                        <a:lnTo>
                          <a:pt x="400" y="31"/>
                        </a:lnTo>
                        <a:lnTo>
                          <a:pt x="414" y="24"/>
                        </a:lnTo>
                        <a:lnTo>
                          <a:pt x="426" y="19"/>
                        </a:lnTo>
                        <a:lnTo>
                          <a:pt x="438" y="15"/>
                        </a:lnTo>
                        <a:lnTo>
                          <a:pt x="454" y="12"/>
                        </a:lnTo>
                        <a:lnTo>
                          <a:pt x="471" y="9"/>
                        </a:lnTo>
                        <a:lnTo>
                          <a:pt x="485" y="7"/>
                        </a:lnTo>
                        <a:lnTo>
                          <a:pt x="500" y="5"/>
                        </a:lnTo>
                        <a:lnTo>
                          <a:pt x="516" y="4"/>
                        </a:lnTo>
                        <a:lnTo>
                          <a:pt x="532" y="3"/>
                        </a:lnTo>
                        <a:lnTo>
                          <a:pt x="553" y="2"/>
                        </a:lnTo>
                        <a:lnTo>
                          <a:pt x="568" y="3"/>
                        </a:lnTo>
                        <a:lnTo>
                          <a:pt x="583" y="4"/>
                        </a:lnTo>
                        <a:lnTo>
                          <a:pt x="597" y="5"/>
                        </a:lnTo>
                        <a:lnTo>
                          <a:pt x="610" y="3"/>
                        </a:lnTo>
                        <a:lnTo>
                          <a:pt x="627" y="2"/>
                        </a:lnTo>
                        <a:lnTo>
                          <a:pt x="642" y="0"/>
                        </a:lnTo>
                        <a:lnTo>
                          <a:pt x="635" y="4"/>
                        </a:lnTo>
                        <a:lnTo>
                          <a:pt x="627" y="7"/>
                        </a:lnTo>
                        <a:lnTo>
                          <a:pt x="621" y="12"/>
                        </a:lnTo>
                        <a:lnTo>
                          <a:pt x="615" y="18"/>
                        </a:lnTo>
                        <a:lnTo>
                          <a:pt x="602" y="18"/>
                        </a:lnTo>
                        <a:lnTo>
                          <a:pt x="589" y="19"/>
                        </a:lnTo>
                        <a:lnTo>
                          <a:pt x="579" y="21"/>
                        </a:lnTo>
                        <a:lnTo>
                          <a:pt x="568" y="23"/>
                        </a:lnTo>
                        <a:lnTo>
                          <a:pt x="557" y="25"/>
                        </a:lnTo>
                        <a:lnTo>
                          <a:pt x="545" y="28"/>
                        </a:lnTo>
                        <a:lnTo>
                          <a:pt x="532" y="31"/>
                        </a:lnTo>
                        <a:lnTo>
                          <a:pt x="519" y="34"/>
                        </a:lnTo>
                        <a:lnTo>
                          <a:pt x="506" y="37"/>
                        </a:lnTo>
                        <a:lnTo>
                          <a:pt x="494" y="40"/>
                        </a:lnTo>
                        <a:lnTo>
                          <a:pt x="483" y="45"/>
                        </a:lnTo>
                        <a:lnTo>
                          <a:pt x="468" y="50"/>
                        </a:lnTo>
                        <a:lnTo>
                          <a:pt x="454" y="56"/>
                        </a:lnTo>
                        <a:lnTo>
                          <a:pt x="440" y="63"/>
                        </a:lnTo>
                        <a:lnTo>
                          <a:pt x="426" y="70"/>
                        </a:lnTo>
                        <a:lnTo>
                          <a:pt x="411" y="81"/>
                        </a:lnTo>
                        <a:lnTo>
                          <a:pt x="398" y="94"/>
                        </a:lnTo>
                        <a:lnTo>
                          <a:pt x="385" y="110"/>
                        </a:lnTo>
                        <a:lnTo>
                          <a:pt x="371" y="130"/>
                        </a:lnTo>
                        <a:lnTo>
                          <a:pt x="358" y="154"/>
                        </a:lnTo>
                        <a:lnTo>
                          <a:pt x="341" y="181"/>
                        </a:lnTo>
                        <a:lnTo>
                          <a:pt x="368" y="170"/>
                        </a:lnTo>
                        <a:lnTo>
                          <a:pt x="392" y="159"/>
                        </a:lnTo>
                        <a:lnTo>
                          <a:pt x="423" y="147"/>
                        </a:lnTo>
                        <a:lnTo>
                          <a:pt x="454" y="134"/>
                        </a:lnTo>
                        <a:lnTo>
                          <a:pt x="468" y="130"/>
                        </a:lnTo>
                        <a:lnTo>
                          <a:pt x="482" y="126"/>
                        </a:lnTo>
                        <a:lnTo>
                          <a:pt x="498" y="123"/>
                        </a:lnTo>
                        <a:lnTo>
                          <a:pt x="515" y="119"/>
                        </a:lnTo>
                        <a:lnTo>
                          <a:pt x="533" y="116"/>
                        </a:lnTo>
                        <a:lnTo>
                          <a:pt x="549" y="115"/>
                        </a:lnTo>
                        <a:lnTo>
                          <a:pt x="563" y="114"/>
                        </a:lnTo>
                        <a:lnTo>
                          <a:pt x="583" y="113"/>
                        </a:lnTo>
                        <a:lnTo>
                          <a:pt x="602" y="114"/>
                        </a:lnTo>
                        <a:lnTo>
                          <a:pt x="617" y="115"/>
                        </a:lnTo>
                        <a:lnTo>
                          <a:pt x="636" y="116"/>
                        </a:lnTo>
                        <a:lnTo>
                          <a:pt x="653" y="117"/>
                        </a:lnTo>
                        <a:lnTo>
                          <a:pt x="670" y="118"/>
                        </a:lnTo>
                        <a:lnTo>
                          <a:pt x="688" y="120"/>
                        </a:lnTo>
                        <a:lnTo>
                          <a:pt x="705" y="121"/>
                        </a:lnTo>
                        <a:lnTo>
                          <a:pt x="723" y="123"/>
                        </a:lnTo>
                        <a:lnTo>
                          <a:pt x="742" y="124"/>
                        </a:lnTo>
                        <a:lnTo>
                          <a:pt x="759" y="126"/>
                        </a:lnTo>
                        <a:lnTo>
                          <a:pt x="780" y="128"/>
                        </a:lnTo>
                        <a:lnTo>
                          <a:pt x="800" y="129"/>
                        </a:lnTo>
                        <a:lnTo>
                          <a:pt x="820" y="132"/>
                        </a:lnTo>
                        <a:lnTo>
                          <a:pt x="851" y="135"/>
                        </a:lnTo>
                        <a:lnTo>
                          <a:pt x="861" y="135"/>
                        </a:lnTo>
                        <a:lnTo>
                          <a:pt x="869" y="135"/>
                        </a:lnTo>
                        <a:lnTo>
                          <a:pt x="879" y="138"/>
                        </a:lnTo>
                        <a:lnTo>
                          <a:pt x="896" y="143"/>
                        </a:lnTo>
                        <a:lnTo>
                          <a:pt x="866" y="138"/>
                        </a:lnTo>
                        <a:lnTo>
                          <a:pt x="852" y="136"/>
                        </a:lnTo>
                        <a:lnTo>
                          <a:pt x="840" y="136"/>
                        </a:lnTo>
                        <a:lnTo>
                          <a:pt x="812" y="138"/>
                        </a:lnTo>
                        <a:lnTo>
                          <a:pt x="793" y="139"/>
                        </a:lnTo>
                        <a:lnTo>
                          <a:pt x="770" y="140"/>
                        </a:lnTo>
                        <a:lnTo>
                          <a:pt x="750" y="140"/>
                        </a:lnTo>
                        <a:lnTo>
                          <a:pt x="730" y="141"/>
                        </a:lnTo>
                        <a:lnTo>
                          <a:pt x="712" y="142"/>
                        </a:lnTo>
                        <a:lnTo>
                          <a:pt x="695" y="140"/>
                        </a:lnTo>
                        <a:lnTo>
                          <a:pt x="674" y="139"/>
                        </a:lnTo>
                        <a:lnTo>
                          <a:pt x="653" y="140"/>
                        </a:lnTo>
                        <a:lnTo>
                          <a:pt x="634" y="142"/>
                        </a:lnTo>
                        <a:lnTo>
                          <a:pt x="617" y="143"/>
                        </a:lnTo>
                        <a:lnTo>
                          <a:pt x="598" y="144"/>
                        </a:lnTo>
                        <a:lnTo>
                          <a:pt x="583" y="144"/>
                        </a:lnTo>
                        <a:lnTo>
                          <a:pt x="565" y="145"/>
                        </a:lnTo>
                        <a:lnTo>
                          <a:pt x="549" y="148"/>
                        </a:lnTo>
                        <a:lnTo>
                          <a:pt x="534" y="150"/>
                        </a:lnTo>
                        <a:lnTo>
                          <a:pt x="519" y="153"/>
                        </a:lnTo>
                        <a:lnTo>
                          <a:pt x="503" y="156"/>
                        </a:lnTo>
                        <a:lnTo>
                          <a:pt x="487" y="160"/>
                        </a:lnTo>
                        <a:lnTo>
                          <a:pt x="469" y="164"/>
                        </a:lnTo>
                        <a:lnTo>
                          <a:pt x="454" y="167"/>
                        </a:lnTo>
                        <a:lnTo>
                          <a:pt x="426" y="173"/>
                        </a:lnTo>
                        <a:lnTo>
                          <a:pt x="410" y="176"/>
                        </a:lnTo>
                        <a:lnTo>
                          <a:pt x="385" y="185"/>
                        </a:lnTo>
                        <a:lnTo>
                          <a:pt x="352" y="195"/>
                        </a:lnTo>
                        <a:lnTo>
                          <a:pt x="387" y="198"/>
                        </a:lnTo>
                        <a:lnTo>
                          <a:pt x="427" y="200"/>
                        </a:lnTo>
                        <a:lnTo>
                          <a:pt x="435" y="202"/>
                        </a:lnTo>
                        <a:lnTo>
                          <a:pt x="454" y="210"/>
                        </a:lnTo>
                        <a:lnTo>
                          <a:pt x="466" y="215"/>
                        </a:lnTo>
                        <a:lnTo>
                          <a:pt x="478" y="220"/>
                        </a:lnTo>
                        <a:lnTo>
                          <a:pt x="481" y="223"/>
                        </a:lnTo>
                        <a:lnTo>
                          <a:pt x="487" y="232"/>
                        </a:lnTo>
                        <a:lnTo>
                          <a:pt x="500" y="249"/>
                        </a:lnTo>
                        <a:lnTo>
                          <a:pt x="486" y="242"/>
                        </a:lnTo>
                        <a:lnTo>
                          <a:pt x="469" y="233"/>
                        </a:lnTo>
                        <a:lnTo>
                          <a:pt x="454" y="230"/>
                        </a:lnTo>
                        <a:lnTo>
                          <a:pt x="427" y="224"/>
                        </a:lnTo>
                        <a:lnTo>
                          <a:pt x="407" y="220"/>
                        </a:lnTo>
                        <a:lnTo>
                          <a:pt x="387" y="215"/>
                        </a:lnTo>
                        <a:lnTo>
                          <a:pt x="376" y="212"/>
                        </a:lnTo>
                        <a:lnTo>
                          <a:pt x="353" y="215"/>
                        </a:lnTo>
                        <a:lnTo>
                          <a:pt x="338" y="217"/>
                        </a:lnTo>
                        <a:lnTo>
                          <a:pt x="318" y="220"/>
                        </a:lnTo>
                        <a:lnTo>
                          <a:pt x="328" y="223"/>
                        </a:lnTo>
                        <a:lnTo>
                          <a:pt x="339" y="226"/>
                        </a:lnTo>
                        <a:lnTo>
                          <a:pt x="354" y="231"/>
                        </a:lnTo>
                        <a:lnTo>
                          <a:pt x="371" y="230"/>
                        </a:lnTo>
                        <a:lnTo>
                          <a:pt x="399" y="231"/>
                        </a:lnTo>
                        <a:lnTo>
                          <a:pt x="416" y="234"/>
                        </a:lnTo>
                        <a:lnTo>
                          <a:pt x="438" y="238"/>
                        </a:lnTo>
                        <a:lnTo>
                          <a:pt x="454" y="243"/>
                        </a:lnTo>
                        <a:lnTo>
                          <a:pt x="473" y="247"/>
                        </a:lnTo>
                        <a:lnTo>
                          <a:pt x="495" y="252"/>
                        </a:lnTo>
                        <a:lnTo>
                          <a:pt x="514" y="256"/>
                        </a:lnTo>
                        <a:lnTo>
                          <a:pt x="531" y="258"/>
                        </a:lnTo>
                        <a:lnTo>
                          <a:pt x="545" y="261"/>
                        </a:lnTo>
                        <a:lnTo>
                          <a:pt x="559" y="264"/>
                        </a:lnTo>
                        <a:lnTo>
                          <a:pt x="576" y="268"/>
                        </a:lnTo>
                        <a:lnTo>
                          <a:pt x="594" y="274"/>
                        </a:lnTo>
                        <a:lnTo>
                          <a:pt x="611" y="281"/>
                        </a:lnTo>
                        <a:lnTo>
                          <a:pt x="619" y="286"/>
                        </a:lnTo>
                        <a:lnTo>
                          <a:pt x="631" y="298"/>
                        </a:lnTo>
                        <a:lnTo>
                          <a:pt x="646" y="311"/>
                        </a:lnTo>
                        <a:lnTo>
                          <a:pt x="656" y="322"/>
                        </a:lnTo>
                        <a:lnTo>
                          <a:pt x="666" y="335"/>
                        </a:lnTo>
                        <a:lnTo>
                          <a:pt x="676" y="347"/>
                        </a:lnTo>
                        <a:lnTo>
                          <a:pt x="686" y="360"/>
                        </a:lnTo>
                        <a:lnTo>
                          <a:pt x="695" y="371"/>
                        </a:lnTo>
                        <a:lnTo>
                          <a:pt x="705" y="384"/>
                        </a:lnTo>
                        <a:lnTo>
                          <a:pt x="717" y="398"/>
                        </a:lnTo>
                        <a:lnTo>
                          <a:pt x="727" y="413"/>
                        </a:lnTo>
                        <a:lnTo>
                          <a:pt x="738" y="424"/>
                        </a:lnTo>
                        <a:lnTo>
                          <a:pt x="752" y="438"/>
                        </a:lnTo>
                        <a:lnTo>
                          <a:pt x="734" y="427"/>
                        </a:lnTo>
                        <a:lnTo>
                          <a:pt x="721" y="420"/>
                        </a:lnTo>
                        <a:lnTo>
                          <a:pt x="704" y="411"/>
                        </a:lnTo>
                        <a:lnTo>
                          <a:pt x="688" y="401"/>
                        </a:lnTo>
                        <a:lnTo>
                          <a:pt x="674" y="392"/>
                        </a:lnTo>
                        <a:lnTo>
                          <a:pt x="661" y="384"/>
                        </a:lnTo>
                        <a:lnTo>
                          <a:pt x="649" y="378"/>
                        </a:lnTo>
                        <a:lnTo>
                          <a:pt x="636" y="371"/>
                        </a:lnTo>
                        <a:lnTo>
                          <a:pt x="621" y="363"/>
                        </a:lnTo>
                        <a:lnTo>
                          <a:pt x="608" y="356"/>
                        </a:lnTo>
                        <a:lnTo>
                          <a:pt x="596" y="349"/>
                        </a:lnTo>
                        <a:lnTo>
                          <a:pt x="580" y="340"/>
                        </a:lnTo>
                        <a:lnTo>
                          <a:pt x="563" y="331"/>
                        </a:lnTo>
                        <a:lnTo>
                          <a:pt x="547" y="320"/>
                        </a:lnTo>
                        <a:lnTo>
                          <a:pt x="531" y="311"/>
                        </a:lnTo>
                        <a:lnTo>
                          <a:pt x="516" y="304"/>
                        </a:lnTo>
                        <a:lnTo>
                          <a:pt x="502" y="296"/>
                        </a:lnTo>
                        <a:lnTo>
                          <a:pt x="484" y="289"/>
                        </a:lnTo>
                        <a:lnTo>
                          <a:pt x="469" y="284"/>
                        </a:lnTo>
                        <a:lnTo>
                          <a:pt x="454" y="280"/>
                        </a:lnTo>
                        <a:lnTo>
                          <a:pt x="432" y="275"/>
                        </a:lnTo>
                        <a:lnTo>
                          <a:pt x="412" y="270"/>
                        </a:lnTo>
                        <a:lnTo>
                          <a:pt x="397" y="267"/>
                        </a:lnTo>
                        <a:lnTo>
                          <a:pt x="381" y="263"/>
                        </a:lnTo>
                        <a:lnTo>
                          <a:pt x="358" y="254"/>
                        </a:lnTo>
                        <a:lnTo>
                          <a:pt x="334" y="245"/>
                        </a:lnTo>
                        <a:lnTo>
                          <a:pt x="370" y="264"/>
                        </a:lnTo>
                        <a:lnTo>
                          <a:pt x="373" y="268"/>
                        </a:lnTo>
                        <a:lnTo>
                          <a:pt x="381" y="276"/>
                        </a:lnTo>
                        <a:lnTo>
                          <a:pt x="390" y="286"/>
                        </a:lnTo>
                        <a:lnTo>
                          <a:pt x="400" y="298"/>
                        </a:lnTo>
                        <a:lnTo>
                          <a:pt x="411" y="309"/>
                        </a:lnTo>
                        <a:lnTo>
                          <a:pt x="421" y="322"/>
                        </a:lnTo>
                        <a:lnTo>
                          <a:pt x="434" y="335"/>
                        </a:lnTo>
                        <a:lnTo>
                          <a:pt x="444" y="346"/>
                        </a:lnTo>
                        <a:lnTo>
                          <a:pt x="454" y="357"/>
                        </a:lnTo>
                        <a:lnTo>
                          <a:pt x="464" y="369"/>
                        </a:lnTo>
                        <a:lnTo>
                          <a:pt x="477" y="385"/>
                        </a:lnTo>
                        <a:lnTo>
                          <a:pt x="487" y="398"/>
                        </a:lnTo>
                        <a:lnTo>
                          <a:pt x="496" y="408"/>
                        </a:lnTo>
                        <a:lnTo>
                          <a:pt x="503" y="421"/>
                        </a:lnTo>
                        <a:lnTo>
                          <a:pt x="511" y="433"/>
                        </a:lnTo>
                        <a:lnTo>
                          <a:pt x="516" y="445"/>
                        </a:lnTo>
                        <a:lnTo>
                          <a:pt x="520" y="454"/>
                        </a:lnTo>
                        <a:lnTo>
                          <a:pt x="523" y="467"/>
                        </a:lnTo>
                        <a:lnTo>
                          <a:pt x="525" y="484"/>
                        </a:lnTo>
                        <a:lnTo>
                          <a:pt x="527" y="500"/>
                        </a:lnTo>
                        <a:lnTo>
                          <a:pt x="530" y="517"/>
                        </a:lnTo>
                        <a:lnTo>
                          <a:pt x="533" y="532"/>
                        </a:lnTo>
                        <a:lnTo>
                          <a:pt x="535" y="548"/>
                        </a:lnTo>
                        <a:lnTo>
                          <a:pt x="521" y="532"/>
                        </a:lnTo>
                        <a:lnTo>
                          <a:pt x="511" y="521"/>
                        </a:lnTo>
                        <a:lnTo>
                          <a:pt x="500" y="510"/>
                        </a:lnTo>
                        <a:lnTo>
                          <a:pt x="494" y="501"/>
                        </a:lnTo>
                        <a:lnTo>
                          <a:pt x="487" y="489"/>
                        </a:lnTo>
                        <a:lnTo>
                          <a:pt x="482" y="476"/>
                        </a:lnTo>
                        <a:lnTo>
                          <a:pt x="475" y="461"/>
                        </a:lnTo>
                        <a:lnTo>
                          <a:pt x="467" y="447"/>
                        </a:lnTo>
                        <a:lnTo>
                          <a:pt x="459" y="431"/>
                        </a:lnTo>
                        <a:lnTo>
                          <a:pt x="452" y="418"/>
                        </a:lnTo>
                        <a:lnTo>
                          <a:pt x="444" y="405"/>
                        </a:lnTo>
                        <a:lnTo>
                          <a:pt x="434" y="393"/>
                        </a:lnTo>
                        <a:lnTo>
                          <a:pt x="426" y="383"/>
                        </a:lnTo>
                        <a:lnTo>
                          <a:pt x="414" y="371"/>
                        </a:lnTo>
                        <a:lnTo>
                          <a:pt x="400" y="359"/>
                        </a:lnTo>
                        <a:lnTo>
                          <a:pt x="391" y="349"/>
                        </a:lnTo>
                        <a:lnTo>
                          <a:pt x="380" y="339"/>
                        </a:lnTo>
                        <a:lnTo>
                          <a:pt x="378" y="329"/>
                        </a:lnTo>
                        <a:lnTo>
                          <a:pt x="371" y="315"/>
                        </a:lnTo>
                        <a:lnTo>
                          <a:pt x="363" y="304"/>
                        </a:lnTo>
                        <a:lnTo>
                          <a:pt x="357" y="291"/>
                        </a:lnTo>
                        <a:lnTo>
                          <a:pt x="352" y="287"/>
                        </a:lnTo>
                        <a:lnTo>
                          <a:pt x="339" y="275"/>
                        </a:lnTo>
                        <a:lnTo>
                          <a:pt x="330" y="264"/>
                        </a:lnTo>
                        <a:lnTo>
                          <a:pt x="321" y="253"/>
                        </a:lnTo>
                        <a:lnTo>
                          <a:pt x="312" y="243"/>
                        </a:lnTo>
                        <a:lnTo>
                          <a:pt x="296" y="249"/>
                        </a:lnTo>
                        <a:lnTo>
                          <a:pt x="281" y="257"/>
                        </a:lnTo>
                        <a:lnTo>
                          <a:pt x="264" y="269"/>
                        </a:lnTo>
                        <a:lnTo>
                          <a:pt x="247" y="279"/>
                        </a:lnTo>
                        <a:lnTo>
                          <a:pt x="235" y="289"/>
                        </a:lnTo>
                        <a:lnTo>
                          <a:pt x="225" y="300"/>
                        </a:lnTo>
                        <a:lnTo>
                          <a:pt x="213" y="314"/>
                        </a:lnTo>
                        <a:lnTo>
                          <a:pt x="199" y="331"/>
                        </a:lnTo>
                        <a:lnTo>
                          <a:pt x="188" y="344"/>
                        </a:lnTo>
                        <a:lnTo>
                          <a:pt x="175" y="361"/>
                        </a:lnTo>
                        <a:lnTo>
                          <a:pt x="165" y="375"/>
                        </a:lnTo>
                        <a:lnTo>
                          <a:pt x="155" y="388"/>
                        </a:lnTo>
                        <a:lnTo>
                          <a:pt x="145" y="402"/>
                        </a:lnTo>
                        <a:lnTo>
                          <a:pt x="137" y="416"/>
                        </a:lnTo>
                        <a:lnTo>
                          <a:pt x="127" y="431"/>
                        </a:lnTo>
                        <a:lnTo>
                          <a:pt x="118" y="446"/>
                        </a:lnTo>
                        <a:lnTo>
                          <a:pt x="105" y="463"/>
                        </a:lnTo>
                        <a:lnTo>
                          <a:pt x="93" y="480"/>
                        </a:lnTo>
                        <a:lnTo>
                          <a:pt x="80" y="499"/>
                        </a:lnTo>
                        <a:lnTo>
                          <a:pt x="68" y="514"/>
                        </a:lnTo>
                        <a:lnTo>
                          <a:pt x="59" y="524"/>
                        </a:lnTo>
                        <a:lnTo>
                          <a:pt x="49" y="535"/>
                        </a:lnTo>
                        <a:lnTo>
                          <a:pt x="39" y="545"/>
                        </a:lnTo>
                        <a:lnTo>
                          <a:pt x="27" y="555"/>
                        </a:lnTo>
                        <a:lnTo>
                          <a:pt x="15" y="565"/>
                        </a:lnTo>
                        <a:lnTo>
                          <a:pt x="0" y="578"/>
                        </a:lnTo>
                        <a:lnTo>
                          <a:pt x="5" y="562"/>
                        </a:lnTo>
                        <a:lnTo>
                          <a:pt x="10" y="550"/>
                        </a:lnTo>
                        <a:lnTo>
                          <a:pt x="18" y="536"/>
                        </a:lnTo>
                        <a:lnTo>
                          <a:pt x="27" y="524"/>
                        </a:lnTo>
                        <a:lnTo>
                          <a:pt x="41" y="506"/>
                        </a:lnTo>
                        <a:lnTo>
                          <a:pt x="56" y="488"/>
                        </a:lnTo>
                        <a:lnTo>
                          <a:pt x="72" y="467"/>
                        </a:lnTo>
                        <a:lnTo>
                          <a:pt x="85" y="450"/>
                        </a:lnTo>
                        <a:lnTo>
                          <a:pt x="98" y="433"/>
                        </a:lnTo>
                        <a:lnTo>
                          <a:pt x="111" y="418"/>
                        </a:lnTo>
                        <a:lnTo>
                          <a:pt x="120" y="405"/>
                        </a:lnTo>
                        <a:lnTo>
                          <a:pt x="132" y="392"/>
                        </a:lnTo>
                        <a:lnTo>
                          <a:pt x="142" y="381"/>
                        </a:lnTo>
                        <a:lnTo>
                          <a:pt x="155" y="367"/>
                        </a:lnTo>
                        <a:lnTo>
                          <a:pt x="168" y="353"/>
                        </a:lnTo>
                        <a:lnTo>
                          <a:pt x="181" y="339"/>
                        </a:lnTo>
                        <a:lnTo>
                          <a:pt x="194" y="323"/>
                        </a:lnTo>
                        <a:lnTo>
                          <a:pt x="205" y="310"/>
                        </a:lnTo>
                        <a:lnTo>
                          <a:pt x="216" y="297"/>
                        </a:lnTo>
                        <a:lnTo>
                          <a:pt x="224" y="285"/>
                        </a:lnTo>
                        <a:lnTo>
                          <a:pt x="229" y="275"/>
                        </a:lnTo>
                        <a:lnTo>
                          <a:pt x="235" y="266"/>
                        </a:lnTo>
                        <a:lnTo>
                          <a:pt x="241" y="256"/>
                        </a:lnTo>
                        <a:lnTo>
                          <a:pt x="250" y="247"/>
                        </a:lnTo>
                        <a:lnTo>
                          <a:pt x="263" y="234"/>
                        </a:lnTo>
                        <a:lnTo>
                          <a:pt x="274" y="223"/>
                        </a:lnTo>
                        <a:lnTo>
                          <a:pt x="284" y="214"/>
                        </a:lnTo>
                        <a:lnTo>
                          <a:pt x="293" y="204"/>
                        </a:lnTo>
                        <a:lnTo>
                          <a:pt x="290" y="194"/>
                        </a:lnTo>
                        <a:lnTo>
                          <a:pt x="285" y="180"/>
                        </a:lnTo>
                        <a:lnTo>
                          <a:pt x="260" y="173"/>
                        </a:lnTo>
                        <a:lnTo>
                          <a:pt x="232" y="157"/>
                        </a:lnTo>
                        <a:lnTo>
                          <a:pt x="204" y="142"/>
                        </a:lnTo>
                        <a:lnTo>
                          <a:pt x="188" y="133"/>
                        </a:lnTo>
                        <a:lnTo>
                          <a:pt x="175" y="127"/>
                        </a:lnTo>
                        <a:lnTo>
                          <a:pt x="153" y="119"/>
                        </a:lnTo>
                        <a:lnTo>
                          <a:pt x="131" y="113"/>
                        </a:lnTo>
                        <a:lnTo>
                          <a:pt x="107" y="107"/>
                        </a:lnTo>
                        <a:lnTo>
                          <a:pt x="90" y="102"/>
                        </a:lnTo>
                        <a:lnTo>
                          <a:pt x="69" y="96"/>
                        </a:lnTo>
                        <a:lnTo>
                          <a:pt x="50" y="91"/>
                        </a:lnTo>
                        <a:lnTo>
                          <a:pt x="32" y="88"/>
                        </a:lnTo>
                        <a:lnTo>
                          <a:pt x="16" y="84"/>
                        </a:lnTo>
                        <a:lnTo>
                          <a:pt x="31" y="83"/>
                        </a:lnTo>
                        <a:lnTo>
                          <a:pt x="42" y="81"/>
                        </a:lnTo>
                        <a:lnTo>
                          <a:pt x="51" y="80"/>
                        </a:lnTo>
                        <a:lnTo>
                          <a:pt x="61" y="79"/>
                        </a:lnTo>
                        <a:lnTo>
                          <a:pt x="71" y="80"/>
                        </a:lnTo>
                        <a:lnTo>
                          <a:pt x="92" y="88"/>
                        </a:lnTo>
                        <a:lnTo>
                          <a:pt x="110" y="95"/>
                        </a:lnTo>
                        <a:lnTo>
                          <a:pt x="129" y="104"/>
                        </a:lnTo>
                        <a:lnTo>
                          <a:pt x="148" y="113"/>
                        </a:lnTo>
                        <a:lnTo>
                          <a:pt x="171" y="122"/>
                        </a:lnTo>
                        <a:lnTo>
                          <a:pt x="191" y="132"/>
                        </a:lnTo>
                        <a:lnTo>
                          <a:pt x="207" y="138"/>
                        </a:lnTo>
                        <a:lnTo>
                          <a:pt x="235" y="150"/>
                        </a:lnTo>
                        <a:lnTo>
                          <a:pt x="250" y="154"/>
                        </a:lnTo>
                        <a:lnTo>
                          <a:pt x="261" y="152"/>
                        </a:lnTo>
                        <a:lnTo>
                          <a:pt x="272" y="150"/>
                        </a:lnTo>
                        <a:lnTo>
                          <a:pt x="283" y="148"/>
                        </a:lnTo>
                      </a:path>
                    </a:pathLst>
                  </a:custGeom>
                  <a:solidFill>
                    <a:srgbClr val="037C03"/>
                  </a:solidFill>
                  <a:ln w="9525" cap="rnd">
                    <a:noFill/>
                    <a:round/>
                    <a:headEnd/>
                    <a:tailEnd/>
                  </a:ln>
                  <a:effectLst/>
                </p:spPr>
                <p:txBody>
                  <a:bodyPr/>
                  <a:lstStyle/>
                  <a:p>
                    <a:pPr>
                      <a:defRPr/>
                    </a:pPr>
                    <a:endParaRPr lang="ar-EG"/>
                  </a:p>
                </p:txBody>
              </p:sp>
              <p:sp>
                <p:nvSpPr>
                  <p:cNvPr id="616476" name="Freeform 28"/>
                  <p:cNvSpPr>
                    <a:spLocks/>
                  </p:cNvSpPr>
                  <p:nvPr/>
                </p:nvSpPr>
                <p:spPr bwMode="auto">
                  <a:xfrm>
                    <a:off x="5053" y="3536"/>
                    <a:ext cx="80" cy="325"/>
                  </a:xfrm>
                  <a:custGeom>
                    <a:avLst/>
                    <a:gdLst/>
                    <a:ahLst/>
                    <a:cxnLst>
                      <a:cxn ang="0">
                        <a:pos x="43" y="0"/>
                      </a:cxn>
                      <a:cxn ang="0">
                        <a:pos x="52" y="16"/>
                      </a:cxn>
                      <a:cxn ang="0">
                        <a:pos x="59" y="26"/>
                      </a:cxn>
                      <a:cxn ang="0">
                        <a:pos x="72" y="41"/>
                      </a:cxn>
                      <a:cxn ang="0">
                        <a:pos x="75" y="55"/>
                      </a:cxn>
                      <a:cxn ang="0">
                        <a:pos x="78" y="74"/>
                      </a:cxn>
                      <a:cxn ang="0">
                        <a:pos x="78" y="96"/>
                      </a:cxn>
                      <a:cxn ang="0">
                        <a:pos x="79" y="110"/>
                      </a:cxn>
                      <a:cxn ang="0">
                        <a:pos x="78" y="126"/>
                      </a:cxn>
                      <a:cxn ang="0">
                        <a:pos x="75" y="147"/>
                      </a:cxn>
                      <a:cxn ang="0">
                        <a:pos x="72" y="164"/>
                      </a:cxn>
                      <a:cxn ang="0">
                        <a:pos x="66" y="192"/>
                      </a:cxn>
                      <a:cxn ang="0">
                        <a:pos x="61" y="206"/>
                      </a:cxn>
                      <a:cxn ang="0">
                        <a:pos x="51" y="224"/>
                      </a:cxn>
                      <a:cxn ang="0">
                        <a:pos x="38" y="244"/>
                      </a:cxn>
                      <a:cxn ang="0">
                        <a:pos x="27" y="262"/>
                      </a:cxn>
                      <a:cxn ang="0">
                        <a:pos x="16" y="280"/>
                      </a:cxn>
                      <a:cxn ang="0">
                        <a:pos x="7" y="295"/>
                      </a:cxn>
                      <a:cxn ang="0">
                        <a:pos x="0" y="324"/>
                      </a:cxn>
                      <a:cxn ang="0">
                        <a:pos x="4" y="295"/>
                      </a:cxn>
                      <a:cxn ang="0">
                        <a:pos x="7" y="274"/>
                      </a:cxn>
                      <a:cxn ang="0">
                        <a:pos x="9" y="255"/>
                      </a:cxn>
                      <a:cxn ang="0">
                        <a:pos x="11" y="235"/>
                      </a:cxn>
                      <a:cxn ang="0">
                        <a:pos x="15" y="210"/>
                      </a:cxn>
                      <a:cxn ang="0">
                        <a:pos x="21" y="192"/>
                      </a:cxn>
                      <a:cxn ang="0">
                        <a:pos x="27" y="174"/>
                      </a:cxn>
                      <a:cxn ang="0">
                        <a:pos x="33" y="157"/>
                      </a:cxn>
                      <a:cxn ang="0">
                        <a:pos x="38" y="140"/>
                      </a:cxn>
                      <a:cxn ang="0">
                        <a:pos x="43" y="122"/>
                      </a:cxn>
                      <a:cxn ang="0">
                        <a:pos x="46" y="104"/>
                      </a:cxn>
                      <a:cxn ang="0">
                        <a:pos x="48" y="89"/>
                      </a:cxn>
                      <a:cxn ang="0">
                        <a:pos x="50" y="71"/>
                      </a:cxn>
                      <a:cxn ang="0">
                        <a:pos x="50" y="51"/>
                      </a:cxn>
                      <a:cxn ang="0">
                        <a:pos x="50" y="26"/>
                      </a:cxn>
                      <a:cxn ang="0">
                        <a:pos x="47" y="15"/>
                      </a:cxn>
                      <a:cxn ang="0">
                        <a:pos x="43" y="0"/>
                      </a:cxn>
                    </a:cxnLst>
                    <a:rect l="0" t="0" r="r" b="b"/>
                    <a:pathLst>
                      <a:path w="80" h="325">
                        <a:moveTo>
                          <a:pt x="43" y="0"/>
                        </a:moveTo>
                        <a:lnTo>
                          <a:pt x="52" y="16"/>
                        </a:lnTo>
                        <a:lnTo>
                          <a:pt x="59" y="26"/>
                        </a:lnTo>
                        <a:lnTo>
                          <a:pt x="72" y="41"/>
                        </a:lnTo>
                        <a:lnTo>
                          <a:pt x="75" y="55"/>
                        </a:lnTo>
                        <a:lnTo>
                          <a:pt x="78" y="74"/>
                        </a:lnTo>
                        <a:lnTo>
                          <a:pt x="78" y="96"/>
                        </a:lnTo>
                        <a:lnTo>
                          <a:pt x="79" y="110"/>
                        </a:lnTo>
                        <a:lnTo>
                          <a:pt x="78" y="126"/>
                        </a:lnTo>
                        <a:lnTo>
                          <a:pt x="75" y="147"/>
                        </a:lnTo>
                        <a:lnTo>
                          <a:pt x="72" y="164"/>
                        </a:lnTo>
                        <a:lnTo>
                          <a:pt x="66" y="192"/>
                        </a:lnTo>
                        <a:lnTo>
                          <a:pt x="61" y="206"/>
                        </a:lnTo>
                        <a:lnTo>
                          <a:pt x="51" y="224"/>
                        </a:lnTo>
                        <a:lnTo>
                          <a:pt x="38" y="244"/>
                        </a:lnTo>
                        <a:lnTo>
                          <a:pt x="27" y="262"/>
                        </a:lnTo>
                        <a:lnTo>
                          <a:pt x="16" y="280"/>
                        </a:lnTo>
                        <a:lnTo>
                          <a:pt x="7" y="295"/>
                        </a:lnTo>
                        <a:lnTo>
                          <a:pt x="0" y="324"/>
                        </a:lnTo>
                        <a:lnTo>
                          <a:pt x="4" y="295"/>
                        </a:lnTo>
                        <a:lnTo>
                          <a:pt x="7" y="274"/>
                        </a:lnTo>
                        <a:lnTo>
                          <a:pt x="9" y="255"/>
                        </a:lnTo>
                        <a:lnTo>
                          <a:pt x="11" y="235"/>
                        </a:lnTo>
                        <a:lnTo>
                          <a:pt x="15" y="210"/>
                        </a:lnTo>
                        <a:lnTo>
                          <a:pt x="21" y="192"/>
                        </a:lnTo>
                        <a:lnTo>
                          <a:pt x="27" y="174"/>
                        </a:lnTo>
                        <a:lnTo>
                          <a:pt x="33" y="157"/>
                        </a:lnTo>
                        <a:lnTo>
                          <a:pt x="38" y="140"/>
                        </a:lnTo>
                        <a:lnTo>
                          <a:pt x="43" y="122"/>
                        </a:lnTo>
                        <a:lnTo>
                          <a:pt x="46" y="104"/>
                        </a:lnTo>
                        <a:lnTo>
                          <a:pt x="48" y="89"/>
                        </a:lnTo>
                        <a:lnTo>
                          <a:pt x="50" y="71"/>
                        </a:lnTo>
                        <a:lnTo>
                          <a:pt x="50" y="51"/>
                        </a:lnTo>
                        <a:lnTo>
                          <a:pt x="50" y="26"/>
                        </a:lnTo>
                        <a:lnTo>
                          <a:pt x="47" y="15"/>
                        </a:lnTo>
                        <a:lnTo>
                          <a:pt x="43" y="0"/>
                        </a:lnTo>
                      </a:path>
                    </a:pathLst>
                  </a:custGeom>
                  <a:solidFill>
                    <a:srgbClr val="037C03"/>
                  </a:solidFill>
                  <a:ln w="9525" cap="rnd">
                    <a:noFill/>
                    <a:round/>
                    <a:headEnd/>
                    <a:tailEnd/>
                  </a:ln>
                  <a:effectLst/>
                </p:spPr>
                <p:txBody>
                  <a:bodyPr/>
                  <a:lstStyle/>
                  <a:p>
                    <a:pPr>
                      <a:defRPr/>
                    </a:pPr>
                    <a:endParaRPr lang="ar-EG"/>
                  </a:p>
                </p:txBody>
              </p:sp>
              <p:sp>
                <p:nvSpPr>
                  <p:cNvPr id="616477" name="Freeform 29"/>
                  <p:cNvSpPr>
                    <a:spLocks/>
                  </p:cNvSpPr>
                  <p:nvPr/>
                </p:nvSpPr>
                <p:spPr bwMode="auto">
                  <a:xfrm>
                    <a:off x="4669" y="3357"/>
                    <a:ext cx="352" cy="83"/>
                  </a:xfrm>
                  <a:custGeom>
                    <a:avLst/>
                    <a:gdLst/>
                    <a:ahLst/>
                    <a:cxnLst>
                      <a:cxn ang="0">
                        <a:pos x="351" y="82"/>
                      </a:cxn>
                      <a:cxn ang="0">
                        <a:pos x="345" y="68"/>
                      </a:cxn>
                      <a:cxn ang="0">
                        <a:pos x="337" y="55"/>
                      </a:cxn>
                      <a:cxn ang="0">
                        <a:pos x="331" y="53"/>
                      </a:cxn>
                      <a:cxn ang="0">
                        <a:pos x="317" y="49"/>
                      </a:cxn>
                      <a:cxn ang="0">
                        <a:pos x="303" y="46"/>
                      </a:cxn>
                      <a:cxn ang="0">
                        <a:pos x="290" y="49"/>
                      </a:cxn>
                      <a:cxn ang="0">
                        <a:pos x="274" y="51"/>
                      </a:cxn>
                      <a:cxn ang="0">
                        <a:pos x="255" y="45"/>
                      </a:cxn>
                      <a:cxn ang="0">
                        <a:pos x="231" y="38"/>
                      </a:cxn>
                      <a:cxn ang="0">
                        <a:pos x="208" y="31"/>
                      </a:cxn>
                      <a:cxn ang="0">
                        <a:pos x="192" y="27"/>
                      </a:cxn>
                      <a:cxn ang="0">
                        <a:pos x="166" y="21"/>
                      </a:cxn>
                      <a:cxn ang="0">
                        <a:pos x="140" y="14"/>
                      </a:cxn>
                      <a:cxn ang="0">
                        <a:pos x="114" y="8"/>
                      </a:cxn>
                      <a:cxn ang="0">
                        <a:pos x="88" y="3"/>
                      </a:cxn>
                      <a:cxn ang="0">
                        <a:pos x="59" y="1"/>
                      </a:cxn>
                      <a:cxn ang="0">
                        <a:pos x="33" y="0"/>
                      </a:cxn>
                      <a:cxn ang="0">
                        <a:pos x="26" y="2"/>
                      </a:cxn>
                      <a:cxn ang="0">
                        <a:pos x="16" y="7"/>
                      </a:cxn>
                      <a:cxn ang="0">
                        <a:pos x="7" y="13"/>
                      </a:cxn>
                      <a:cxn ang="0">
                        <a:pos x="0" y="18"/>
                      </a:cxn>
                      <a:cxn ang="0">
                        <a:pos x="12" y="19"/>
                      </a:cxn>
                      <a:cxn ang="0">
                        <a:pos x="26" y="20"/>
                      </a:cxn>
                      <a:cxn ang="0">
                        <a:pos x="39" y="21"/>
                      </a:cxn>
                      <a:cxn ang="0">
                        <a:pos x="49" y="20"/>
                      </a:cxn>
                      <a:cxn ang="0">
                        <a:pos x="62" y="19"/>
                      </a:cxn>
                      <a:cxn ang="0">
                        <a:pos x="81" y="18"/>
                      </a:cxn>
                      <a:cxn ang="0">
                        <a:pos x="106" y="19"/>
                      </a:cxn>
                      <a:cxn ang="0">
                        <a:pos x="128" y="21"/>
                      </a:cxn>
                      <a:cxn ang="0">
                        <a:pos x="148" y="24"/>
                      </a:cxn>
                      <a:cxn ang="0">
                        <a:pos x="168" y="27"/>
                      </a:cxn>
                      <a:cxn ang="0">
                        <a:pos x="189" y="28"/>
                      </a:cxn>
                      <a:cxn ang="0">
                        <a:pos x="206" y="33"/>
                      </a:cxn>
                      <a:cxn ang="0">
                        <a:pos x="224" y="39"/>
                      </a:cxn>
                      <a:cxn ang="0">
                        <a:pos x="240" y="46"/>
                      </a:cxn>
                      <a:cxn ang="0">
                        <a:pos x="259" y="53"/>
                      </a:cxn>
                      <a:cxn ang="0">
                        <a:pos x="267" y="54"/>
                      </a:cxn>
                      <a:cxn ang="0">
                        <a:pos x="276" y="53"/>
                      </a:cxn>
                      <a:cxn ang="0">
                        <a:pos x="289" y="58"/>
                      </a:cxn>
                      <a:cxn ang="0">
                        <a:pos x="303" y="63"/>
                      </a:cxn>
                      <a:cxn ang="0">
                        <a:pos x="316" y="68"/>
                      </a:cxn>
                      <a:cxn ang="0">
                        <a:pos x="334" y="75"/>
                      </a:cxn>
                      <a:cxn ang="0">
                        <a:pos x="345" y="79"/>
                      </a:cxn>
                      <a:cxn ang="0">
                        <a:pos x="351" y="82"/>
                      </a:cxn>
                    </a:cxnLst>
                    <a:rect l="0" t="0" r="r" b="b"/>
                    <a:pathLst>
                      <a:path w="352" h="83">
                        <a:moveTo>
                          <a:pt x="351" y="82"/>
                        </a:moveTo>
                        <a:lnTo>
                          <a:pt x="345" y="68"/>
                        </a:lnTo>
                        <a:lnTo>
                          <a:pt x="337" y="55"/>
                        </a:lnTo>
                        <a:lnTo>
                          <a:pt x="331" y="53"/>
                        </a:lnTo>
                        <a:lnTo>
                          <a:pt x="317" y="49"/>
                        </a:lnTo>
                        <a:lnTo>
                          <a:pt x="303" y="46"/>
                        </a:lnTo>
                        <a:lnTo>
                          <a:pt x="290" y="49"/>
                        </a:lnTo>
                        <a:lnTo>
                          <a:pt x="274" y="51"/>
                        </a:lnTo>
                        <a:lnTo>
                          <a:pt x="255" y="45"/>
                        </a:lnTo>
                        <a:lnTo>
                          <a:pt x="231" y="38"/>
                        </a:lnTo>
                        <a:lnTo>
                          <a:pt x="208" y="31"/>
                        </a:lnTo>
                        <a:lnTo>
                          <a:pt x="192" y="27"/>
                        </a:lnTo>
                        <a:lnTo>
                          <a:pt x="166" y="21"/>
                        </a:lnTo>
                        <a:lnTo>
                          <a:pt x="140" y="14"/>
                        </a:lnTo>
                        <a:lnTo>
                          <a:pt x="114" y="8"/>
                        </a:lnTo>
                        <a:lnTo>
                          <a:pt x="88" y="3"/>
                        </a:lnTo>
                        <a:lnTo>
                          <a:pt x="59" y="1"/>
                        </a:lnTo>
                        <a:lnTo>
                          <a:pt x="33" y="0"/>
                        </a:lnTo>
                        <a:lnTo>
                          <a:pt x="26" y="2"/>
                        </a:lnTo>
                        <a:lnTo>
                          <a:pt x="16" y="7"/>
                        </a:lnTo>
                        <a:lnTo>
                          <a:pt x="7" y="13"/>
                        </a:lnTo>
                        <a:lnTo>
                          <a:pt x="0" y="18"/>
                        </a:lnTo>
                        <a:lnTo>
                          <a:pt x="12" y="19"/>
                        </a:lnTo>
                        <a:lnTo>
                          <a:pt x="26" y="20"/>
                        </a:lnTo>
                        <a:lnTo>
                          <a:pt x="39" y="21"/>
                        </a:lnTo>
                        <a:lnTo>
                          <a:pt x="49" y="20"/>
                        </a:lnTo>
                        <a:lnTo>
                          <a:pt x="62" y="19"/>
                        </a:lnTo>
                        <a:lnTo>
                          <a:pt x="81" y="18"/>
                        </a:lnTo>
                        <a:lnTo>
                          <a:pt x="106" y="19"/>
                        </a:lnTo>
                        <a:lnTo>
                          <a:pt x="128" y="21"/>
                        </a:lnTo>
                        <a:lnTo>
                          <a:pt x="148" y="24"/>
                        </a:lnTo>
                        <a:lnTo>
                          <a:pt x="168" y="27"/>
                        </a:lnTo>
                        <a:lnTo>
                          <a:pt x="189" y="28"/>
                        </a:lnTo>
                        <a:lnTo>
                          <a:pt x="206" y="33"/>
                        </a:lnTo>
                        <a:lnTo>
                          <a:pt x="224" y="39"/>
                        </a:lnTo>
                        <a:lnTo>
                          <a:pt x="240" y="46"/>
                        </a:lnTo>
                        <a:lnTo>
                          <a:pt x="259" y="53"/>
                        </a:lnTo>
                        <a:lnTo>
                          <a:pt x="267" y="54"/>
                        </a:lnTo>
                        <a:lnTo>
                          <a:pt x="276" y="53"/>
                        </a:lnTo>
                        <a:lnTo>
                          <a:pt x="289" y="58"/>
                        </a:lnTo>
                        <a:lnTo>
                          <a:pt x="303" y="63"/>
                        </a:lnTo>
                        <a:lnTo>
                          <a:pt x="316" y="68"/>
                        </a:lnTo>
                        <a:lnTo>
                          <a:pt x="334" y="75"/>
                        </a:lnTo>
                        <a:lnTo>
                          <a:pt x="345" y="79"/>
                        </a:lnTo>
                        <a:lnTo>
                          <a:pt x="351" y="82"/>
                        </a:lnTo>
                      </a:path>
                    </a:pathLst>
                  </a:custGeom>
                  <a:solidFill>
                    <a:srgbClr val="037C03"/>
                  </a:solidFill>
                  <a:ln w="9525" cap="rnd">
                    <a:noFill/>
                    <a:round/>
                    <a:headEnd/>
                    <a:tailEnd/>
                  </a:ln>
                  <a:effectLst/>
                </p:spPr>
                <p:txBody>
                  <a:bodyPr/>
                  <a:lstStyle/>
                  <a:p>
                    <a:pPr>
                      <a:defRPr/>
                    </a:pPr>
                    <a:endParaRPr lang="ar-EG"/>
                  </a:p>
                </p:txBody>
              </p:sp>
              <p:sp>
                <p:nvSpPr>
                  <p:cNvPr id="616478" name="Freeform 30"/>
                  <p:cNvSpPr>
                    <a:spLocks/>
                  </p:cNvSpPr>
                  <p:nvPr/>
                </p:nvSpPr>
                <p:spPr bwMode="auto">
                  <a:xfrm>
                    <a:off x="4653" y="3406"/>
                    <a:ext cx="365" cy="35"/>
                  </a:xfrm>
                  <a:custGeom>
                    <a:avLst/>
                    <a:gdLst/>
                    <a:ahLst/>
                    <a:cxnLst>
                      <a:cxn ang="0">
                        <a:pos x="364" y="34"/>
                      </a:cxn>
                      <a:cxn ang="0">
                        <a:pos x="355" y="31"/>
                      </a:cxn>
                      <a:cxn ang="0">
                        <a:pos x="345" y="27"/>
                      </a:cxn>
                      <a:cxn ang="0">
                        <a:pos x="333" y="24"/>
                      </a:cxn>
                      <a:cxn ang="0">
                        <a:pos x="323" y="21"/>
                      </a:cxn>
                      <a:cxn ang="0">
                        <a:pos x="309" y="17"/>
                      </a:cxn>
                      <a:cxn ang="0">
                        <a:pos x="293" y="11"/>
                      </a:cxn>
                      <a:cxn ang="0">
                        <a:pos x="279" y="5"/>
                      </a:cxn>
                      <a:cxn ang="0">
                        <a:pos x="265" y="5"/>
                      </a:cxn>
                      <a:cxn ang="0">
                        <a:pos x="250" y="7"/>
                      </a:cxn>
                      <a:cxn ang="0">
                        <a:pos x="229" y="9"/>
                      </a:cxn>
                      <a:cxn ang="0">
                        <a:pos x="220" y="9"/>
                      </a:cxn>
                      <a:cxn ang="0">
                        <a:pos x="193" y="6"/>
                      </a:cxn>
                      <a:cxn ang="0">
                        <a:pos x="163" y="3"/>
                      </a:cxn>
                      <a:cxn ang="0">
                        <a:pos x="143" y="1"/>
                      </a:cxn>
                      <a:cxn ang="0">
                        <a:pos x="118" y="0"/>
                      </a:cxn>
                      <a:cxn ang="0">
                        <a:pos x="91" y="1"/>
                      </a:cxn>
                      <a:cxn ang="0">
                        <a:pos x="76" y="3"/>
                      </a:cxn>
                      <a:cxn ang="0">
                        <a:pos x="56" y="4"/>
                      </a:cxn>
                      <a:cxn ang="0">
                        <a:pos x="39" y="6"/>
                      </a:cxn>
                      <a:cxn ang="0">
                        <a:pos x="20" y="8"/>
                      </a:cxn>
                      <a:cxn ang="0">
                        <a:pos x="18" y="15"/>
                      </a:cxn>
                      <a:cxn ang="0">
                        <a:pos x="14" y="20"/>
                      </a:cxn>
                      <a:cxn ang="0">
                        <a:pos x="9" y="26"/>
                      </a:cxn>
                      <a:cxn ang="0">
                        <a:pos x="0" y="30"/>
                      </a:cxn>
                      <a:cxn ang="0">
                        <a:pos x="15" y="27"/>
                      </a:cxn>
                      <a:cxn ang="0">
                        <a:pos x="32" y="25"/>
                      </a:cxn>
                      <a:cxn ang="0">
                        <a:pos x="46" y="22"/>
                      </a:cxn>
                      <a:cxn ang="0">
                        <a:pos x="62" y="20"/>
                      </a:cxn>
                      <a:cxn ang="0">
                        <a:pos x="78" y="18"/>
                      </a:cxn>
                      <a:cxn ang="0">
                        <a:pos x="104" y="17"/>
                      </a:cxn>
                      <a:cxn ang="0">
                        <a:pos x="133" y="15"/>
                      </a:cxn>
                      <a:cxn ang="0">
                        <a:pos x="164" y="14"/>
                      </a:cxn>
                      <a:cxn ang="0">
                        <a:pos x="196" y="12"/>
                      </a:cxn>
                      <a:cxn ang="0">
                        <a:pos x="225" y="11"/>
                      </a:cxn>
                      <a:cxn ang="0">
                        <a:pos x="250" y="13"/>
                      </a:cxn>
                      <a:cxn ang="0">
                        <a:pos x="268" y="17"/>
                      </a:cxn>
                      <a:cxn ang="0">
                        <a:pos x="287" y="21"/>
                      </a:cxn>
                      <a:cxn ang="0">
                        <a:pos x="307" y="25"/>
                      </a:cxn>
                      <a:cxn ang="0">
                        <a:pos x="329" y="30"/>
                      </a:cxn>
                      <a:cxn ang="0">
                        <a:pos x="346" y="32"/>
                      </a:cxn>
                      <a:cxn ang="0">
                        <a:pos x="364" y="34"/>
                      </a:cxn>
                    </a:cxnLst>
                    <a:rect l="0" t="0" r="r" b="b"/>
                    <a:pathLst>
                      <a:path w="365" h="35">
                        <a:moveTo>
                          <a:pt x="364" y="34"/>
                        </a:moveTo>
                        <a:lnTo>
                          <a:pt x="355" y="31"/>
                        </a:lnTo>
                        <a:lnTo>
                          <a:pt x="345" y="27"/>
                        </a:lnTo>
                        <a:lnTo>
                          <a:pt x="333" y="24"/>
                        </a:lnTo>
                        <a:lnTo>
                          <a:pt x="323" y="21"/>
                        </a:lnTo>
                        <a:lnTo>
                          <a:pt x="309" y="17"/>
                        </a:lnTo>
                        <a:lnTo>
                          <a:pt x="293" y="11"/>
                        </a:lnTo>
                        <a:lnTo>
                          <a:pt x="279" y="5"/>
                        </a:lnTo>
                        <a:lnTo>
                          <a:pt x="265" y="5"/>
                        </a:lnTo>
                        <a:lnTo>
                          <a:pt x="250" y="7"/>
                        </a:lnTo>
                        <a:lnTo>
                          <a:pt x="229" y="9"/>
                        </a:lnTo>
                        <a:lnTo>
                          <a:pt x="220" y="9"/>
                        </a:lnTo>
                        <a:lnTo>
                          <a:pt x="193" y="6"/>
                        </a:lnTo>
                        <a:lnTo>
                          <a:pt x="163" y="3"/>
                        </a:lnTo>
                        <a:lnTo>
                          <a:pt x="143" y="1"/>
                        </a:lnTo>
                        <a:lnTo>
                          <a:pt x="118" y="0"/>
                        </a:lnTo>
                        <a:lnTo>
                          <a:pt x="91" y="1"/>
                        </a:lnTo>
                        <a:lnTo>
                          <a:pt x="76" y="3"/>
                        </a:lnTo>
                        <a:lnTo>
                          <a:pt x="56" y="4"/>
                        </a:lnTo>
                        <a:lnTo>
                          <a:pt x="39" y="6"/>
                        </a:lnTo>
                        <a:lnTo>
                          <a:pt x="20" y="8"/>
                        </a:lnTo>
                        <a:lnTo>
                          <a:pt x="18" y="15"/>
                        </a:lnTo>
                        <a:lnTo>
                          <a:pt x="14" y="20"/>
                        </a:lnTo>
                        <a:lnTo>
                          <a:pt x="9" y="26"/>
                        </a:lnTo>
                        <a:lnTo>
                          <a:pt x="0" y="30"/>
                        </a:lnTo>
                        <a:lnTo>
                          <a:pt x="15" y="27"/>
                        </a:lnTo>
                        <a:lnTo>
                          <a:pt x="32" y="25"/>
                        </a:lnTo>
                        <a:lnTo>
                          <a:pt x="46" y="22"/>
                        </a:lnTo>
                        <a:lnTo>
                          <a:pt x="62" y="20"/>
                        </a:lnTo>
                        <a:lnTo>
                          <a:pt x="78" y="18"/>
                        </a:lnTo>
                        <a:lnTo>
                          <a:pt x="104" y="17"/>
                        </a:lnTo>
                        <a:lnTo>
                          <a:pt x="133" y="15"/>
                        </a:lnTo>
                        <a:lnTo>
                          <a:pt x="164" y="14"/>
                        </a:lnTo>
                        <a:lnTo>
                          <a:pt x="196" y="12"/>
                        </a:lnTo>
                        <a:lnTo>
                          <a:pt x="225" y="11"/>
                        </a:lnTo>
                        <a:lnTo>
                          <a:pt x="250" y="13"/>
                        </a:lnTo>
                        <a:lnTo>
                          <a:pt x="268" y="17"/>
                        </a:lnTo>
                        <a:lnTo>
                          <a:pt x="287" y="21"/>
                        </a:lnTo>
                        <a:lnTo>
                          <a:pt x="307" y="25"/>
                        </a:lnTo>
                        <a:lnTo>
                          <a:pt x="329" y="30"/>
                        </a:lnTo>
                        <a:lnTo>
                          <a:pt x="346" y="32"/>
                        </a:lnTo>
                        <a:lnTo>
                          <a:pt x="364" y="34"/>
                        </a:lnTo>
                      </a:path>
                    </a:pathLst>
                  </a:custGeom>
                  <a:solidFill>
                    <a:srgbClr val="037C03"/>
                  </a:solidFill>
                  <a:ln w="9525" cap="rnd">
                    <a:noFill/>
                    <a:round/>
                    <a:headEnd/>
                    <a:tailEnd/>
                  </a:ln>
                  <a:effectLst/>
                </p:spPr>
                <p:txBody>
                  <a:bodyPr/>
                  <a:lstStyle/>
                  <a:p>
                    <a:pPr>
                      <a:defRPr/>
                    </a:pPr>
                    <a:endParaRPr lang="ar-EG"/>
                  </a:p>
                </p:txBody>
              </p:sp>
            </p:grpSp>
          </p:grpSp>
        </p:grpSp>
        <p:grpSp>
          <p:nvGrpSpPr>
            <p:cNvPr id="2059" name="Group 31"/>
            <p:cNvGrpSpPr>
              <a:grpSpLocks/>
            </p:cNvGrpSpPr>
            <p:nvPr/>
          </p:nvGrpSpPr>
          <p:grpSpPr bwMode="auto">
            <a:xfrm>
              <a:off x="0" y="4174"/>
              <a:ext cx="5754" cy="138"/>
              <a:chOff x="0" y="4174"/>
              <a:chExt cx="5754" cy="138"/>
            </a:xfrm>
          </p:grpSpPr>
          <p:sp>
            <p:nvSpPr>
              <p:cNvPr id="616480" name="Arc 32"/>
              <p:cNvSpPr>
                <a:spLocks/>
              </p:cNvSpPr>
              <p:nvPr/>
            </p:nvSpPr>
            <p:spPr bwMode="auto">
              <a:xfrm>
                <a:off x="1" y="4174"/>
                <a:ext cx="5753" cy="138"/>
              </a:xfrm>
              <a:custGeom>
                <a:avLst/>
                <a:gdLst>
                  <a:gd name="G0" fmla="+- 21600 0 0"/>
                  <a:gd name="G1" fmla="+- 21600 0 0"/>
                  <a:gd name="G2" fmla="+- 21600 0 0"/>
                  <a:gd name="T0" fmla="*/ 2 w 43200"/>
                  <a:gd name="T1" fmla="*/ 21918 h 21918"/>
                  <a:gd name="T2" fmla="*/ 43198 w 43200"/>
                  <a:gd name="T3" fmla="*/ 21918 h 21918"/>
                  <a:gd name="T4" fmla="*/ 21600 w 43200"/>
                  <a:gd name="T5" fmla="*/ 21600 h 21918"/>
                </a:gdLst>
                <a:ahLst/>
                <a:cxnLst>
                  <a:cxn ang="0">
                    <a:pos x="T0" y="T1"/>
                  </a:cxn>
                  <a:cxn ang="0">
                    <a:pos x="T2" y="T3"/>
                  </a:cxn>
                  <a:cxn ang="0">
                    <a:pos x="T4" y="T5"/>
                  </a:cxn>
                </a:cxnLst>
                <a:rect l="0" t="0" r="r" b="b"/>
                <a:pathLst>
                  <a:path w="43200" h="21918" fill="none" extrusionOk="0">
                    <a:moveTo>
                      <a:pt x="2" y="21917"/>
                    </a:moveTo>
                    <a:cubicBezTo>
                      <a:pt x="0" y="21812"/>
                      <a:pt x="0" y="21706"/>
                      <a:pt x="0" y="21600"/>
                    </a:cubicBezTo>
                    <a:cubicBezTo>
                      <a:pt x="0" y="9670"/>
                      <a:pt x="9670" y="0"/>
                      <a:pt x="21600" y="0"/>
                    </a:cubicBezTo>
                    <a:cubicBezTo>
                      <a:pt x="33529" y="0"/>
                      <a:pt x="43200" y="9670"/>
                      <a:pt x="43200" y="21600"/>
                    </a:cubicBezTo>
                    <a:cubicBezTo>
                      <a:pt x="43200" y="21706"/>
                      <a:pt x="43199" y="21812"/>
                      <a:pt x="43197" y="21917"/>
                    </a:cubicBezTo>
                  </a:path>
                  <a:path w="43200" h="21918" stroke="0" extrusionOk="0">
                    <a:moveTo>
                      <a:pt x="2" y="21917"/>
                    </a:moveTo>
                    <a:cubicBezTo>
                      <a:pt x="0" y="21812"/>
                      <a:pt x="0" y="21706"/>
                      <a:pt x="0" y="21600"/>
                    </a:cubicBezTo>
                    <a:cubicBezTo>
                      <a:pt x="0" y="9670"/>
                      <a:pt x="9670" y="0"/>
                      <a:pt x="21600" y="0"/>
                    </a:cubicBezTo>
                    <a:cubicBezTo>
                      <a:pt x="33529" y="0"/>
                      <a:pt x="43200" y="9670"/>
                      <a:pt x="43200" y="21600"/>
                    </a:cubicBezTo>
                    <a:cubicBezTo>
                      <a:pt x="43200" y="21706"/>
                      <a:pt x="43199" y="21812"/>
                      <a:pt x="43197" y="21917"/>
                    </a:cubicBezTo>
                    <a:lnTo>
                      <a:pt x="21600" y="21600"/>
                    </a:lnTo>
                    <a:close/>
                  </a:path>
                </a:pathLst>
              </a:custGeom>
              <a:gradFill rotWithShape="0">
                <a:gsLst>
                  <a:gs pos="0">
                    <a:srgbClr val="731D06"/>
                  </a:gs>
                  <a:gs pos="100000">
                    <a:srgbClr val="731D06">
                      <a:gamma/>
                      <a:shade val="69804"/>
                      <a:invGamma/>
                    </a:srgbClr>
                  </a:gs>
                </a:gsLst>
                <a:lin ang="5400000" scaled="1"/>
              </a:gradFill>
              <a:ln w="9525" cap="rnd">
                <a:noFill/>
                <a:round/>
                <a:headEnd/>
                <a:tailEnd/>
              </a:ln>
              <a:effectLst/>
            </p:spPr>
            <p:txBody>
              <a:bodyPr wrap="none" anchor="ctr"/>
              <a:lstStyle/>
              <a:p>
                <a:pPr>
                  <a:defRPr/>
                </a:pPr>
                <a:endParaRPr lang="ar-EG"/>
              </a:p>
            </p:txBody>
          </p:sp>
          <p:sp>
            <p:nvSpPr>
              <p:cNvPr id="616481" name="Line 33"/>
              <p:cNvSpPr>
                <a:spLocks noChangeShapeType="1"/>
              </p:cNvSpPr>
              <p:nvPr/>
            </p:nvSpPr>
            <p:spPr bwMode="auto">
              <a:xfrm>
                <a:off x="0" y="4312"/>
                <a:ext cx="5752" cy="0"/>
              </a:xfrm>
              <a:prstGeom prst="line">
                <a:avLst/>
              </a:prstGeom>
              <a:noFill/>
              <a:ln w="50800">
                <a:solidFill>
                  <a:srgbClr val="3C0023"/>
                </a:solidFill>
                <a:round/>
                <a:headEnd type="none" w="sm" len="sm"/>
                <a:tailEnd type="none" w="sm" len="sm"/>
              </a:ln>
              <a:effectLst/>
            </p:spPr>
            <p:txBody>
              <a:bodyPr wrap="none" anchor="ctr"/>
              <a:lstStyle/>
              <a:p>
                <a:pPr>
                  <a:defRPr/>
                </a:pPr>
                <a:endParaRPr lang="ar-EG"/>
              </a:p>
            </p:txBody>
          </p:sp>
        </p:grpSp>
        <p:grpSp>
          <p:nvGrpSpPr>
            <p:cNvPr id="2060" name="Group 34"/>
            <p:cNvGrpSpPr>
              <a:grpSpLocks/>
            </p:cNvGrpSpPr>
            <p:nvPr/>
          </p:nvGrpSpPr>
          <p:grpSpPr bwMode="auto">
            <a:xfrm>
              <a:off x="2581" y="3555"/>
              <a:ext cx="575" cy="601"/>
              <a:chOff x="2581" y="3555"/>
              <a:chExt cx="575" cy="601"/>
            </a:xfrm>
          </p:grpSpPr>
          <p:sp>
            <p:nvSpPr>
              <p:cNvPr id="616483" name="Oval 35"/>
              <p:cNvSpPr>
                <a:spLocks noChangeArrowheads="1"/>
              </p:cNvSpPr>
              <p:nvPr/>
            </p:nvSpPr>
            <p:spPr bwMode="auto">
              <a:xfrm>
                <a:off x="2631" y="3555"/>
                <a:ext cx="498" cy="438"/>
              </a:xfrm>
              <a:prstGeom prst="ellipse">
                <a:avLst/>
              </a:prstGeom>
              <a:gradFill rotWithShape="0">
                <a:gsLst>
                  <a:gs pos="0">
                    <a:srgbClr val="C5920A"/>
                  </a:gs>
                  <a:gs pos="100000">
                    <a:srgbClr val="C5920A">
                      <a:gamma/>
                      <a:tint val="70196"/>
                      <a:invGamma/>
                    </a:srgbClr>
                  </a:gs>
                </a:gsLst>
                <a:lin ang="5400000" scaled="1"/>
              </a:gradFill>
              <a:ln w="9525">
                <a:noFill/>
                <a:round/>
                <a:headEnd/>
                <a:tailEnd/>
              </a:ln>
              <a:effectLst/>
            </p:spPr>
            <p:txBody>
              <a:bodyPr wrap="none" anchor="ctr"/>
              <a:lstStyle/>
              <a:p>
                <a:pPr>
                  <a:defRPr/>
                </a:pPr>
                <a:endParaRPr lang="ar-EG"/>
              </a:p>
            </p:txBody>
          </p:sp>
          <p:sp>
            <p:nvSpPr>
              <p:cNvPr id="616484" name="Freeform 36" descr="Narrow horizontal"/>
              <p:cNvSpPr>
                <a:spLocks/>
              </p:cNvSpPr>
              <p:nvPr/>
            </p:nvSpPr>
            <p:spPr bwMode="auto">
              <a:xfrm>
                <a:off x="2581" y="3900"/>
                <a:ext cx="575" cy="256"/>
              </a:xfrm>
              <a:custGeom>
                <a:avLst/>
                <a:gdLst/>
                <a:ahLst/>
                <a:cxnLst>
                  <a:cxn ang="0">
                    <a:pos x="520" y="0"/>
                  </a:cxn>
                  <a:cxn ang="0">
                    <a:pos x="491" y="22"/>
                  </a:cxn>
                  <a:cxn ang="0">
                    <a:pos x="520" y="35"/>
                  </a:cxn>
                  <a:cxn ang="0">
                    <a:pos x="513" y="65"/>
                  </a:cxn>
                  <a:cxn ang="0">
                    <a:pos x="477" y="78"/>
                  </a:cxn>
                  <a:cxn ang="0">
                    <a:pos x="527" y="91"/>
                  </a:cxn>
                  <a:cxn ang="0">
                    <a:pos x="574" y="104"/>
                  </a:cxn>
                  <a:cxn ang="0">
                    <a:pos x="527" y="117"/>
                  </a:cxn>
                  <a:cxn ang="0">
                    <a:pos x="477" y="112"/>
                  </a:cxn>
                  <a:cxn ang="0">
                    <a:pos x="498" y="147"/>
                  </a:cxn>
                  <a:cxn ang="0">
                    <a:pos x="542" y="151"/>
                  </a:cxn>
                  <a:cxn ang="0">
                    <a:pos x="498" y="169"/>
                  </a:cxn>
                  <a:cxn ang="0">
                    <a:pos x="444" y="169"/>
                  </a:cxn>
                  <a:cxn ang="0">
                    <a:pos x="466" y="194"/>
                  </a:cxn>
                  <a:cxn ang="0">
                    <a:pos x="448" y="212"/>
                  </a:cxn>
                  <a:cxn ang="0">
                    <a:pos x="412" y="225"/>
                  </a:cxn>
                  <a:cxn ang="0">
                    <a:pos x="386" y="238"/>
                  </a:cxn>
                  <a:cxn ang="0">
                    <a:pos x="343" y="238"/>
                  </a:cxn>
                  <a:cxn ang="0">
                    <a:pos x="318" y="255"/>
                  </a:cxn>
                  <a:cxn ang="0">
                    <a:pos x="253" y="255"/>
                  </a:cxn>
                  <a:cxn ang="0">
                    <a:pos x="227" y="255"/>
                  </a:cxn>
                  <a:cxn ang="0">
                    <a:pos x="238" y="242"/>
                  </a:cxn>
                  <a:cxn ang="0">
                    <a:pos x="181" y="238"/>
                  </a:cxn>
                  <a:cxn ang="0">
                    <a:pos x="206" y="233"/>
                  </a:cxn>
                  <a:cxn ang="0">
                    <a:pos x="245" y="220"/>
                  </a:cxn>
                  <a:cxn ang="0">
                    <a:pos x="191" y="216"/>
                  </a:cxn>
                  <a:cxn ang="0">
                    <a:pos x="137" y="212"/>
                  </a:cxn>
                  <a:cxn ang="0">
                    <a:pos x="108" y="194"/>
                  </a:cxn>
                  <a:cxn ang="0">
                    <a:pos x="162" y="194"/>
                  </a:cxn>
                  <a:cxn ang="0">
                    <a:pos x="137" y="182"/>
                  </a:cxn>
                  <a:cxn ang="0">
                    <a:pos x="83" y="182"/>
                  </a:cxn>
                  <a:cxn ang="0">
                    <a:pos x="25" y="177"/>
                  </a:cxn>
                  <a:cxn ang="0">
                    <a:pos x="51" y="173"/>
                  </a:cxn>
                  <a:cxn ang="0">
                    <a:pos x="108" y="173"/>
                  </a:cxn>
                  <a:cxn ang="0">
                    <a:pos x="123" y="151"/>
                  </a:cxn>
                  <a:cxn ang="0">
                    <a:pos x="65" y="147"/>
                  </a:cxn>
                  <a:cxn ang="0">
                    <a:pos x="18" y="147"/>
                  </a:cxn>
                  <a:cxn ang="0">
                    <a:pos x="43" y="134"/>
                  </a:cxn>
                  <a:cxn ang="0">
                    <a:pos x="101" y="134"/>
                  </a:cxn>
                  <a:cxn ang="0">
                    <a:pos x="83" y="121"/>
                  </a:cxn>
                  <a:cxn ang="0">
                    <a:pos x="32" y="112"/>
                  </a:cxn>
                  <a:cxn ang="0">
                    <a:pos x="69" y="95"/>
                  </a:cxn>
                  <a:cxn ang="0">
                    <a:pos x="116" y="95"/>
                  </a:cxn>
                  <a:cxn ang="0">
                    <a:pos x="108" y="78"/>
                  </a:cxn>
                  <a:cxn ang="0">
                    <a:pos x="54" y="78"/>
                  </a:cxn>
                  <a:cxn ang="0">
                    <a:pos x="79" y="69"/>
                  </a:cxn>
                  <a:cxn ang="0">
                    <a:pos x="65" y="52"/>
                  </a:cxn>
                  <a:cxn ang="0">
                    <a:pos x="22" y="52"/>
                  </a:cxn>
                  <a:cxn ang="0">
                    <a:pos x="22" y="30"/>
                  </a:cxn>
                  <a:cxn ang="0">
                    <a:pos x="76" y="30"/>
                  </a:cxn>
                  <a:cxn ang="0">
                    <a:pos x="54" y="17"/>
                  </a:cxn>
                </a:cxnLst>
                <a:rect l="0" t="0" r="r" b="b"/>
                <a:pathLst>
                  <a:path w="575" h="256">
                    <a:moveTo>
                      <a:pt x="51" y="4"/>
                    </a:moveTo>
                    <a:lnTo>
                      <a:pt x="505" y="4"/>
                    </a:lnTo>
                    <a:lnTo>
                      <a:pt x="505" y="0"/>
                    </a:lnTo>
                    <a:lnTo>
                      <a:pt x="520" y="0"/>
                    </a:lnTo>
                    <a:lnTo>
                      <a:pt x="527" y="13"/>
                    </a:lnTo>
                    <a:lnTo>
                      <a:pt x="516" y="17"/>
                    </a:lnTo>
                    <a:lnTo>
                      <a:pt x="502" y="22"/>
                    </a:lnTo>
                    <a:lnTo>
                      <a:pt x="491" y="22"/>
                    </a:lnTo>
                    <a:lnTo>
                      <a:pt x="487" y="35"/>
                    </a:lnTo>
                    <a:lnTo>
                      <a:pt x="498" y="35"/>
                    </a:lnTo>
                    <a:lnTo>
                      <a:pt x="509" y="35"/>
                    </a:lnTo>
                    <a:lnTo>
                      <a:pt x="520" y="35"/>
                    </a:lnTo>
                    <a:lnTo>
                      <a:pt x="531" y="39"/>
                    </a:lnTo>
                    <a:lnTo>
                      <a:pt x="534" y="52"/>
                    </a:lnTo>
                    <a:lnTo>
                      <a:pt x="523" y="65"/>
                    </a:lnTo>
                    <a:lnTo>
                      <a:pt x="513" y="65"/>
                    </a:lnTo>
                    <a:lnTo>
                      <a:pt x="502" y="65"/>
                    </a:lnTo>
                    <a:lnTo>
                      <a:pt x="491" y="65"/>
                    </a:lnTo>
                    <a:lnTo>
                      <a:pt x="480" y="65"/>
                    </a:lnTo>
                    <a:lnTo>
                      <a:pt x="477" y="78"/>
                    </a:lnTo>
                    <a:lnTo>
                      <a:pt x="491" y="86"/>
                    </a:lnTo>
                    <a:lnTo>
                      <a:pt x="505" y="91"/>
                    </a:lnTo>
                    <a:lnTo>
                      <a:pt x="516" y="91"/>
                    </a:lnTo>
                    <a:lnTo>
                      <a:pt x="527" y="91"/>
                    </a:lnTo>
                    <a:lnTo>
                      <a:pt x="542" y="91"/>
                    </a:lnTo>
                    <a:lnTo>
                      <a:pt x="552" y="91"/>
                    </a:lnTo>
                    <a:lnTo>
                      <a:pt x="563" y="91"/>
                    </a:lnTo>
                    <a:lnTo>
                      <a:pt x="574" y="104"/>
                    </a:lnTo>
                    <a:lnTo>
                      <a:pt x="563" y="117"/>
                    </a:lnTo>
                    <a:lnTo>
                      <a:pt x="552" y="117"/>
                    </a:lnTo>
                    <a:lnTo>
                      <a:pt x="542" y="117"/>
                    </a:lnTo>
                    <a:lnTo>
                      <a:pt x="527" y="117"/>
                    </a:lnTo>
                    <a:lnTo>
                      <a:pt x="516" y="117"/>
                    </a:lnTo>
                    <a:lnTo>
                      <a:pt x="505" y="112"/>
                    </a:lnTo>
                    <a:lnTo>
                      <a:pt x="491" y="112"/>
                    </a:lnTo>
                    <a:lnTo>
                      <a:pt x="477" y="112"/>
                    </a:lnTo>
                    <a:lnTo>
                      <a:pt x="473" y="125"/>
                    </a:lnTo>
                    <a:lnTo>
                      <a:pt x="469" y="138"/>
                    </a:lnTo>
                    <a:lnTo>
                      <a:pt x="487" y="143"/>
                    </a:lnTo>
                    <a:lnTo>
                      <a:pt x="498" y="147"/>
                    </a:lnTo>
                    <a:lnTo>
                      <a:pt x="509" y="147"/>
                    </a:lnTo>
                    <a:lnTo>
                      <a:pt x="520" y="151"/>
                    </a:lnTo>
                    <a:lnTo>
                      <a:pt x="531" y="151"/>
                    </a:lnTo>
                    <a:lnTo>
                      <a:pt x="542" y="151"/>
                    </a:lnTo>
                    <a:lnTo>
                      <a:pt x="542" y="164"/>
                    </a:lnTo>
                    <a:lnTo>
                      <a:pt x="527" y="169"/>
                    </a:lnTo>
                    <a:lnTo>
                      <a:pt x="513" y="169"/>
                    </a:lnTo>
                    <a:lnTo>
                      <a:pt x="498" y="169"/>
                    </a:lnTo>
                    <a:lnTo>
                      <a:pt x="487" y="169"/>
                    </a:lnTo>
                    <a:lnTo>
                      <a:pt x="469" y="169"/>
                    </a:lnTo>
                    <a:lnTo>
                      <a:pt x="455" y="169"/>
                    </a:lnTo>
                    <a:lnTo>
                      <a:pt x="444" y="169"/>
                    </a:lnTo>
                    <a:lnTo>
                      <a:pt x="433" y="169"/>
                    </a:lnTo>
                    <a:lnTo>
                      <a:pt x="437" y="182"/>
                    </a:lnTo>
                    <a:lnTo>
                      <a:pt x="451" y="194"/>
                    </a:lnTo>
                    <a:lnTo>
                      <a:pt x="466" y="194"/>
                    </a:lnTo>
                    <a:lnTo>
                      <a:pt x="477" y="194"/>
                    </a:lnTo>
                    <a:lnTo>
                      <a:pt x="477" y="207"/>
                    </a:lnTo>
                    <a:lnTo>
                      <a:pt x="462" y="212"/>
                    </a:lnTo>
                    <a:lnTo>
                      <a:pt x="448" y="212"/>
                    </a:lnTo>
                    <a:lnTo>
                      <a:pt x="433" y="212"/>
                    </a:lnTo>
                    <a:lnTo>
                      <a:pt x="422" y="212"/>
                    </a:lnTo>
                    <a:lnTo>
                      <a:pt x="412" y="212"/>
                    </a:lnTo>
                    <a:lnTo>
                      <a:pt x="412" y="225"/>
                    </a:lnTo>
                    <a:lnTo>
                      <a:pt x="422" y="229"/>
                    </a:lnTo>
                    <a:lnTo>
                      <a:pt x="412" y="233"/>
                    </a:lnTo>
                    <a:lnTo>
                      <a:pt x="397" y="238"/>
                    </a:lnTo>
                    <a:lnTo>
                      <a:pt x="386" y="238"/>
                    </a:lnTo>
                    <a:lnTo>
                      <a:pt x="375" y="238"/>
                    </a:lnTo>
                    <a:lnTo>
                      <a:pt x="365" y="238"/>
                    </a:lnTo>
                    <a:lnTo>
                      <a:pt x="354" y="238"/>
                    </a:lnTo>
                    <a:lnTo>
                      <a:pt x="343" y="238"/>
                    </a:lnTo>
                    <a:lnTo>
                      <a:pt x="332" y="238"/>
                    </a:lnTo>
                    <a:lnTo>
                      <a:pt x="343" y="246"/>
                    </a:lnTo>
                    <a:lnTo>
                      <a:pt x="332" y="255"/>
                    </a:lnTo>
                    <a:lnTo>
                      <a:pt x="318" y="255"/>
                    </a:lnTo>
                    <a:lnTo>
                      <a:pt x="303" y="255"/>
                    </a:lnTo>
                    <a:lnTo>
                      <a:pt x="285" y="255"/>
                    </a:lnTo>
                    <a:lnTo>
                      <a:pt x="267" y="255"/>
                    </a:lnTo>
                    <a:lnTo>
                      <a:pt x="253" y="255"/>
                    </a:lnTo>
                    <a:lnTo>
                      <a:pt x="238" y="255"/>
                    </a:lnTo>
                    <a:lnTo>
                      <a:pt x="227" y="255"/>
                    </a:lnTo>
                    <a:lnTo>
                      <a:pt x="217" y="255"/>
                    </a:lnTo>
                    <a:lnTo>
                      <a:pt x="227" y="255"/>
                    </a:lnTo>
                    <a:lnTo>
                      <a:pt x="238" y="255"/>
                    </a:lnTo>
                    <a:lnTo>
                      <a:pt x="249" y="255"/>
                    </a:lnTo>
                    <a:lnTo>
                      <a:pt x="249" y="242"/>
                    </a:lnTo>
                    <a:lnTo>
                      <a:pt x="238" y="242"/>
                    </a:lnTo>
                    <a:lnTo>
                      <a:pt x="224" y="242"/>
                    </a:lnTo>
                    <a:lnTo>
                      <a:pt x="213" y="242"/>
                    </a:lnTo>
                    <a:lnTo>
                      <a:pt x="195" y="242"/>
                    </a:lnTo>
                    <a:lnTo>
                      <a:pt x="181" y="238"/>
                    </a:lnTo>
                    <a:lnTo>
                      <a:pt x="166" y="238"/>
                    </a:lnTo>
                    <a:lnTo>
                      <a:pt x="181" y="233"/>
                    </a:lnTo>
                    <a:lnTo>
                      <a:pt x="195" y="233"/>
                    </a:lnTo>
                    <a:lnTo>
                      <a:pt x="206" y="233"/>
                    </a:lnTo>
                    <a:lnTo>
                      <a:pt x="220" y="233"/>
                    </a:lnTo>
                    <a:lnTo>
                      <a:pt x="235" y="233"/>
                    </a:lnTo>
                    <a:lnTo>
                      <a:pt x="245" y="233"/>
                    </a:lnTo>
                    <a:lnTo>
                      <a:pt x="245" y="220"/>
                    </a:lnTo>
                    <a:lnTo>
                      <a:pt x="235" y="216"/>
                    </a:lnTo>
                    <a:lnTo>
                      <a:pt x="220" y="216"/>
                    </a:lnTo>
                    <a:lnTo>
                      <a:pt x="209" y="216"/>
                    </a:lnTo>
                    <a:lnTo>
                      <a:pt x="191" y="216"/>
                    </a:lnTo>
                    <a:lnTo>
                      <a:pt x="177" y="216"/>
                    </a:lnTo>
                    <a:lnTo>
                      <a:pt x="166" y="216"/>
                    </a:lnTo>
                    <a:lnTo>
                      <a:pt x="152" y="216"/>
                    </a:lnTo>
                    <a:lnTo>
                      <a:pt x="137" y="212"/>
                    </a:lnTo>
                    <a:lnTo>
                      <a:pt x="123" y="212"/>
                    </a:lnTo>
                    <a:lnTo>
                      <a:pt x="112" y="212"/>
                    </a:lnTo>
                    <a:lnTo>
                      <a:pt x="94" y="207"/>
                    </a:lnTo>
                    <a:lnTo>
                      <a:pt x="108" y="194"/>
                    </a:lnTo>
                    <a:lnTo>
                      <a:pt x="123" y="194"/>
                    </a:lnTo>
                    <a:lnTo>
                      <a:pt x="137" y="194"/>
                    </a:lnTo>
                    <a:lnTo>
                      <a:pt x="152" y="194"/>
                    </a:lnTo>
                    <a:lnTo>
                      <a:pt x="162" y="194"/>
                    </a:lnTo>
                    <a:lnTo>
                      <a:pt x="173" y="194"/>
                    </a:lnTo>
                    <a:lnTo>
                      <a:pt x="162" y="182"/>
                    </a:lnTo>
                    <a:lnTo>
                      <a:pt x="152" y="182"/>
                    </a:lnTo>
                    <a:lnTo>
                      <a:pt x="137" y="182"/>
                    </a:lnTo>
                    <a:lnTo>
                      <a:pt x="123" y="182"/>
                    </a:lnTo>
                    <a:lnTo>
                      <a:pt x="108" y="182"/>
                    </a:lnTo>
                    <a:lnTo>
                      <a:pt x="94" y="182"/>
                    </a:lnTo>
                    <a:lnTo>
                      <a:pt x="83" y="182"/>
                    </a:lnTo>
                    <a:lnTo>
                      <a:pt x="72" y="182"/>
                    </a:lnTo>
                    <a:lnTo>
                      <a:pt x="51" y="177"/>
                    </a:lnTo>
                    <a:lnTo>
                      <a:pt x="36" y="177"/>
                    </a:lnTo>
                    <a:lnTo>
                      <a:pt x="25" y="177"/>
                    </a:lnTo>
                    <a:lnTo>
                      <a:pt x="14" y="177"/>
                    </a:lnTo>
                    <a:lnTo>
                      <a:pt x="29" y="173"/>
                    </a:lnTo>
                    <a:lnTo>
                      <a:pt x="40" y="173"/>
                    </a:lnTo>
                    <a:lnTo>
                      <a:pt x="51" y="173"/>
                    </a:lnTo>
                    <a:lnTo>
                      <a:pt x="69" y="173"/>
                    </a:lnTo>
                    <a:lnTo>
                      <a:pt x="87" y="173"/>
                    </a:lnTo>
                    <a:lnTo>
                      <a:pt x="97" y="173"/>
                    </a:lnTo>
                    <a:lnTo>
                      <a:pt x="108" y="173"/>
                    </a:lnTo>
                    <a:lnTo>
                      <a:pt x="119" y="173"/>
                    </a:lnTo>
                    <a:lnTo>
                      <a:pt x="130" y="173"/>
                    </a:lnTo>
                    <a:lnTo>
                      <a:pt x="134" y="160"/>
                    </a:lnTo>
                    <a:lnTo>
                      <a:pt x="123" y="151"/>
                    </a:lnTo>
                    <a:lnTo>
                      <a:pt x="105" y="147"/>
                    </a:lnTo>
                    <a:lnTo>
                      <a:pt x="94" y="147"/>
                    </a:lnTo>
                    <a:lnTo>
                      <a:pt x="79" y="147"/>
                    </a:lnTo>
                    <a:lnTo>
                      <a:pt x="65" y="147"/>
                    </a:lnTo>
                    <a:lnTo>
                      <a:pt x="51" y="147"/>
                    </a:lnTo>
                    <a:lnTo>
                      <a:pt x="40" y="147"/>
                    </a:lnTo>
                    <a:lnTo>
                      <a:pt x="29" y="147"/>
                    </a:lnTo>
                    <a:lnTo>
                      <a:pt x="18" y="147"/>
                    </a:lnTo>
                    <a:lnTo>
                      <a:pt x="7" y="143"/>
                    </a:lnTo>
                    <a:lnTo>
                      <a:pt x="22" y="138"/>
                    </a:lnTo>
                    <a:lnTo>
                      <a:pt x="32" y="138"/>
                    </a:lnTo>
                    <a:lnTo>
                      <a:pt x="43" y="134"/>
                    </a:lnTo>
                    <a:lnTo>
                      <a:pt x="58" y="134"/>
                    </a:lnTo>
                    <a:lnTo>
                      <a:pt x="76" y="134"/>
                    </a:lnTo>
                    <a:lnTo>
                      <a:pt x="87" y="134"/>
                    </a:lnTo>
                    <a:lnTo>
                      <a:pt x="101" y="134"/>
                    </a:lnTo>
                    <a:lnTo>
                      <a:pt x="112" y="134"/>
                    </a:lnTo>
                    <a:lnTo>
                      <a:pt x="105" y="121"/>
                    </a:lnTo>
                    <a:lnTo>
                      <a:pt x="94" y="121"/>
                    </a:lnTo>
                    <a:lnTo>
                      <a:pt x="83" y="121"/>
                    </a:lnTo>
                    <a:lnTo>
                      <a:pt x="69" y="121"/>
                    </a:lnTo>
                    <a:lnTo>
                      <a:pt x="58" y="121"/>
                    </a:lnTo>
                    <a:lnTo>
                      <a:pt x="43" y="121"/>
                    </a:lnTo>
                    <a:lnTo>
                      <a:pt x="32" y="112"/>
                    </a:lnTo>
                    <a:lnTo>
                      <a:pt x="32" y="99"/>
                    </a:lnTo>
                    <a:lnTo>
                      <a:pt x="43" y="95"/>
                    </a:lnTo>
                    <a:lnTo>
                      <a:pt x="54" y="95"/>
                    </a:lnTo>
                    <a:lnTo>
                      <a:pt x="69" y="95"/>
                    </a:lnTo>
                    <a:lnTo>
                      <a:pt x="79" y="95"/>
                    </a:lnTo>
                    <a:lnTo>
                      <a:pt x="94" y="95"/>
                    </a:lnTo>
                    <a:lnTo>
                      <a:pt x="105" y="95"/>
                    </a:lnTo>
                    <a:lnTo>
                      <a:pt x="116" y="95"/>
                    </a:lnTo>
                    <a:lnTo>
                      <a:pt x="126" y="95"/>
                    </a:lnTo>
                    <a:lnTo>
                      <a:pt x="130" y="82"/>
                    </a:lnTo>
                    <a:lnTo>
                      <a:pt x="119" y="78"/>
                    </a:lnTo>
                    <a:lnTo>
                      <a:pt x="108" y="78"/>
                    </a:lnTo>
                    <a:lnTo>
                      <a:pt x="90" y="78"/>
                    </a:lnTo>
                    <a:lnTo>
                      <a:pt x="79" y="78"/>
                    </a:lnTo>
                    <a:lnTo>
                      <a:pt x="65" y="78"/>
                    </a:lnTo>
                    <a:lnTo>
                      <a:pt x="54" y="78"/>
                    </a:lnTo>
                    <a:lnTo>
                      <a:pt x="43" y="78"/>
                    </a:lnTo>
                    <a:lnTo>
                      <a:pt x="54" y="69"/>
                    </a:lnTo>
                    <a:lnTo>
                      <a:pt x="69" y="69"/>
                    </a:lnTo>
                    <a:lnTo>
                      <a:pt x="79" y="69"/>
                    </a:lnTo>
                    <a:lnTo>
                      <a:pt x="90" y="69"/>
                    </a:lnTo>
                    <a:lnTo>
                      <a:pt x="94" y="56"/>
                    </a:lnTo>
                    <a:lnTo>
                      <a:pt x="83" y="52"/>
                    </a:lnTo>
                    <a:lnTo>
                      <a:pt x="65" y="52"/>
                    </a:lnTo>
                    <a:lnTo>
                      <a:pt x="54" y="52"/>
                    </a:lnTo>
                    <a:lnTo>
                      <a:pt x="43" y="52"/>
                    </a:lnTo>
                    <a:lnTo>
                      <a:pt x="32" y="52"/>
                    </a:lnTo>
                    <a:lnTo>
                      <a:pt x="22" y="52"/>
                    </a:lnTo>
                    <a:lnTo>
                      <a:pt x="11" y="52"/>
                    </a:lnTo>
                    <a:lnTo>
                      <a:pt x="0" y="52"/>
                    </a:lnTo>
                    <a:lnTo>
                      <a:pt x="7" y="35"/>
                    </a:lnTo>
                    <a:lnTo>
                      <a:pt x="22" y="30"/>
                    </a:lnTo>
                    <a:lnTo>
                      <a:pt x="36" y="30"/>
                    </a:lnTo>
                    <a:lnTo>
                      <a:pt x="51" y="30"/>
                    </a:lnTo>
                    <a:lnTo>
                      <a:pt x="65" y="30"/>
                    </a:lnTo>
                    <a:lnTo>
                      <a:pt x="76" y="30"/>
                    </a:lnTo>
                    <a:lnTo>
                      <a:pt x="87" y="30"/>
                    </a:lnTo>
                    <a:lnTo>
                      <a:pt x="79" y="17"/>
                    </a:lnTo>
                    <a:lnTo>
                      <a:pt x="65" y="17"/>
                    </a:lnTo>
                    <a:lnTo>
                      <a:pt x="54" y="17"/>
                    </a:lnTo>
                    <a:lnTo>
                      <a:pt x="43" y="17"/>
                    </a:lnTo>
                    <a:lnTo>
                      <a:pt x="51" y="4"/>
                    </a:lnTo>
                  </a:path>
                </a:pathLst>
              </a:custGeom>
              <a:pattFill prst="narHorz">
                <a:fgClr>
                  <a:schemeClr val="tx2"/>
                </a:fgClr>
                <a:bgClr>
                  <a:schemeClr val="bg1"/>
                </a:bgClr>
              </a:pattFill>
              <a:ln w="9525" cap="rnd">
                <a:noFill/>
                <a:round/>
                <a:headEnd/>
                <a:tailEnd/>
              </a:ln>
              <a:effectLst/>
            </p:spPr>
            <p:txBody>
              <a:bodyPr/>
              <a:lstStyle/>
              <a:p>
                <a:pPr>
                  <a:defRPr/>
                </a:pPr>
                <a:endParaRPr lang="ar-EG"/>
              </a:p>
            </p:txBody>
          </p:sp>
        </p:grpSp>
      </p:gr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slow">
    <p:wedg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Book Antiqua" pitchFamily="18" charset="0"/>
        </a:defRPr>
      </a:lvl2pPr>
      <a:lvl3pPr algn="ctr" rtl="0" eaLnBrk="0" fontAlgn="base" hangingPunct="0">
        <a:spcBef>
          <a:spcPct val="0"/>
        </a:spcBef>
        <a:spcAft>
          <a:spcPct val="0"/>
        </a:spcAft>
        <a:defRPr sz="4400">
          <a:solidFill>
            <a:schemeClr val="tx2"/>
          </a:solidFill>
          <a:latin typeface="Book Antiqua" pitchFamily="18" charset="0"/>
        </a:defRPr>
      </a:lvl3pPr>
      <a:lvl4pPr algn="ctr" rtl="0" eaLnBrk="0" fontAlgn="base" hangingPunct="0">
        <a:spcBef>
          <a:spcPct val="0"/>
        </a:spcBef>
        <a:spcAft>
          <a:spcPct val="0"/>
        </a:spcAft>
        <a:defRPr sz="4400">
          <a:solidFill>
            <a:schemeClr val="tx2"/>
          </a:solidFill>
          <a:latin typeface="Book Antiqua" pitchFamily="18" charset="0"/>
        </a:defRPr>
      </a:lvl4pPr>
      <a:lvl5pPr algn="ctr" rtl="0" eaLnBrk="0" fontAlgn="base" hangingPunct="0">
        <a:spcBef>
          <a:spcPct val="0"/>
        </a:spcBef>
        <a:spcAft>
          <a:spcPct val="0"/>
        </a:spcAft>
        <a:defRPr sz="4400">
          <a:solidFill>
            <a:schemeClr val="tx2"/>
          </a:solidFill>
          <a:latin typeface="Book Antiqua" pitchFamily="18" charset="0"/>
        </a:defRPr>
      </a:lvl5pPr>
      <a:lvl6pPr marL="457200" algn="ctr" rtl="0" eaLnBrk="0" fontAlgn="base" hangingPunct="0">
        <a:spcBef>
          <a:spcPct val="0"/>
        </a:spcBef>
        <a:spcAft>
          <a:spcPct val="0"/>
        </a:spcAft>
        <a:defRPr sz="4400">
          <a:solidFill>
            <a:schemeClr val="tx2"/>
          </a:solidFill>
          <a:latin typeface="Book Antiqua" pitchFamily="18" charset="0"/>
        </a:defRPr>
      </a:lvl6pPr>
      <a:lvl7pPr marL="914400" algn="ctr" rtl="0" eaLnBrk="0" fontAlgn="base" hangingPunct="0">
        <a:spcBef>
          <a:spcPct val="0"/>
        </a:spcBef>
        <a:spcAft>
          <a:spcPct val="0"/>
        </a:spcAft>
        <a:defRPr sz="4400">
          <a:solidFill>
            <a:schemeClr val="tx2"/>
          </a:solidFill>
          <a:latin typeface="Book Antiqua" pitchFamily="18" charset="0"/>
        </a:defRPr>
      </a:lvl7pPr>
      <a:lvl8pPr marL="1371600" algn="ctr" rtl="0" eaLnBrk="0" fontAlgn="base" hangingPunct="0">
        <a:spcBef>
          <a:spcPct val="0"/>
        </a:spcBef>
        <a:spcAft>
          <a:spcPct val="0"/>
        </a:spcAft>
        <a:defRPr sz="4400">
          <a:solidFill>
            <a:schemeClr val="tx2"/>
          </a:solidFill>
          <a:latin typeface="Book Antiqua" pitchFamily="18" charset="0"/>
        </a:defRPr>
      </a:lvl8pPr>
      <a:lvl9pPr marL="1828800" algn="ctr" rtl="0" eaLnBrk="0" fontAlgn="base" hangingPunct="0">
        <a:spcBef>
          <a:spcPct val="0"/>
        </a:spcBef>
        <a:spcAft>
          <a:spcPct val="0"/>
        </a:spcAft>
        <a:defRPr sz="4400">
          <a:solidFill>
            <a:schemeClr val="tx2"/>
          </a:solidFill>
          <a:latin typeface="Book Antiqua"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SzPct val="65000"/>
        <a:buFont typeface="Monotype Sorts" pitchFamily="2" charset="2"/>
        <a:buChar char="u"/>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100000"/>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latin typeface="+mn-lt"/>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latin typeface="+mn-lt"/>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latin typeface="+mn-lt"/>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latin typeface="+mn-lt"/>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latin typeface="+mn-lt"/>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7.wmf"/><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Rectangle 2"/>
          <p:cNvSpPr>
            <a:spLocks noGrp="1" noChangeArrowheads="1"/>
          </p:cNvSpPr>
          <p:nvPr>
            <p:ph type="title"/>
          </p:nvPr>
        </p:nvSpPr>
        <p:spPr>
          <a:xfrm>
            <a:off x="395288" y="400050"/>
            <a:ext cx="8497887" cy="3243263"/>
          </a:xfrm>
          <a:solidFill>
            <a:schemeClr val="bg1"/>
          </a:solidFill>
          <a:ln>
            <a:solidFill>
              <a:srgbClr val="0000CC"/>
            </a:solidFill>
          </a:ln>
        </p:spPr>
        <p:txBody>
          <a:bodyPr/>
          <a:lstStyle/>
          <a:p>
            <a:r>
              <a:rPr lang="en-GB" sz="2800" b="1" smtClean="0">
                <a:solidFill>
                  <a:schemeClr val="tx1"/>
                </a:solidFill>
              </a:rPr>
              <a:t>Magnitude Yield Response and Economic Value of Selected Wheat Genotypes Related to Irrigation Schedules Under Arid Ecosystem of Saudi Arabia </a:t>
            </a:r>
            <a:br>
              <a:rPr lang="en-GB" sz="2800" b="1" smtClean="0">
                <a:solidFill>
                  <a:schemeClr val="tx1"/>
                </a:solidFill>
              </a:rPr>
            </a:br>
            <a:r>
              <a:rPr lang="en-GB" sz="2800" b="1" smtClean="0">
                <a:solidFill>
                  <a:schemeClr val="tx1"/>
                </a:solidFill>
              </a:rPr>
              <a:t/>
            </a:r>
            <a:br>
              <a:rPr lang="en-GB" sz="2800" b="1" smtClean="0">
                <a:solidFill>
                  <a:schemeClr val="tx1"/>
                </a:solidFill>
              </a:rPr>
            </a:br>
            <a:r>
              <a:rPr lang="en-GB" sz="2000" b="1" i="1" smtClean="0">
                <a:solidFill>
                  <a:srgbClr val="D1DDFF"/>
                </a:solidFill>
              </a:rPr>
              <a:t>Ali Alderfasi &amp; A. AL-Owayed</a:t>
            </a:r>
            <a:endParaRPr lang="en-US" sz="2000" b="1" i="1" smtClean="0">
              <a:solidFill>
                <a:srgbClr val="D1DDFF"/>
              </a:solidFill>
            </a:endParaRPr>
          </a:p>
        </p:txBody>
      </p:sp>
      <p:sp>
        <p:nvSpPr>
          <p:cNvPr id="601091" name="Rectangle 3"/>
          <p:cNvSpPr>
            <a:spLocks noGrp="1" noChangeArrowheads="1"/>
          </p:cNvSpPr>
          <p:nvPr>
            <p:ph type="body" idx="1"/>
          </p:nvPr>
        </p:nvSpPr>
        <p:spPr>
          <a:xfrm>
            <a:off x="395288" y="4143375"/>
            <a:ext cx="8497887" cy="1143000"/>
          </a:xfrm>
          <a:solidFill>
            <a:srgbClr val="3366FF"/>
          </a:solidFill>
        </p:spPr>
        <p:txBody>
          <a:bodyPr/>
          <a:lstStyle/>
          <a:p>
            <a:pPr algn="ctr">
              <a:defRPr/>
            </a:pPr>
            <a:r>
              <a:rPr lang="en-US" sz="2800" b="1" smtClean="0">
                <a:effectLst>
                  <a:outerShdw blurRad="38100" dist="38100" dir="2700000" algn="tl">
                    <a:srgbClr val="000000"/>
                  </a:outerShdw>
                </a:effectLst>
                <a:latin typeface="Times New Roman" pitchFamily="18" charset="0"/>
                <a:cs typeface="Times New Roman" pitchFamily="18" charset="0"/>
              </a:rPr>
              <a:t>Sustainable Irrigation 2010</a:t>
            </a:r>
            <a:endParaRPr lang="en-US" sz="2000" b="1" smtClean="0">
              <a:effectLst>
                <a:outerShdw blurRad="38100" dist="38100" dir="2700000" algn="tl">
                  <a:srgbClr val="000000"/>
                </a:outerShdw>
              </a:effectLst>
              <a:latin typeface="Times New Roman" pitchFamily="18" charset="0"/>
              <a:cs typeface="Times New Roman" pitchFamily="18" charset="0"/>
            </a:endParaRPr>
          </a:p>
          <a:p>
            <a:pPr algn="ctr">
              <a:defRPr/>
            </a:pPr>
            <a:r>
              <a:rPr lang="en-US" sz="1800" b="1" i="1" smtClean="0">
                <a:solidFill>
                  <a:srgbClr val="D1DDFF"/>
                </a:solidFill>
                <a:effectLst>
                  <a:outerShdw blurRad="38100" dist="38100" dir="2700000" algn="tl">
                    <a:srgbClr val="000000"/>
                  </a:outerShdw>
                </a:effectLst>
                <a:latin typeface="Times New Roman" pitchFamily="18" charset="0"/>
                <a:cs typeface="Times New Roman" pitchFamily="18" charset="0"/>
              </a:rPr>
              <a:t>Monday 7 June</a:t>
            </a:r>
          </a:p>
          <a:p>
            <a:pPr>
              <a:defRPr/>
            </a:pPr>
            <a:endParaRPr lang="en-US" b="1" smtClean="0">
              <a:solidFill>
                <a:schemeClr val="bg2"/>
              </a:solidFill>
              <a:latin typeface="Times New Roman" pitchFamily="18" charset="0"/>
              <a:cs typeface="Times New Roman" pitchFamily="18" charset="0"/>
            </a:endParaRPr>
          </a:p>
        </p:txBody>
      </p:sp>
      <p:sp>
        <p:nvSpPr>
          <p:cNvPr id="3076" name="TextBox 3"/>
          <p:cNvSpPr txBox="1">
            <a:spLocks noChangeArrowheads="1"/>
          </p:cNvSpPr>
          <p:nvPr/>
        </p:nvSpPr>
        <p:spPr bwMode="auto">
          <a:xfrm>
            <a:off x="0" y="6357938"/>
            <a:ext cx="2286000" cy="369887"/>
          </a:xfrm>
          <a:prstGeom prst="rect">
            <a:avLst/>
          </a:prstGeom>
          <a:noFill/>
          <a:ln w="9525">
            <a:noFill/>
            <a:miter lim="800000"/>
            <a:headEnd/>
            <a:tailEnd/>
          </a:ln>
        </p:spPr>
        <p:txBody>
          <a:bodyPr>
            <a:spAutoFit/>
          </a:bodyPr>
          <a:lstStyle/>
          <a:p>
            <a:endParaRPr lang="ar-EG"/>
          </a:p>
        </p:txBody>
      </p:sp>
      <p:sp>
        <p:nvSpPr>
          <p:cNvPr id="3077" name="TextBox 6"/>
          <p:cNvSpPr txBox="1">
            <a:spLocks noChangeArrowheads="1"/>
          </p:cNvSpPr>
          <p:nvPr/>
        </p:nvSpPr>
        <p:spPr bwMode="auto">
          <a:xfrm>
            <a:off x="-4763" y="6165850"/>
            <a:ext cx="1916113" cy="457200"/>
          </a:xfrm>
          <a:prstGeom prst="rect">
            <a:avLst/>
          </a:prstGeom>
          <a:solidFill>
            <a:srgbClr val="99CCFF"/>
          </a:solidFill>
          <a:ln w="9525">
            <a:noFill/>
            <a:miter lim="800000"/>
            <a:headEnd/>
            <a:tailEnd/>
          </a:ln>
        </p:spPr>
        <p:txBody>
          <a:bodyPr>
            <a:spAutoFit/>
          </a:bodyPr>
          <a:lstStyle/>
          <a:p>
            <a:r>
              <a:rPr lang="en-US" sz="1200" b="1">
                <a:solidFill>
                  <a:schemeClr val="bg2"/>
                </a:solidFill>
              </a:rPr>
              <a:t>Ali Alderfasi  </a:t>
            </a:r>
          </a:p>
          <a:p>
            <a:r>
              <a:rPr lang="en-US" sz="1200" b="1">
                <a:solidFill>
                  <a:schemeClr val="bg2"/>
                </a:solidFill>
              </a:rPr>
              <a:t> King Saud University</a:t>
            </a:r>
            <a:endParaRPr lang="ar-EG" sz="1200" b="1">
              <a:solidFill>
                <a:schemeClr val="bg2"/>
              </a:solidFill>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601090"/>
                                        </p:tgtEl>
                                        <p:attrNameLst>
                                          <p:attrName>style.visibility</p:attrName>
                                        </p:attrNameLst>
                                      </p:cBhvr>
                                      <p:to>
                                        <p:strVal val="visible"/>
                                      </p:to>
                                    </p:set>
                                    <p:anim calcmode="lin" valueType="num">
                                      <p:cBhvr>
                                        <p:cTn id="7" dur="500" decel="50000" fill="hold">
                                          <p:stCondLst>
                                            <p:cond delay="0"/>
                                          </p:stCondLst>
                                        </p:cTn>
                                        <p:tgtEl>
                                          <p:spTgt spid="60109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60109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601090"/>
                                        </p:tgtEl>
                                        <p:attrNameLst>
                                          <p:attrName>ppt_w</p:attrName>
                                        </p:attrNameLst>
                                      </p:cBhvr>
                                      <p:tavLst>
                                        <p:tav tm="0">
                                          <p:val>
                                            <p:strVal val="#ppt_w*.05"/>
                                          </p:val>
                                        </p:tav>
                                        <p:tav tm="100000">
                                          <p:val>
                                            <p:strVal val="#ppt_w"/>
                                          </p:val>
                                        </p:tav>
                                      </p:tavLst>
                                    </p:anim>
                                    <p:anim calcmode="lin" valueType="num">
                                      <p:cBhvr>
                                        <p:cTn id="10" dur="1000" fill="hold"/>
                                        <p:tgtEl>
                                          <p:spTgt spid="60109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60109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60109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60109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601090"/>
                                        </p:tgtEl>
                                      </p:cBhvr>
                                    </p:animEffec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0" nodeType="clickEffect">
                                  <p:stCondLst>
                                    <p:cond delay="0"/>
                                  </p:stCondLst>
                                  <p:childTnLst>
                                    <p:set>
                                      <p:cBhvr>
                                        <p:cTn id="18" dur="1" fill="hold">
                                          <p:stCondLst>
                                            <p:cond delay="0"/>
                                          </p:stCondLst>
                                        </p:cTn>
                                        <p:tgtEl>
                                          <p:spTgt spid="601091">
                                            <p:bg/>
                                          </p:spTgt>
                                        </p:tgtEl>
                                        <p:attrNameLst>
                                          <p:attrName>style.visibility</p:attrName>
                                        </p:attrNameLst>
                                      </p:cBhvr>
                                      <p:to>
                                        <p:strVal val="visible"/>
                                      </p:to>
                                    </p:set>
                                    <p:animEffect transition="in" filter="diamond(in)">
                                      <p:cBhvr>
                                        <p:cTn id="19" dur="2000"/>
                                        <p:tgtEl>
                                          <p:spTgt spid="601091">
                                            <p:bg/>
                                          </p:spTgt>
                                        </p:tgtEl>
                                      </p:cBhvr>
                                    </p:animEffec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601091">
                                            <p:txEl>
                                              <p:pRg st="0" end="0"/>
                                            </p:txEl>
                                          </p:spTgt>
                                        </p:tgtEl>
                                        <p:attrNameLst>
                                          <p:attrName>style.visibility</p:attrName>
                                        </p:attrNameLst>
                                      </p:cBhvr>
                                      <p:to>
                                        <p:strVal val="visible"/>
                                      </p:to>
                                    </p:set>
                                    <p:animEffect transition="in" filter="diamond(in)">
                                      <p:cBhvr>
                                        <p:cTn id="24" dur="2000"/>
                                        <p:tgtEl>
                                          <p:spTgt spid="601091">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601091">
                                            <p:txEl>
                                              <p:pRg st="1" end="1"/>
                                            </p:txEl>
                                          </p:spTgt>
                                        </p:tgtEl>
                                        <p:attrNameLst>
                                          <p:attrName>style.visibility</p:attrName>
                                        </p:attrNameLst>
                                      </p:cBhvr>
                                      <p:to>
                                        <p:strVal val="visible"/>
                                      </p:to>
                                    </p:set>
                                    <p:animEffect transition="in" filter="diamond(in)">
                                      <p:cBhvr>
                                        <p:cTn id="29" dur="2000"/>
                                        <p:tgtEl>
                                          <p:spTgt spid="6010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1090" grpId="0" animBg="1"/>
      <p:bldP spid="601091"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z="2400" smtClean="0">
                <a:solidFill>
                  <a:schemeClr val="bg1"/>
                </a:solidFill>
                <a:latin typeface="Times New Roman" pitchFamily="18" charset="0"/>
                <a:cs typeface="Times New Roman" pitchFamily="18" charset="0"/>
              </a:rPr>
              <a:t>Wheat Yield Productivity as Effected by Irrigation Schedules  and Selected Genotypes</a:t>
            </a:r>
            <a:endParaRPr lang="ar-EG" sz="2400" smtClean="0">
              <a:solidFill>
                <a:schemeClr val="bg1"/>
              </a:solidFill>
              <a:latin typeface="Times New Roman" pitchFamily="18" charset="0"/>
              <a:cs typeface="Times New Roman" pitchFamily="18" charset="0"/>
            </a:endParaRPr>
          </a:p>
        </p:txBody>
      </p:sp>
      <p:pic>
        <p:nvPicPr>
          <p:cNvPr id="12291" name="Picture 2"/>
          <p:cNvPicPr>
            <a:picLocks noChangeAspect="1" noChangeArrowheads="1"/>
          </p:cNvPicPr>
          <p:nvPr/>
        </p:nvPicPr>
        <p:blipFill>
          <a:blip r:embed="rId2"/>
          <a:srcRect/>
          <a:stretch>
            <a:fillRect/>
          </a:stretch>
        </p:blipFill>
        <p:spPr bwMode="auto">
          <a:xfrm>
            <a:off x="1000125" y="1795463"/>
            <a:ext cx="7000875" cy="3938587"/>
          </a:xfrm>
          <a:prstGeom prst="rect">
            <a:avLst/>
          </a:prstGeom>
          <a:noFill/>
          <a:ln w="12700">
            <a:noFill/>
            <a:miter lim="800000"/>
            <a:headEnd/>
            <a:tailEnd/>
          </a:ln>
          <a:effectLst>
            <a:prstShdw prst="shdw13" dist="53882" dir="13500000">
              <a:schemeClr val="bg2">
                <a:alpha val="50000"/>
              </a:schemeClr>
            </a:prstShdw>
          </a:effectLst>
        </p:spPr>
      </p:pic>
      <p:sp>
        <p:nvSpPr>
          <p:cNvPr id="12292" name="TextBox 4"/>
          <p:cNvSpPr txBox="1">
            <a:spLocks noChangeArrowheads="1"/>
          </p:cNvSpPr>
          <p:nvPr/>
        </p:nvSpPr>
        <p:spPr bwMode="auto">
          <a:xfrm rot="10800000" flipV="1">
            <a:off x="-4763" y="6237288"/>
            <a:ext cx="2058988" cy="457200"/>
          </a:xfrm>
          <a:prstGeom prst="rect">
            <a:avLst/>
          </a:prstGeom>
          <a:solidFill>
            <a:srgbClr val="99CCFF"/>
          </a:solidFill>
          <a:ln w="9525">
            <a:noFill/>
            <a:miter lim="800000"/>
            <a:headEnd/>
            <a:tailEnd/>
          </a:ln>
        </p:spPr>
        <p:txBody>
          <a:bodyPr>
            <a:spAutoFit/>
          </a:bodyPr>
          <a:lstStyle/>
          <a:p>
            <a:r>
              <a:rPr lang="en-US" sz="1200" b="1" i="1">
                <a:solidFill>
                  <a:srgbClr val="000000"/>
                </a:solidFill>
              </a:rPr>
              <a:t>Ali Alderfasi  </a:t>
            </a:r>
          </a:p>
          <a:p>
            <a:r>
              <a:rPr lang="en-US" sz="1200" b="1" i="1">
                <a:solidFill>
                  <a:srgbClr val="000000"/>
                </a:solidFill>
              </a:rPr>
              <a:t> King Saud University</a:t>
            </a:r>
            <a:endParaRPr lang="ar-EG" sz="1200" b="1" i="1">
              <a:solidFill>
                <a:srgbClr val="000000"/>
              </a:solidFill>
            </a:endParaRPr>
          </a:p>
        </p:txBody>
      </p:sp>
    </p:spTree>
  </p:cSld>
  <p:clrMapOvr>
    <a:masterClrMapping/>
  </p:clrMapOvr>
  <p:transition spd="slow">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a:xfrm>
            <a:off x="179388" y="0"/>
            <a:ext cx="8785225" cy="1196975"/>
          </a:xfrm>
        </p:spPr>
        <p:txBody>
          <a:bodyPr/>
          <a:lstStyle/>
          <a:p>
            <a:r>
              <a:rPr lang="en-GB" sz="2400" b="1" smtClean="0">
                <a:solidFill>
                  <a:schemeClr val="bg1"/>
                </a:solidFill>
                <a:latin typeface="Times New Roman" pitchFamily="18" charset="0"/>
                <a:cs typeface="Times New Roman" pitchFamily="18" charset="0"/>
              </a:rPr>
              <a:t/>
            </a:r>
            <a:br>
              <a:rPr lang="en-GB" sz="2400" b="1" smtClean="0">
                <a:solidFill>
                  <a:schemeClr val="bg1"/>
                </a:solidFill>
                <a:latin typeface="Times New Roman" pitchFamily="18" charset="0"/>
                <a:cs typeface="Times New Roman" pitchFamily="18" charset="0"/>
              </a:rPr>
            </a:br>
            <a:r>
              <a:rPr lang="en-GB" sz="2400" smtClean="0">
                <a:solidFill>
                  <a:schemeClr val="bg1"/>
                </a:solidFill>
                <a:latin typeface="Times New Roman" pitchFamily="18" charset="0"/>
                <a:cs typeface="Times New Roman" pitchFamily="18" charset="0"/>
              </a:rPr>
              <a:t>Economic evaluation of management of water irrigation schedules on some wheat genotypes grown under arid environment of Saudi Arabia.</a:t>
            </a:r>
            <a:br>
              <a:rPr lang="en-GB" sz="2400" smtClean="0">
                <a:solidFill>
                  <a:schemeClr val="bg1"/>
                </a:solidFill>
                <a:latin typeface="Times New Roman" pitchFamily="18" charset="0"/>
                <a:cs typeface="Times New Roman" pitchFamily="18" charset="0"/>
              </a:rPr>
            </a:br>
            <a:r>
              <a:rPr lang="en-GB" sz="2400" smtClean="0">
                <a:solidFill>
                  <a:schemeClr val="bg1"/>
                </a:solidFill>
                <a:latin typeface="Times New Roman" pitchFamily="18" charset="0"/>
                <a:cs typeface="Times New Roman" pitchFamily="18" charset="0"/>
              </a:rPr>
              <a:t> (Means of two growing seasons)</a:t>
            </a:r>
            <a:endParaRPr lang="en-US" sz="2400" smtClean="0">
              <a:solidFill>
                <a:schemeClr val="bg1"/>
              </a:solidFill>
              <a:latin typeface="Times New Roman" pitchFamily="18" charset="0"/>
              <a:cs typeface="Times New Roman" pitchFamily="18" charset="0"/>
            </a:endParaRPr>
          </a:p>
        </p:txBody>
      </p:sp>
      <p:graphicFrame>
        <p:nvGraphicFramePr>
          <p:cNvPr id="14395" name="Group 59"/>
          <p:cNvGraphicFramePr>
            <a:graphicFrameLocks noGrp="1"/>
          </p:cNvGraphicFramePr>
          <p:nvPr/>
        </p:nvGraphicFramePr>
        <p:xfrm>
          <a:off x="215900" y="1628775"/>
          <a:ext cx="8424863" cy="3142615"/>
        </p:xfrm>
        <a:graphic>
          <a:graphicData uri="http://schemas.openxmlformats.org/drawingml/2006/table">
            <a:tbl>
              <a:tblPr/>
              <a:tblGrid>
                <a:gridCol w="1212850"/>
                <a:gridCol w="1285875"/>
                <a:gridCol w="1285875"/>
                <a:gridCol w="1430338"/>
                <a:gridCol w="1511300"/>
                <a:gridCol w="1698625"/>
              </a:tblGrid>
              <a:tr h="871538">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bg1"/>
                          </a:solidFill>
                          <a:effectLst/>
                          <a:latin typeface="Times New Roman" pitchFamily="18" charset="0"/>
                          <a:cs typeface="Times New Roman" pitchFamily="18" charset="0"/>
                        </a:rPr>
                        <a:t>Irrigation</a:t>
                      </a:r>
                      <a:endParaRPr kumimoji="0" lang="en-US" sz="1800" b="1" i="0" u="none" strike="noStrike" cap="none" normalizeH="0" baseline="0" dirty="0" smtClean="0">
                        <a:ln>
                          <a:noFill/>
                        </a:ln>
                        <a:solidFill>
                          <a:schemeClr val="bg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bg1"/>
                          </a:solidFill>
                          <a:effectLst/>
                          <a:latin typeface="Times New Roman" pitchFamily="18" charset="0"/>
                          <a:cs typeface="Times New Roman" pitchFamily="18" charset="0"/>
                        </a:rPr>
                        <a:t>Treat. at  CPE   </a:t>
                      </a:r>
                      <a:endParaRPr kumimoji="0" lang="en-US" sz="1800" b="1" i="0" u="none" strike="noStrike" cap="none" normalizeH="0" baseline="0" dirty="0" smtClean="0">
                        <a:ln>
                          <a:noFill/>
                        </a:ln>
                        <a:solidFill>
                          <a:schemeClr val="bg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bg1"/>
                          </a:solidFill>
                          <a:effectLst/>
                          <a:latin typeface="Times New Roman" pitchFamily="18" charset="0"/>
                          <a:cs typeface="Times New Roman" pitchFamily="18" charset="0"/>
                        </a:rPr>
                        <a:t>(mm)</a:t>
                      </a:r>
                      <a:endParaRPr kumimoji="0" lang="en-GB" sz="1800" b="1" i="0" u="none" strike="noStrike" cap="none" normalizeH="0" baseline="0" dirty="0" smtClean="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bg1"/>
                          </a:solidFill>
                          <a:effectLst/>
                          <a:latin typeface="Times New Roman" pitchFamily="18" charset="0"/>
                          <a:cs typeface="Times New Roman" pitchFamily="18" charset="0"/>
                        </a:rPr>
                        <a:t>Mean of water applied</a:t>
                      </a:r>
                      <a:endParaRPr kumimoji="0" lang="en-US" sz="1800" b="1" i="0" u="none" strike="noStrike" cap="none" normalizeH="0" baseline="0" smtClean="0">
                        <a:ln>
                          <a:noFill/>
                        </a:ln>
                        <a:solidFill>
                          <a:schemeClr val="bg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bg1"/>
                          </a:solidFill>
                          <a:effectLst/>
                          <a:latin typeface="Times New Roman" pitchFamily="18" charset="0"/>
                          <a:cs typeface="Times New Roman" pitchFamily="18" charset="0"/>
                        </a:rPr>
                        <a:t>M</a:t>
                      </a:r>
                      <a:r>
                        <a:rPr kumimoji="0" lang="en-GB" sz="1800" b="1" i="0" u="none" strike="noStrike" cap="none" normalizeH="0" baseline="30000" smtClean="0">
                          <a:ln>
                            <a:noFill/>
                          </a:ln>
                          <a:solidFill>
                            <a:schemeClr val="bg1"/>
                          </a:solidFill>
                          <a:effectLst/>
                          <a:latin typeface="Times New Roman" pitchFamily="18" charset="0"/>
                          <a:cs typeface="Times New Roman" pitchFamily="18" charset="0"/>
                        </a:rPr>
                        <a:t>3</a:t>
                      </a:r>
                      <a:r>
                        <a:rPr kumimoji="0" lang="en-GB" sz="1800" b="1" i="0" u="none" strike="noStrike" cap="none" normalizeH="0" baseline="0" smtClean="0">
                          <a:ln>
                            <a:noFill/>
                          </a:ln>
                          <a:solidFill>
                            <a:schemeClr val="bg1"/>
                          </a:solidFill>
                          <a:effectLst/>
                          <a:latin typeface="Times New Roman" pitchFamily="18" charset="0"/>
                          <a:cs typeface="Times New Roman" pitchFamily="18" charset="0"/>
                        </a:rPr>
                        <a:t>/ha.</a:t>
                      </a:r>
                      <a:endParaRPr kumimoji="0" lang="en-GB" sz="1800" b="1" i="0" u="none" strike="noStrike" cap="none" normalizeH="0" baseline="0" smtClean="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bg1"/>
                          </a:solidFill>
                          <a:effectLst/>
                          <a:latin typeface="Times New Roman" pitchFamily="18" charset="0"/>
                          <a:cs typeface="Times New Roman" pitchFamily="18" charset="0"/>
                        </a:rPr>
                        <a:t>Gross Return</a:t>
                      </a:r>
                      <a:endParaRPr kumimoji="0" lang="en-US" sz="1800" b="1" i="0" u="none" strike="noStrike" cap="none" normalizeH="0" baseline="0" smtClean="0">
                        <a:ln>
                          <a:noFill/>
                        </a:ln>
                        <a:solidFill>
                          <a:schemeClr val="bg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bg1"/>
                          </a:solidFill>
                          <a:effectLst/>
                          <a:latin typeface="Times New Roman" pitchFamily="18" charset="0"/>
                          <a:cs typeface="Times New Roman" pitchFamily="18" charset="0"/>
                        </a:rPr>
                        <a:t>(SR)</a:t>
                      </a:r>
                      <a:endParaRPr kumimoji="0" lang="en-GB" sz="1800" b="1" i="0" u="none" strike="noStrike" cap="none" normalizeH="0" baseline="0" smtClean="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bg1"/>
                          </a:solidFill>
                          <a:effectLst/>
                          <a:latin typeface="Times New Roman" pitchFamily="18" charset="0"/>
                          <a:cs typeface="Times New Roman" pitchFamily="18" charset="0"/>
                        </a:rPr>
                        <a:t>Total Costs</a:t>
                      </a:r>
                      <a:endParaRPr kumimoji="0" lang="en-US" sz="1800" b="1" i="0" u="none" strike="noStrike" cap="none" normalizeH="0" baseline="0" smtClean="0">
                        <a:ln>
                          <a:noFill/>
                        </a:ln>
                        <a:solidFill>
                          <a:schemeClr val="bg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bg1"/>
                          </a:solidFill>
                          <a:effectLst/>
                          <a:latin typeface="Times New Roman" pitchFamily="18" charset="0"/>
                          <a:cs typeface="Times New Roman" pitchFamily="18" charset="0"/>
                        </a:rPr>
                        <a:t>(SR)</a:t>
                      </a:r>
                      <a:endParaRPr kumimoji="0" lang="en-GB" sz="1800" b="1" i="0" u="none" strike="noStrike" cap="none" normalizeH="0" baseline="0" smtClean="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bg1"/>
                          </a:solidFill>
                          <a:effectLst/>
                          <a:latin typeface="Times New Roman" pitchFamily="18" charset="0"/>
                          <a:cs typeface="Times New Roman" pitchFamily="18" charset="0"/>
                        </a:rPr>
                        <a:t>Net Return</a:t>
                      </a:r>
                      <a:endParaRPr kumimoji="0" lang="en-US" sz="1800" b="1" i="0" u="none" strike="noStrike" cap="none" normalizeH="0" baseline="0" smtClean="0">
                        <a:ln>
                          <a:noFill/>
                        </a:ln>
                        <a:solidFill>
                          <a:schemeClr val="bg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bg1"/>
                          </a:solidFill>
                          <a:effectLst/>
                          <a:latin typeface="Times New Roman" pitchFamily="18" charset="0"/>
                          <a:cs typeface="Times New Roman" pitchFamily="18" charset="0"/>
                        </a:rPr>
                        <a:t>(SR)</a:t>
                      </a:r>
                      <a:endParaRPr kumimoji="0" lang="en-GB" sz="1800" b="1" i="0" u="none" strike="noStrike" cap="none" normalizeH="0" baseline="0" smtClean="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bg1"/>
                          </a:solidFill>
                          <a:effectLst/>
                          <a:latin typeface="Times New Roman" pitchFamily="18" charset="0"/>
                          <a:cs typeface="Times New Roman" pitchFamily="18" charset="0"/>
                        </a:rPr>
                        <a:t>Return per SR</a:t>
                      </a:r>
                      <a:r>
                        <a:rPr kumimoji="0" lang="en-GB" sz="1800" b="1" i="0" u="none" strike="noStrike" cap="none" normalizeH="0" baseline="30000" smtClean="0">
                          <a:ln>
                            <a:noFill/>
                          </a:ln>
                          <a:solidFill>
                            <a:schemeClr val="bg1"/>
                          </a:solidFill>
                          <a:effectLst/>
                          <a:latin typeface="Times New Roman" pitchFamily="18" charset="0"/>
                          <a:cs typeface="Times New Roman" pitchFamily="18" charset="0"/>
                        </a:rPr>
                        <a:t> </a:t>
                      </a:r>
                      <a:r>
                        <a:rPr kumimoji="0" lang="en-GB" sz="1800" b="1" i="0" u="none" strike="noStrike" cap="none" normalizeH="0" baseline="0" smtClean="0">
                          <a:ln>
                            <a:noFill/>
                          </a:ln>
                          <a:solidFill>
                            <a:schemeClr val="bg1"/>
                          </a:solidFill>
                          <a:effectLst/>
                          <a:latin typeface="Times New Roman" pitchFamily="18" charset="0"/>
                          <a:cs typeface="Times New Roman" pitchFamily="18" charset="0"/>
                        </a:rPr>
                        <a:t>  invested</a:t>
                      </a:r>
                      <a:endParaRPr kumimoji="0" lang="en-GB" sz="1800" b="1" i="0" u="none" strike="noStrike" cap="none" normalizeH="0" baseline="0" smtClean="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5600">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bg1"/>
                          </a:solidFill>
                          <a:effectLst/>
                          <a:latin typeface="Times New Roman" pitchFamily="18" charset="0"/>
                          <a:cs typeface="Times New Roman" pitchFamily="18" charset="0"/>
                        </a:rPr>
                        <a:t>Control</a:t>
                      </a:r>
                      <a:endParaRPr kumimoji="0" lang="en-GB" sz="1800" b="1" i="0" u="none" strike="noStrike" cap="none" normalizeH="0" baseline="0" smtClean="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bg1"/>
                          </a:solidFill>
                          <a:effectLst/>
                          <a:latin typeface="Times New Roman" pitchFamily="18" charset="0"/>
                          <a:cs typeface="Times New Roman" pitchFamily="18" charset="0"/>
                        </a:rPr>
                        <a:t>10000</a:t>
                      </a:r>
                      <a:endParaRPr kumimoji="0" lang="en-GB" sz="1800" b="1" i="0" u="none" strike="noStrike" cap="none" normalizeH="0" baseline="0" smtClean="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bg1"/>
                          </a:solidFill>
                          <a:effectLst/>
                          <a:latin typeface="Times New Roman" pitchFamily="18" charset="0"/>
                          <a:cs typeface="Times New Roman" pitchFamily="18" charset="0"/>
                        </a:rPr>
                        <a:t>7898.18</a:t>
                      </a:r>
                      <a:endParaRPr kumimoji="0" lang="en-GB" sz="1800" b="1" i="0" u="none" strike="noStrike" cap="none" normalizeH="0" baseline="0" smtClean="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bg1"/>
                          </a:solidFill>
                          <a:effectLst/>
                          <a:latin typeface="Times New Roman" pitchFamily="18" charset="0"/>
                          <a:cs typeface="Times New Roman" pitchFamily="18" charset="0"/>
                        </a:rPr>
                        <a:t>7019.2</a:t>
                      </a:r>
                      <a:endParaRPr kumimoji="0" lang="en-GB" sz="1800" b="1" i="0" u="none" strike="noStrike" cap="none" normalizeH="0" baseline="0" smtClean="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bg1"/>
                          </a:solidFill>
                          <a:effectLst/>
                          <a:latin typeface="Times New Roman" pitchFamily="18" charset="0"/>
                          <a:cs typeface="Times New Roman" pitchFamily="18" charset="0"/>
                        </a:rPr>
                        <a:t>879.0</a:t>
                      </a:r>
                      <a:endParaRPr kumimoji="0" lang="en-GB" sz="1800" b="1" i="0" u="none" strike="noStrike" cap="none" normalizeH="0" baseline="0" smtClean="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bg1"/>
                          </a:solidFill>
                          <a:effectLst/>
                          <a:latin typeface="Times New Roman" pitchFamily="18" charset="0"/>
                          <a:cs typeface="Times New Roman" pitchFamily="18" charset="0"/>
                        </a:rPr>
                        <a:t>1.13</a:t>
                      </a:r>
                      <a:endParaRPr kumimoji="0" lang="en-GB" sz="1800" b="1" i="0" u="none" strike="noStrike" cap="none" normalizeH="0" baseline="0" smtClean="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9100">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0000"/>
                          </a:solidFill>
                          <a:effectLst/>
                          <a:latin typeface="Times New Roman" pitchFamily="18" charset="0"/>
                          <a:cs typeface="Times New Roman" pitchFamily="18" charset="0"/>
                        </a:rPr>
                        <a:t>50</a:t>
                      </a:r>
                      <a:endParaRPr kumimoji="0" lang="en-GB" sz="1800" b="1" i="0" u="none" strike="noStrike" cap="none" normalizeH="0" baseline="0" dirty="0" smtClean="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0000"/>
                          </a:solidFill>
                          <a:effectLst/>
                          <a:latin typeface="Times New Roman" pitchFamily="18" charset="0"/>
                          <a:cs typeface="Times New Roman" pitchFamily="18" charset="0"/>
                        </a:rPr>
                        <a:t>8000</a:t>
                      </a:r>
                      <a:endParaRPr kumimoji="0" lang="en-GB" sz="1800" b="1" i="0" u="none" strike="noStrike" cap="none" normalizeH="0" baseline="0" dirty="0" smtClean="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bg1"/>
                          </a:solidFill>
                          <a:effectLst/>
                          <a:latin typeface="Times New Roman" pitchFamily="18" charset="0"/>
                          <a:cs typeface="Times New Roman" pitchFamily="18" charset="0"/>
                        </a:rPr>
                        <a:t>7701.89</a:t>
                      </a:r>
                      <a:endParaRPr kumimoji="0" lang="en-GB" sz="1800" b="1" i="0" u="none" strike="noStrike" cap="none" normalizeH="0" baseline="0" smtClean="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bg1"/>
                          </a:solidFill>
                          <a:effectLst/>
                          <a:latin typeface="Times New Roman" pitchFamily="18" charset="0"/>
                          <a:cs typeface="Times New Roman" pitchFamily="18" charset="0"/>
                        </a:rPr>
                        <a:t>5619.2</a:t>
                      </a:r>
                      <a:endParaRPr kumimoji="0" lang="en-GB" sz="1800" b="1" i="0" u="none" strike="noStrike" cap="none" normalizeH="0" baseline="0" smtClean="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0000"/>
                          </a:solidFill>
                          <a:effectLst/>
                          <a:latin typeface="Times New Roman" pitchFamily="18" charset="0"/>
                          <a:cs typeface="Times New Roman" pitchFamily="18" charset="0"/>
                        </a:rPr>
                        <a:t>2082.69</a:t>
                      </a:r>
                      <a:endParaRPr kumimoji="0" lang="en-GB" sz="1800" b="1" i="0" u="none" strike="noStrike" cap="none" normalizeH="0" baseline="0" dirty="0" smtClean="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FF0000"/>
                          </a:solidFill>
                          <a:effectLst/>
                          <a:latin typeface="Times New Roman" pitchFamily="18" charset="0"/>
                          <a:cs typeface="Times New Roman" pitchFamily="18" charset="0"/>
                        </a:rPr>
                        <a:t>1.37</a:t>
                      </a:r>
                      <a:endParaRPr kumimoji="0" lang="en-GB" sz="1800" b="1" i="0" u="none" strike="noStrike" cap="none" normalizeH="0" baseline="0" dirty="0" smtClean="0">
                        <a:ln>
                          <a:noFill/>
                        </a:ln>
                        <a:solidFill>
                          <a:srgbClr val="FF0000"/>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5600">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1E7C37"/>
                          </a:solidFill>
                          <a:effectLst/>
                          <a:latin typeface="Times New Roman" pitchFamily="18" charset="0"/>
                          <a:cs typeface="Times New Roman" pitchFamily="18" charset="0"/>
                        </a:rPr>
                        <a:t>100</a:t>
                      </a:r>
                      <a:endParaRPr kumimoji="0" lang="en-GB" sz="1800" b="1" i="0" u="none" strike="noStrike" cap="none" normalizeH="0" baseline="0" dirty="0" smtClean="0">
                        <a:ln>
                          <a:noFill/>
                        </a:ln>
                        <a:solidFill>
                          <a:srgbClr val="1E7C37"/>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1E7C37"/>
                          </a:solidFill>
                          <a:effectLst/>
                          <a:latin typeface="Times New Roman" pitchFamily="18" charset="0"/>
                          <a:cs typeface="Times New Roman" pitchFamily="18" charset="0"/>
                        </a:rPr>
                        <a:t>6000</a:t>
                      </a:r>
                      <a:endParaRPr kumimoji="0" lang="en-GB" sz="1800" b="1" i="0" u="none" strike="noStrike" cap="none" normalizeH="0" baseline="0" dirty="0" smtClean="0">
                        <a:ln>
                          <a:noFill/>
                        </a:ln>
                        <a:solidFill>
                          <a:srgbClr val="1E7C37"/>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bg1"/>
                          </a:solidFill>
                          <a:effectLst/>
                          <a:latin typeface="Times New Roman" pitchFamily="18" charset="0"/>
                          <a:cs typeface="Times New Roman" pitchFamily="18" charset="0"/>
                        </a:rPr>
                        <a:t>6692.91</a:t>
                      </a:r>
                      <a:endParaRPr kumimoji="0" lang="en-GB" sz="1800" b="1" i="0" u="none" strike="noStrike" cap="none" normalizeH="0" baseline="0" smtClean="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bg1"/>
                          </a:solidFill>
                          <a:effectLst/>
                          <a:latin typeface="Times New Roman" pitchFamily="18" charset="0"/>
                          <a:cs typeface="Times New Roman" pitchFamily="18" charset="0"/>
                        </a:rPr>
                        <a:t>5419.2</a:t>
                      </a:r>
                      <a:endParaRPr kumimoji="0" lang="en-GB" sz="1800" b="1" i="0" u="none" strike="noStrike" cap="none" normalizeH="0" baseline="0" smtClean="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1E7C37"/>
                          </a:solidFill>
                          <a:effectLst/>
                          <a:latin typeface="Times New Roman" pitchFamily="18" charset="0"/>
                          <a:cs typeface="Times New Roman" pitchFamily="18" charset="0"/>
                        </a:rPr>
                        <a:t>1273.71</a:t>
                      </a:r>
                      <a:endParaRPr kumimoji="0" lang="en-GB" sz="1800" b="1" i="0" u="none" strike="noStrike" cap="none" normalizeH="0" baseline="0" dirty="0" smtClean="0">
                        <a:ln>
                          <a:noFill/>
                        </a:ln>
                        <a:solidFill>
                          <a:srgbClr val="1E7C37"/>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rgbClr val="1E7C37"/>
                          </a:solidFill>
                          <a:effectLst/>
                          <a:latin typeface="Times New Roman" pitchFamily="18" charset="0"/>
                          <a:cs typeface="Times New Roman" pitchFamily="18" charset="0"/>
                        </a:rPr>
                        <a:t>1.24</a:t>
                      </a:r>
                      <a:endParaRPr kumimoji="0" lang="en-GB" sz="1800" b="1" i="0" u="none" strike="noStrike" cap="none" normalizeH="0" baseline="0" dirty="0" smtClean="0">
                        <a:ln>
                          <a:noFill/>
                        </a:ln>
                        <a:solidFill>
                          <a:srgbClr val="1E7C37"/>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77825">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bg1"/>
                          </a:solidFill>
                          <a:effectLst/>
                          <a:latin typeface="Times New Roman" pitchFamily="18" charset="0"/>
                          <a:cs typeface="Times New Roman" pitchFamily="18" charset="0"/>
                        </a:rPr>
                        <a:t>150</a:t>
                      </a:r>
                      <a:endParaRPr kumimoji="0" lang="en-GB" sz="1800" b="1" i="0" u="none" strike="noStrike" cap="none" normalizeH="0" baseline="0" smtClean="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bg1"/>
                          </a:solidFill>
                          <a:effectLst/>
                          <a:latin typeface="Times New Roman" pitchFamily="18" charset="0"/>
                          <a:cs typeface="Times New Roman" pitchFamily="18" charset="0"/>
                        </a:rPr>
                        <a:t>4000</a:t>
                      </a:r>
                      <a:endParaRPr kumimoji="0" lang="en-GB" sz="1800" b="1" i="0" u="none" strike="noStrike" cap="none" normalizeH="0" baseline="0" dirty="0" smtClean="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bg1"/>
                          </a:solidFill>
                          <a:effectLst/>
                          <a:latin typeface="Times New Roman" pitchFamily="18" charset="0"/>
                          <a:cs typeface="Times New Roman" pitchFamily="18" charset="0"/>
                        </a:rPr>
                        <a:t>5594.24</a:t>
                      </a:r>
                      <a:endParaRPr kumimoji="0" lang="en-GB" sz="1800" b="1" i="0" u="none" strike="noStrike" cap="none" normalizeH="0" baseline="0" smtClean="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bg1"/>
                          </a:solidFill>
                          <a:effectLst/>
                          <a:latin typeface="Times New Roman" pitchFamily="18" charset="0"/>
                          <a:cs typeface="Times New Roman" pitchFamily="18" charset="0"/>
                        </a:rPr>
                        <a:t>5219.2</a:t>
                      </a:r>
                      <a:endParaRPr kumimoji="0" lang="en-GB" sz="1800" b="1" i="0" u="none" strike="noStrike" cap="none" normalizeH="0" baseline="0" smtClean="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bg1"/>
                          </a:solidFill>
                          <a:effectLst/>
                          <a:latin typeface="Times New Roman" pitchFamily="18" charset="0"/>
                          <a:cs typeface="Times New Roman" pitchFamily="18" charset="0"/>
                        </a:rPr>
                        <a:t>375.04</a:t>
                      </a:r>
                      <a:endParaRPr kumimoji="0" lang="en-GB" sz="1800" b="1" i="0" u="none" strike="noStrike" cap="none" normalizeH="0" baseline="0" smtClean="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bg1"/>
                          </a:solidFill>
                          <a:effectLst/>
                          <a:latin typeface="Times New Roman" pitchFamily="18" charset="0"/>
                          <a:cs typeface="Times New Roman" pitchFamily="18" charset="0"/>
                        </a:rPr>
                        <a:t>1.07</a:t>
                      </a:r>
                      <a:endParaRPr kumimoji="0" lang="en-GB" sz="1800" b="1" i="0" u="none" strike="noStrike" cap="none" normalizeH="0" baseline="0" smtClean="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5450">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bg1"/>
                          </a:solidFill>
                          <a:effectLst/>
                          <a:latin typeface="Times New Roman" pitchFamily="18" charset="0"/>
                          <a:cs typeface="Times New Roman" pitchFamily="18" charset="0"/>
                        </a:rPr>
                        <a:t>200</a:t>
                      </a:r>
                      <a:endParaRPr kumimoji="0" lang="en-GB" sz="1800" b="1" i="0" u="none" strike="noStrike" cap="none" normalizeH="0" baseline="0" smtClean="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bg1"/>
                          </a:solidFill>
                          <a:effectLst/>
                          <a:latin typeface="Times New Roman" pitchFamily="18" charset="0"/>
                          <a:cs typeface="Times New Roman" pitchFamily="18" charset="0"/>
                        </a:rPr>
                        <a:t>2000</a:t>
                      </a:r>
                      <a:endParaRPr kumimoji="0" lang="en-GB" sz="1800" b="1" i="0" u="none" strike="noStrike" cap="none" normalizeH="0" baseline="0" smtClean="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bg1"/>
                          </a:solidFill>
                          <a:effectLst/>
                          <a:latin typeface="Times New Roman" pitchFamily="18" charset="0"/>
                          <a:cs typeface="Times New Roman" pitchFamily="18" charset="0"/>
                        </a:rPr>
                        <a:t>5022.48</a:t>
                      </a:r>
                      <a:endParaRPr kumimoji="0" lang="en-GB" sz="1800" b="1" i="0" u="none" strike="noStrike" cap="none" normalizeH="0" baseline="0" smtClean="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bg1"/>
                          </a:solidFill>
                          <a:effectLst/>
                          <a:latin typeface="Times New Roman" pitchFamily="18" charset="0"/>
                          <a:cs typeface="Times New Roman" pitchFamily="18" charset="0"/>
                        </a:rPr>
                        <a:t>5019.2</a:t>
                      </a:r>
                      <a:endParaRPr kumimoji="0" lang="en-GB" sz="1800" b="1" i="0" u="none" strike="noStrike" cap="none" normalizeH="0" baseline="0" smtClean="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smtClean="0">
                          <a:ln>
                            <a:noFill/>
                          </a:ln>
                          <a:solidFill>
                            <a:schemeClr val="bg1"/>
                          </a:solidFill>
                          <a:effectLst/>
                          <a:latin typeface="Times New Roman" pitchFamily="18" charset="0"/>
                          <a:cs typeface="Times New Roman" pitchFamily="18" charset="0"/>
                        </a:rPr>
                        <a:t>3.28</a:t>
                      </a:r>
                      <a:endParaRPr kumimoji="0" lang="en-GB" sz="1800" b="1" i="0" u="none" strike="noStrike" cap="none" normalizeH="0" baseline="0" smtClean="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bg1"/>
                          </a:solidFill>
                          <a:effectLst/>
                          <a:latin typeface="Times New Roman" pitchFamily="18" charset="0"/>
                          <a:cs typeface="Times New Roman" pitchFamily="18" charset="0"/>
                        </a:rPr>
                        <a:t>1.00</a:t>
                      </a:r>
                      <a:endParaRPr kumimoji="0" lang="en-GB" sz="1800" b="1" i="0" u="none" strike="noStrike" cap="none" normalizeH="0" baseline="0" dirty="0" smtClean="0">
                        <a:ln>
                          <a:noFill/>
                        </a:ln>
                        <a:solidFill>
                          <a:schemeClr val="bg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3366" name="Rectangle 241"/>
          <p:cNvSpPr>
            <a:spLocks noChangeArrowheads="1"/>
          </p:cNvSpPr>
          <p:nvPr/>
        </p:nvSpPr>
        <p:spPr bwMode="auto">
          <a:xfrm>
            <a:off x="215900" y="4940300"/>
            <a:ext cx="3784600" cy="304800"/>
          </a:xfrm>
          <a:prstGeom prst="rect">
            <a:avLst/>
          </a:prstGeom>
          <a:noFill/>
          <a:ln w="12700">
            <a:noFill/>
            <a:miter lim="800000"/>
            <a:headEnd/>
            <a:tailEnd/>
          </a:ln>
        </p:spPr>
        <p:txBody>
          <a:bodyPr anchor="ctr">
            <a:spAutoFit/>
          </a:bodyPr>
          <a:lstStyle/>
          <a:p>
            <a:pPr marL="342900" indent="-342900" algn="justLow" rtl="1"/>
            <a:r>
              <a:rPr lang="en-GB" sz="800">
                <a:solidFill>
                  <a:srgbClr val="0066FF"/>
                </a:solidFill>
                <a:cs typeface="Times New Roman" pitchFamily="18" charset="0"/>
              </a:rPr>
              <a:t> </a:t>
            </a:r>
            <a:r>
              <a:rPr lang="en-GB" sz="1400" b="1">
                <a:solidFill>
                  <a:srgbClr val="0066FF"/>
                </a:solidFill>
                <a:latin typeface="Times New Roman" pitchFamily="18" charset="0"/>
                <a:cs typeface="Times New Roman" pitchFamily="18" charset="0"/>
              </a:rPr>
              <a:t>SR: Saudi Riyal (1 $ USA = 3.75 SR)</a:t>
            </a:r>
            <a:r>
              <a:rPr lang="en-GB" sz="800">
                <a:solidFill>
                  <a:srgbClr val="0066FF"/>
                </a:solidFill>
                <a:latin typeface="Times New Roman" pitchFamily="18" charset="0"/>
                <a:cs typeface="Times New Roman" pitchFamily="18" charset="0"/>
              </a:rPr>
              <a:t>                     </a:t>
            </a:r>
            <a:endParaRPr lang="en-GB" sz="2400">
              <a:solidFill>
                <a:srgbClr val="0066FF"/>
              </a:solidFill>
              <a:latin typeface="Times New Roman" pitchFamily="18" charset="0"/>
            </a:endParaRPr>
          </a:p>
        </p:txBody>
      </p:sp>
      <p:sp>
        <p:nvSpPr>
          <p:cNvPr id="13367" name="TextBox 5"/>
          <p:cNvSpPr txBox="1">
            <a:spLocks noChangeArrowheads="1"/>
          </p:cNvSpPr>
          <p:nvPr/>
        </p:nvSpPr>
        <p:spPr bwMode="auto">
          <a:xfrm rot="10800000" flipV="1">
            <a:off x="-4763" y="6165850"/>
            <a:ext cx="1985963" cy="457200"/>
          </a:xfrm>
          <a:prstGeom prst="rect">
            <a:avLst/>
          </a:prstGeom>
          <a:solidFill>
            <a:srgbClr val="99CCFF"/>
          </a:solidFill>
          <a:ln w="9525">
            <a:noFill/>
            <a:miter lim="800000"/>
            <a:headEnd/>
            <a:tailEnd/>
          </a:ln>
        </p:spPr>
        <p:txBody>
          <a:bodyPr>
            <a:spAutoFit/>
          </a:bodyPr>
          <a:lstStyle/>
          <a:p>
            <a:r>
              <a:rPr lang="en-US" sz="1200" b="1" i="1">
                <a:solidFill>
                  <a:srgbClr val="000000"/>
                </a:solidFill>
              </a:rPr>
              <a:t>Ali Alderfasi  </a:t>
            </a:r>
          </a:p>
          <a:p>
            <a:r>
              <a:rPr lang="en-US" sz="1200" b="1" i="1">
                <a:solidFill>
                  <a:srgbClr val="000000"/>
                </a:solidFill>
              </a:rPr>
              <a:t> King Saud University</a:t>
            </a:r>
            <a:endParaRPr lang="ar-EG" sz="1200" b="1" i="1">
              <a:solidFill>
                <a:srgbClr val="000000"/>
              </a:solidFill>
            </a:endParaRPr>
          </a:p>
        </p:txBody>
      </p:sp>
    </p:spTree>
  </p:cSld>
  <p:clrMapOvr>
    <a:masterClrMapping/>
  </p:clrMapOvr>
  <p:transition spd="slow">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42" name="Rectangle 2"/>
          <p:cNvSpPr>
            <a:spLocks noGrp="1" noChangeArrowheads="1"/>
          </p:cNvSpPr>
          <p:nvPr>
            <p:ph type="body" idx="1"/>
          </p:nvPr>
        </p:nvSpPr>
        <p:spPr>
          <a:xfrm>
            <a:off x="528638" y="836613"/>
            <a:ext cx="8220075" cy="4878387"/>
          </a:xfrm>
          <a:ln>
            <a:solidFill>
              <a:srgbClr val="0000FF"/>
            </a:solidFill>
          </a:ln>
        </p:spPr>
        <p:txBody>
          <a:bodyPr/>
          <a:lstStyle/>
          <a:p>
            <a:pPr>
              <a:lnSpc>
                <a:spcPct val="80000"/>
              </a:lnSpc>
              <a:buFont typeface="Monotype Sorts" pitchFamily="2" charset="2"/>
              <a:buNone/>
            </a:pPr>
            <a:r>
              <a:rPr lang="en-GB" sz="2000" b="1" smtClean="0"/>
              <a:t> </a:t>
            </a:r>
            <a:r>
              <a:rPr lang="en-GB" sz="2000" smtClean="0">
                <a:solidFill>
                  <a:schemeClr val="bg1"/>
                </a:solidFill>
                <a:latin typeface="Times New Roman" pitchFamily="18" charset="0"/>
                <a:cs typeface="Times New Roman" pitchFamily="18" charset="0"/>
              </a:rPr>
              <a:t>* No Significant differences were found between Irrigation  schedules at 50 mm of CPE and weekly irrigation in most of studied characters</a:t>
            </a:r>
            <a:r>
              <a:rPr lang="en-US" sz="2000" smtClean="0">
                <a:solidFill>
                  <a:schemeClr val="bg1"/>
                </a:solidFill>
                <a:latin typeface="Times New Roman" pitchFamily="18" charset="0"/>
                <a:cs typeface="Times New Roman" pitchFamily="18" charset="0"/>
              </a:rPr>
              <a:t> .</a:t>
            </a:r>
          </a:p>
          <a:p>
            <a:pPr>
              <a:lnSpc>
                <a:spcPct val="80000"/>
              </a:lnSpc>
              <a:buFont typeface="Monotype Sorts" pitchFamily="2" charset="2"/>
              <a:buNone/>
            </a:pPr>
            <a:endParaRPr lang="en-US" sz="2000" smtClean="0">
              <a:solidFill>
                <a:schemeClr val="bg1"/>
              </a:solidFill>
              <a:latin typeface="Times New Roman" pitchFamily="18" charset="0"/>
              <a:cs typeface="Times New Roman" pitchFamily="18" charset="0"/>
            </a:endParaRPr>
          </a:p>
          <a:p>
            <a:pPr>
              <a:lnSpc>
                <a:spcPct val="80000"/>
              </a:lnSpc>
              <a:buFontTx/>
              <a:buNone/>
            </a:pPr>
            <a:r>
              <a:rPr lang="en-GB" sz="2000" smtClean="0">
                <a:solidFill>
                  <a:schemeClr val="bg1"/>
                </a:solidFill>
                <a:latin typeface="Times New Roman" pitchFamily="18" charset="0"/>
                <a:cs typeface="Times New Roman" pitchFamily="18" charset="0"/>
              </a:rPr>
              <a:t> * Significant differences among wheat genotypes were observed in all traits. KSU 105 genotype ranked to the first position and surpassed the others tested genotypes.</a:t>
            </a:r>
          </a:p>
          <a:p>
            <a:pPr>
              <a:lnSpc>
                <a:spcPct val="80000"/>
              </a:lnSpc>
              <a:buFontTx/>
              <a:buNone/>
            </a:pPr>
            <a:endParaRPr lang="en-GB" sz="2000" smtClean="0">
              <a:solidFill>
                <a:schemeClr val="bg1"/>
              </a:solidFill>
              <a:latin typeface="Times New Roman" pitchFamily="18" charset="0"/>
              <a:cs typeface="Times New Roman" pitchFamily="18" charset="0"/>
            </a:endParaRPr>
          </a:p>
          <a:p>
            <a:pPr>
              <a:lnSpc>
                <a:spcPct val="80000"/>
              </a:lnSpc>
              <a:buFontTx/>
              <a:buNone/>
            </a:pPr>
            <a:r>
              <a:rPr lang="en-US" sz="2000" smtClean="0">
                <a:solidFill>
                  <a:schemeClr val="bg1"/>
                </a:solidFill>
                <a:latin typeface="Times New Roman" pitchFamily="18" charset="0"/>
                <a:cs typeface="Times New Roman" pitchFamily="18" charset="0"/>
              </a:rPr>
              <a:t>  * </a:t>
            </a:r>
            <a:r>
              <a:rPr lang="en-GB" sz="2000" smtClean="0">
                <a:solidFill>
                  <a:schemeClr val="bg1"/>
                </a:solidFill>
                <a:latin typeface="Times New Roman" pitchFamily="18" charset="0"/>
                <a:cs typeface="Times New Roman" pitchFamily="18" charset="0"/>
              </a:rPr>
              <a:t>The interaction between irrigation schedules and genotypes were also significant for grain yield. </a:t>
            </a:r>
          </a:p>
          <a:p>
            <a:pPr>
              <a:lnSpc>
                <a:spcPct val="80000"/>
              </a:lnSpc>
              <a:buFontTx/>
              <a:buNone/>
            </a:pPr>
            <a:endParaRPr lang="en-GB" sz="2000" smtClean="0">
              <a:solidFill>
                <a:schemeClr val="bg1"/>
              </a:solidFill>
              <a:latin typeface="Times New Roman" pitchFamily="18" charset="0"/>
              <a:cs typeface="Times New Roman" pitchFamily="18" charset="0"/>
            </a:endParaRPr>
          </a:p>
          <a:p>
            <a:pPr>
              <a:lnSpc>
                <a:spcPct val="80000"/>
              </a:lnSpc>
              <a:buFontTx/>
              <a:buNone/>
            </a:pPr>
            <a:r>
              <a:rPr lang="en-GB" sz="2000" smtClean="0">
                <a:solidFill>
                  <a:schemeClr val="bg1"/>
                </a:solidFill>
                <a:latin typeface="Times New Roman" pitchFamily="18" charset="0"/>
                <a:cs typeface="Times New Roman" pitchFamily="18" charset="0"/>
              </a:rPr>
              <a:t>  * Economic evaluation showed that, the highest invested return per SR and net return in (SR) was obtained by irrigation wheat at 50 mm, followed by 100 mm CPE.</a:t>
            </a:r>
            <a:r>
              <a:rPr lang="en-US" sz="2000" smtClean="0">
                <a:solidFill>
                  <a:schemeClr val="bg1"/>
                </a:solidFill>
                <a:latin typeface="Times New Roman" pitchFamily="18" charset="0"/>
                <a:cs typeface="Times New Roman" pitchFamily="18" charset="0"/>
              </a:rPr>
              <a:t> </a:t>
            </a:r>
          </a:p>
          <a:p>
            <a:pPr>
              <a:lnSpc>
                <a:spcPct val="80000"/>
              </a:lnSpc>
              <a:buFontTx/>
              <a:buNone/>
            </a:pPr>
            <a:endParaRPr lang="en-GB" sz="2000" smtClean="0">
              <a:solidFill>
                <a:schemeClr val="bg1"/>
              </a:solidFill>
              <a:latin typeface="Times New Roman" pitchFamily="18" charset="0"/>
              <a:cs typeface="Times New Roman" pitchFamily="18" charset="0"/>
            </a:endParaRPr>
          </a:p>
          <a:p>
            <a:pPr>
              <a:lnSpc>
                <a:spcPct val="80000"/>
              </a:lnSpc>
              <a:buFontTx/>
              <a:buNone/>
            </a:pPr>
            <a:r>
              <a:rPr lang="en-GB" sz="2000" smtClean="0">
                <a:solidFill>
                  <a:schemeClr val="bg1"/>
                </a:solidFill>
                <a:latin typeface="Times New Roman" pitchFamily="18" charset="0"/>
                <a:cs typeface="Times New Roman" pitchFamily="18" charset="0"/>
              </a:rPr>
              <a:t>  * Finally, we can conclude that, at least 20 % or more of water irrigation could be conserved to achieve high grain yield and </a:t>
            </a:r>
            <a:r>
              <a:rPr lang="en-US" sz="2000" smtClean="0">
                <a:solidFill>
                  <a:schemeClr val="bg1"/>
                </a:solidFill>
                <a:latin typeface="Times New Roman" pitchFamily="18" charset="0"/>
                <a:cs typeface="Times New Roman" pitchFamily="18" charset="0"/>
              </a:rPr>
              <a:t>to reach the sustainable management of irrigation resources</a:t>
            </a:r>
            <a:r>
              <a:rPr lang="en-US" sz="2000" smtClean="0">
                <a:latin typeface="Times New Roman" pitchFamily="18" charset="0"/>
                <a:cs typeface="Times New Roman" pitchFamily="18" charset="0"/>
              </a:rPr>
              <a:t> </a:t>
            </a:r>
            <a:r>
              <a:rPr lang="en-GB" sz="2000" smtClean="0">
                <a:solidFill>
                  <a:schemeClr val="bg1"/>
                </a:solidFill>
                <a:latin typeface="Times New Roman" pitchFamily="18" charset="0"/>
                <a:cs typeface="Times New Roman" pitchFamily="18" charset="0"/>
              </a:rPr>
              <a:t>in arid regions such as Saudi Arabia.  </a:t>
            </a:r>
            <a:endParaRPr lang="en-US" sz="2000" smtClean="0">
              <a:solidFill>
                <a:schemeClr val="bg1"/>
              </a:solidFill>
              <a:latin typeface="Times New Roman" pitchFamily="18" charset="0"/>
              <a:cs typeface="Times New Roman" pitchFamily="18" charset="0"/>
            </a:endParaRPr>
          </a:p>
        </p:txBody>
      </p:sp>
      <p:sp>
        <p:nvSpPr>
          <p:cNvPr id="624643" name="Rectangle 3"/>
          <p:cNvSpPr>
            <a:spLocks noChangeArrowheads="1"/>
          </p:cNvSpPr>
          <p:nvPr/>
        </p:nvSpPr>
        <p:spPr bwMode="auto">
          <a:xfrm>
            <a:off x="2411413" y="0"/>
            <a:ext cx="4187825" cy="466725"/>
          </a:xfrm>
          <a:prstGeom prst="rect">
            <a:avLst/>
          </a:prstGeom>
          <a:solidFill>
            <a:schemeClr val="tx1"/>
          </a:solidFill>
          <a:ln w="9525">
            <a:solidFill>
              <a:srgbClr val="0000CC"/>
            </a:solidFill>
            <a:miter lim="800000"/>
            <a:headEnd/>
            <a:tailEnd/>
          </a:ln>
        </p:spPr>
        <p:txBody>
          <a:bodyPr>
            <a:spAutoFit/>
          </a:bodyPr>
          <a:lstStyle/>
          <a:p>
            <a:pPr algn="ctr" rtl="1" eaLnBrk="1" hangingPunct="1"/>
            <a:r>
              <a:rPr lang="en-US" sz="2400" b="1">
                <a:solidFill>
                  <a:schemeClr val="bg1"/>
                </a:solidFill>
              </a:rPr>
              <a:t>Conclusion</a:t>
            </a:r>
          </a:p>
        </p:txBody>
      </p:sp>
      <p:sp>
        <p:nvSpPr>
          <p:cNvPr id="14340" name="TextBox 4"/>
          <p:cNvSpPr txBox="1">
            <a:spLocks noChangeArrowheads="1"/>
          </p:cNvSpPr>
          <p:nvPr/>
        </p:nvSpPr>
        <p:spPr bwMode="auto">
          <a:xfrm rot="10800000" flipV="1">
            <a:off x="-3175" y="6165850"/>
            <a:ext cx="1987550" cy="457200"/>
          </a:xfrm>
          <a:prstGeom prst="rect">
            <a:avLst/>
          </a:prstGeom>
          <a:solidFill>
            <a:srgbClr val="99CCFF"/>
          </a:solidFill>
          <a:ln w="9525">
            <a:noFill/>
            <a:miter lim="800000"/>
            <a:headEnd/>
            <a:tailEnd/>
          </a:ln>
        </p:spPr>
        <p:txBody>
          <a:bodyPr>
            <a:spAutoFit/>
          </a:bodyPr>
          <a:lstStyle/>
          <a:p>
            <a:r>
              <a:rPr lang="en-US" sz="1200" b="1" i="1">
                <a:solidFill>
                  <a:srgbClr val="000000"/>
                </a:solidFill>
              </a:rPr>
              <a:t>Ali Alderfasi  </a:t>
            </a:r>
          </a:p>
          <a:p>
            <a:r>
              <a:rPr lang="en-US" sz="1200" b="1" i="1">
                <a:solidFill>
                  <a:srgbClr val="000000"/>
                </a:solidFill>
              </a:rPr>
              <a:t> King Saud University</a:t>
            </a:r>
            <a:endParaRPr lang="ar-EG" sz="1200" b="1" i="1">
              <a:solidFill>
                <a:srgbClr val="000000"/>
              </a:solidFill>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24643"/>
                                        </p:tgtEl>
                                        <p:attrNameLst>
                                          <p:attrName>style.visibility</p:attrName>
                                        </p:attrNameLst>
                                      </p:cBhvr>
                                      <p:to>
                                        <p:strVal val="visible"/>
                                      </p:to>
                                    </p:set>
                                    <p:animEffect transition="in" filter="blinds(horizontal)">
                                      <p:cBhvr>
                                        <p:cTn id="7" dur="500"/>
                                        <p:tgtEl>
                                          <p:spTgt spid="62464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624642">
                                            <p:txEl>
                                              <p:pRg st="0" end="0"/>
                                            </p:txEl>
                                          </p:spTgt>
                                        </p:tgtEl>
                                        <p:attrNameLst>
                                          <p:attrName>style.visibility</p:attrName>
                                        </p:attrNameLst>
                                      </p:cBhvr>
                                      <p:to>
                                        <p:strVal val="visible"/>
                                      </p:to>
                                    </p:set>
                                    <p:animEffect transition="in" filter="slide(fromBottom)">
                                      <p:cBhvr>
                                        <p:cTn id="12" dur="1000"/>
                                        <p:tgtEl>
                                          <p:spTgt spid="62464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624642">
                                            <p:txEl>
                                              <p:pRg st="2" end="2"/>
                                            </p:txEl>
                                          </p:spTgt>
                                        </p:tgtEl>
                                        <p:attrNameLst>
                                          <p:attrName>style.visibility</p:attrName>
                                        </p:attrNameLst>
                                      </p:cBhvr>
                                      <p:to>
                                        <p:strVal val="visible"/>
                                      </p:to>
                                    </p:set>
                                    <p:animEffect transition="in" filter="slide(fromBottom)">
                                      <p:cBhvr>
                                        <p:cTn id="17" dur="1000"/>
                                        <p:tgtEl>
                                          <p:spTgt spid="62464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624642">
                                            <p:txEl>
                                              <p:pRg st="4" end="4"/>
                                            </p:txEl>
                                          </p:spTgt>
                                        </p:tgtEl>
                                        <p:attrNameLst>
                                          <p:attrName>style.visibility</p:attrName>
                                        </p:attrNameLst>
                                      </p:cBhvr>
                                      <p:to>
                                        <p:strVal val="visible"/>
                                      </p:to>
                                    </p:set>
                                    <p:animEffect transition="in" filter="slide(fromBottom)">
                                      <p:cBhvr>
                                        <p:cTn id="22" dur="1000"/>
                                        <p:tgtEl>
                                          <p:spTgt spid="62464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624642">
                                            <p:txEl>
                                              <p:pRg st="6" end="6"/>
                                            </p:txEl>
                                          </p:spTgt>
                                        </p:tgtEl>
                                        <p:attrNameLst>
                                          <p:attrName>style.visibility</p:attrName>
                                        </p:attrNameLst>
                                      </p:cBhvr>
                                      <p:to>
                                        <p:strVal val="visible"/>
                                      </p:to>
                                    </p:set>
                                    <p:animEffect transition="in" filter="slide(fromBottom)">
                                      <p:cBhvr>
                                        <p:cTn id="27" dur="1000"/>
                                        <p:tgtEl>
                                          <p:spTgt spid="62464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624642">
                                            <p:txEl>
                                              <p:pRg st="8" end="8"/>
                                            </p:txEl>
                                          </p:spTgt>
                                        </p:tgtEl>
                                        <p:attrNameLst>
                                          <p:attrName>style.visibility</p:attrName>
                                        </p:attrNameLst>
                                      </p:cBhvr>
                                      <p:to>
                                        <p:strVal val="visible"/>
                                      </p:to>
                                    </p:set>
                                    <p:animEffect transition="in" filter="slide(fromBottom)">
                                      <p:cBhvr>
                                        <p:cTn id="32" dur="1000"/>
                                        <p:tgtEl>
                                          <p:spTgt spid="62464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4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669925" y="1484313"/>
          <a:ext cx="7772400" cy="43862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363" name="Title 1"/>
          <p:cNvSpPr>
            <a:spLocks noGrp="1"/>
          </p:cNvSpPr>
          <p:nvPr>
            <p:ph type="title"/>
          </p:nvPr>
        </p:nvSpPr>
        <p:spPr>
          <a:xfrm>
            <a:off x="2520950" y="100013"/>
            <a:ext cx="3670300" cy="742950"/>
          </a:xfrm>
        </p:spPr>
        <p:txBody>
          <a:bodyPr/>
          <a:lstStyle/>
          <a:p>
            <a:pPr algn="l"/>
            <a:r>
              <a:rPr lang="en-US" sz="2400" smtClean="0">
                <a:solidFill>
                  <a:schemeClr val="accent1"/>
                </a:solidFill>
                <a:latin typeface="Arial Black" pitchFamily="34" charset="0"/>
                <a:cs typeface="Arial" pitchFamily="34" charset="0"/>
              </a:rPr>
              <a:t>ACKNOWLEDGMENT</a:t>
            </a:r>
            <a:endParaRPr lang="ar-EG" sz="2400" smtClean="0">
              <a:solidFill>
                <a:schemeClr val="accent1"/>
              </a:solidFill>
              <a:latin typeface="Arial Black" pitchFamily="34" charset="0"/>
              <a:cs typeface="Arial" pitchFamily="34" charset="0"/>
            </a:endParaRPr>
          </a:p>
        </p:txBody>
      </p:sp>
      <p:sp>
        <p:nvSpPr>
          <p:cNvPr id="15364" name="Text Box 5"/>
          <p:cNvSpPr txBox="1">
            <a:spLocks noChangeArrowheads="1"/>
          </p:cNvSpPr>
          <p:nvPr/>
        </p:nvSpPr>
        <p:spPr bwMode="auto">
          <a:xfrm>
            <a:off x="669925" y="842963"/>
            <a:ext cx="7808913" cy="641350"/>
          </a:xfrm>
          <a:prstGeom prst="rect">
            <a:avLst/>
          </a:prstGeom>
          <a:noFill/>
          <a:ln w="12700">
            <a:noFill/>
            <a:miter lim="800000"/>
            <a:headEnd/>
            <a:tailEnd/>
          </a:ln>
          <a:effectLst>
            <a:prstShdw prst="shdw13" dist="53882" dir="13500000">
              <a:schemeClr val="bg2">
                <a:alpha val="50000"/>
              </a:schemeClr>
            </a:prstShdw>
          </a:effectLst>
        </p:spPr>
        <p:txBody>
          <a:bodyPr>
            <a:spAutoFit/>
          </a:bodyPr>
          <a:lstStyle/>
          <a:p>
            <a:pPr>
              <a:spcBef>
                <a:spcPct val="50000"/>
              </a:spcBef>
            </a:pPr>
            <a:r>
              <a:rPr lang="en-US" b="1" i="1">
                <a:solidFill>
                  <a:schemeClr val="bg1"/>
                </a:solidFill>
              </a:rPr>
              <a:t>I would like to thank king Saud University for given me this opportunity to attend this conference and my thanks extend to:</a:t>
            </a:r>
          </a:p>
        </p:txBody>
      </p:sp>
      <p:sp>
        <p:nvSpPr>
          <p:cNvPr id="15365" name="Text Box 7"/>
          <p:cNvSpPr txBox="1">
            <a:spLocks noChangeArrowheads="1"/>
          </p:cNvSpPr>
          <p:nvPr/>
        </p:nvSpPr>
        <p:spPr bwMode="auto">
          <a:xfrm>
            <a:off x="5915025" y="5392738"/>
            <a:ext cx="1393825" cy="366712"/>
          </a:xfrm>
          <a:prstGeom prst="rect">
            <a:avLst/>
          </a:prstGeom>
          <a:noFill/>
          <a:ln w="12700">
            <a:noFill/>
            <a:miter lim="800000"/>
            <a:headEnd/>
            <a:tailEnd/>
          </a:ln>
          <a:effectLst>
            <a:prstShdw prst="shdw13" dist="53882" dir="13500000">
              <a:schemeClr val="bg2">
                <a:alpha val="50000"/>
              </a:schemeClr>
            </a:prstShdw>
          </a:effectLst>
        </p:spPr>
        <p:txBody>
          <a:bodyPr>
            <a:spAutoFit/>
          </a:bodyPr>
          <a:lstStyle/>
          <a:p>
            <a:endParaRPr lang="ar-EG"/>
          </a:p>
        </p:txBody>
      </p:sp>
      <p:sp>
        <p:nvSpPr>
          <p:cNvPr id="15366" name="Text Box 8"/>
          <p:cNvSpPr txBox="1">
            <a:spLocks noChangeArrowheads="1"/>
          </p:cNvSpPr>
          <p:nvPr/>
        </p:nvSpPr>
        <p:spPr bwMode="auto">
          <a:xfrm>
            <a:off x="0" y="6237288"/>
            <a:ext cx="1692275" cy="366712"/>
          </a:xfrm>
          <a:prstGeom prst="rect">
            <a:avLst/>
          </a:prstGeom>
          <a:noFill/>
          <a:ln w="12700">
            <a:noFill/>
            <a:miter lim="800000"/>
            <a:headEnd/>
            <a:tailEnd/>
          </a:ln>
          <a:effectLst>
            <a:prstShdw prst="shdw13" dist="53882" dir="13500000">
              <a:schemeClr val="bg2">
                <a:alpha val="50000"/>
              </a:schemeClr>
            </a:prstShdw>
          </a:effectLst>
        </p:spPr>
        <p:txBody>
          <a:bodyPr>
            <a:spAutoFit/>
          </a:bodyPr>
          <a:lstStyle/>
          <a:p>
            <a:pPr>
              <a:spcBef>
                <a:spcPct val="50000"/>
              </a:spcBef>
            </a:pPr>
            <a:endParaRPr lang="ar-EG"/>
          </a:p>
        </p:txBody>
      </p:sp>
      <p:sp>
        <p:nvSpPr>
          <p:cNvPr id="15367" name="TextBox 4"/>
          <p:cNvSpPr txBox="1">
            <a:spLocks noChangeArrowheads="1"/>
          </p:cNvSpPr>
          <p:nvPr/>
        </p:nvSpPr>
        <p:spPr bwMode="auto">
          <a:xfrm rot="10800000" flipV="1">
            <a:off x="-4763" y="6194425"/>
            <a:ext cx="1989138" cy="461963"/>
          </a:xfrm>
          <a:prstGeom prst="rect">
            <a:avLst/>
          </a:prstGeom>
          <a:solidFill>
            <a:srgbClr val="99CCFF"/>
          </a:solidFill>
          <a:ln w="9525">
            <a:noFill/>
            <a:miter lim="800000"/>
            <a:headEnd/>
            <a:tailEnd/>
          </a:ln>
        </p:spPr>
        <p:txBody>
          <a:bodyPr>
            <a:spAutoFit/>
          </a:bodyPr>
          <a:lstStyle/>
          <a:p>
            <a:r>
              <a:rPr lang="en-US" sz="1200" b="1" i="1">
                <a:solidFill>
                  <a:srgbClr val="000000"/>
                </a:solidFill>
              </a:rPr>
              <a:t>Ali Alderfasi  </a:t>
            </a:r>
          </a:p>
          <a:p>
            <a:r>
              <a:rPr lang="en-US" sz="1200" b="1" i="1">
                <a:solidFill>
                  <a:srgbClr val="000000"/>
                </a:solidFill>
              </a:rPr>
              <a:t> King Saud University</a:t>
            </a:r>
            <a:endParaRPr lang="ar-EG" sz="1200" b="1" i="1">
              <a:solidFill>
                <a:srgbClr val="000000"/>
              </a:solidFill>
            </a:endParaRPr>
          </a:p>
        </p:txBody>
      </p:sp>
    </p:spTree>
  </p:cSld>
  <p:clrMapOvr>
    <a:masterClrMapping/>
  </p:clrMapOvr>
  <p:transition spd="slow">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2" descr="163061"/>
          <p:cNvPicPr>
            <a:picLocks noChangeAspect="1" noChangeArrowheads="1"/>
          </p:cNvPicPr>
          <p:nvPr/>
        </p:nvPicPr>
        <p:blipFill>
          <a:blip r:embed="rId4"/>
          <a:srcRect/>
          <a:stretch>
            <a:fillRect/>
          </a:stretch>
        </p:blipFill>
        <p:spPr bwMode="auto">
          <a:xfrm>
            <a:off x="0" y="84138"/>
            <a:ext cx="9144000" cy="6873875"/>
          </a:xfrm>
          <a:prstGeom prst="rect">
            <a:avLst/>
          </a:prstGeom>
          <a:noFill/>
          <a:ln w="9525">
            <a:noFill/>
            <a:miter lim="800000"/>
            <a:headEnd/>
            <a:tailEnd/>
          </a:ln>
        </p:spPr>
      </p:pic>
      <p:grpSp>
        <p:nvGrpSpPr>
          <p:cNvPr id="1029" name="Group 3"/>
          <p:cNvGrpSpPr>
            <a:grpSpLocks/>
          </p:cNvGrpSpPr>
          <p:nvPr/>
        </p:nvGrpSpPr>
        <p:grpSpPr bwMode="auto">
          <a:xfrm>
            <a:off x="177800" y="146050"/>
            <a:ext cx="9053513" cy="6711950"/>
            <a:chOff x="112" y="92"/>
            <a:chExt cx="5702" cy="4228"/>
          </a:xfrm>
        </p:grpSpPr>
        <p:pic>
          <p:nvPicPr>
            <p:cNvPr id="1031" name="Picture 4"/>
            <p:cNvPicPr>
              <a:picLocks noChangeArrowheads="1"/>
            </p:cNvPicPr>
            <p:nvPr/>
          </p:nvPicPr>
          <p:blipFill>
            <a:blip r:embed="rId5"/>
            <a:srcRect/>
            <a:stretch>
              <a:fillRect/>
            </a:stretch>
          </p:blipFill>
          <p:spPr bwMode="auto">
            <a:xfrm>
              <a:off x="112" y="2304"/>
              <a:ext cx="2624" cy="2016"/>
            </a:xfrm>
            <a:prstGeom prst="rect">
              <a:avLst/>
            </a:prstGeom>
            <a:noFill/>
            <a:ln w="9525">
              <a:noFill/>
              <a:miter lim="800000"/>
              <a:headEnd/>
              <a:tailEnd/>
            </a:ln>
          </p:spPr>
        </p:pic>
        <p:graphicFrame>
          <p:nvGraphicFramePr>
            <p:cNvPr id="1026" name="Object 5"/>
            <p:cNvGraphicFramePr>
              <a:graphicFrameLocks noChangeAspect="1"/>
            </p:cNvGraphicFramePr>
            <p:nvPr/>
          </p:nvGraphicFramePr>
          <p:xfrm>
            <a:off x="3546" y="92"/>
            <a:ext cx="1962" cy="3226"/>
          </p:xfrm>
          <a:graphic>
            <a:graphicData uri="http://schemas.openxmlformats.org/presentationml/2006/ole">
              <p:oleObj spid="_x0000_s1026" name="Image" r:id="rId6" imgW="4155312" imgH="7332157" progId="">
                <p:embed/>
              </p:oleObj>
            </a:graphicData>
          </a:graphic>
        </p:graphicFrame>
        <p:graphicFrame>
          <p:nvGraphicFramePr>
            <p:cNvPr id="1027" name="Object 6"/>
            <p:cNvGraphicFramePr>
              <a:graphicFrameLocks noChangeAspect="1"/>
            </p:cNvGraphicFramePr>
            <p:nvPr/>
          </p:nvGraphicFramePr>
          <p:xfrm>
            <a:off x="3852" y="1581"/>
            <a:ext cx="1962" cy="2668"/>
          </p:xfrm>
          <a:graphic>
            <a:graphicData uri="http://schemas.openxmlformats.org/presentationml/2006/ole">
              <p:oleObj spid="_x0000_s1027" name="Image" r:id="rId7" imgW="4155312" imgH="7332157" progId="">
                <p:embed/>
              </p:oleObj>
            </a:graphicData>
          </a:graphic>
        </p:graphicFrame>
      </p:grpSp>
      <p:sp>
        <p:nvSpPr>
          <p:cNvPr id="1030" name="TextBox 7"/>
          <p:cNvSpPr txBox="1">
            <a:spLocks noChangeArrowheads="1"/>
          </p:cNvSpPr>
          <p:nvPr/>
        </p:nvSpPr>
        <p:spPr bwMode="auto">
          <a:xfrm>
            <a:off x="177800" y="857250"/>
            <a:ext cx="6770688" cy="519113"/>
          </a:xfrm>
          <a:prstGeom prst="rect">
            <a:avLst/>
          </a:prstGeom>
          <a:noFill/>
          <a:ln w="9525">
            <a:noFill/>
            <a:miter lim="800000"/>
            <a:headEnd/>
            <a:tailEnd/>
          </a:ln>
        </p:spPr>
        <p:txBody>
          <a:bodyPr>
            <a:spAutoFit/>
          </a:bodyPr>
          <a:lstStyle/>
          <a:p>
            <a:r>
              <a:rPr lang="en-US" sz="2800" b="1">
                <a:solidFill>
                  <a:schemeClr val="bg1"/>
                </a:solidFill>
                <a:latin typeface="Times New Roman" pitchFamily="18" charset="0"/>
                <a:cs typeface="Times New Roman" pitchFamily="18" charset="0"/>
              </a:rPr>
              <a:t>My pleasure to answer your questions</a:t>
            </a:r>
            <a:endParaRPr lang="ar-EG" sz="2800" b="1">
              <a:solidFill>
                <a:schemeClr val="bg1"/>
              </a:solidFill>
              <a:latin typeface="Times New Roman" pitchFamily="18" charset="0"/>
              <a:cs typeface="Times New Roman" pitchFamily="18" charset="0"/>
            </a:endParaRPr>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95288" y="1125538"/>
            <a:ext cx="8569325" cy="4589462"/>
          </a:xfrm>
          <a:prstGeom prst="rect">
            <a:avLst/>
          </a:prstGeom>
          <a:noFill/>
          <a:ln w="9525">
            <a:noFill/>
            <a:miter lim="800000"/>
            <a:headEnd/>
            <a:tailEnd/>
          </a:ln>
        </p:spPr>
        <p:txBody>
          <a:bodyPr lIns="92075" tIns="46038" rIns="92075" bIns="46038" anchor="ctr"/>
          <a:lstStyle/>
          <a:p>
            <a:pPr algn="ctr"/>
            <a:endParaRPr lang="en-US" sz="2000" b="1" i="1">
              <a:solidFill>
                <a:srgbClr val="D1DDFF"/>
              </a:solidFill>
              <a:latin typeface="Book Antiqua" pitchFamily="18" charset="0"/>
            </a:endParaRPr>
          </a:p>
        </p:txBody>
      </p:sp>
      <p:sp>
        <p:nvSpPr>
          <p:cNvPr id="499714" name="Rectangle 2"/>
          <p:cNvSpPr>
            <a:spLocks noGrp="1" noChangeArrowheads="1"/>
          </p:cNvSpPr>
          <p:nvPr>
            <p:ph type="title"/>
          </p:nvPr>
        </p:nvSpPr>
        <p:spPr>
          <a:xfrm>
            <a:off x="2484438" y="188913"/>
            <a:ext cx="3816350" cy="765175"/>
          </a:xfrm>
          <a:solidFill>
            <a:schemeClr val="tx1"/>
          </a:solidFill>
          <a:ln w="3175">
            <a:solidFill>
              <a:schemeClr val="bg1"/>
            </a:solidFill>
          </a:ln>
          <a:effectLst>
            <a:prstShdw prst="shdw17" dist="17961" dir="2700000">
              <a:schemeClr val="bg1">
                <a:gamma/>
                <a:shade val="60000"/>
                <a:invGamma/>
              </a:schemeClr>
            </a:prstShdw>
          </a:effectLst>
        </p:spPr>
        <p:txBody>
          <a:bodyPr/>
          <a:lstStyle/>
          <a:p>
            <a:pPr>
              <a:defRPr/>
            </a:pPr>
            <a:r>
              <a:rPr lang="en-US" sz="3000" b="1" smtClean="0">
                <a:solidFill>
                  <a:schemeClr val="bg1"/>
                </a:solidFill>
              </a:rPr>
              <a:t>Introduction</a:t>
            </a:r>
          </a:p>
        </p:txBody>
      </p:sp>
      <p:sp>
        <p:nvSpPr>
          <p:cNvPr id="499715" name="Rectangle 3"/>
          <p:cNvSpPr>
            <a:spLocks noGrp="1" noChangeArrowheads="1"/>
          </p:cNvSpPr>
          <p:nvPr>
            <p:ph type="body" idx="1"/>
          </p:nvPr>
        </p:nvSpPr>
        <p:spPr>
          <a:xfrm>
            <a:off x="323850" y="1216025"/>
            <a:ext cx="8496300" cy="4589463"/>
          </a:xfrm>
        </p:spPr>
        <p:txBody>
          <a:bodyPr/>
          <a:lstStyle/>
          <a:p>
            <a:pPr>
              <a:lnSpc>
                <a:spcPct val="80000"/>
              </a:lnSpc>
              <a:buClr>
                <a:srgbClr val="66CCFF"/>
              </a:buClr>
            </a:pPr>
            <a:r>
              <a:rPr lang="en-US" sz="2000" smtClean="0">
                <a:solidFill>
                  <a:schemeClr val="bg1"/>
                </a:solidFill>
                <a:latin typeface="Times New Roman" pitchFamily="18" charset="0"/>
                <a:cs typeface="Times New Roman" pitchFamily="18" charset="0"/>
              </a:rPr>
              <a:t>Water scarcity is being increasingly accepted as a major limitation for increased agricultural production and food security in the 21 </a:t>
            </a:r>
            <a:r>
              <a:rPr lang="en-US" sz="2000" u="sng" baseline="30000" smtClean="0">
                <a:solidFill>
                  <a:schemeClr val="bg1"/>
                </a:solidFill>
                <a:latin typeface="Times New Roman" pitchFamily="18" charset="0"/>
                <a:cs typeface="Times New Roman" pitchFamily="18" charset="0"/>
              </a:rPr>
              <a:t>st </a:t>
            </a:r>
            <a:r>
              <a:rPr lang="en-US" sz="2000" smtClean="0">
                <a:solidFill>
                  <a:schemeClr val="bg1"/>
                </a:solidFill>
                <a:latin typeface="Times New Roman" pitchFamily="18" charset="0"/>
                <a:cs typeface="Times New Roman" pitchFamily="18" charset="0"/>
              </a:rPr>
              <a:t> century. </a:t>
            </a:r>
          </a:p>
          <a:p>
            <a:pPr>
              <a:lnSpc>
                <a:spcPct val="80000"/>
              </a:lnSpc>
              <a:buFont typeface="Monotype Sorts" pitchFamily="2" charset="2"/>
              <a:buNone/>
            </a:pPr>
            <a:endParaRPr lang="en-US" sz="2000" smtClean="0">
              <a:solidFill>
                <a:schemeClr val="bg1"/>
              </a:solidFill>
              <a:latin typeface="Times New Roman" pitchFamily="18" charset="0"/>
              <a:cs typeface="Times New Roman" pitchFamily="18" charset="0"/>
            </a:endParaRPr>
          </a:p>
          <a:p>
            <a:pPr>
              <a:lnSpc>
                <a:spcPct val="80000"/>
              </a:lnSpc>
              <a:buClr>
                <a:srgbClr val="66CCFF"/>
              </a:buClr>
            </a:pPr>
            <a:r>
              <a:rPr lang="en-US" sz="2000" smtClean="0">
                <a:solidFill>
                  <a:schemeClr val="bg1"/>
                </a:solidFill>
                <a:latin typeface="Times New Roman" pitchFamily="18" charset="0"/>
                <a:cs typeface="Times New Roman" pitchFamily="18" charset="0"/>
              </a:rPr>
              <a:t>Water on a global scale is plentiful but 97 % is saline and 2.25 % is trapped in glaciers and ice, leaving only 0.75 % available in fresh water .</a:t>
            </a:r>
          </a:p>
          <a:p>
            <a:pPr>
              <a:lnSpc>
                <a:spcPct val="80000"/>
              </a:lnSpc>
              <a:buFont typeface="Monotype Sorts" pitchFamily="2" charset="2"/>
              <a:buNone/>
            </a:pPr>
            <a:endParaRPr lang="en-US" sz="2000" smtClean="0">
              <a:solidFill>
                <a:schemeClr val="bg1"/>
              </a:solidFill>
              <a:latin typeface="Times New Roman" pitchFamily="18" charset="0"/>
              <a:cs typeface="Times New Roman" pitchFamily="18" charset="0"/>
            </a:endParaRPr>
          </a:p>
          <a:p>
            <a:pPr>
              <a:lnSpc>
                <a:spcPct val="80000"/>
              </a:lnSpc>
              <a:buClr>
                <a:srgbClr val="66CCFF"/>
              </a:buClr>
            </a:pPr>
            <a:r>
              <a:rPr lang="en-GB" sz="2000" smtClean="0">
                <a:solidFill>
                  <a:schemeClr val="bg1"/>
                </a:solidFill>
                <a:latin typeface="Times New Roman" pitchFamily="18" charset="0"/>
                <a:cs typeface="Times New Roman" pitchFamily="18" charset="0"/>
              </a:rPr>
              <a:t>Drought is a global problem reducing plant growth and productivity worldwide, some of the most severe in water deficit in root zone is occurred in arid and semiarid regions of the world ,where limited rainfall, high evapo-transpiration and high temperature play a very important role in leaf water content and plant water requirement .</a:t>
            </a:r>
          </a:p>
          <a:p>
            <a:pPr>
              <a:lnSpc>
                <a:spcPct val="80000"/>
              </a:lnSpc>
              <a:buFont typeface="Monotype Sorts" pitchFamily="2" charset="2"/>
              <a:buNone/>
            </a:pPr>
            <a:endParaRPr lang="en-GB" sz="2000" smtClean="0">
              <a:solidFill>
                <a:schemeClr val="bg1"/>
              </a:solidFill>
              <a:latin typeface="Times New Roman" pitchFamily="18" charset="0"/>
              <a:cs typeface="Times New Roman" pitchFamily="18" charset="0"/>
            </a:endParaRPr>
          </a:p>
          <a:p>
            <a:pPr>
              <a:lnSpc>
                <a:spcPct val="80000"/>
              </a:lnSpc>
              <a:buClr>
                <a:srgbClr val="66CCFF"/>
              </a:buClr>
            </a:pPr>
            <a:r>
              <a:rPr lang="en-US" altLang="zh-CN" sz="2000" smtClean="0">
                <a:solidFill>
                  <a:schemeClr val="bg1"/>
                </a:solidFill>
                <a:latin typeface="Times New Roman" pitchFamily="18" charset="0"/>
                <a:ea typeface="SimSun" pitchFamily="2" charset="-122"/>
                <a:cs typeface="Times New Roman" pitchFamily="18" charset="0"/>
              </a:rPr>
              <a:t>Sustainable agricultural development, in arid and semi-arid is influenced to a great extent by of available water that might be used economically and effectively in developing</a:t>
            </a:r>
            <a:r>
              <a:rPr lang="en-US" altLang="zh-CN" sz="2400" smtClean="0">
                <a:solidFill>
                  <a:schemeClr val="bg1"/>
                </a:solidFill>
                <a:latin typeface="Times New Roman" pitchFamily="18" charset="0"/>
                <a:ea typeface="SimSun" pitchFamily="2" charset="-122"/>
                <a:cs typeface="Times New Roman" pitchFamily="18" charset="0"/>
              </a:rPr>
              <a:t> </a:t>
            </a:r>
            <a:r>
              <a:rPr lang="en-US" altLang="zh-CN" sz="2000" smtClean="0">
                <a:solidFill>
                  <a:schemeClr val="bg1"/>
                </a:solidFill>
                <a:latin typeface="Times New Roman" pitchFamily="18" charset="0"/>
                <a:ea typeface="SimSun" pitchFamily="2" charset="-122"/>
                <a:cs typeface="Times New Roman" pitchFamily="18" charset="0"/>
              </a:rPr>
              <a:t>agriculture</a:t>
            </a:r>
            <a:endParaRPr lang="en-US" sz="2000" smtClean="0">
              <a:solidFill>
                <a:schemeClr val="bg1"/>
              </a:solidFill>
              <a:latin typeface="Times New Roman" pitchFamily="18" charset="0"/>
              <a:cs typeface="Times New Roman" pitchFamily="18" charset="0"/>
            </a:endParaRPr>
          </a:p>
        </p:txBody>
      </p:sp>
      <p:sp>
        <p:nvSpPr>
          <p:cNvPr id="4101" name="TextBox 4"/>
          <p:cNvSpPr txBox="1">
            <a:spLocks noChangeArrowheads="1"/>
          </p:cNvSpPr>
          <p:nvPr/>
        </p:nvSpPr>
        <p:spPr bwMode="auto">
          <a:xfrm rot="10800000" flipV="1">
            <a:off x="-3175" y="6165850"/>
            <a:ext cx="1984375" cy="457200"/>
          </a:xfrm>
          <a:prstGeom prst="rect">
            <a:avLst/>
          </a:prstGeom>
          <a:solidFill>
            <a:srgbClr val="99CCFF"/>
          </a:solidFill>
          <a:ln w="9525">
            <a:noFill/>
            <a:miter lim="800000"/>
            <a:headEnd/>
            <a:tailEnd/>
          </a:ln>
        </p:spPr>
        <p:txBody>
          <a:bodyPr>
            <a:spAutoFit/>
          </a:bodyPr>
          <a:lstStyle/>
          <a:p>
            <a:r>
              <a:rPr lang="en-US" sz="1200" b="1">
                <a:solidFill>
                  <a:srgbClr val="000000"/>
                </a:solidFill>
              </a:rPr>
              <a:t>Ali Alderfasi  </a:t>
            </a:r>
          </a:p>
          <a:p>
            <a:r>
              <a:rPr lang="en-US" sz="1200" b="1">
                <a:solidFill>
                  <a:srgbClr val="000000"/>
                </a:solidFill>
              </a:rPr>
              <a:t> King Saud University</a:t>
            </a:r>
            <a:endParaRPr lang="ar-EG" sz="1200" b="1">
              <a:solidFill>
                <a:srgbClr val="000000"/>
              </a:solidFill>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99715">
                                            <p:txEl>
                                              <p:pRg st="0" end="0"/>
                                            </p:txEl>
                                          </p:spTgt>
                                        </p:tgtEl>
                                        <p:attrNameLst>
                                          <p:attrName>style.visibility</p:attrName>
                                        </p:attrNameLst>
                                      </p:cBhvr>
                                      <p:to>
                                        <p:strVal val="visible"/>
                                      </p:to>
                                    </p:set>
                                    <p:animEffect transition="in" filter="slide(fromBottom)">
                                      <p:cBhvr>
                                        <p:cTn id="7" dur="1000"/>
                                        <p:tgtEl>
                                          <p:spTgt spid="4997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499715">
                                            <p:txEl>
                                              <p:pRg st="2" end="2"/>
                                            </p:txEl>
                                          </p:spTgt>
                                        </p:tgtEl>
                                        <p:attrNameLst>
                                          <p:attrName>style.visibility</p:attrName>
                                        </p:attrNameLst>
                                      </p:cBhvr>
                                      <p:to>
                                        <p:strVal val="visible"/>
                                      </p:to>
                                    </p:set>
                                    <p:animEffect transition="in" filter="slide(fromBottom)">
                                      <p:cBhvr>
                                        <p:cTn id="12" dur="1000"/>
                                        <p:tgtEl>
                                          <p:spTgt spid="4997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499715">
                                            <p:txEl>
                                              <p:pRg st="4" end="4"/>
                                            </p:txEl>
                                          </p:spTgt>
                                        </p:tgtEl>
                                        <p:attrNameLst>
                                          <p:attrName>style.visibility</p:attrName>
                                        </p:attrNameLst>
                                      </p:cBhvr>
                                      <p:to>
                                        <p:strVal val="visible"/>
                                      </p:to>
                                    </p:set>
                                    <p:animEffect transition="in" filter="slide(fromBottom)">
                                      <p:cBhvr>
                                        <p:cTn id="17" dur="1000"/>
                                        <p:tgtEl>
                                          <p:spTgt spid="49971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499715">
                                            <p:txEl>
                                              <p:pRg st="6" end="6"/>
                                            </p:txEl>
                                          </p:spTgt>
                                        </p:tgtEl>
                                        <p:attrNameLst>
                                          <p:attrName>style.visibility</p:attrName>
                                        </p:attrNameLst>
                                      </p:cBhvr>
                                      <p:to>
                                        <p:strVal val="visible"/>
                                      </p:to>
                                    </p:set>
                                    <p:animEffect transition="in" filter="slide(fromBottom)">
                                      <p:cBhvr>
                                        <p:cTn id="22" dur="1000"/>
                                        <p:tgtEl>
                                          <p:spTgt spid="4997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 descr="Saudi Arabia MAP"/>
          <p:cNvPicPr>
            <a:picLocks noChangeAspect="1" noChangeArrowheads="1"/>
          </p:cNvPicPr>
          <p:nvPr/>
        </p:nvPicPr>
        <p:blipFill>
          <a:blip r:embed="rId2"/>
          <a:srcRect/>
          <a:stretch>
            <a:fillRect/>
          </a:stretch>
        </p:blipFill>
        <p:spPr bwMode="auto">
          <a:xfrm>
            <a:off x="2286000" y="1071563"/>
            <a:ext cx="4786313" cy="3286125"/>
          </a:xfrm>
          <a:prstGeom prst="rect">
            <a:avLst/>
          </a:prstGeom>
          <a:noFill/>
          <a:ln w="9525">
            <a:noFill/>
            <a:miter lim="800000"/>
            <a:headEnd/>
            <a:tailEnd/>
          </a:ln>
        </p:spPr>
      </p:pic>
      <p:sp>
        <p:nvSpPr>
          <p:cNvPr id="5123" name="Rectangle 1"/>
          <p:cNvSpPr>
            <a:spLocks noChangeArrowheads="1"/>
          </p:cNvSpPr>
          <p:nvPr/>
        </p:nvSpPr>
        <p:spPr bwMode="auto">
          <a:xfrm rot="10800000" flipV="1">
            <a:off x="0" y="461963"/>
            <a:ext cx="9144000" cy="461962"/>
          </a:xfrm>
          <a:prstGeom prst="rect">
            <a:avLst/>
          </a:prstGeom>
          <a:noFill/>
          <a:ln w="12700">
            <a:noFill/>
            <a:miter lim="800000"/>
            <a:headEnd/>
            <a:tailEnd/>
          </a:ln>
          <a:effectLst>
            <a:prstShdw prst="shdw13" dist="53882" dir="13500000">
              <a:schemeClr val="bg2">
                <a:alpha val="50000"/>
              </a:schemeClr>
            </a:prstShdw>
          </a:effectLst>
        </p:spPr>
        <p:txBody>
          <a:bodyPr anchor="ctr">
            <a:spAutoFit/>
          </a:bodyPr>
          <a:lstStyle/>
          <a:p>
            <a:pPr algn="ctr" rtl="1"/>
            <a:r>
              <a:rPr lang="en-US" sz="2400">
                <a:solidFill>
                  <a:srgbClr val="FF0000"/>
                </a:solidFill>
                <a:latin typeface="Calibri" pitchFamily="34" charset="0"/>
                <a:ea typeface="Calibri" pitchFamily="34" charset="0"/>
                <a:cs typeface="Arial" pitchFamily="34" charset="0"/>
              </a:rPr>
              <a:t> </a:t>
            </a:r>
            <a:r>
              <a:rPr lang="en-US" sz="2400" b="1" i="1">
                <a:solidFill>
                  <a:schemeClr val="bg2"/>
                </a:solidFill>
                <a:latin typeface="Times New Roman" pitchFamily="18" charset="0"/>
                <a:ea typeface="Calibri" pitchFamily="34" charset="0"/>
                <a:cs typeface="Times New Roman" pitchFamily="18" charset="0"/>
              </a:rPr>
              <a:t>AGRICULTURE IN SAUDI ARABIA</a:t>
            </a:r>
            <a:endParaRPr lang="en-US" b="1" i="1">
              <a:solidFill>
                <a:schemeClr val="bg2"/>
              </a:solidFill>
              <a:latin typeface="Times New Roman" pitchFamily="18" charset="0"/>
              <a:cs typeface="Times New Roman" pitchFamily="18" charset="0"/>
            </a:endParaRPr>
          </a:p>
        </p:txBody>
      </p:sp>
      <p:sp>
        <p:nvSpPr>
          <p:cNvPr id="5124" name="TextBox 6"/>
          <p:cNvSpPr txBox="1">
            <a:spLocks noChangeArrowheads="1"/>
          </p:cNvSpPr>
          <p:nvPr/>
        </p:nvSpPr>
        <p:spPr bwMode="auto">
          <a:xfrm>
            <a:off x="-3175" y="6213475"/>
            <a:ext cx="1863725" cy="457200"/>
          </a:xfrm>
          <a:prstGeom prst="rect">
            <a:avLst/>
          </a:prstGeom>
          <a:solidFill>
            <a:srgbClr val="99CCFF"/>
          </a:solidFill>
          <a:ln w="9525">
            <a:noFill/>
            <a:miter lim="800000"/>
            <a:headEnd/>
            <a:tailEnd/>
          </a:ln>
        </p:spPr>
        <p:txBody>
          <a:bodyPr>
            <a:spAutoFit/>
          </a:bodyPr>
          <a:lstStyle/>
          <a:p>
            <a:r>
              <a:rPr lang="en-US" sz="1200" b="1">
                <a:solidFill>
                  <a:srgbClr val="000000"/>
                </a:solidFill>
              </a:rPr>
              <a:t>Ali Alderfasi  </a:t>
            </a:r>
          </a:p>
          <a:p>
            <a:r>
              <a:rPr lang="en-US" sz="1200" b="1">
                <a:solidFill>
                  <a:srgbClr val="000000"/>
                </a:solidFill>
              </a:rPr>
              <a:t> King Saud University</a:t>
            </a:r>
            <a:endParaRPr lang="ar-EG" sz="1200" b="1">
              <a:solidFill>
                <a:srgbClr val="000000"/>
              </a:solidFill>
            </a:endParaRPr>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95288" y="1125538"/>
            <a:ext cx="8248650" cy="4060825"/>
          </a:xfrm>
          <a:prstGeom prst="rect">
            <a:avLst/>
          </a:prstGeom>
          <a:noFill/>
          <a:ln w="9525">
            <a:noFill/>
            <a:miter lim="800000"/>
            <a:headEnd/>
            <a:tailEnd/>
          </a:ln>
        </p:spPr>
        <p:txBody>
          <a:bodyPr lIns="92075" tIns="46038" rIns="92075" bIns="46038" anchor="ctr"/>
          <a:lstStyle/>
          <a:p>
            <a:pPr algn="ctr"/>
            <a:endParaRPr lang="en-US" sz="2000" b="1" i="1">
              <a:solidFill>
                <a:srgbClr val="D1DDFF"/>
              </a:solidFill>
              <a:latin typeface="Book Antiqua" pitchFamily="18" charset="0"/>
            </a:endParaRPr>
          </a:p>
        </p:txBody>
      </p:sp>
      <p:sp>
        <p:nvSpPr>
          <p:cNvPr id="610308" name="Rectangle 4"/>
          <p:cNvSpPr>
            <a:spLocks noChangeArrowheads="1"/>
          </p:cNvSpPr>
          <p:nvPr/>
        </p:nvSpPr>
        <p:spPr bwMode="auto">
          <a:xfrm>
            <a:off x="395288" y="928688"/>
            <a:ext cx="8424862" cy="5718175"/>
          </a:xfrm>
          <a:prstGeom prst="rect">
            <a:avLst/>
          </a:prstGeom>
          <a:noFill/>
          <a:ln w="9525">
            <a:noFill/>
            <a:miter lim="800000"/>
            <a:headEnd/>
            <a:tailEnd/>
          </a:ln>
        </p:spPr>
        <p:txBody>
          <a:bodyPr>
            <a:spAutoFit/>
          </a:bodyPr>
          <a:lstStyle/>
          <a:p>
            <a:pPr marL="800100" lvl="4" indent="-342900" eaLnBrk="1" hangingPunct="1">
              <a:lnSpc>
                <a:spcPct val="80000"/>
              </a:lnSpc>
              <a:spcBef>
                <a:spcPct val="20000"/>
              </a:spcBef>
            </a:pPr>
            <a:r>
              <a:rPr lang="en-GB" sz="2800">
                <a:solidFill>
                  <a:schemeClr val="bg1"/>
                </a:solidFill>
                <a:latin typeface="Times New Roman" pitchFamily="18" charset="0"/>
                <a:cs typeface="Times New Roman" pitchFamily="18" charset="0"/>
              </a:rPr>
              <a:t>To solve the problem of drought, two strategies were used</a:t>
            </a:r>
            <a:r>
              <a:rPr lang="en-US" sz="2800">
                <a:solidFill>
                  <a:schemeClr val="bg1"/>
                </a:solidFill>
                <a:latin typeface="Times New Roman" pitchFamily="18" charset="0"/>
                <a:cs typeface="Times New Roman" pitchFamily="18" charset="0"/>
              </a:rPr>
              <a:t>:  </a:t>
            </a:r>
          </a:p>
          <a:p>
            <a:pPr marL="800100" lvl="4" indent="-342900" eaLnBrk="1" hangingPunct="1">
              <a:lnSpc>
                <a:spcPct val="80000"/>
              </a:lnSpc>
              <a:spcBef>
                <a:spcPct val="20000"/>
              </a:spcBef>
              <a:buFontTx/>
              <a:buAutoNum type="arabicPeriod"/>
            </a:pPr>
            <a:r>
              <a:rPr lang="en-GB" sz="2800">
                <a:solidFill>
                  <a:schemeClr val="bg1"/>
                </a:solidFill>
                <a:latin typeface="Times New Roman" pitchFamily="18" charset="0"/>
                <a:cs typeface="Times New Roman" pitchFamily="18" charset="0"/>
              </a:rPr>
              <a:t> Selecting drought-tolerant genotypes </a:t>
            </a:r>
          </a:p>
          <a:p>
            <a:pPr marL="800100" lvl="4" indent="-342900" eaLnBrk="1" hangingPunct="1">
              <a:lnSpc>
                <a:spcPct val="80000"/>
              </a:lnSpc>
              <a:spcBef>
                <a:spcPct val="20000"/>
              </a:spcBef>
              <a:buFontTx/>
              <a:buAutoNum type="arabicPeriod"/>
            </a:pPr>
            <a:r>
              <a:rPr lang="en-GB" sz="2800">
                <a:solidFill>
                  <a:schemeClr val="bg1"/>
                </a:solidFill>
                <a:latin typeface="Times New Roman" pitchFamily="18" charset="0"/>
                <a:cs typeface="Times New Roman" pitchFamily="18" charset="0"/>
              </a:rPr>
              <a:t>Using a suitable irrigation schedule provides plants with enough water requirements.</a:t>
            </a:r>
          </a:p>
          <a:p>
            <a:pPr marL="800100" lvl="4" indent="-342900" eaLnBrk="1" hangingPunct="1">
              <a:lnSpc>
                <a:spcPct val="80000"/>
              </a:lnSpc>
              <a:spcBef>
                <a:spcPct val="20000"/>
              </a:spcBef>
            </a:pPr>
            <a:r>
              <a:rPr lang="en-GB" sz="2800">
                <a:solidFill>
                  <a:schemeClr val="bg1"/>
                </a:solidFill>
                <a:latin typeface="Times New Roman" pitchFamily="18" charset="0"/>
                <a:cs typeface="Times New Roman" pitchFamily="18" charset="0"/>
              </a:rPr>
              <a:t>                                  </a:t>
            </a:r>
            <a:r>
              <a:rPr lang="en-GB" sz="2800">
                <a:solidFill>
                  <a:srgbClr val="FF0000"/>
                </a:solidFill>
                <a:latin typeface="Times New Roman" pitchFamily="18" charset="0"/>
                <a:cs typeface="Times New Roman" pitchFamily="18" charset="0"/>
              </a:rPr>
              <a:t> Therefore </a:t>
            </a:r>
          </a:p>
          <a:p>
            <a:pPr marL="800100" lvl="4" indent="-342900" eaLnBrk="1" hangingPunct="1">
              <a:lnSpc>
                <a:spcPct val="80000"/>
              </a:lnSpc>
              <a:spcBef>
                <a:spcPct val="20000"/>
              </a:spcBef>
            </a:pPr>
            <a:r>
              <a:rPr lang="en-GB" sz="2800">
                <a:solidFill>
                  <a:schemeClr val="bg1"/>
                </a:solidFill>
                <a:latin typeface="Times New Roman" pitchFamily="18" charset="0"/>
                <a:cs typeface="Times New Roman" pitchFamily="18" charset="0"/>
              </a:rPr>
              <a:t>    The present study was proposed to pointed out the previous two strategies as well as the relationship between yield productivity and water schedules for some selected wheat genotypes.  </a:t>
            </a:r>
          </a:p>
          <a:p>
            <a:pPr marL="800100" lvl="4" indent="-342900" eaLnBrk="1" hangingPunct="1">
              <a:lnSpc>
                <a:spcPct val="80000"/>
              </a:lnSpc>
              <a:spcBef>
                <a:spcPct val="20000"/>
              </a:spcBef>
            </a:pPr>
            <a:r>
              <a:rPr lang="en-GB" sz="2800">
                <a:solidFill>
                  <a:schemeClr val="bg1"/>
                </a:solidFill>
                <a:latin typeface="Times New Roman" pitchFamily="18" charset="0"/>
                <a:cs typeface="Times New Roman" pitchFamily="18" charset="0"/>
              </a:rPr>
              <a:t>    Economical evaluation was planned as additional target. </a:t>
            </a:r>
          </a:p>
          <a:p>
            <a:pPr marL="800100" lvl="4" indent="-342900" eaLnBrk="1" hangingPunct="1">
              <a:lnSpc>
                <a:spcPct val="80000"/>
              </a:lnSpc>
              <a:spcBef>
                <a:spcPct val="20000"/>
              </a:spcBef>
            </a:pPr>
            <a:endParaRPr lang="en-GB" sz="2800">
              <a:solidFill>
                <a:schemeClr val="bg1"/>
              </a:solidFill>
              <a:latin typeface="Times New Roman" pitchFamily="18" charset="0"/>
              <a:cs typeface="Times New Roman" pitchFamily="18" charset="0"/>
            </a:endParaRPr>
          </a:p>
          <a:p>
            <a:pPr marL="800100" lvl="4" indent="-342900" eaLnBrk="1" hangingPunct="1">
              <a:lnSpc>
                <a:spcPct val="80000"/>
              </a:lnSpc>
              <a:spcBef>
                <a:spcPct val="20000"/>
              </a:spcBef>
            </a:pPr>
            <a:endParaRPr lang="en-US" sz="2800">
              <a:solidFill>
                <a:schemeClr val="bg2"/>
              </a:solidFill>
              <a:latin typeface="Times New Roman" pitchFamily="18" charset="0"/>
              <a:cs typeface="Times New Roman" pitchFamily="18" charset="0"/>
            </a:endParaRPr>
          </a:p>
        </p:txBody>
      </p:sp>
      <p:sp>
        <p:nvSpPr>
          <p:cNvPr id="6148" name="TextBox 4"/>
          <p:cNvSpPr txBox="1">
            <a:spLocks noChangeArrowheads="1"/>
          </p:cNvSpPr>
          <p:nvPr/>
        </p:nvSpPr>
        <p:spPr bwMode="auto">
          <a:xfrm>
            <a:off x="0" y="6165850"/>
            <a:ext cx="1908175" cy="466725"/>
          </a:xfrm>
          <a:prstGeom prst="rect">
            <a:avLst/>
          </a:prstGeom>
          <a:solidFill>
            <a:srgbClr val="99CCFF"/>
          </a:solidFill>
          <a:ln w="9525">
            <a:solidFill>
              <a:srgbClr val="1E7C37"/>
            </a:solidFill>
            <a:miter lim="800000"/>
            <a:headEnd/>
            <a:tailEnd/>
          </a:ln>
        </p:spPr>
        <p:txBody>
          <a:bodyPr>
            <a:spAutoFit/>
          </a:bodyPr>
          <a:lstStyle/>
          <a:p>
            <a:r>
              <a:rPr lang="en-US" sz="1200" b="1" i="1">
                <a:solidFill>
                  <a:srgbClr val="000000"/>
                </a:solidFill>
              </a:rPr>
              <a:t>Ali Alderfasi</a:t>
            </a:r>
          </a:p>
          <a:p>
            <a:r>
              <a:rPr lang="en-US" sz="1200" b="1" i="1">
                <a:solidFill>
                  <a:srgbClr val="000000"/>
                </a:solidFill>
              </a:rPr>
              <a:t>King Saud University</a:t>
            </a:r>
            <a:endParaRPr lang="ar-EG" sz="1200" b="1" i="1">
              <a:solidFill>
                <a:srgbClr val="000000"/>
              </a:solidFill>
            </a:endParaRPr>
          </a:p>
        </p:txBody>
      </p:sp>
      <p:sp>
        <p:nvSpPr>
          <p:cNvPr id="6149" name="TextBox 8"/>
          <p:cNvSpPr txBox="1">
            <a:spLocks noChangeArrowheads="1"/>
          </p:cNvSpPr>
          <p:nvPr/>
        </p:nvSpPr>
        <p:spPr bwMode="auto">
          <a:xfrm>
            <a:off x="2771775" y="285750"/>
            <a:ext cx="3500438" cy="461963"/>
          </a:xfrm>
          <a:prstGeom prst="rect">
            <a:avLst/>
          </a:prstGeom>
          <a:solidFill>
            <a:schemeClr val="tx1"/>
          </a:solidFill>
          <a:ln w="9525">
            <a:solidFill>
              <a:schemeClr val="bg1"/>
            </a:solidFill>
            <a:miter lim="800000"/>
            <a:headEnd/>
            <a:tailEnd/>
          </a:ln>
        </p:spPr>
        <p:txBody>
          <a:bodyPr>
            <a:spAutoFit/>
          </a:bodyPr>
          <a:lstStyle/>
          <a:p>
            <a:pPr algn="ctr"/>
            <a:r>
              <a:rPr lang="en-US" sz="2400" b="1" i="1">
                <a:solidFill>
                  <a:schemeClr val="bg1"/>
                </a:solidFill>
              </a:rPr>
              <a:t>The Main Objective</a:t>
            </a:r>
            <a:endParaRPr lang="ar-EG" sz="2400" b="1" i="1">
              <a:solidFill>
                <a:schemeClr val="bg1"/>
              </a:solidFill>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10308">
                                            <p:txEl>
                                              <p:pRg st="0" end="0"/>
                                            </p:txEl>
                                          </p:spTgt>
                                        </p:tgtEl>
                                        <p:attrNameLst>
                                          <p:attrName>style.visibility</p:attrName>
                                        </p:attrNameLst>
                                      </p:cBhvr>
                                      <p:to>
                                        <p:strVal val="visible"/>
                                      </p:to>
                                    </p:set>
                                    <p:animEffect transition="in" filter="slide(fromBottom)">
                                      <p:cBhvr>
                                        <p:cTn id="7" dur="1000"/>
                                        <p:tgtEl>
                                          <p:spTgt spid="61030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610308">
                                            <p:txEl>
                                              <p:pRg st="1" end="1"/>
                                            </p:txEl>
                                          </p:spTgt>
                                        </p:tgtEl>
                                        <p:attrNameLst>
                                          <p:attrName>style.visibility</p:attrName>
                                        </p:attrNameLst>
                                      </p:cBhvr>
                                      <p:to>
                                        <p:strVal val="visible"/>
                                      </p:to>
                                    </p:set>
                                    <p:animEffect transition="in" filter="slide(fromBottom)">
                                      <p:cBhvr>
                                        <p:cTn id="12" dur="1000"/>
                                        <p:tgtEl>
                                          <p:spTgt spid="61030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610308">
                                            <p:txEl>
                                              <p:pRg st="2" end="2"/>
                                            </p:txEl>
                                          </p:spTgt>
                                        </p:tgtEl>
                                        <p:attrNameLst>
                                          <p:attrName>style.visibility</p:attrName>
                                        </p:attrNameLst>
                                      </p:cBhvr>
                                      <p:to>
                                        <p:strVal val="visible"/>
                                      </p:to>
                                    </p:set>
                                    <p:animEffect transition="in" filter="slide(fromBottom)">
                                      <p:cBhvr>
                                        <p:cTn id="17" dur="1000"/>
                                        <p:tgtEl>
                                          <p:spTgt spid="61030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610308">
                                            <p:txEl>
                                              <p:pRg st="3" end="3"/>
                                            </p:txEl>
                                          </p:spTgt>
                                        </p:tgtEl>
                                        <p:attrNameLst>
                                          <p:attrName>style.visibility</p:attrName>
                                        </p:attrNameLst>
                                      </p:cBhvr>
                                      <p:to>
                                        <p:strVal val="visible"/>
                                      </p:to>
                                    </p:set>
                                    <p:animEffect transition="in" filter="slide(fromBottom)">
                                      <p:cBhvr>
                                        <p:cTn id="22" dur="1000"/>
                                        <p:tgtEl>
                                          <p:spTgt spid="61030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610308">
                                            <p:txEl>
                                              <p:pRg st="4" end="4"/>
                                            </p:txEl>
                                          </p:spTgt>
                                        </p:tgtEl>
                                        <p:attrNameLst>
                                          <p:attrName>style.visibility</p:attrName>
                                        </p:attrNameLst>
                                      </p:cBhvr>
                                      <p:to>
                                        <p:strVal val="visible"/>
                                      </p:to>
                                    </p:set>
                                    <p:animEffect transition="in" filter="slide(fromBottom)">
                                      <p:cBhvr>
                                        <p:cTn id="27" dur="1000"/>
                                        <p:tgtEl>
                                          <p:spTgt spid="61030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610308">
                                            <p:txEl>
                                              <p:pRg st="5" end="5"/>
                                            </p:txEl>
                                          </p:spTgt>
                                        </p:tgtEl>
                                        <p:attrNameLst>
                                          <p:attrName>style.visibility</p:attrName>
                                        </p:attrNameLst>
                                      </p:cBhvr>
                                      <p:to>
                                        <p:strVal val="visible"/>
                                      </p:to>
                                    </p:set>
                                    <p:animEffect transition="in" filter="slide(fromBottom)">
                                      <p:cBhvr>
                                        <p:cTn id="32" dur="1000"/>
                                        <p:tgtEl>
                                          <p:spTgt spid="61030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0" name="Rectangle 2"/>
          <p:cNvSpPr>
            <a:spLocks noGrp="1" noChangeArrowheads="1"/>
          </p:cNvSpPr>
          <p:nvPr>
            <p:ph type="title"/>
          </p:nvPr>
        </p:nvSpPr>
        <p:spPr>
          <a:xfrm>
            <a:off x="685800" y="400050"/>
            <a:ext cx="7772400" cy="652463"/>
          </a:xfrm>
        </p:spPr>
        <p:txBody>
          <a:bodyPr/>
          <a:lstStyle/>
          <a:p>
            <a:r>
              <a:rPr lang="en-US" sz="4000" smtClean="0">
                <a:solidFill>
                  <a:schemeClr val="bg1"/>
                </a:solidFill>
              </a:rPr>
              <a:t>How to </a:t>
            </a:r>
            <a:r>
              <a:rPr lang="en-US" sz="4000" smtClean="0">
                <a:solidFill>
                  <a:schemeClr val="bg1"/>
                </a:solidFill>
                <a:cs typeface="Arial" pitchFamily="34" charset="0"/>
              </a:rPr>
              <a:t>Handel</a:t>
            </a:r>
            <a:r>
              <a:rPr lang="en-US" sz="4000" smtClean="0">
                <a:solidFill>
                  <a:schemeClr val="bg1"/>
                </a:solidFill>
              </a:rPr>
              <a:t> the problem</a:t>
            </a:r>
            <a:r>
              <a:rPr lang="en-US" sz="4000" b="1" smtClean="0">
                <a:solidFill>
                  <a:schemeClr val="bg1"/>
                </a:solidFill>
              </a:rPr>
              <a:t/>
            </a:r>
            <a:br>
              <a:rPr lang="en-US" sz="4000" b="1" smtClean="0">
                <a:solidFill>
                  <a:schemeClr val="bg1"/>
                </a:solidFill>
              </a:rPr>
            </a:br>
            <a:endParaRPr lang="en-US" sz="4000" b="1" smtClean="0">
              <a:solidFill>
                <a:schemeClr val="bg1"/>
              </a:solidFill>
              <a:cs typeface="Arial" pitchFamily="34" charset="0"/>
            </a:endParaRPr>
          </a:p>
        </p:txBody>
      </p:sp>
      <p:pic>
        <p:nvPicPr>
          <p:cNvPr id="508931" name="Picture 3" descr="MCj04043590000[1]"/>
          <p:cNvPicPr>
            <a:picLocks noGrp="1" noChangeAspect="1" noChangeArrowheads="1"/>
          </p:cNvPicPr>
          <p:nvPr>
            <p:ph idx="1"/>
          </p:nvPr>
        </p:nvPicPr>
        <p:blipFill>
          <a:blip r:embed="rId3"/>
          <a:srcRect/>
          <a:stretch>
            <a:fillRect/>
          </a:stretch>
        </p:blipFill>
        <p:spPr>
          <a:xfrm>
            <a:off x="1187450" y="1562100"/>
            <a:ext cx="6337300" cy="4243388"/>
          </a:xfrm>
          <a:noFill/>
        </p:spPr>
      </p:pic>
      <p:sp>
        <p:nvSpPr>
          <p:cNvPr id="7172" name="TextBox 5"/>
          <p:cNvSpPr txBox="1">
            <a:spLocks noChangeArrowheads="1"/>
          </p:cNvSpPr>
          <p:nvPr/>
        </p:nvSpPr>
        <p:spPr bwMode="auto">
          <a:xfrm rot="10800000" flipV="1">
            <a:off x="-1588" y="6259513"/>
            <a:ext cx="2144713" cy="466725"/>
          </a:xfrm>
          <a:prstGeom prst="rect">
            <a:avLst/>
          </a:prstGeom>
          <a:solidFill>
            <a:srgbClr val="99CCFF"/>
          </a:solidFill>
          <a:ln w="9525">
            <a:solidFill>
              <a:srgbClr val="1E7C37"/>
            </a:solidFill>
            <a:miter lim="800000"/>
            <a:headEnd/>
            <a:tailEnd/>
          </a:ln>
        </p:spPr>
        <p:txBody>
          <a:bodyPr>
            <a:spAutoFit/>
          </a:bodyPr>
          <a:lstStyle/>
          <a:p>
            <a:r>
              <a:rPr lang="en-US" sz="1200" b="1" i="1">
                <a:solidFill>
                  <a:srgbClr val="000000"/>
                </a:solidFill>
              </a:rPr>
              <a:t>Ali Alderfasi</a:t>
            </a:r>
          </a:p>
          <a:p>
            <a:r>
              <a:rPr lang="en-US" sz="1200" b="1" i="1">
                <a:solidFill>
                  <a:srgbClr val="000000"/>
                </a:solidFill>
              </a:rPr>
              <a:t>King Saud University</a:t>
            </a:r>
            <a:endParaRPr lang="ar-EG" sz="1200" b="1" i="1">
              <a:solidFill>
                <a:srgbClr val="000000"/>
              </a:solidFill>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508930"/>
                                        </p:tgtEl>
                                        <p:attrNameLst>
                                          <p:attrName>style.visibility</p:attrName>
                                        </p:attrNameLst>
                                      </p:cBhvr>
                                      <p:to>
                                        <p:strVal val="visible"/>
                                      </p:to>
                                    </p:set>
                                    <p:anim from="(-#ppt_w/2)" to="(#ppt_x)" calcmode="lin" valueType="num">
                                      <p:cBhvr>
                                        <p:cTn id="7" dur="600" fill="hold">
                                          <p:stCondLst>
                                            <p:cond delay="0"/>
                                          </p:stCondLst>
                                        </p:cTn>
                                        <p:tgtEl>
                                          <p:spTgt spid="508930"/>
                                        </p:tgtEl>
                                        <p:attrNameLst>
                                          <p:attrName>ppt_x</p:attrName>
                                        </p:attrNameLst>
                                      </p:cBhvr>
                                    </p:anim>
                                    <p:anim from="0" to="-1.0" calcmode="lin" valueType="num">
                                      <p:cBhvr>
                                        <p:cTn id="8" dur="200" decel="50000" autoRev="1" fill="hold">
                                          <p:stCondLst>
                                            <p:cond delay="600"/>
                                          </p:stCondLst>
                                        </p:cTn>
                                        <p:tgtEl>
                                          <p:spTgt spid="508930"/>
                                        </p:tgtEl>
                                        <p:attrNameLst>
                                          <p:attrName>xshear</p:attrName>
                                        </p:attrNameLst>
                                      </p:cBhvr>
                                    </p:anim>
                                    <p:animScale>
                                      <p:cBhvr>
                                        <p:cTn id="9" dur="200" decel="100000" autoRev="1" fill="hold">
                                          <p:stCondLst>
                                            <p:cond delay="600"/>
                                          </p:stCondLst>
                                        </p:cTn>
                                        <p:tgtEl>
                                          <p:spTgt spid="508930"/>
                                        </p:tgtEl>
                                      </p:cBhvr>
                                      <p:from x="100000" y="100000"/>
                                      <p:to x="80000" y="100000"/>
                                    </p:animScale>
                                    <p:anim by="(#ppt_h/3+#ppt_w*0.1)" calcmode="lin" valueType="num">
                                      <p:cBhvr additive="sum">
                                        <p:cTn id="10" dur="200" decel="100000" autoRev="1" fill="hold">
                                          <p:stCondLst>
                                            <p:cond delay="600"/>
                                          </p:stCondLst>
                                        </p:cTn>
                                        <p:tgtEl>
                                          <p:spTgt spid="508930"/>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508931"/>
                                        </p:tgtEl>
                                        <p:attrNameLst>
                                          <p:attrName>style.visibility</p:attrName>
                                        </p:attrNameLst>
                                      </p:cBhvr>
                                      <p:to>
                                        <p:strVal val="visible"/>
                                      </p:to>
                                    </p:set>
                                    <p:animEffect transition="in" filter="diamond(in)">
                                      <p:cBhvr>
                                        <p:cTn id="15" dur="2000"/>
                                        <p:tgtEl>
                                          <p:spTgt spid="5089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893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95288" y="1700213"/>
            <a:ext cx="8497887" cy="3673475"/>
          </a:xfrm>
          <a:prstGeom prst="rect">
            <a:avLst/>
          </a:prstGeom>
          <a:noFill/>
          <a:ln w="9525">
            <a:solidFill>
              <a:srgbClr val="0000CC"/>
            </a:solidFill>
            <a:miter lim="800000"/>
            <a:headEnd/>
            <a:tailEnd/>
          </a:ln>
        </p:spPr>
        <p:txBody>
          <a:bodyPr lIns="92075" tIns="46038" rIns="92075" bIns="46038" anchor="ctr"/>
          <a:lstStyle/>
          <a:p>
            <a:pPr algn="ctr"/>
            <a:endParaRPr lang="en-US" sz="2000" b="1" i="1">
              <a:solidFill>
                <a:srgbClr val="D1DDFF"/>
              </a:solidFill>
              <a:latin typeface="Book Antiqua" pitchFamily="18" charset="0"/>
            </a:endParaRPr>
          </a:p>
        </p:txBody>
      </p:sp>
      <p:sp>
        <p:nvSpPr>
          <p:cNvPr id="544770" name="Rectangle 2"/>
          <p:cNvSpPr>
            <a:spLocks noGrp="1" noChangeArrowheads="1"/>
          </p:cNvSpPr>
          <p:nvPr>
            <p:ph type="title"/>
          </p:nvPr>
        </p:nvSpPr>
        <p:spPr>
          <a:xfrm>
            <a:off x="1641475" y="412750"/>
            <a:ext cx="5818188" cy="952500"/>
          </a:xfrm>
          <a:solidFill>
            <a:schemeClr val="tx1"/>
          </a:solidFill>
          <a:ln>
            <a:solidFill>
              <a:schemeClr val="bg1"/>
            </a:solidFill>
          </a:ln>
          <a:effectLst>
            <a:prstShdw prst="shdw17" dist="17961" dir="2700000">
              <a:schemeClr val="bg1">
                <a:gamma/>
                <a:shade val="60000"/>
                <a:invGamma/>
              </a:schemeClr>
            </a:prstShdw>
          </a:effectLst>
        </p:spPr>
        <p:txBody>
          <a:bodyPr/>
          <a:lstStyle/>
          <a:p>
            <a:pPr>
              <a:defRPr/>
            </a:pPr>
            <a:r>
              <a:rPr lang="en-US" sz="2800" b="1" smtClean="0">
                <a:solidFill>
                  <a:schemeClr val="bg1"/>
                </a:solidFill>
                <a:latin typeface="Times New Roman" pitchFamily="18" charset="0"/>
                <a:cs typeface="Times New Roman" pitchFamily="18" charset="0"/>
              </a:rPr>
              <a:t>Materials and Methods</a:t>
            </a:r>
          </a:p>
        </p:txBody>
      </p:sp>
      <p:sp>
        <p:nvSpPr>
          <p:cNvPr id="544771" name="Rectangle 3"/>
          <p:cNvSpPr>
            <a:spLocks noGrp="1" noChangeArrowheads="1"/>
          </p:cNvSpPr>
          <p:nvPr>
            <p:ph type="body" idx="1"/>
          </p:nvPr>
        </p:nvSpPr>
        <p:spPr>
          <a:xfrm>
            <a:off x="395288" y="1700213"/>
            <a:ext cx="8497887" cy="3673475"/>
          </a:xfrm>
        </p:spPr>
        <p:txBody>
          <a:bodyPr/>
          <a:lstStyle/>
          <a:p>
            <a:pPr rtl="1" eaLnBrk="1" hangingPunct="1">
              <a:lnSpc>
                <a:spcPct val="80000"/>
              </a:lnSpc>
              <a:spcBef>
                <a:spcPct val="0"/>
              </a:spcBef>
              <a:buClrTx/>
              <a:buSzTx/>
              <a:buFontTx/>
              <a:buNone/>
              <a:defRPr/>
            </a:pPr>
            <a:r>
              <a:rPr lang="en-US" sz="2800" dirty="0" smtClean="0">
                <a:solidFill>
                  <a:schemeClr val="bg1"/>
                </a:solidFill>
                <a:latin typeface="Times New Roman" pitchFamily="18" charset="0"/>
                <a:cs typeface="Times New Roman" pitchFamily="18" charset="0"/>
              </a:rPr>
              <a:t>Before commencement the experiment treatments:</a:t>
            </a:r>
            <a:endParaRPr lang="ar-EG" sz="2800" dirty="0" smtClean="0">
              <a:solidFill>
                <a:schemeClr val="bg1"/>
              </a:solidFill>
              <a:latin typeface="Times New Roman" pitchFamily="18" charset="0"/>
              <a:cs typeface="Times New Roman" pitchFamily="18" charset="0"/>
            </a:endParaRPr>
          </a:p>
          <a:p>
            <a:pPr eaLnBrk="1" hangingPunct="1">
              <a:lnSpc>
                <a:spcPct val="80000"/>
              </a:lnSpc>
              <a:spcBef>
                <a:spcPct val="0"/>
              </a:spcBef>
              <a:buClrTx/>
              <a:buSzTx/>
              <a:buFontTx/>
              <a:buNone/>
              <a:defRPr/>
            </a:pPr>
            <a:r>
              <a:rPr lang="ar-EG" sz="2800" dirty="0" smtClean="0">
                <a:solidFill>
                  <a:srgbClr val="FF0000"/>
                </a:solidFill>
                <a:latin typeface="Times New Roman" pitchFamily="18" charset="0"/>
                <a:cs typeface="Times New Roman" pitchFamily="18" charset="0"/>
              </a:rPr>
              <a:t>•</a:t>
            </a:r>
            <a:r>
              <a:rPr lang="en-US" sz="2800" dirty="0" smtClean="0">
                <a:solidFill>
                  <a:schemeClr val="bg1"/>
                </a:solidFill>
                <a:latin typeface="Times New Roman" pitchFamily="18" charset="0"/>
                <a:cs typeface="Times New Roman" pitchFamily="18" charset="0"/>
              </a:rPr>
              <a:t>   </a:t>
            </a:r>
            <a:r>
              <a:rPr lang="en-GB" sz="2800" dirty="0" smtClean="0">
                <a:solidFill>
                  <a:schemeClr val="bg1"/>
                </a:solidFill>
                <a:latin typeface="Times New Roman" pitchFamily="18" charset="0"/>
                <a:cs typeface="Times New Roman" pitchFamily="18" charset="0"/>
              </a:rPr>
              <a:t>Sample of soil sites and water irrigation were taken for   physical and chemical analyses</a:t>
            </a:r>
            <a:r>
              <a:rPr lang="en-US" sz="2800" dirty="0" smtClean="0">
                <a:solidFill>
                  <a:schemeClr val="bg1"/>
                </a:solidFill>
                <a:latin typeface="Times New Roman" pitchFamily="18" charset="0"/>
                <a:cs typeface="Times New Roman" pitchFamily="18" charset="0"/>
              </a:rPr>
              <a:t> .</a:t>
            </a:r>
          </a:p>
          <a:p>
            <a:pPr eaLnBrk="1" hangingPunct="1">
              <a:lnSpc>
                <a:spcPct val="80000"/>
              </a:lnSpc>
              <a:spcBef>
                <a:spcPct val="0"/>
              </a:spcBef>
              <a:buClrTx/>
              <a:buSzTx/>
              <a:buFontTx/>
              <a:buNone/>
              <a:defRPr/>
            </a:pPr>
            <a:r>
              <a:rPr lang="en-GB" sz="2800" dirty="0" smtClean="0">
                <a:solidFill>
                  <a:srgbClr val="FF0000"/>
                </a:solidFill>
                <a:latin typeface="Times New Roman" pitchFamily="18" charset="0"/>
                <a:cs typeface="Times New Roman" pitchFamily="18" charset="0"/>
              </a:rPr>
              <a:t>•</a:t>
            </a:r>
            <a:r>
              <a:rPr lang="en-GB" sz="2800" dirty="0" smtClean="0">
                <a:solidFill>
                  <a:schemeClr val="bg1"/>
                </a:solidFill>
                <a:latin typeface="Times New Roman" pitchFamily="18" charset="0"/>
                <a:cs typeface="Times New Roman" pitchFamily="18" charset="0"/>
              </a:rPr>
              <a:t>   Result reveal that soil site was sandy-clay- loam texture </a:t>
            </a:r>
          </a:p>
          <a:p>
            <a:pPr eaLnBrk="1" hangingPunct="1">
              <a:lnSpc>
                <a:spcPct val="80000"/>
              </a:lnSpc>
              <a:spcBef>
                <a:spcPct val="0"/>
              </a:spcBef>
              <a:buClrTx/>
              <a:buSzTx/>
              <a:buFontTx/>
              <a:buNone/>
              <a:defRPr/>
            </a:pPr>
            <a:r>
              <a:rPr lang="en-GB" sz="2800" b="1" dirty="0" smtClean="0">
                <a:solidFill>
                  <a:srgbClr val="FF0000"/>
                </a:solidFill>
                <a:latin typeface="Times New Roman" pitchFamily="18" charset="0"/>
                <a:cs typeface="Times New Roman" pitchFamily="18" charset="0"/>
              </a:rPr>
              <a:t>•</a:t>
            </a:r>
            <a:r>
              <a:rPr lang="en-GB" sz="2800" b="1" dirty="0" smtClean="0">
                <a:solidFill>
                  <a:schemeClr val="bg1"/>
                </a:solidFill>
                <a:latin typeface="Times New Roman" pitchFamily="18" charset="0"/>
                <a:cs typeface="Times New Roman" pitchFamily="18" charset="0"/>
              </a:rPr>
              <a:t> </a:t>
            </a:r>
            <a:r>
              <a:rPr lang="en-GB" sz="2800" dirty="0" smtClean="0">
                <a:solidFill>
                  <a:schemeClr val="bg1"/>
                </a:solidFill>
                <a:latin typeface="Times New Roman" pitchFamily="18" charset="0"/>
                <a:cs typeface="Times New Roman" pitchFamily="18" charset="0"/>
              </a:rPr>
              <a:t>All agriculture practices for sowing wheat </a:t>
            </a:r>
            <a:r>
              <a:rPr lang="en-US" sz="2800" dirty="0" smtClean="0">
                <a:solidFill>
                  <a:schemeClr val="bg1"/>
                </a:solidFill>
                <a:latin typeface="Times New Roman" pitchFamily="18" charset="0"/>
                <a:cs typeface="Times New Roman" pitchFamily="18" charset="0"/>
              </a:rPr>
              <a:t>except </a:t>
            </a:r>
            <a:r>
              <a:rPr lang="en-GB" sz="2800" dirty="0" smtClean="0">
                <a:solidFill>
                  <a:schemeClr val="bg1"/>
                </a:solidFill>
                <a:latin typeface="Times New Roman" pitchFamily="18" charset="0"/>
                <a:cs typeface="Times New Roman" pitchFamily="18" charset="0"/>
              </a:rPr>
              <a:t>experimental treatments were, carried out according to the conventional production practices followed in Riyadh area</a:t>
            </a:r>
            <a:r>
              <a:rPr lang="en-US" sz="2800" b="1" dirty="0" smtClean="0">
                <a:solidFill>
                  <a:srgbClr val="0066FF"/>
                </a:solidFill>
                <a:latin typeface="Times New Roman" pitchFamily="18" charset="0"/>
                <a:cs typeface="Times New Roman" pitchFamily="18" charset="0"/>
              </a:rPr>
              <a:t> </a:t>
            </a:r>
            <a:r>
              <a:rPr lang="en-US" sz="2800" b="1" dirty="0" smtClean="0">
                <a:solidFill>
                  <a:schemeClr val="accent3">
                    <a:lumMod val="75000"/>
                  </a:schemeClr>
                </a:solidFill>
                <a:latin typeface="Times New Roman" pitchFamily="18" charset="0"/>
                <a:cs typeface="Times New Roman" pitchFamily="18" charset="0"/>
              </a:rPr>
              <a:t>.</a:t>
            </a:r>
          </a:p>
          <a:p>
            <a:pPr eaLnBrk="1" hangingPunct="1">
              <a:lnSpc>
                <a:spcPct val="80000"/>
              </a:lnSpc>
              <a:spcBef>
                <a:spcPct val="0"/>
              </a:spcBef>
              <a:buClrTx/>
              <a:buSzTx/>
              <a:buFontTx/>
              <a:buNone/>
              <a:defRPr/>
            </a:pPr>
            <a:r>
              <a:rPr lang="en-US" sz="2800" b="1" dirty="0" smtClean="0">
                <a:solidFill>
                  <a:srgbClr val="0066FF"/>
                </a:solidFill>
                <a:latin typeface="Times New Roman" pitchFamily="18" charset="0"/>
                <a:cs typeface="Times New Roman" pitchFamily="18" charset="0"/>
              </a:rPr>
              <a:t>   -</a:t>
            </a:r>
          </a:p>
        </p:txBody>
      </p:sp>
      <p:sp>
        <p:nvSpPr>
          <p:cNvPr id="8197" name="TextBox 4"/>
          <p:cNvSpPr txBox="1">
            <a:spLocks noChangeArrowheads="1"/>
          </p:cNvSpPr>
          <p:nvPr/>
        </p:nvSpPr>
        <p:spPr bwMode="auto">
          <a:xfrm rot="10800000" flipV="1">
            <a:off x="-4763" y="6165850"/>
            <a:ext cx="1985963" cy="457200"/>
          </a:xfrm>
          <a:prstGeom prst="rect">
            <a:avLst/>
          </a:prstGeom>
          <a:solidFill>
            <a:srgbClr val="99CCFF"/>
          </a:solidFill>
          <a:ln w="9525">
            <a:noFill/>
            <a:miter lim="800000"/>
            <a:headEnd/>
            <a:tailEnd/>
          </a:ln>
        </p:spPr>
        <p:txBody>
          <a:bodyPr>
            <a:spAutoFit/>
          </a:bodyPr>
          <a:lstStyle/>
          <a:p>
            <a:r>
              <a:rPr lang="en-US" sz="1200" b="1" i="1">
                <a:solidFill>
                  <a:srgbClr val="000000"/>
                </a:solidFill>
              </a:rPr>
              <a:t>Ali Alderfasi  </a:t>
            </a:r>
          </a:p>
          <a:p>
            <a:r>
              <a:rPr lang="en-US" sz="1200" b="1" i="1">
                <a:solidFill>
                  <a:srgbClr val="000000"/>
                </a:solidFill>
              </a:rPr>
              <a:t> King Saud University</a:t>
            </a:r>
            <a:endParaRPr lang="ar-EG" sz="1200" b="1" i="1">
              <a:solidFill>
                <a:srgbClr val="000000"/>
              </a:solidFill>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544770"/>
                                        </p:tgtEl>
                                        <p:attrNameLst>
                                          <p:attrName>style.visibility</p:attrName>
                                        </p:attrNameLst>
                                      </p:cBhvr>
                                      <p:to>
                                        <p:strVal val="visible"/>
                                      </p:to>
                                    </p:set>
                                    <p:animScale>
                                      <p:cBhvr>
                                        <p:cTn id="7" dur="1000" decel="50000" fill="hold">
                                          <p:stCondLst>
                                            <p:cond delay="0"/>
                                          </p:stCondLst>
                                        </p:cTn>
                                        <p:tgtEl>
                                          <p:spTgt spid="54477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544770"/>
                                        </p:tgtEl>
                                        <p:attrNameLst>
                                          <p:attrName>ppt_x</p:attrName>
                                          <p:attrName>ppt_y</p:attrName>
                                        </p:attrNameLst>
                                      </p:cBhvr>
                                    </p:animMotion>
                                    <p:animEffect transition="in" filter="fade">
                                      <p:cBhvr>
                                        <p:cTn id="9" dur="1000"/>
                                        <p:tgtEl>
                                          <p:spTgt spid="544770"/>
                                        </p:tgtEl>
                                      </p:cBhvr>
                                    </p:animEffect>
                                  </p:childTnLst>
                                </p:cTn>
                              </p:par>
                              <p:par>
                                <p:cTn id="10" presetID="52" presetClass="entr" presetSubtype="0" fill="hold" grpId="0" nodeType="withEffect">
                                  <p:stCondLst>
                                    <p:cond delay="0"/>
                                  </p:stCondLst>
                                  <p:childTnLst>
                                    <p:set>
                                      <p:cBhvr>
                                        <p:cTn id="11" dur="1" fill="hold">
                                          <p:stCondLst>
                                            <p:cond delay="0"/>
                                          </p:stCondLst>
                                        </p:cTn>
                                        <p:tgtEl>
                                          <p:spTgt spid="544771">
                                            <p:txEl>
                                              <p:pRg st="0" end="0"/>
                                            </p:txEl>
                                          </p:spTgt>
                                        </p:tgtEl>
                                        <p:attrNameLst>
                                          <p:attrName>style.visibility</p:attrName>
                                        </p:attrNameLst>
                                      </p:cBhvr>
                                      <p:to>
                                        <p:strVal val="visible"/>
                                      </p:to>
                                    </p:set>
                                    <p:animScale>
                                      <p:cBhvr>
                                        <p:cTn id="12" dur="1000" decel="50000" fill="hold">
                                          <p:stCondLst>
                                            <p:cond delay="0"/>
                                          </p:stCondLst>
                                        </p:cTn>
                                        <p:tgtEl>
                                          <p:spTgt spid="544771">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544771">
                                            <p:txEl>
                                              <p:pRg st="0" end="0"/>
                                            </p:txEl>
                                          </p:spTgt>
                                        </p:tgtEl>
                                        <p:attrNameLst>
                                          <p:attrName>ppt_x</p:attrName>
                                          <p:attrName>ppt_y</p:attrName>
                                        </p:attrNameLst>
                                      </p:cBhvr>
                                    </p:animMotion>
                                    <p:animEffect transition="in" filter="fade">
                                      <p:cBhvr>
                                        <p:cTn id="14" dur="1000"/>
                                        <p:tgtEl>
                                          <p:spTgt spid="54477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grpId="0" nodeType="clickEffect">
                                  <p:stCondLst>
                                    <p:cond delay="0"/>
                                  </p:stCondLst>
                                  <p:childTnLst>
                                    <p:set>
                                      <p:cBhvr>
                                        <p:cTn id="18" dur="1" fill="hold">
                                          <p:stCondLst>
                                            <p:cond delay="0"/>
                                          </p:stCondLst>
                                        </p:cTn>
                                        <p:tgtEl>
                                          <p:spTgt spid="544771">
                                            <p:txEl>
                                              <p:pRg st="1" end="1"/>
                                            </p:txEl>
                                          </p:spTgt>
                                        </p:tgtEl>
                                        <p:attrNameLst>
                                          <p:attrName>style.visibility</p:attrName>
                                        </p:attrNameLst>
                                      </p:cBhvr>
                                      <p:to>
                                        <p:strVal val="visible"/>
                                      </p:to>
                                    </p:set>
                                    <p:animScale>
                                      <p:cBhvr>
                                        <p:cTn id="19" dur="1000" decel="50000" fill="hold">
                                          <p:stCondLst>
                                            <p:cond delay="0"/>
                                          </p:stCondLst>
                                        </p:cTn>
                                        <p:tgtEl>
                                          <p:spTgt spid="544771">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544771">
                                            <p:txEl>
                                              <p:pRg st="1" end="1"/>
                                            </p:txEl>
                                          </p:spTgt>
                                        </p:tgtEl>
                                        <p:attrNameLst>
                                          <p:attrName>ppt_x</p:attrName>
                                          <p:attrName>ppt_y</p:attrName>
                                        </p:attrNameLst>
                                      </p:cBhvr>
                                    </p:animMotion>
                                    <p:animEffect transition="in" filter="fade">
                                      <p:cBhvr>
                                        <p:cTn id="21" dur="1000"/>
                                        <p:tgtEl>
                                          <p:spTgt spid="544771">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2" presetClass="entr" presetSubtype="0" fill="hold" grpId="0" nodeType="clickEffect">
                                  <p:stCondLst>
                                    <p:cond delay="0"/>
                                  </p:stCondLst>
                                  <p:childTnLst>
                                    <p:set>
                                      <p:cBhvr>
                                        <p:cTn id="25" dur="1" fill="hold">
                                          <p:stCondLst>
                                            <p:cond delay="0"/>
                                          </p:stCondLst>
                                        </p:cTn>
                                        <p:tgtEl>
                                          <p:spTgt spid="544771">
                                            <p:txEl>
                                              <p:pRg st="2" end="2"/>
                                            </p:txEl>
                                          </p:spTgt>
                                        </p:tgtEl>
                                        <p:attrNameLst>
                                          <p:attrName>style.visibility</p:attrName>
                                        </p:attrNameLst>
                                      </p:cBhvr>
                                      <p:to>
                                        <p:strVal val="visible"/>
                                      </p:to>
                                    </p:set>
                                    <p:animScale>
                                      <p:cBhvr>
                                        <p:cTn id="26" dur="1000" decel="50000" fill="hold">
                                          <p:stCondLst>
                                            <p:cond delay="0"/>
                                          </p:stCondLst>
                                        </p:cTn>
                                        <p:tgtEl>
                                          <p:spTgt spid="544771">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544771">
                                            <p:txEl>
                                              <p:pRg st="2" end="2"/>
                                            </p:txEl>
                                          </p:spTgt>
                                        </p:tgtEl>
                                        <p:attrNameLst>
                                          <p:attrName>ppt_x</p:attrName>
                                          <p:attrName>ppt_y</p:attrName>
                                        </p:attrNameLst>
                                      </p:cBhvr>
                                    </p:animMotion>
                                    <p:animEffect transition="in" filter="fade">
                                      <p:cBhvr>
                                        <p:cTn id="28" dur="1000"/>
                                        <p:tgtEl>
                                          <p:spTgt spid="544771">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2" presetClass="entr" presetSubtype="0" fill="hold" grpId="0" nodeType="clickEffect">
                                  <p:stCondLst>
                                    <p:cond delay="0"/>
                                  </p:stCondLst>
                                  <p:childTnLst>
                                    <p:set>
                                      <p:cBhvr>
                                        <p:cTn id="32" dur="1" fill="hold">
                                          <p:stCondLst>
                                            <p:cond delay="0"/>
                                          </p:stCondLst>
                                        </p:cTn>
                                        <p:tgtEl>
                                          <p:spTgt spid="544771">
                                            <p:txEl>
                                              <p:pRg st="3" end="3"/>
                                            </p:txEl>
                                          </p:spTgt>
                                        </p:tgtEl>
                                        <p:attrNameLst>
                                          <p:attrName>style.visibility</p:attrName>
                                        </p:attrNameLst>
                                      </p:cBhvr>
                                      <p:to>
                                        <p:strVal val="visible"/>
                                      </p:to>
                                    </p:set>
                                    <p:animScale>
                                      <p:cBhvr>
                                        <p:cTn id="33" dur="1000" decel="50000" fill="hold">
                                          <p:stCondLst>
                                            <p:cond delay="0"/>
                                          </p:stCondLst>
                                        </p:cTn>
                                        <p:tgtEl>
                                          <p:spTgt spid="544771">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544771">
                                            <p:txEl>
                                              <p:pRg st="3" end="3"/>
                                            </p:txEl>
                                          </p:spTgt>
                                        </p:tgtEl>
                                        <p:attrNameLst>
                                          <p:attrName>ppt_x</p:attrName>
                                          <p:attrName>ppt_y</p:attrName>
                                        </p:attrNameLst>
                                      </p:cBhvr>
                                    </p:animMotion>
                                    <p:animEffect transition="in" filter="fade">
                                      <p:cBhvr>
                                        <p:cTn id="35" dur="1000"/>
                                        <p:tgtEl>
                                          <p:spTgt spid="544771">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2" presetClass="entr" presetSubtype="0" fill="hold" grpId="0" nodeType="clickEffect">
                                  <p:stCondLst>
                                    <p:cond delay="0"/>
                                  </p:stCondLst>
                                  <p:childTnLst>
                                    <p:set>
                                      <p:cBhvr>
                                        <p:cTn id="39" dur="1" fill="hold">
                                          <p:stCondLst>
                                            <p:cond delay="0"/>
                                          </p:stCondLst>
                                        </p:cTn>
                                        <p:tgtEl>
                                          <p:spTgt spid="544771">
                                            <p:txEl>
                                              <p:pRg st="4" end="4"/>
                                            </p:txEl>
                                          </p:spTgt>
                                        </p:tgtEl>
                                        <p:attrNameLst>
                                          <p:attrName>style.visibility</p:attrName>
                                        </p:attrNameLst>
                                      </p:cBhvr>
                                      <p:to>
                                        <p:strVal val="visible"/>
                                      </p:to>
                                    </p:set>
                                    <p:animScale>
                                      <p:cBhvr>
                                        <p:cTn id="40" dur="1000" decel="50000" fill="hold">
                                          <p:stCondLst>
                                            <p:cond delay="0"/>
                                          </p:stCondLst>
                                        </p:cTn>
                                        <p:tgtEl>
                                          <p:spTgt spid="544771">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1" dur="1000" decel="50000" fill="hold">
                                          <p:stCondLst>
                                            <p:cond delay="0"/>
                                          </p:stCondLst>
                                        </p:cTn>
                                        <p:tgtEl>
                                          <p:spTgt spid="544771">
                                            <p:txEl>
                                              <p:pRg st="4" end="4"/>
                                            </p:txEl>
                                          </p:spTgt>
                                        </p:tgtEl>
                                        <p:attrNameLst>
                                          <p:attrName>ppt_x</p:attrName>
                                          <p:attrName>ppt_y</p:attrName>
                                        </p:attrNameLst>
                                      </p:cBhvr>
                                    </p:animMotion>
                                    <p:animEffect transition="in" filter="fade">
                                      <p:cBhvr>
                                        <p:cTn id="42" dur="1000"/>
                                        <p:tgtEl>
                                          <p:spTgt spid="5447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4770" grpId="0" animBg="1"/>
      <p:bldP spid="54477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395288" y="0"/>
            <a:ext cx="8497887" cy="5286375"/>
          </a:xfrm>
          <a:prstGeom prst="rect">
            <a:avLst/>
          </a:prstGeom>
          <a:noFill/>
          <a:ln w="9525">
            <a:solidFill>
              <a:srgbClr val="0000CC"/>
            </a:solidFill>
            <a:miter lim="800000"/>
            <a:headEnd/>
            <a:tailEnd/>
          </a:ln>
        </p:spPr>
        <p:txBody>
          <a:bodyPr lIns="92075" tIns="46038" rIns="92075" bIns="46038" anchor="ctr"/>
          <a:lstStyle/>
          <a:p>
            <a:pPr algn="ctr"/>
            <a:endParaRPr lang="en-US" sz="2000" b="1" i="1">
              <a:solidFill>
                <a:srgbClr val="D1DDFF"/>
              </a:solidFill>
              <a:latin typeface="Book Antiqua" pitchFamily="18" charset="0"/>
            </a:endParaRPr>
          </a:p>
        </p:txBody>
      </p:sp>
      <p:sp>
        <p:nvSpPr>
          <p:cNvPr id="594947" name="Rectangle 3"/>
          <p:cNvSpPr>
            <a:spLocks noGrp="1" noChangeArrowheads="1"/>
          </p:cNvSpPr>
          <p:nvPr>
            <p:ph type="body" idx="1"/>
          </p:nvPr>
        </p:nvSpPr>
        <p:spPr>
          <a:xfrm>
            <a:off x="828675" y="115888"/>
            <a:ext cx="7920038" cy="5170487"/>
          </a:xfrm>
        </p:spPr>
        <p:txBody>
          <a:bodyPr/>
          <a:lstStyle/>
          <a:p>
            <a:pPr>
              <a:lnSpc>
                <a:spcPct val="90000"/>
              </a:lnSpc>
              <a:buClr>
                <a:srgbClr val="66CCFF"/>
              </a:buClr>
              <a:buSzPct val="90000"/>
              <a:buNone/>
              <a:defRPr/>
            </a:pPr>
            <a:r>
              <a:rPr lang="en-US" sz="2400" b="1" dirty="0" smtClean="0">
                <a:solidFill>
                  <a:srgbClr val="FF0000"/>
                </a:solidFill>
                <a:latin typeface="Times New Roman" pitchFamily="18" charset="0"/>
                <a:cs typeface="Times New Roman" pitchFamily="18" charset="0"/>
              </a:rPr>
              <a:t>•</a:t>
            </a:r>
            <a:r>
              <a:rPr lang="en-US" sz="2400" b="1" dirty="0" smtClean="0">
                <a:solidFill>
                  <a:srgbClr val="0066FF"/>
                </a:solidFill>
                <a:latin typeface="Times New Roman" pitchFamily="18" charset="0"/>
                <a:cs typeface="Times New Roman" pitchFamily="18" charset="0"/>
              </a:rPr>
              <a:t>  </a:t>
            </a:r>
            <a:r>
              <a:rPr lang="en-US" sz="2400" b="1" dirty="0" smtClean="0">
                <a:solidFill>
                  <a:schemeClr val="bg1">
                    <a:lumMod val="75000"/>
                  </a:schemeClr>
                </a:solidFill>
                <a:latin typeface="Times New Roman" pitchFamily="18" charset="0"/>
                <a:cs typeface="Times New Roman" pitchFamily="18" charset="0"/>
              </a:rPr>
              <a:t>First Phase (</a:t>
            </a:r>
            <a:r>
              <a:rPr lang="en-GB" sz="2400" b="1" dirty="0" smtClean="0">
                <a:solidFill>
                  <a:schemeClr val="bg1">
                    <a:lumMod val="75000"/>
                  </a:schemeClr>
                </a:solidFill>
                <a:latin typeface="Times New Roman" pitchFamily="18" charset="0"/>
                <a:cs typeface="Times New Roman" pitchFamily="18" charset="0"/>
              </a:rPr>
              <a:t>Water irrigation schedules)</a:t>
            </a:r>
            <a:r>
              <a:rPr lang="en-US" sz="2400" b="1" dirty="0" smtClean="0">
                <a:solidFill>
                  <a:schemeClr val="bg1">
                    <a:lumMod val="75000"/>
                  </a:schemeClr>
                </a:solidFill>
                <a:latin typeface="Times New Roman" pitchFamily="18" charset="0"/>
                <a:cs typeface="Times New Roman" pitchFamily="18" charset="0"/>
              </a:rPr>
              <a:t>:</a:t>
            </a:r>
          </a:p>
          <a:p>
            <a:pPr>
              <a:lnSpc>
                <a:spcPct val="90000"/>
              </a:lnSpc>
              <a:buFont typeface="Monotype Sorts" pitchFamily="2" charset="2"/>
              <a:buNone/>
              <a:defRPr/>
            </a:pPr>
            <a:r>
              <a:rPr lang="en-GB" sz="2800" dirty="0" smtClean="0">
                <a:solidFill>
                  <a:schemeClr val="bg1"/>
                </a:solidFill>
              </a:rPr>
              <a:t>   </a:t>
            </a:r>
            <a:r>
              <a:rPr lang="en-GB" sz="2400" dirty="0" smtClean="0">
                <a:solidFill>
                  <a:schemeClr val="bg1"/>
                </a:solidFill>
                <a:latin typeface="Times New Roman" pitchFamily="18" charset="0"/>
                <a:cs typeface="Times New Roman" pitchFamily="18" charset="0"/>
              </a:rPr>
              <a:t>Four Water irrigation schedules were followed viz., irrigation at cumulative pan evaporation (CPE) of 50,100,150 and 200 mm. compared to traditional irrigation used by farmers (weekly irrigation)</a:t>
            </a:r>
          </a:p>
          <a:p>
            <a:pPr>
              <a:lnSpc>
                <a:spcPct val="90000"/>
              </a:lnSpc>
              <a:buFont typeface="Monotype Sorts" pitchFamily="2" charset="2"/>
              <a:buNone/>
              <a:defRPr/>
            </a:pPr>
            <a:r>
              <a:rPr lang="en-US" sz="2800" b="1" dirty="0" smtClean="0">
                <a:solidFill>
                  <a:srgbClr val="FF0000"/>
                </a:solidFill>
                <a:latin typeface="Times New Roman" pitchFamily="18" charset="0"/>
                <a:cs typeface="Times New Roman" pitchFamily="18" charset="0"/>
              </a:rPr>
              <a:t>•</a:t>
            </a:r>
            <a:r>
              <a:rPr lang="en-US" sz="2400" b="1" dirty="0" smtClean="0">
                <a:solidFill>
                  <a:srgbClr val="0066FF"/>
                </a:solidFill>
                <a:latin typeface="Times New Roman" pitchFamily="18" charset="0"/>
                <a:cs typeface="Times New Roman" pitchFamily="18" charset="0"/>
              </a:rPr>
              <a:t>	</a:t>
            </a:r>
            <a:r>
              <a:rPr lang="en-US" sz="2400" b="1" dirty="0" smtClean="0">
                <a:solidFill>
                  <a:schemeClr val="bg1">
                    <a:lumMod val="75000"/>
                  </a:schemeClr>
                </a:solidFill>
                <a:latin typeface="Times New Roman" pitchFamily="18" charset="0"/>
                <a:cs typeface="Times New Roman" pitchFamily="18" charset="0"/>
              </a:rPr>
              <a:t>Second Phase</a:t>
            </a:r>
            <a:r>
              <a:rPr lang="en-US" sz="2400" dirty="0" smtClean="0">
                <a:solidFill>
                  <a:schemeClr val="bg1">
                    <a:lumMod val="75000"/>
                  </a:schemeClr>
                </a:solidFill>
                <a:latin typeface="Times New Roman" pitchFamily="18" charset="0"/>
                <a:cs typeface="Times New Roman" pitchFamily="18" charset="0"/>
              </a:rPr>
              <a:t> </a:t>
            </a:r>
            <a:r>
              <a:rPr lang="en-US" sz="2400" b="1" dirty="0" smtClean="0">
                <a:solidFill>
                  <a:schemeClr val="bg1">
                    <a:lumMod val="75000"/>
                  </a:schemeClr>
                </a:solidFill>
                <a:latin typeface="Times New Roman" pitchFamily="18" charset="0"/>
                <a:cs typeface="Times New Roman" pitchFamily="18" charset="0"/>
              </a:rPr>
              <a:t>( </a:t>
            </a:r>
            <a:r>
              <a:rPr lang="en-GB" sz="2400" b="1" dirty="0" smtClean="0">
                <a:solidFill>
                  <a:schemeClr val="bg1">
                    <a:lumMod val="75000"/>
                  </a:schemeClr>
                </a:solidFill>
                <a:latin typeface="Times New Roman" pitchFamily="18" charset="0"/>
                <a:cs typeface="Times New Roman" pitchFamily="18" charset="0"/>
              </a:rPr>
              <a:t>Plant materials</a:t>
            </a:r>
            <a:r>
              <a:rPr lang="en-US" b="1" dirty="0" smtClean="0">
                <a:solidFill>
                  <a:schemeClr val="bg1">
                    <a:lumMod val="75000"/>
                  </a:schemeClr>
                </a:solidFill>
                <a:latin typeface="Times New Roman" pitchFamily="18" charset="0"/>
                <a:cs typeface="Times New Roman" pitchFamily="18" charset="0"/>
              </a:rPr>
              <a:t> </a:t>
            </a:r>
            <a:r>
              <a:rPr lang="en-US" sz="2400" b="1" dirty="0" smtClean="0">
                <a:solidFill>
                  <a:schemeClr val="bg1">
                    <a:lumMod val="75000"/>
                  </a:schemeClr>
                </a:solidFill>
                <a:latin typeface="Times New Roman" pitchFamily="18" charset="0"/>
                <a:cs typeface="Times New Roman" pitchFamily="18" charset="0"/>
              </a:rPr>
              <a:t>):</a:t>
            </a:r>
          </a:p>
          <a:p>
            <a:pPr>
              <a:lnSpc>
                <a:spcPct val="90000"/>
              </a:lnSpc>
              <a:buFont typeface="Monotype Sorts" pitchFamily="2" charset="2"/>
              <a:buNone/>
              <a:defRPr/>
            </a:pPr>
            <a:r>
              <a:rPr lang="en-US" sz="2400" dirty="0" smtClean="0">
                <a:latin typeface="Times New Roman" pitchFamily="18" charset="0"/>
                <a:cs typeface="Times New Roman" pitchFamily="18" charset="0"/>
              </a:rPr>
              <a:t>     </a:t>
            </a:r>
            <a:r>
              <a:rPr lang="en-GB" sz="2400" dirty="0" smtClean="0">
                <a:solidFill>
                  <a:schemeClr val="bg1"/>
                </a:solidFill>
                <a:latin typeface="Times New Roman" pitchFamily="18" charset="0"/>
                <a:cs typeface="Times New Roman" pitchFamily="18" charset="0"/>
              </a:rPr>
              <a:t>Four wheat genotypes (two introduce cultivar varieties </a:t>
            </a:r>
            <a:r>
              <a:rPr lang="en-GB" sz="2400" dirty="0" err="1" smtClean="0">
                <a:solidFill>
                  <a:schemeClr val="bg1"/>
                </a:solidFill>
                <a:latin typeface="Times New Roman" pitchFamily="18" charset="0"/>
                <a:cs typeface="Times New Roman" pitchFamily="18" charset="0"/>
              </a:rPr>
              <a:t>Yecora</a:t>
            </a:r>
            <a:r>
              <a:rPr lang="en-GB" sz="2400" dirty="0" smtClean="0">
                <a:solidFill>
                  <a:schemeClr val="bg1"/>
                </a:solidFill>
                <a:latin typeface="Times New Roman" pitchFamily="18" charset="0"/>
                <a:cs typeface="Times New Roman" pitchFamily="18" charset="0"/>
              </a:rPr>
              <a:t>  </a:t>
            </a:r>
            <a:r>
              <a:rPr lang="en-GB" sz="2400" dirty="0" err="1" smtClean="0">
                <a:solidFill>
                  <a:schemeClr val="bg1"/>
                </a:solidFill>
                <a:latin typeface="Times New Roman" pitchFamily="18" charset="0"/>
                <a:cs typeface="Times New Roman" pitchFamily="18" charset="0"/>
              </a:rPr>
              <a:t>Rojo</a:t>
            </a:r>
            <a:r>
              <a:rPr lang="en-GB" sz="2400" dirty="0" smtClean="0">
                <a:solidFill>
                  <a:schemeClr val="bg1"/>
                </a:solidFill>
                <a:latin typeface="Times New Roman" pitchFamily="18" charset="0"/>
                <a:cs typeface="Times New Roman" pitchFamily="18" charset="0"/>
              </a:rPr>
              <a:t> and West bread and two local advanced lines KSU 102 and KSU 105) were tested in field experiment</a:t>
            </a:r>
            <a:r>
              <a:rPr lang="en-GB" sz="2400" dirty="0" smtClean="0">
                <a:solidFill>
                  <a:schemeClr val="bg1"/>
                </a:solidFill>
              </a:rPr>
              <a:t>.</a:t>
            </a:r>
            <a:r>
              <a:rPr lang="en-US" sz="2400" dirty="0" smtClean="0"/>
              <a:t> </a:t>
            </a:r>
          </a:p>
          <a:p>
            <a:pPr>
              <a:lnSpc>
                <a:spcPct val="90000"/>
              </a:lnSpc>
              <a:buFont typeface="Monotype Sorts" pitchFamily="2" charset="2"/>
              <a:buNone/>
              <a:defRPr/>
            </a:pPr>
            <a:r>
              <a:rPr lang="en-US" sz="2800" b="1" dirty="0" smtClean="0">
                <a:solidFill>
                  <a:srgbClr val="FF0000"/>
                </a:solidFill>
                <a:latin typeface="Times New Roman" pitchFamily="18" charset="0"/>
                <a:ea typeface="Calibri" pitchFamily="34" charset="0"/>
                <a:cs typeface="Times New Roman" pitchFamily="18" charset="0"/>
              </a:rPr>
              <a:t>•</a:t>
            </a:r>
            <a:r>
              <a:rPr lang="en-US" sz="2400" b="1" dirty="0" smtClean="0">
                <a:solidFill>
                  <a:schemeClr val="bg1"/>
                </a:solidFill>
                <a:latin typeface="Times New Roman" pitchFamily="18" charset="0"/>
                <a:ea typeface="Calibri" pitchFamily="34" charset="0"/>
                <a:cs typeface="Times New Roman" pitchFamily="18" charset="0"/>
              </a:rPr>
              <a:t>   </a:t>
            </a:r>
            <a:r>
              <a:rPr lang="en-US" sz="2400" b="1" dirty="0" smtClean="0">
                <a:solidFill>
                  <a:schemeClr val="bg1">
                    <a:lumMod val="75000"/>
                  </a:schemeClr>
                </a:solidFill>
                <a:latin typeface="Times New Roman" pitchFamily="18" charset="0"/>
                <a:ea typeface="Calibri" pitchFamily="34" charset="0"/>
                <a:cs typeface="Times New Roman" pitchFamily="18" charset="0"/>
              </a:rPr>
              <a:t>Statistical analysis:</a:t>
            </a:r>
          </a:p>
          <a:p>
            <a:pPr marL="0" indent="0">
              <a:spcBef>
                <a:spcPct val="0"/>
              </a:spcBef>
              <a:buClrTx/>
              <a:buSzTx/>
              <a:buFontTx/>
              <a:buNone/>
              <a:defRPr/>
            </a:pPr>
            <a:r>
              <a:rPr lang="en-US" sz="2400" dirty="0" smtClean="0">
                <a:solidFill>
                  <a:schemeClr val="bg1"/>
                </a:solidFill>
                <a:latin typeface="Times New Roman" pitchFamily="18" charset="0"/>
                <a:ea typeface="Calibri" pitchFamily="34" charset="0"/>
                <a:cs typeface="Times New Roman" pitchFamily="18" charset="0"/>
              </a:rPr>
              <a:t>   -Data for each season were statistically analyzed according </a:t>
            </a:r>
          </a:p>
          <a:p>
            <a:pPr marL="0" indent="0">
              <a:spcBef>
                <a:spcPct val="0"/>
              </a:spcBef>
              <a:buClrTx/>
              <a:buSzTx/>
              <a:buFontTx/>
              <a:buNone/>
              <a:defRPr/>
            </a:pPr>
            <a:r>
              <a:rPr lang="en-US" sz="2400" dirty="0" smtClean="0">
                <a:solidFill>
                  <a:schemeClr val="bg1"/>
                </a:solidFill>
                <a:latin typeface="Times New Roman" pitchFamily="18" charset="0"/>
                <a:ea typeface="Calibri" pitchFamily="34" charset="0"/>
                <a:cs typeface="Times New Roman" pitchFamily="18" charset="0"/>
              </a:rPr>
              <a:t>   to the methods described by Gomez and Gomez [1984].    </a:t>
            </a:r>
          </a:p>
          <a:p>
            <a:pPr marL="0" indent="0">
              <a:spcBef>
                <a:spcPct val="0"/>
              </a:spcBef>
              <a:buClrTx/>
              <a:buSzTx/>
              <a:buFontTx/>
              <a:buNone/>
              <a:defRPr/>
            </a:pPr>
            <a:r>
              <a:rPr lang="en-US" sz="2400" dirty="0" smtClean="0">
                <a:solidFill>
                  <a:schemeClr val="bg1"/>
                </a:solidFill>
                <a:latin typeface="Times New Roman" pitchFamily="18" charset="0"/>
                <a:ea typeface="Calibri" pitchFamily="34" charset="0"/>
                <a:cs typeface="Times New Roman" pitchFamily="18" charset="0"/>
              </a:rPr>
              <a:t>   -Means were compared using (LSD).  </a:t>
            </a:r>
          </a:p>
          <a:p>
            <a:pPr marL="0" indent="0">
              <a:spcBef>
                <a:spcPct val="0"/>
              </a:spcBef>
              <a:buClrTx/>
              <a:buSzTx/>
              <a:buFontTx/>
              <a:buNone/>
              <a:defRPr/>
            </a:pPr>
            <a:endParaRPr lang="en-US" sz="2400" dirty="0" smtClean="0">
              <a:solidFill>
                <a:schemeClr val="bg1"/>
              </a:solidFill>
              <a:latin typeface="Times New Roman" pitchFamily="18" charset="0"/>
              <a:ea typeface="Calibri" pitchFamily="34" charset="0"/>
              <a:cs typeface="Times New Roman" pitchFamily="18" charset="0"/>
            </a:endParaRPr>
          </a:p>
          <a:p>
            <a:pPr marL="0" indent="0">
              <a:spcBef>
                <a:spcPct val="0"/>
              </a:spcBef>
              <a:buClrTx/>
              <a:buSzTx/>
              <a:buFontTx/>
              <a:buNone/>
              <a:defRPr/>
            </a:pPr>
            <a:endParaRPr lang="en-US" sz="2400" dirty="0" smtClean="0">
              <a:solidFill>
                <a:schemeClr val="bg1"/>
              </a:solidFill>
              <a:latin typeface="Times New Roman" pitchFamily="18" charset="0"/>
              <a:ea typeface="Calibri" pitchFamily="34" charset="0"/>
              <a:cs typeface="Times New Roman" pitchFamily="18" charset="0"/>
            </a:endParaRPr>
          </a:p>
          <a:p>
            <a:pPr>
              <a:lnSpc>
                <a:spcPct val="90000"/>
              </a:lnSpc>
              <a:buFont typeface="Monotype Sorts" pitchFamily="2" charset="2"/>
              <a:buNone/>
              <a:defRPr/>
            </a:pPr>
            <a:endParaRPr lang="en-US" sz="2400" b="1" dirty="0" smtClean="0">
              <a:solidFill>
                <a:schemeClr val="bg1"/>
              </a:solidFill>
              <a:latin typeface="Times New Roman" pitchFamily="18" charset="0"/>
              <a:ea typeface="Calibri" pitchFamily="34" charset="0"/>
              <a:cs typeface="Times New Roman" pitchFamily="18" charset="0"/>
            </a:endParaRPr>
          </a:p>
          <a:p>
            <a:pPr>
              <a:lnSpc>
                <a:spcPct val="90000"/>
              </a:lnSpc>
              <a:buFont typeface="Monotype Sorts" pitchFamily="2" charset="2"/>
              <a:buNone/>
              <a:defRPr/>
            </a:pPr>
            <a:endParaRPr lang="en-US" sz="1800" dirty="0" smtClean="0">
              <a:solidFill>
                <a:schemeClr val="bg1"/>
              </a:solidFill>
              <a:ea typeface="Calibri" pitchFamily="34" charset="0"/>
              <a:cs typeface="Times New Roman" pitchFamily="18" charset="0"/>
            </a:endParaRPr>
          </a:p>
          <a:p>
            <a:pPr>
              <a:lnSpc>
                <a:spcPct val="90000"/>
              </a:lnSpc>
              <a:buFont typeface="Monotype Sorts" pitchFamily="2" charset="2"/>
              <a:buNone/>
              <a:defRPr/>
            </a:pPr>
            <a:endParaRPr lang="en-US" sz="2400" dirty="0" smtClean="0"/>
          </a:p>
          <a:p>
            <a:pPr>
              <a:lnSpc>
                <a:spcPct val="90000"/>
              </a:lnSpc>
              <a:buFont typeface="Monotype Sorts" pitchFamily="2" charset="2"/>
              <a:buNone/>
              <a:defRPr/>
            </a:pPr>
            <a:endParaRPr lang="en-US" sz="2400" dirty="0" smtClean="0"/>
          </a:p>
          <a:p>
            <a:pPr>
              <a:lnSpc>
                <a:spcPct val="90000"/>
              </a:lnSpc>
              <a:buFont typeface="Monotype Sorts" pitchFamily="2" charset="2"/>
              <a:buNone/>
              <a:defRPr/>
            </a:pPr>
            <a:endParaRPr lang="en-US" sz="2400" dirty="0" smtClean="0"/>
          </a:p>
          <a:p>
            <a:pPr>
              <a:lnSpc>
                <a:spcPct val="90000"/>
              </a:lnSpc>
              <a:buFont typeface="Monotype Sorts" pitchFamily="2" charset="2"/>
              <a:buNone/>
              <a:defRPr/>
            </a:pPr>
            <a:endParaRPr lang="en-US" sz="2400" dirty="0" smtClean="0"/>
          </a:p>
        </p:txBody>
      </p:sp>
      <p:sp>
        <p:nvSpPr>
          <p:cNvPr id="9220" name="TextBox 4"/>
          <p:cNvSpPr txBox="1">
            <a:spLocks noChangeArrowheads="1"/>
          </p:cNvSpPr>
          <p:nvPr/>
        </p:nvSpPr>
        <p:spPr bwMode="auto">
          <a:xfrm rot="10800000" flipV="1">
            <a:off x="-4763" y="6237288"/>
            <a:ext cx="1985963" cy="457200"/>
          </a:xfrm>
          <a:prstGeom prst="rect">
            <a:avLst/>
          </a:prstGeom>
          <a:solidFill>
            <a:srgbClr val="99CCFF"/>
          </a:solidFill>
          <a:ln w="9525">
            <a:noFill/>
            <a:miter lim="800000"/>
            <a:headEnd/>
            <a:tailEnd/>
          </a:ln>
        </p:spPr>
        <p:txBody>
          <a:bodyPr>
            <a:spAutoFit/>
          </a:bodyPr>
          <a:lstStyle/>
          <a:p>
            <a:r>
              <a:rPr lang="en-US" sz="1200" b="1" i="1">
                <a:solidFill>
                  <a:srgbClr val="000000"/>
                </a:solidFill>
              </a:rPr>
              <a:t>Ali Alderfasi  </a:t>
            </a:r>
          </a:p>
          <a:p>
            <a:r>
              <a:rPr lang="en-US" sz="1200" b="1" i="1">
                <a:solidFill>
                  <a:srgbClr val="000000"/>
                </a:solidFill>
              </a:rPr>
              <a:t> King Saud University</a:t>
            </a:r>
            <a:endParaRPr lang="ar-EG" sz="1200" b="1" i="1">
              <a:solidFill>
                <a:srgbClr val="000000"/>
              </a:solidFill>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94947">
                                            <p:txEl>
                                              <p:pRg st="0" end="0"/>
                                            </p:txEl>
                                          </p:spTgt>
                                        </p:tgtEl>
                                        <p:attrNameLst>
                                          <p:attrName>style.visibility</p:attrName>
                                        </p:attrNameLst>
                                      </p:cBhvr>
                                      <p:to>
                                        <p:strVal val="visible"/>
                                      </p:to>
                                    </p:set>
                                    <p:animEffect transition="in" filter="blinds(horizontal)">
                                      <p:cBhvr>
                                        <p:cTn id="7" dur="500"/>
                                        <p:tgtEl>
                                          <p:spTgt spid="5949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94947">
                                            <p:txEl>
                                              <p:pRg st="1" end="1"/>
                                            </p:txEl>
                                          </p:spTgt>
                                        </p:tgtEl>
                                        <p:attrNameLst>
                                          <p:attrName>style.visibility</p:attrName>
                                        </p:attrNameLst>
                                      </p:cBhvr>
                                      <p:to>
                                        <p:strVal val="visible"/>
                                      </p:to>
                                    </p:set>
                                    <p:animEffect transition="in" filter="blinds(horizontal)">
                                      <p:cBhvr>
                                        <p:cTn id="12" dur="500"/>
                                        <p:tgtEl>
                                          <p:spTgt spid="5949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94947">
                                            <p:txEl>
                                              <p:pRg st="2" end="2"/>
                                            </p:txEl>
                                          </p:spTgt>
                                        </p:tgtEl>
                                        <p:attrNameLst>
                                          <p:attrName>style.visibility</p:attrName>
                                        </p:attrNameLst>
                                      </p:cBhvr>
                                      <p:to>
                                        <p:strVal val="visible"/>
                                      </p:to>
                                    </p:set>
                                    <p:animEffect transition="in" filter="blinds(horizontal)">
                                      <p:cBhvr>
                                        <p:cTn id="17" dur="500"/>
                                        <p:tgtEl>
                                          <p:spTgt spid="5949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94947">
                                            <p:txEl>
                                              <p:pRg st="3" end="3"/>
                                            </p:txEl>
                                          </p:spTgt>
                                        </p:tgtEl>
                                        <p:attrNameLst>
                                          <p:attrName>style.visibility</p:attrName>
                                        </p:attrNameLst>
                                      </p:cBhvr>
                                      <p:to>
                                        <p:strVal val="visible"/>
                                      </p:to>
                                    </p:set>
                                    <p:animEffect transition="in" filter="blinds(horizontal)">
                                      <p:cBhvr>
                                        <p:cTn id="22" dur="500"/>
                                        <p:tgtEl>
                                          <p:spTgt spid="5949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94947">
                                            <p:txEl>
                                              <p:pRg st="4" end="4"/>
                                            </p:txEl>
                                          </p:spTgt>
                                        </p:tgtEl>
                                        <p:attrNameLst>
                                          <p:attrName>style.visibility</p:attrName>
                                        </p:attrNameLst>
                                      </p:cBhvr>
                                      <p:to>
                                        <p:strVal val="visible"/>
                                      </p:to>
                                    </p:set>
                                    <p:animEffect transition="in" filter="blinds(horizontal)">
                                      <p:cBhvr>
                                        <p:cTn id="27" dur="500"/>
                                        <p:tgtEl>
                                          <p:spTgt spid="5949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594947">
                                            <p:txEl>
                                              <p:pRg st="5" end="5"/>
                                            </p:txEl>
                                          </p:spTgt>
                                        </p:tgtEl>
                                        <p:attrNameLst>
                                          <p:attrName>style.visibility</p:attrName>
                                        </p:attrNameLst>
                                      </p:cBhvr>
                                      <p:to>
                                        <p:strVal val="visible"/>
                                      </p:to>
                                    </p:set>
                                    <p:animEffect transition="in" filter="blinds(horizontal)">
                                      <p:cBhvr>
                                        <p:cTn id="32" dur="500"/>
                                        <p:tgtEl>
                                          <p:spTgt spid="59494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94947">
                                            <p:txEl>
                                              <p:pRg st="6" end="6"/>
                                            </p:txEl>
                                          </p:spTgt>
                                        </p:tgtEl>
                                        <p:attrNameLst>
                                          <p:attrName>style.visibility</p:attrName>
                                        </p:attrNameLst>
                                      </p:cBhvr>
                                      <p:to>
                                        <p:strVal val="visible"/>
                                      </p:to>
                                    </p:set>
                                    <p:animEffect transition="in" filter="blinds(horizontal)">
                                      <p:cBhvr>
                                        <p:cTn id="37" dur="500"/>
                                        <p:tgtEl>
                                          <p:spTgt spid="59494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94947">
                                            <p:txEl>
                                              <p:pRg st="7" end="7"/>
                                            </p:txEl>
                                          </p:spTgt>
                                        </p:tgtEl>
                                        <p:attrNameLst>
                                          <p:attrName>style.visibility</p:attrName>
                                        </p:attrNameLst>
                                      </p:cBhvr>
                                      <p:to>
                                        <p:strVal val="visible"/>
                                      </p:to>
                                    </p:set>
                                    <p:animEffect transition="in" filter="blinds(horizontal)">
                                      <p:cBhvr>
                                        <p:cTn id="42" dur="500"/>
                                        <p:tgtEl>
                                          <p:spTgt spid="5949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494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p:cNvSpPr>
            <a:spLocks noGrp="1" noChangeArrowheads="1"/>
          </p:cNvSpPr>
          <p:nvPr>
            <p:ph type="title"/>
          </p:nvPr>
        </p:nvSpPr>
        <p:spPr>
          <a:xfrm>
            <a:off x="684213" y="981075"/>
            <a:ext cx="7775575" cy="1162050"/>
          </a:xfrm>
        </p:spPr>
        <p:txBody>
          <a:bodyPr/>
          <a:lstStyle/>
          <a:p>
            <a:r>
              <a:rPr lang="en-US" sz="4800" b="1" smtClean="0">
                <a:solidFill>
                  <a:schemeClr val="bg1"/>
                </a:solidFill>
              </a:rPr>
              <a:t>RESULTS</a:t>
            </a:r>
          </a:p>
        </p:txBody>
      </p:sp>
      <p:pic>
        <p:nvPicPr>
          <p:cNvPr id="563204" name="Picture 4" descr="j0301252"/>
          <p:cNvPicPr>
            <a:picLocks noChangeAspect="1" noChangeArrowheads="1"/>
          </p:cNvPicPr>
          <p:nvPr/>
        </p:nvPicPr>
        <p:blipFill>
          <a:blip r:embed="rId3"/>
          <a:srcRect/>
          <a:stretch>
            <a:fillRect/>
          </a:stretch>
        </p:blipFill>
        <p:spPr bwMode="auto">
          <a:xfrm>
            <a:off x="4787900" y="2474913"/>
            <a:ext cx="3983038" cy="2682875"/>
          </a:xfrm>
          <a:prstGeom prst="rect">
            <a:avLst/>
          </a:prstGeom>
          <a:noFill/>
          <a:ln w="9525">
            <a:noFill/>
            <a:miter lim="800000"/>
            <a:headEnd/>
            <a:tailEnd/>
          </a:ln>
        </p:spPr>
      </p:pic>
      <p:sp>
        <p:nvSpPr>
          <p:cNvPr id="10244" name="TextBox 4"/>
          <p:cNvSpPr txBox="1">
            <a:spLocks noChangeArrowheads="1"/>
          </p:cNvSpPr>
          <p:nvPr/>
        </p:nvSpPr>
        <p:spPr bwMode="auto">
          <a:xfrm rot="10800000" flipV="1">
            <a:off x="-4763" y="6165850"/>
            <a:ext cx="2274888" cy="457200"/>
          </a:xfrm>
          <a:prstGeom prst="rect">
            <a:avLst/>
          </a:prstGeom>
          <a:solidFill>
            <a:srgbClr val="99CCFF"/>
          </a:solidFill>
          <a:ln w="9525">
            <a:noFill/>
            <a:miter lim="800000"/>
            <a:headEnd/>
            <a:tailEnd/>
          </a:ln>
        </p:spPr>
        <p:txBody>
          <a:bodyPr>
            <a:spAutoFit/>
          </a:bodyPr>
          <a:lstStyle/>
          <a:p>
            <a:r>
              <a:rPr lang="en-US" sz="1200" b="1" i="1">
                <a:solidFill>
                  <a:srgbClr val="000000"/>
                </a:solidFill>
              </a:rPr>
              <a:t>Ali Alderfasi  </a:t>
            </a:r>
          </a:p>
          <a:p>
            <a:r>
              <a:rPr lang="en-US" sz="1200" b="1" i="1">
                <a:solidFill>
                  <a:srgbClr val="000000"/>
                </a:solidFill>
              </a:rPr>
              <a:t> King Saud University</a:t>
            </a:r>
            <a:endParaRPr lang="ar-EG" sz="1200" b="1" i="1">
              <a:solidFill>
                <a:srgbClr val="000000"/>
              </a:solidFill>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63202"/>
                                        </p:tgtEl>
                                        <p:attrNameLst>
                                          <p:attrName>style.visibility</p:attrName>
                                        </p:attrNameLst>
                                      </p:cBhvr>
                                      <p:to>
                                        <p:strVal val="visible"/>
                                      </p:to>
                                    </p:set>
                                    <p:animEffect transition="in" filter="wipe(down)">
                                      <p:cBhvr>
                                        <p:cTn id="7" dur="580">
                                          <p:stCondLst>
                                            <p:cond delay="0"/>
                                          </p:stCondLst>
                                        </p:cTn>
                                        <p:tgtEl>
                                          <p:spTgt spid="563202"/>
                                        </p:tgtEl>
                                      </p:cBhvr>
                                    </p:animEffect>
                                    <p:anim calcmode="lin" valueType="num">
                                      <p:cBhvr>
                                        <p:cTn id="8" dur="1822" tmFilter="0,0; 0.14,0.36; 0.43,0.73; 0.71,0.91; 1.0,1.0">
                                          <p:stCondLst>
                                            <p:cond delay="0"/>
                                          </p:stCondLst>
                                        </p:cTn>
                                        <p:tgtEl>
                                          <p:spTgt spid="56320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6320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6320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6320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63202"/>
                                        </p:tgtEl>
                                        <p:attrNameLst>
                                          <p:attrName>ppt_y</p:attrName>
                                        </p:attrNameLst>
                                      </p:cBhvr>
                                      <p:tavLst>
                                        <p:tav tm="0" fmla="#ppt_y-sin(pi*$)/81">
                                          <p:val>
                                            <p:fltVal val="0"/>
                                          </p:val>
                                        </p:tav>
                                        <p:tav tm="100000">
                                          <p:val>
                                            <p:fltVal val="1"/>
                                          </p:val>
                                        </p:tav>
                                      </p:tavLst>
                                    </p:anim>
                                    <p:animScale>
                                      <p:cBhvr>
                                        <p:cTn id="13" dur="26">
                                          <p:stCondLst>
                                            <p:cond delay="650"/>
                                          </p:stCondLst>
                                        </p:cTn>
                                        <p:tgtEl>
                                          <p:spTgt spid="563202"/>
                                        </p:tgtEl>
                                      </p:cBhvr>
                                      <p:to x="100000" y="60000"/>
                                    </p:animScale>
                                    <p:animScale>
                                      <p:cBhvr>
                                        <p:cTn id="14" dur="166" decel="50000">
                                          <p:stCondLst>
                                            <p:cond delay="676"/>
                                          </p:stCondLst>
                                        </p:cTn>
                                        <p:tgtEl>
                                          <p:spTgt spid="563202"/>
                                        </p:tgtEl>
                                      </p:cBhvr>
                                      <p:to x="100000" y="100000"/>
                                    </p:animScale>
                                    <p:animScale>
                                      <p:cBhvr>
                                        <p:cTn id="15" dur="26">
                                          <p:stCondLst>
                                            <p:cond delay="1312"/>
                                          </p:stCondLst>
                                        </p:cTn>
                                        <p:tgtEl>
                                          <p:spTgt spid="563202"/>
                                        </p:tgtEl>
                                      </p:cBhvr>
                                      <p:to x="100000" y="80000"/>
                                    </p:animScale>
                                    <p:animScale>
                                      <p:cBhvr>
                                        <p:cTn id="16" dur="166" decel="50000">
                                          <p:stCondLst>
                                            <p:cond delay="1338"/>
                                          </p:stCondLst>
                                        </p:cTn>
                                        <p:tgtEl>
                                          <p:spTgt spid="563202"/>
                                        </p:tgtEl>
                                      </p:cBhvr>
                                      <p:to x="100000" y="100000"/>
                                    </p:animScale>
                                    <p:animScale>
                                      <p:cBhvr>
                                        <p:cTn id="17" dur="26">
                                          <p:stCondLst>
                                            <p:cond delay="1642"/>
                                          </p:stCondLst>
                                        </p:cTn>
                                        <p:tgtEl>
                                          <p:spTgt spid="563202"/>
                                        </p:tgtEl>
                                      </p:cBhvr>
                                      <p:to x="100000" y="90000"/>
                                    </p:animScale>
                                    <p:animScale>
                                      <p:cBhvr>
                                        <p:cTn id="18" dur="166" decel="50000">
                                          <p:stCondLst>
                                            <p:cond delay="1668"/>
                                          </p:stCondLst>
                                        </p:cTn>
                                        <p:tgtEl>
                                          <p:spTgt spid="563202"/>
                                        </p:tgtEl>
                                      </p:cBhvr>
                                      <p:to x="100000" y="100000"/>
                                    </p:animScale>
                                    <p:animScale>
                                      <p:cBhvr>
                                        <p:cTn id="19" dur="26">
                                          <p:stCondLst>
                                            <p:cond delay="1808"/>
                                          </p:stCondLst>
                                        </p:cTn>
                                        <p:tgtEl>
                                          <p:spTgt spid="563202"/>
                                        </p:tgtEl>
                                      </p:cBhvr>
                                      <p:to x="100000" y="95000"/>
                                    </p:animScale>
                                    <p:animScale>
                                      <p:cBhvr>
                                        <p:cTn id="20" dur="166" decel="50000">
                                          <p:stCondLst>
                                            <p:cond delay="1834"/>
                                          </p:stCondLst>
                                        </p:cTn>
                                        <p:tgtEl>
                                          <p:spTgt spid="56320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563204"/>
                                        </p:tgtEl>
                                        <p:attrNameLst>
                                          <p:attrName>style.visibility</p:attrName>
                                        </p:attrNameLst>
                                      </p:cBhvr>
                                      <p:to>
                                        <p:strVal val="visible"/>
                                      </p:to>
                                    </p:set>
                                    <p:animEffect transition="in" filter="dissolve">
                                      <p:cBhvr>
                                        <p:cTn id="25" dur="500"/>
                                        <p:tgtEl>
                                          <p:spTgt spid="563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0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414" name="Group 126"/>
          <p:cNvGraphicFramePr>
            <a:graphicFrameLocks noGrp="1"/>
          </p:cNvGraphicFramePr>
          <p:nvPr/>
        </p:nvGraphicFramePr>
        <p:xfrm>
          <a:off x="365125" y="928688"/>
          <a:ext cx="8493155" cy="3376613"/>
        </p:xfrm>
        <a:graphic>
          <a:graphicData uri="http://schemas.openxmlformats.org/drawingml/2006/table">
            <a:tbl>
              <a:tblPr/>
              <a:tblGrid>
                <a:gridCol w="1361250"/>
                <a:gridCol w="1255411"/>
                <a:gridCol w="1255410"/>
                <a:gridCol w="1107236"/>
                <a:gridCol w="1182138"/>
                <a:gridCol w="1182138"/>
                <a:gridCol w="591069"/>
                <a:gridCol w="558503"/>
              </a:tblGrid>
              <a:tr h="1347788">
                <a:tc>
                  <a:txBody>
                    <a:bodyPr/>
                    <a:lstStyle/>
                    <a:p>
                      <a:pPr marL="342900" marR="0" lvl="0" indent="-34290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Times New Roman" pitchFamily="18" charset="0"/>
                          <a:cs typeface="Times New Roman" pitchFamily="18" charset="0"/>
                        </a:rPr>
                        <a:t>   Irrigation</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Times New Roman" pitchFamily="18" charset="0"/>
                          <a:cs typeface="Times New Roman" pitchFamily="18" charset="0"/>
                        </a:rPr>
                        <a:t>   Treatment  at  CPE   (mm)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Mean of water applied</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m</a:t>
                      </a:r>
                      <a:r>
                        <a:rPr kumimoji="0" lang="en-US" sz="1600" b="1" i="0" u="none" strike="noStrike" cap="none" normalizeH="0" baseline="30000" smtClean="0">
                          <a:ln>
                            <a:noFill/>
                          </a:ln>
                          <a:solidFill>
                            <a:schemeClr val="bg1"/>
                          </a:solidFill>
                          <a:effectLst/>
                          <a:latin typeface="Times New Roman" pitchFamily="18" charset="0"/>
                          <a:cs typeface="Times New Roman" pitchFamily="18" charset="0"/>
                        </a:rPr>
                        <a:t>3</a:t>
                      </a: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/ha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Tillers number /m</a:t>
                      </a:r>
                      <a:r>
                        <a:rPr kumimoji="0" lang="en-US" sz="1600" b="1" i="0" u="none" strike="noStrike" cap="none" normalizeH="0" baseline="30000" smtClean="0">
                          <a:ln>
                            <a:noFill/>
                          </a:ln>
                          <a:solidFill>
                            <a:schemeClr val="bg1"/>
                          </a:solidFill>
                          <a:effectLst/>
                          <a:latin typeface="Times New Roman" pitchFamily="18" charset="0"/>
                          <a:cs typeface="Times New Roman" pitchFamily="18" charset="0"/>
                        </a:rPr>
                        <a:t>2</a:t>
                      </a:r>
                      <a:endParaRPr kumimoji="0" lang="en-US" sz="1600" b="1"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Grain yield</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ton/ha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Decreasing</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WUE</a:t>
                      </a:r>
                      <a:r>
                        <a:rPr kumimoji="0" lang="en-US" sz="1600" b="1" i="0" u="none" strike="noStrike" cap="none" normalizeH="0" baseline="-30000" smtClean="0">
                          <a:ln>
                            <a:noFill/>
                          </a:ln>
                          <a:solidFill>
                            <a:schemeClr val="bg1"/>
                          </a:solidFill>
                          <a:effectLst/>
                          <a:latin typeface="Times New Roman" pitchFamily="18" charset="0"/>
                          <a:cs typeface="Times New Roman" pitchFamily="18" charset="0"/>
                        </a:rPr>
                        <a:t>b</a:t>
                      </a:r>
                      <a:endParaRPr kumimoji="0" lang="en-US" sz="1600" b="1" i="0" u="none" strike="noStrike" cap="none" normalizeH="0" baseline="0" smtClean="0">
                        <a:ln>
                          <a:noFill/>
                        </a:ln>
                        <a:solidFill>
                          <a:schemeClr val="bg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Kg/m</a:t>
                      </a:r>
                      <a:r>
                        <a:rPr kumimoji="0" lang="en-US" sz="1600" b="1" i="0" u="none" strike="noStrike" cap="none" normalizeH="0" baseline="30000" smtClean="0">
                          <a:ln>
                            <a:noFill/>
                          </a:ln>
                          <a:solidFill>
                            <a:schemeClr val="bg1"/>
                          </a:solidFill>
                          <a:effectLst/>
                          <a:latin typeface="Times New Roman" pitchFamily="18" charset="0"/>
                          <a:cs typeface="Times New Roman" pitchFamily="18" charset="0"/>
                        </a:rPr>
                        <a:t>3</a:t>
                      </a: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/ha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HI</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CI</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5913">
                <a:tc>
                  <a:txBody>
                    <a:bodyPr/>
                    <a:lstStyle/>
                    <a:p>
                      <a:pPr marL="342900" marR="0" lvl="0" indent="-342900" algn="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Control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10000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536.8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7.04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0.70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35.5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55.2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8125">
                <a:tc>
                  <a:txBody>
                    <a:bodyPr/>
                    <a:lstStyle/>
                    <a:p>
                      <a:pPr marL="342900" marR="0" lvl="0" indent="-342900" algn="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8000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583.7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Times New Roman" pitchFamily="18" charset="0"/>
                          <a:cs typeface="Times New Roman" pitchFamily="18" charset="0"/>
                        </a:rPr>
                        <a:t>6.87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2.41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0.86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Times New Roman" pitchFamily="18" charset="0"/>
                          <a:cs typeface="Times New Roman" pitchFamily="18" charset="0"/>
                        </a:rPr>
                        <a:t>37.5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Times New Roman" pitchFamily="18" charset="0"/>
                          <a:cs typeface="Times New Roman" pitchFamily="18" charset="0"/>
                        </a:rPr>
                        <a:t>60.1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4950">
                <a:tc>
                  <a:txBody>
                    <a:bodyPr/>
                    <a:lstStyle/>
                    <a:p>
                      <a:pPr marL="342900" marR="0" lvl="0" indent="-342900" algn="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100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Times New Roman" pitchFamily="18" charset="0"/>
                          <a:cs typeface="Times New Roman" pitchFamily="18" charset="0"/>
                        </a:rPr>
                        <a:t>6000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517.5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Times New Roman" pitchFamily="18" charset="0"/>
                          <a:cs typeface="Times New Roman" pitchFamily="18" charset="0"/>
                        </a:rPr>
                        <a:t>5.97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15.20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1.00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37.7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Times New Roman" pitchFamily="18" charset="0"/>
                          <a:cs typeface="Times New Roman" pitchFamily="18" charset="0"/>
                        </a:rPr>
                        <a:t>60.7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8125">
                <a:tc>
                  <a:txBody>
                    <a:bodyPr/>
                    <a:lstStyle/>
                    <a:p>
                      <a:pPr marL="342900" marR="0" lvl="0" indent="-342900" algn="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150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4000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510.6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4.99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26.12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1.25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35.6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55.4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8125">
                <a:tc>
                  <a:txBody>
                    <a:bodyPr/>
                    <a:lstStyle/>
                    <a:p>
                      <a:pPr marL="342900" marR="0" lvl="0" indent="-342900" algn="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200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2000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499.4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4.48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36.36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2.24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35.0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53.8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52425">
                <a:tc gridSpan="2">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LSD </a:t>
                      </a:r>
                      <a:r>
                        <a:rPr kumimoji="0" lang="en-US" sz="1600" b="1" i="0" u="none" strike="noStrike" cap="none" normalizeH="0" baseline="-30000" smtClean="0">
                          <a:ln>
                            <a:noFill/>
                          </a:ln>
                          <a:solidFill>
                            <a:schemeClr val="bg1"/>
                          </a:solidFill>
                          <a:effectLst/>
                          <a:latin typeface="Times New Roman" pitchFamily="18" charset="0"/>
                          <a:cs typeface="Times New Roman" pitchFamily="18" charset="0"/>
                        </a:rPr>
                        <a:t>(0.05)</a:t>
                      </a:r>
                      <a:endParaRPr kumimoji="0" lang="en-US" sz="1600" b="1" i="0" u="none" strike="noStrike" cap="none" normalizeH="0" baseline="0" smtClean="0">
                        <a:ln>
                          <a:noFill/>
                        </a:ln>
                        <a:solidFill>
                          <a:schemeClr val="bg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ar-EG"/>
                    </a:p>
                  </a:txBody>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46.8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0.60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0.22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bg1"/>
                          </a:solidFill>
                          <a:effectLst/>
                          <a:latin typeface="Times New Roman" pitchFamily="18" charset="0"/>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bg1"/>
                          </a:solidFill>
                          <a:effectLst/>
                          <a:latin typeface="Times New Roman" pitchFamily="18" charset="0"/>
                          <a:cs typeface="Times New Roman" pitchFamily="18" charset="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1339" name="Rectangle 387"/>
          <p:cNvSpPr>
            <a:spLocks noGrp="1" noChangeArrowheads="1"/>
          </p:cNvSpPr>
          <p:nvPr>
            <p:ph type="title"/>
          </p:nvPr>
        </p:nvSpPr>
        <p:spPr>
          <a:xfrm>
            <a:off x="685800" y="115888"/>
            <a:ext cx="7772400" cy="649287"/>
          </a:xfrm>
        </p:spPr>
        <p:txBody>
          <a:bodyPr/>
          <a:lstStyle/>
          <a:p>
            <a:r>
              <a:rPr lang="en-GB" sz="2000" smtClean="0">
                <a:solidFill>
                  <a:schemeClr val="bg1"/>
                </a:solidFill>
              </a:rPr>
              <a:t>Effect of water irrigation levels on some yield and yield component characters of wheat genotypes (Means of two growing seasons)</a:t>
            </a:r>
            <a:endParaRPr lang="en-US" sz="2000" smtClean="0">
              <a:solidFill>
                <a:schemeClr val="bg1"/>
              </a:solidFill>
            </a:endParaRPr>
          </a:p>
        </p:txBody>
      </p:sp>
      <p:sp>
        <p:nvSpPr>
          <p:cNvPr id="11340" name="TextBox 4"/>
          <p:cNvSpPr txBox="1">
            <a:spLocks noChangeArrowheads="1"/>
          </p:cNvSpPr>
          <p:nvPr/>
        </p:nvSpPr>
        <p:spPr bwMode="auto">
          <a:xfrm rot="10800000" flipV="1">
            <a:off x="-4763" y="6165850"/>
            <a:ext cx="1985963" cy="457200"/>
          </a:xfrm>
          <a:prstGeom prst="rect">
            <a:avLst/>
          </a:prstGeom>
          <a:solidFill>
            <a:srgbClr val="99CCFF"/>
          </a:solidFill>
          <a:ln w="9525">
            <a:noFill/>
            <a:miter lim="800000"/>
            <a:headEnd/>
            <a:tailEnd/>
          </a:ln>
        </p:spPr>
        <p:txBody>
          <a:bodyPr>
            <a:spAutoFit/>
          </a:bodyPr>
          <a:lstStyle/>
          <a:p>
            <a:r>
              <a:rPr lang="en-US" sz="1200" b="1" i="1">
                <a:solidFill>
                  <a:srgbClr val="000000"/>
                </a:solidFill>
              </a:rPr>
              <a:t>Ali Alderfasi  </a:t>
            </a:r>
          </a:p>
          <a:p>
            <a:r>
              <a:rPr lang="en-US" sz="1200" b="1" i="1">
                <a:solidFill>
                  <a:srgbClr val="000000"/>
                </a:solidFill>
              </a:rPr>
              <a:t> King Saud University</a:t>
            </a:r>
            <a:endParaRPr lang="ar-EG" sz="1200" b="1" i="1">
              <a:solidFill>
                <a:srgbClr val="000000"/>
              </a:solidFill>
            </a:endParaRPr>
          </a:p>
        </p:txBody>
      </p:sp>
    </p:spTree>
  </p:cSld>
  <p:clrMapOvr>
    <a:masterClrMapping/>
  </p:clrMapOvr>
  <p:transition spd="slow">
    <p:wedge/>
  </p:transition>
  <p:timing>
    <p:tnLst>
      <p:par>
        <p:cTn id="1" dur="indefinite" restart="never" nodeType="tmRoot"/>
      </p:par>
    </p:tnLst>
  </p:timing>
</p:sld>
</file>

<file path=ppt/theme/theme1.xml><?xml version="1.0" encoding="utf-8"?>
<a:theme xmlns:a="http://schemas.openxmlformats.org/drawingml/2006/main" name="tropics">
  <a:themeElements>
    <a:clrScheme name="">
      <a:dk1>
        <a:srgbClr val="3C0023"/>
      </a:dk1>
      <a:lt1>
        <a:srgbClr val="FFFFFF"/>
      </a:lt1>
      <a:dk2>
        <a:srgbClr val="0039B5"/>
      </a:dk2>
      <a:lt2>
        <a:srgbClr val="FAFD00"/>
      </a:lt2>
      <a:accent1>
        <a:srgbClr val="F35B1B"/>
      </a:accent1>
      <a:accent2>
        <a:srgbClr val="DC0081"/>
      </a:accent2>
      <a:accent3>
        <a:srgbClr val="AAAED7"/>
      </a:accent3>
      <a:accent4>
        <a:srgbClr val="DADADA"/>
      </a:accent4>
      <a:accent5>
        <a:srgbClr val="F8B5AB"/>
      </a:accent5>
      <a:accent6>
        <a:srgbClr val="C70074"/>
      </a:accent6>
      <a:hlink>
        <a:srgbClr val="FE9B03"/>
      </a:hlink>
      <a:folHlink>
        <a:srgbClr val="9234DB"/>
      </a:folHlink>
    </a:clrScheme>
    <a:fontScheme name="tropics">
      <a:majorFont>
        <a:latin typeface="Book Antiqu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tropic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ropic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ropic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ropic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ropic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ropic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ropic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5330</TotalTime>
  <Pages>47</Pages>
  <Words>989</Words>
  <Application>Microsoft PowerPoint 4.0</Application>
  <PresentationFormat>On-screen Show (4:3)</PresentationFormat>
  <Paragraphs>226</Paragraphs>
  <Slides>14</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tropics</vt:lpstr>
      <vt:lpstr>Image</vt:lpstr>
      <vt:lpstr>Magnitude Yield Response and Economic Value of Selected Wheat Genotypes Related to Irrigation Schedules Under Arid Ecosystem of Saudi Arabia   Ali Alderfasi &amp; A. AL-Owayed</vt:lpstr>
      <vt:lpstr>Introduction</vt:lpstr>
      <vt:lpstr>Slide 3</vt:lpstr>
      <vt:lpstr>Slide 4</vt:lpstr>
      <vt:lpstr>How to Handel the problem </vt:lpstr>
      <vt:lpstr>Materials and Methods</vt:lpstr>
      <vt:lpstr>Slide 7</vt:lpstr>
      <vt:lpstr>RESULTS</vt:lpstr>
      <vt:lpstr>Effect of water irrigation levels on some yield and yield component characters of wheat genotypes (Means of two growing seasons)</vt:lpstr>
      <vt:lpstr>Wheat Yield Productivity as Effected by Irrigation Schedules  and Selected Genotypes</vt:lpstr>
      <vt:lpstr> Economic evaluation of management of water irrigation schedules on some wheat genotypes grown under arid environment of Saudi Arabia.  (Means of two growing seasons)</vt:lpstr>
      <vt:lpstr>Slide 12</vt:lpstr>
      <vt:lpstr>ACKNOWLEDGMENT</vt:lpstr>
      <vt:lpstr>Slide 14</vt:lpstr>
    </vt:vector>
  </TitlesOfParts>
  <Company>CLAES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Topics</dc:title>
  <dc:subject/>
  <dc:creator>Dr. Khaled Shaalan</dc:creator>
  <cp:keywords/>
  <dc:description/>
  <cp:lastModifiedBy>user</cp:lastModifiedBy>
  <cp:revision>410</cp:revision>
  <cp:lastPrinted>1998-10-03T14:52:56Z</cp:lastPrinted>
  <dcterms:created xsi:type="dcterms:W3CDTF">1997-09-20T13:54:24Z</dcterms:created>
  <dcterms:modified xsi:type="dcterms:W3CDTF">2012-12-08T07:46:06Z</dcterms:modified>
</cp:coreProperties>
</file>