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73" r:id="rId3"/>
    <p:sldId id="279" r:id="rId4"/>
    <p:sldId id="280" r:id="rId5"/>
    <p:sldId id="299" r:id="rId6"/>
    <p:sldId id="295" r:id="rId7"/>
    <p:sldId id="274" r:id="rId8"/>
    <p:sldId id="268" r:id="rId9"/>
    <p:sldId id="293" r:id="rId10"/>
    <p:sldId id="294" r:id="rId11"/>
    <p:sldId id="296" r:id="rId12"/>
    <p:sldId id="277" r:id="rId13"/>
    <p:sldId id="278" r:id="rId14"/>
    <p:sldId id="275" r:id="rId15"/>
    <p:sldId id="276" r:id="rId16"/>
    <p:sldId id="267" r:id="rId17"/>
    <p:sldId id="271" r:id="rId18"/>
    <p:sldId id="28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6772" autoAdjust="0"/>
  </p:normalViewPr>
  <p:slideViewPr>
    <p:cSldViewPr>
      <p:cViewPr varScale="1">
        <p:scale>
          <a:sx n="61" d="100"/>
          <a:sy n="61"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BA2B355-DCB0-47E1-A115-5410B6959019}" type="datetimeFigureOut">
              <a:rPr lang="ar-SA" smtClean="0"/>
              <a:pPr/>
              <a:t>25/01/1434</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EAF0441-9AD9-4D91-8323-33CC8B9CE363}"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785EEF-4AEB-4E92-A2D5-1E80A71025A4}" type="slidenum">
              <a:rPr lang="ar-SA" smtClean="0"/>
              <a:pPr fontAlgn="base">
                <a:spcBef>
                  <a:spcPct val="0"/>
                </a:spcBef>
                <a:spcAft>
                  <a:spcPct val="0"/>
                </a:spcAft>
                <a:defRPr/>
              </a:pPr>
              <a:t>1</a:t>
            </a:fld>
            <a:endParaRPr lang="ar-S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785EEF-4AEB-4E92-A2D5-1E80A71025A4}" type="slidenum">
              <a:rPr lang="ar-SA" smtClean="0"/>
              <a:pPr fontAlgn="base">
                <a:spcBef>
                  <a:spcPct val="0"/>
                </a:spcBef>
                <a:spcAft>
                  <a:spcPct val="0"/>
                </a:spcAft>
                <a:defRPr/>
              </a:pPr>
              <a:t>10</a:t>
            </a:fld>
            <a:endParaRPr lang="ar-SA"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785EEF-4AEB-4E92-A2D5-1E80A71025A4}" type="slidenum">
              <a:rPr lang="ar-SA" smtClean="0"/>
              <a:pPr fontAlgn="base">
                <a:spcBef>
                  <a:spcPct val="0"/>
                </a:spcBef>
                <a:spcAft>
                  <a:spcPct val="0"/>
                </a:spcAft>
                <a:defRPr/>
              </a:pPr>
              <a:t>11</a:t>
            </a:fld>
            <a:endParaRPr lang="ar-S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785EEF-4AEB-4E92-A2D5-1E80A71025A4}" type="slidenum">
              <a:rPr lang="ar-SA" smtClean="0"/>
              <a:pPr fontAlgn="base">
                <a:spcBef>
                  <a:spcPct val="0"/>
                </a:spcBef>
                <a:spcAft>
                  <a:spcPct val="0"/>
                </a:spcAft>
                <a:defRPr/>
              </a:pPr>
              <a:t>12</a:t>
            </a:fld>
            <a:endParaRPr lang="ar-SA"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785EEF-4AEB-4E92-A2D5-1E80A71025A4}" type="slidenum">
              <a:rPr lang="ar-SA" smtClean="0"/>
              <a:pPr fontAlgn="base">
                <a:spcBef>
                  <a:spcPct val="0"/>
                </a:spcBef>
                <a:spcAft>
                  <a:spcPct val="0"/>
                </a:spcAft>
                <a:defRPr/>
              </a:pPr>
              <a:t>13</a:t>
            </a:fld>
            <a:endParaRPr lang="ar-SA"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785EEF-4AEB-4E92-A2D5-1E80A71025A4}" type="slidenum">
              <a:rPr lang="ar-SA" smtClean="0"/>
              <a:pPr fontAlgn="base">
                <a:spcBef>
                  <a:spcPct val="0"/>
                </a:spcBef>
                <a:spcAft>
                  <a:spcPct val="0"/>
                </a:spcAft>
                <a:defRPr/>
              </a:pPr>
              <a:t>14</a:t>
            </a:fld>
            <a:endParaRPr lang="ar-SA"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785EEF-4AEB-4E92-A2D5-1E80A71025A4}" type="slidenum">
              <a:rPr lang="ar-SA" smtClean="0"/>
              <a:pPr fontAlgn="base">
                <a:spcBef>
                  <a:spcPct val="0"/>
                </a:spcBef>
                <a:spcAft>
                  <a:spcPct val="0"/>
                </a:spcAft>
                <a:defRPr/>
              </a:pPr>
              <a:t>15</a:t>
            </a:fld>
            <a:endParaRPr lang="ar-SA"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785EEF-4AEB-4E92-A2D5-1E80A71025A4}" type="slidenum">
              <a:rPr lang="ar-SA" smtClean="0"/>
              <a:pPr fontAlgn="base">
                <a:spcBef>
                  <a:spcPct val="0"/>
                </a:spcBef>
                <a:spcAft>
                  <a:spcPct val="0"/>
                </a:spcAft>
                <a:defRPr/>
              </a:pPr>
              <a:t>16</a:t>
            </a:fld>
            <a:endParaRPr lang="ar-SA"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785EEF-4AEB-4E92-A2D5-1E80A71025A4}" type="slidenum">
              <a:rPr lang="ar-SA" smtClean="0"/>
              <a:pPr fontAlgn="base">
                <a:spcBef>
                  <a:spcPct val="0"/>
                </a:spcBef>
                <a:spcAft>
                  <a:spcPct val="0"/>
                </a:spcAft>
                <a:defRPr/>
              </a:pPr>
              <a:t>17</a:t>
            </a:fld>
            <a:endParaRPr lang="ar-SA"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785EEF-4AEB-4E92-A2D5-1E80A71025A4}" type="slidenum">
              <a:rPr lang="ar-SA" smtClean="0"/>
              <a:pPr fontAlgn="base">
                <a:spcBef>
                  <a:spcPct val="0"/>
                </a:spcBef>
                <a:spcAft>
                  <a:spcPct val="0"/>
                </a:spcAft>
                <a:defRPr/>
              </a:pPr>
              <a:t>18</a:t>
            </a:fld>
            <a:endParaRPr lang="ar-S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785EEF-4AEB-4E92-A2D5-1E80A71025A4}" type="slidenum">
              <a:rPr lang="ar-SA" smtClean="0"/>
              <a:pPr fontAlgn="base">
                <a:spcBef>
                  <a:spcPct val="0"/>
                </a:spcBef>
                <a:spcAft>
                  <a:spcPct val="0"/>
                </a:spcAft>
                <a:defRPr/>
              </a:pPr>
              <a:t>2</a:t>
            </a:fld>
            <a:endParaRPr lang="ar-S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785EEF-4AEB-4E92-A2D5-1E80A71025A4}" type="slidenum">
              <a:rPr lang="ar-SA" smtClean="0"/>
              <a:pPr fontAlgn="base">
                <a:spcBef>
                  <a:spcPct val="0"/>
                </a:spcBef>
                <a:spcAft>
                  <a:spcPct val="0"/>
                </a:spcAft>
                <a:defRPr/>
              </a:pPr>
              <a:t>3</a:t>
            </a:fld>
            <a:endParaRPr lang="ar-S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785EEF-4AEB-4E92-A2D5-1E80A71025A4}" type="slidenum">
              <a:rPr lang="ar-SA" smtClean="0"/>
              <a:pPr fontAlgn="base">
                <a:spcBef>
                  <a:spcPct val="0"/>
                </a:spcBef>
                <a:spcAft>
                  <a:spcPct val="0"/>
                </a:spcAft>
                <a:defRPr/>
              </a:pPr>
              <a:t>4</a:t>
            </a:fld>
            <a:endParaRPr lang="ar-S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785EEF-4AEB-4E92-A2D5-1E80A71025A4}" type="slidenum">
              <a:rPr lang="ar-SA" smtClean="0"/>
              <a:pPr fontAlgn="base">
                <a:spcBef>
                  <a:spcPct val="0"/>
                </a:spcBef>
                <a:spcAft>
                  <a:spcPct val="0"/>
                </a:spcAft>
                <a:defRPr/>
              </a:pPr>
              <a:t>5</a:t>
            </a:fld>
            <a:endParaRPr lang="ar-S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785EEF-4AEB-4E92-A2D5-1E80A71025A4}" type="slidenum">
              <a:rPr lang="ar-SA" smtClean="0"/>
              <a:pPr fontAlgn="base">
                <a:spcBef>
                  <a:spcPct val="0"/>
                </a:spcBef>
                <a:spcAft>
                  <a:spcPct val="0"/>
                </a:spcAft>
                <a:defRPr/>
              </a:pPr>
              <a:t>6</a:t>
            </a:fld>
            <a:endParaRPr lang="ar-S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785EEF-4AEB-4E92-A2D5-1E80A71025A4}" type="slidenum">
              <a:rPr lang="ar-SA" smtClean="0"/>
              <a:pPr fontAlgn="base">
                <a:spcBef>
                  <a:spcPct val="0"/>
                </a:spcBef>
                <a:spcAft>
                  <a:spcPct val="0"/>
                </a:spcAft>
                <a:defRPr/>
              </a:pPr>
              <a:t>7</a:t>
            </a:fld>
            <a:endParaRPr lang="ar-S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785EEF-4AEB-4E92-A2D5-1E80A71025A4}" type="slidenum">
              <a:rPr lang="ar-SA" smtClean="0"/>
              <a:pPr fontAlgn="base">
                <a:spcBef>
                  <a:spcPct val="0"/>
                </a:spcBef>
                <a:spcAft>
                  <a:spcPct val="0"/>
                </a:spcAft>
                <a:defRPr/>
              </a:pPr>
              <a:t>8</a:t>
            </a:fld>
            <a:endParaRPr lang="ar-SA"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pPr marL="0" marR="0" indent="0" algn="r" defTabSz="914400" rtl="1" eaLnBrk="1" fontAlgn="auto" latinLnBrk="0" hangingPunct="1">
              <a:lnSpc>
                <a:spcPct val="100000"/>
              </a:lnSpc>
              <a:spcBef>
                <a:spcPct val="0"/>
              </a:spcBef>
              <a:spcAft>
                <a:spcPts val="0"/>
              </a:spcAft>
              <a:buClrTx/>
              <a:buSzTx/>
              <a:buFontTx/>
              <a:buNone/>
              <a:tabLst/>
              <a:defRPr/>
            </a:pPr>
            <a:r>
              <a:rPr lang="en-US" sz="1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4">
                    <a:lumMod val="60000"/>
                    <a:lumOff val="40000"/>
                  </a:schemeClr>
                </a:solidFill>
                <a:effectLst>
                  <a:outerShdw blurRad="50800" dist="40000" dir="5400000" algn="tl" rotWithShape="0">
                    <a:srgbClr val="000000">
                      <a:shade val="5000"/>
                      <a:satMod val="120000"/>
                      <a:alpha val="33000"/>
                    </a:srgbClr>
                  </a:outerShdw>
                </a:effectLst>
              </a:rPr>
              <a:t>Prof. Dr. Mostafa Selim </a:t>
            </a:r>
          </a:p>
          <a:p>
            <a:pPr eaLnBrk="1" hangingPunct="1">
              <a:spcBef>
                <a:spcPct val="0"/>
              </a:spcBef>
            </a:pPr>
            <a:endParaRPr lang="ar-SA" dirty="0"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785EEF-4AEB-4E92-A2D5-1E80A71025A4}" type="slidenum">
              <a:rPr lang="ar-SA" smtClean="0"/>
              <a:pPr fontAlgn="base">
                <a:spcBef>
                  <a:spcPct val="0"/>
                </a:spcBef>
                <a:spcAft>
                  <a:spcPct val="0"/>
                </a:spcAft>
                <a:defRPr/>
              </a:pPr>
              <a:t>9</a:t>
            </a:fld>
            <a:endParaRPr lang="ar-S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12/8/2012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12/8/2012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colleges.ksu.edu.sa/Arabic%20Colleges/CollegeOfAgriculture/"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2.wmf"/><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colleges.ksu.edu.sa/Arabic%20Colleges/CollegeOfAgriculture/"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hyperlink" Target="http://colleges.ksu.edu.sa/Arabic%20Colleges/CollegeOfAgriculture/"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hyperlink" Target="http://colleges.ksu.edu.sa/Arabic%20Colleges/CollegeOfAgriculture/"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onlinelibrary.wiley.com/doi/10.1002/bem.20615/full"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hyperlink" Target="http://colleges.ksu.edu.sa/Arabic%20Colleges/CollegeOfAgriculture/"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colleges.ksu.edu.sa/Arabic%20Colleges/CollegeOfAgriculture/"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hyperlink" Target="http://colleges.ksu.edu.sa/Arabic%20Colleges/CollegeOfAgriculture/" TargetMode="External"/><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colleges.ksu.edu.sa/Arabic%20Colleges/CollegeOfAgriculture/" TargetMode="External"/><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gif"/><Relationship Id="rId5" Type="http://schemas.openxmlformats.org/officeDocument/2006/relationships/hyperlink" Target="http://onlinelibrary.wiley.com/store/10.1002/bem.20615/asset/image_n/nfig001.jpg?v=1&amp;t=gwuhws9w&amp;s=ada5102aea0cbae58dc3c3dcd7c83b170e2a2624"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colleges.ksu.edu.sa/Arabic%20Colleges/CollegeOfAgriculture/"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hyperlink" Target="http://colleges.ksu.edu.sa/Arabic%20Colleges/CollegeOfAgriculture/" TargetMode="External"/><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colleges.ksu.edu.sa/Arabic%20Colleges/CollegeOfAgriculture/" TargetMode="External"/><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colleges.ksu.edu.sa/Arabic%20Colleges/CollegeOfAgriculture/"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onlinelibrary.wiley.com/doi/10.1002/bem.20615/full"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colleges.ksu.edu.sa/Arabic%20Colleges/CollegeOfAgriculture/"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1.wmf"/><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600200"/>
            <a:ext cx="9144000" cy="5755422"/>
          </a:xfrm>
          <a:prstGeom prst="rect">
            <a:avLst/>
          </a:prstGeom>
        </p:spPr>
        <p:txBody>
          <a:bodyPr wrap="square">
            <a:spAutoFit/>
          </a:bodyPr>
          <a:lstStyle/>
          <a:p>
            <a:pPr algn="ctr"/>
            <a:endParaRPr lang="en-US" sz="2800" dirty="0" smtClean="0"/>
          </a:p>
          <a:p>
            <a:pPr algn="ctr"/>
            <a:endParaRPr lang="en-US" sz="2400" dirty="0" smtClean="0"/>
          </a:p>
          <a:p>
            <a:pPr algn="ctr"/>
            <a:endParaRPr lang="en-US" sz="2400" dirty="0" smtClean="0"/>
          </a:p>
          <a:p>
            <a:pPr algn="ctr"/>
            <a:endParaRPr lang="en-US" sz="2400" dirty="0" smtClean="0"/>
          </a:p>
          <a:p>
            <a:pPr algn="ctr"/>
            <a:r>
              <a:rPr lang="en-US" sz="2400" dirty="0" smtClean="0"/>
              <a:t>Using Magnetic Technologies in Management of Water Irrigation Programs in the Arid and Semi-Arid Ecosystem of Saudi Arabia</a:t>
            </a:r>
            <a:r>
              <a:rPr lang="es-ES_tradnl" sz="2400" dirty="0" smtClean="0"/>
              <a:t> </a:t>
            </a:r>
          </a:p>
          <a:p>
            <a:pPr algn="ctr"/>
            <a:endParaRPr lang="es-ES_tradnl" b="1" dirty="0" smtClean="0"/>
          </a:p>
          <a:p>
            <a:pPr algn="ctr"/>
            <a:r>
              <a:rPr lang="en-US" dirty="0" smtClean="0">
                <a:solidFill>
                  <a:srgbClr val="FFFF00"/>
                </a:solidFill>
                <a:latin typeface="Times New Roman" pitchFamily="18" charset="0"/>
                <a:cs typeface="Times New Roman" pitchFamily="18" charset="0"/>
              </a:rPr>
              <a:t>By</a:t>
            </a:r>
            <a:r>
              <a:rPr lang="en-US" dirty="0" smtClean="0">
                <a:solidFill>
                  <a:schemeClr val="bg1"/>
                </a:solidFill>
                <a:latin typeface="Times New Roman" pitchFamily="18" charset="0"/>
                <a:cs typeface="Times New Roman" pitchFamily="18" charset="0"/>
              </a:rPr>
              <a:t> </a:t>
            </a:r>
          </a:p>
          <a:p>
            <a:pPr algn="ctr"/>
            <a:endParaRPr lang="en-US" dirty="0" smtClean="0"/>
          </a:p>
          <a:p>
            <a:pPr algn="ctr"/>
            <a:r>
              <a:rPr lang="es-ES_tradnl" sz="2000" b="1" i="1" dirty="0" smtClean="0">
                <a:solidFill>
                  <a:srgbClr val="002060"/>
                </a:solidFill>
              </a:rPr>
              <a:t>A.A.</a:t>
            </a:r>
            <a:r>
              <a:rPr lang="en-US" sz="2000" b="1" i="1" dirty="0" smtClean="0">
                <a:solidFill>
                  <a:srgbClr val="002060"/>
                </a:solidFill>
              </a:rPr>
              <a:t> </a:t>
            </a:r>
            <a:r>
              <a:rPr lang="en-US" sz="2000" b="1" i="1" dirty="0" err="1" smtClean="0">
                <a:solidFill>
                  <a:srgbClr val="002060"/>
                </a:solidFill>
              </a:rPr>
              <a:t>Alderfasi</a:t>
            </a:r>
            <a:r>
              <a:rPr lang="en-US" sz="2000" b="1" i="1" baseline="30000" dirty="0" smtClean="0">
                <a:solidFill>
                  <a:srgbClr val="002060"/>
                </a:solidFill>
              </a:rPr>
              <a:t>*</a:t>
            </a:r>
            <a:r>
              <a:rPr lang="en-US" sz="2000" b="1" i="1" dirty="0" smtClean="0">
                <a:solidFill>
                  <a:srgbClr val="002060"/>
                </a:solidFill>
              </a:rPr>
              <a:t>, M.M. </a:t>
            </a:r>
            <a:r>
              <a:rPr lang="en-US" sz="2000" b="1" i="1" dirty="0" err="1" smtClean="0">
                <a:solidFill>
                  <a:srgbClr val="002060"/>
                </a:solidFill>
              </a:rPr>
              <a:t>Selim</a:t>
            </a:r>
            <a:r>
              <a:rPr lang="en-US" sz="2000" b="1" i="1" dirty="0" smtClean="0">
                <a:solidFill>
                  <a:srgbClr val="002060"/>
                </a:solidFill>
              </a:rPr>
              <a:t>  and  </a:t>
            </a:r>
            <a:r>
              <a:rPr lang="es-ES_tradnl" sz="2000" b="1" i="1" dirty="0" smtClean="0">
                <a:solidFill>
                  <a:srgbClr val="002060"/>
                </a:solidFill>
              </a:rPr>
              <a:t>N. A. Al-</a:t>
            </a:r>
            <a:r>
              <a:rPr lang="es-ES_tradnl" sz="2000" b="1" i="1" dirty="0" err="1" smtClean="0">
                <a:solidFill>
                  <a:srgbClr val="002060"/>
                </a:solidFill>
              </a:rPr>
              <a:t>Suhaibani</a:t>
            </a:r>
            <a:endParaRPr lang="en-US" sz="2000" b="1" i="1" dirty="0" smtClean="0">
              <a:solidFill>
                <a:srgbClr val="002060"/>
              </a:solidFill>
            </a:endParaRPr>
          </a:p>
          <a:p>
            <a:pPr algn="ctr"/>
            <a:endParaRPr lang="en-US" dirty="0" smtClean="0">
              <a:solidFill>
                <a:schemeClr val="bg1"/>
              </a:solidFill>
              <a:latin typeface="Times New Roman" pitchFamily="18" charset="0"/>
              <a:cs typeface="Times New Roman" pitchFamily="18" charset="0"/>
            </a:endParaRPr>
          </a:p>
          <a:p>
            <a:pPr algn="ctr"/>
            <a:endParaRPr lang="en-US" sz="1600" dirty="0" smtClean="0">
              <a:solidFill>
                <a:srgbClr val="FFFF00"/>
              </a:solidFill>
              <a:latin typeface="Times New Roman" pitchFamily="18" charset="0"/>
              <a:cs typeface="Times New Roman" pitchFamily="18" charset="0"/>
            </a:endParaRPr>
          </a:p>
          <a:p>
            <a:pPr algn="ctr"/>
            <a:r>
              <a:rPr lang="en-US" sz="1600" b="1" dirty="0" smtClean="0">
                <a:solidFill>
                  <a:srgbClr val="FFFF00"/>
                </a:solidFill>
                <a:latin typeface="Arial" pitchFamily="34" charset="0"/>
                <a:cs typeface="Arial" pitchFamily="34" charset="0"/>
              </a:rPr>
              <a:t>Plant Production Department, College of Food and Agriculture Sciences, King Saud University, Riyadh- Saudi Arabia</a:t>
            </a:r>
          </a:p>
          <a:p>
            <a:pPr algn="ctr"/>
            <a:endParaRPr lang="en-US" sz="2000" dirty="0" smtClean="0">
              <a:solidFill>
                <a:schemeClr val="bg1"/>
              </a:solidFill>
              <a:latin typeface="Times New Roman" pitchFamily="18" charset="0"/>
              <a:cs typeface="Times New Roman" pitchFamily="18" charset="0"/>
            </a:endParaRPr>
          </a:p>
          <a:p>
            <a:pPr algn="ctr"/>
            <a:endParaRPr lang="en-US" sz="2800" dirty="0" smtClean="0">
              <a:solidFill>
                <a:schemeClr val="bg1"/>
              </a:solidFill>
              <a:latin typeface="Times New Roman" pitchFamily="18" charset="0"/>
              <a:cs typeface="Times New Roman" pitchFamily="18" charset="0"/>
            </a:endParaRPr>
          </a:p>
          <a:p>
            <a:pPr algn="ctr"/>
            <a:endParaRPr lang="ar-SA" sz="2800" dirty="0"/>
          </a:p>
        </p:txBody>
      </p:sp>
      <p:sp>
        <p:nvSpPr>
          <p:cNvPr id="6" name="Rectangle 5"/>
          <p:cNvSpPr/>
          <p:nvPr/>
        </p:nvSpPr>
        <p:spPr>
          <a:xfrm>
            <a:off x="1219200" y="304801"/>
            <a:ext cx="6553200" cy="2400657"/>
          </a:xfrm>
          <a:prstGeom prst="rect">
            <a:avLst/>
          </a:prstGeom>
        </p:spPr>
        <p:txBody>
          <a:bodyPr wrap="square">
            <a:spAutoFit/>
          </a:bodyPr>
          <a:lstStyle/>
          <a:p>
            <a:endParaRPr lang="en-US" dirty="0" smtClean="0"/>
          </a:p>
          <a:p>
            <a:r>
              <a:rPr lang="en-US" sz="3200" dirty="0" smtClean="0"/>
              <a:t>    </a:t>
            </a:r>
          </a:p>
          <a:p>
            <a:r>
              <a:rPr lang="en-US" sz="3600" dirty="0" smtClean="0"/>
              <a:t>   Gordon Research Conference</a:t>
            </a:r>
          </a:p>
          <a:p>
            <a:r>
              <a:rPr lang="en-US" sz="1400" dirty="0" smtClean="0">
                <a:solidFill>
                  <a:srgbClr val="FFFF00"/>
                </a:solidFill>
              </a:rPr>
              <a:t>              </a:t>
            </a:r>
            <a:r>
              <a:rPr lang="en-US" sz="1600" dirty="0" smtClean="0">
                <a:solidFill>
                  <a:srgbClr val="FFFF00"/>
                </a:solidFill>
              </a:rPr>
              <a:t>Salt &amp; Water Stress in Plants</a:t>
            </a:r>
          </a:p>
          <a:p>
            <a:r>
              <a:rPr lang="en-US" sz="1600" dirty="0" smtClean="0">
                <a:solidFill>
                  <a:srgbClr val="FFFF00"/>
                </a:solidFill>
              </a:rPr>
              <a:t>             June 24-29, 2012</a:t>
            </a:r>
            <a:br>
              <a:rPr lang="en-US" sz="1600" dirty="0" smtClean="0">
                <a:solidFill>
                  <a:srgbClr val="FFFF00"/>
                </a:solidFill>
              </a:rPr>
            </a:br>
            <a:r>
              <a:rPr lang="en-US" sz="1600" dirty="0" smtClean="0">
                <a:solidFill>
                  <a:srgbClr val="FFFF00"/>
                </a:solidFill>
              </a:rPr>
              <a:t>            The Chinese University of Hong Kong</a:t>
            </a:r>
            <a:br>
              <a:rPr lang="en-US" sz="1600" dirty="0" smtClean="0">
                <a:solidFill>
                  <a:srgbClr val="FFFF00"/>
                </a:solidFill>
              </a:rPr>
            </a:br>
            <a:r>
              <a:rPr lang="en-US" sz="1600" dirty="0" smtClean="0">
                <a:solidFill>
                  <a:srgbClr val="FFFF00"/>
                </a:solidFill>
              </a:rPr>
              <a:t>            Hong Kong, China </a:t>
            </a:r>
            <a:endParaRPr lang="en-US" sz="1600" dirty="0">
              <a:solidFill>
                <a:srgbClr val="FFFF00"/>
              </a:solidFill>
            </a:endParaRPr>
          </a:p>
        </p:txBody>
      </p:sp>
      <p:pic>
        <p:nvPicPr>
          <p:cNvPr id="1030" name="Picture 6" descr="http://edha7.com/wp-content/uploads/2011/12/%D8%AC%D8%A7%D9%85%D8%B9%D8%A9-%D8%A7%D9%84%D9%85%D9%84%D9%83-%D8%B3%D8%B9%D9%88%D8%AF1.jpg"/>
          <p:cNvPicPr>
            <a:picLocks noChangeAspect="1" noChangeArrowheads="1"/>
          </p:cNvPicPr>
          <p:nvPr/>
        </p:nvPicPr>
        <p:blipFill>
          <a:blip r:embed="rId3" cstate="print"/>
          <a:srcRect/>
          <a:stretch>
            <a:fillRect/>
          </a:stretch>
        </p:blipFill>
        <p:spPr bwMode="auto">
          <a:xfrm>
            <a:off x="7543800" y="609600"/>
            <a:ext cx="1371600" cy="1447800"/>
          </a:xfrm>
          <a:prstGeom prst="rect">
            <a:avLst/>
          </a:prstGeom>
          <a:noFill/>
        </p:spPr>
      </p:pic>
      <p:pic>
        <p:nvPicPr>
          <p:cNvPr id="153601" name="Picture 1"/>
          <p:cNvPicPr>
            <a:picLocks noChangeAspect="1" noChangeArrowheads="1"/>
          </p:cNvPicPr>
          <p:nvPr/>
        </p:nvPicPr>
        <p:blipFill>
          <a:blip r:embed="rId4"/>
          <a:srcRect/>
          <a:stretch>
            <a:fillRect/>
          </a:stretch>
        </p:blipFill>
        <p:spPr bwMode="auto">
          <a:xfrm>
            <a:off x="0" y="762000"/>
            <a:ext cx="1371600" cy="1447800"/>
          </a:xfrm>
          <a:prstGeom prst="rect">
            <a:avLst/>
          </a:prstGeom>
          <a:noFill/>
          <a:ln w="9525">
            <a:noFill/>
            <a:miter lim="800000"/>
            <a:headEnd/>
            <a:tailEnd/>
          </a:ln>
          <a:effectLst/>
        </p:spPr>
      </p:pic>
      <p:sp>
        <p:nvSpPr>
          <p:cNvPr id="36866" name="AutoShape 2" descr="data:image/jpeg;base64,/9j/4AAQSkZJRgABAQAAAQABAAD/2wCEAAkGBhQQEBUUEBQPFRAVEBQUFBUUFBQQFhUVFRQVFBQVFRUXHCYgGBkkGRQVHy8gIycpLSwsFR4xNTAqNSYrLCkBCQoKDgwOGg8PGi8iHyUsLywsMiwtLzQ1LSksLC0tLi0pLykpLDAsLS8sLCosLSosLSksKSwpLSwsLC8sLCwpLP/AABEIAOAA4AMBIgACEQEDEQH/xAAbAAABBQEBAAAAAAAAAAAAAAAAAQMEBQYHAv/EAEcQAAIBAgMEBgUKBAQEBwAAAAECAwARBBIhBQYxQRMiUWFxgQcyc5GxFCMkQlJyobLB0TNigpIls+HwFXWi4hY0VZSjwtL/xAAZAQADAQEBAAAAAAAAAAAAAAAAAgMEAQX/xAAwEQACAgECAggGAwEBAQAAAAAAAQIRAyExEkEEIlFhgaHB8BMycbHR8SNCkeHCsv/aAAwDAQACEQMRAD8A7jRRRQAUUUUAFFFFABRRRQAUUUUAFFFFABRRUfFbQSIddgD2cSfKhag3RIoqtwu34nNiSp5ZtAfPhViDXWmtziaewtFFFcOhRRRQAUUUUAFFFFABRRRQAUUUUAFFFFABRRSUALRXnNy50PIACSQABck6ADtNAHqivKOCLgggi4I1BHdXqgAopmbFqnrMB3c/dUKbbP2Fv3nT8K6k2cckiyvUPE7WROdz2Lr+PCqnEYl39Ym3YNBUVo6osfaTeTsJOL23I2i9Qd3H3/tVW+vHjTsllBJIAGpJNgPEmoa7ThY2WWEnkA66/jWiMdNEZ5S11Z6Zaewu0pIvUY2+ydR7v2qvg2vG6liyKM7L1mC3ymwIvyIsfOnIsSkl8jo1uOVg1vG1O4PmiamuTNPg96EOkoKntHWX9xVxDOri6lSO0G9YBhSRTshujMp7QbVGWFPYvHM1udEorI4Te110kUOO0dVv2NXWE3khk+tlPY/V/Hh+NRljlEtHJFlpRSK4IuNR3UtTKBRRSA0ALRSXooAWikpaACiiigArxfXyr0aaJ63l+ooAz29XSHEYRYM6ysZ+uvJBGGIN+qesF6p425cRSbMmxgZXSbDzCNpYSCjgF2kDuGKMbNdQF0IA4A310m8+CWURrLiOhhzkyLnWIyC2gDnUWPIcQTUddl4GbooYnjtGQ4ihmAzhDcZwpuwDNm11v51shNKCVeX1MM4N5G0/P6E3dfCtDg1Vrhl6QkHW15HYDlpYjSw8KgNjpH4s3loPwrSvwPgay0QqUXxNyZeS4UoocRKfWOiNakIldbOJDPR14eOppSmnWlsajO7Z2okREZyGRhfKxAULwu/E27gCT+NVeAwCSMWjljIBs8ccQWInmrI19e/jVrtxkRgLZS4JkdB84yLlQRqRrmZmVR3XpjZ0zkvmWOOKMhFRbdU5QzZm4XAZRppe/HjW2OkLRhkrnUhrHbJUjqnogB1iiqCQosATa+UAcBVbhdqRRcGgMZNs6L0RH3lPrDvB07Kv8SSVIjKiTLdb2OvK47L1Qx4sHK7qqmQKZF4pIrELnAP11YgEHW1+Ohpsb4lTFyJRlaLdqaancgAAAAAFgBoABwFNtUyoy1NNTzU01MhWLDjXj/hu6/dJH4Vsd1NoyTRuZWzFXsDYDTKDyrENWu3H/hSe0H5RUsyXDZXA3xULvVtfERzYeDCdEJZ2k60gLKojUMdB4/hVX6OxOsmLErxGNcS6EC4tKCL5L8I7cBU7eBh/xTZ45/STbuMYt8D7qY3SwSTHHpKqun/EnOVhcXUqwPkQDQqWGq5f+mK7ee72b/8AlM2BOtKKbJ1HnTgrCegFFFFAC0UUUAIajluv/SfiKkNUJn+cH3T8aAK3eV4w0RlwcmKPXy5IlmyaC9wx56e6omx5IXxGVNnvB80+aR4YodCQMvVOoOvu769bx4vCuqmbFSxKkrxlYZHQs4GqsqDNcWvw594pjdiPBviM2HxGJmlWJhaV5WsrFbkZwOYHbyrWlWLVPz/RibvLSa8v2apYgiZV0ULYDU6Aaams1FWnfgfA/CsrE1Sx8y+TkTojUqM1CjapCSV1nESSaZkNHSU070qQzZW4rZqtOsxJukZVV5XJvn8QLjzqg2jgmIxXSD5pRJIg5M7x3zEc8trDvJ7BWokaqrbTfR5fYyfkNasc3aRlyQVN+JWz4bNK7LYSpDCyHvBlup/la1iP2pF2Z0mGRHurWV+9WJzEe4lTUyP/AMw/sIvzS0+xqjm0SUE9+/7jb0y1OtTTUqHY01NNTrU01MhWNNWn3Uxqw4eV3vlWQXspc+qNAqgknwrMNWt3I/hSe0H5RU83yD4fn0IT724Tpem+SYszAaP8lOfhawY6jQkedO+jzOyYmWSN4+mxjyKrAqbEDt91+6rTejZ+ImiHySYxSq1+OUOLaqTY27jaqzcDGzSJiFxLuzx4po+uwcrlUXXMAAdb62pG08Lce7mMk1mSl38tDTMesPP4U+tQ3brr/V+lS1rGbj1RRRQAUUUUAI1Vrt86PuH4irF+FVMjfPj2Z/NXUcZTNuxiflDtHLBEpmkmWXoxNLeQBSlmsFQBQOJvx8JmA2HiFxiyYibp0SB1Q5Vhyu7LmBRfWuq8albU22cO8Yygo0kSMc1mHTOyKVFtbFbnUaVC2bvsksgVo3VX6QxFc0pKRuUZ5FVfm1uDbU8Nbc9N5ZRutK7v2ZOHFGVXrfa/0aOTgfA/CskjVqy4K3BBBW4I1BBGhBrIK1Ji5lcvIlpJTyy1CDV7ElUaJpkzpa8NJUfpK8l65R2z271W7aP0eX2T/lNTC1QNtN9Hl9m3wqkFqiU31WIp+kP7CP8APLTzGo5P0lvYL/mP+9PMaeQsTyxppjXpjTbGgDw1NNXtjTbGmEY21a7cf+FJ7QflFZBjWu3HPzUntB+UVPP8hXB85payu5Hr4/8A5jL8BUPeveueCbIoWFEGdGkRpPlTAj5pClwt7+PDhXv0c4gyLi3dSjNjXZkPFSVBKm9uHCprFKOGUnzr7jPLGeaMVyv7Gkkb51fBv0qwSqqVvn0+6/6VaR8Kys2HuiiiuHQooooA8vwqilf6SPZn81XknCs7M/0seyP5q6jjGd58KTLhZWUNBE7s682YgCNRfQ/WIB4kAcxWd3Zw8q4hVi6kvyTFHLKCejV8RmgzqNUJve34a1qt4dpSRCNUGEySMyu2JfKgFr2y/WvqPd21H3f2lh1lWGCPDK0iyOxw7BxeMqLtlUWU5ja/Z367ISksW3vXcwzhF5d/em3kW2xtn/J8JHEeKRBTre7W6xv43rNK1bOT1T4H4Vh1ap4nxNtlsiUUkhyfEiNSzXsOwFj7gLmoMe8aMdFf+sxQf5rqamhqUtetC4VujO+J7MVJ3IuIZyvagSYf/E7V4XaCE5cwD/ZYGNv7WsaZbAx3uEUN9pPm2/uSxp1pJLZTJ0ifYxCLiV95s/8A1GuUn7/YXJe/0PFqp9tSSE9GoUpJGQAeqcwOuU8CcpvY8cppyTGQxuqOJcO73y9CTiYjbjeFxmUdy++n58OWjLHoMRANWeJhdbc3icgqfAk08VwtNiSfEmvfvwIW1pJEkzRhbuixgt9ouTYLzNjfsAB8KsCai7PwHSdfDQMwt/EYGJADx68n/wBQaTF4uCK3TYgyMWyhMKLLm7GxD6f22NM1dJCp1cmOTzqguzKo7yB8a8xq8mscU7jtWNgv9zWH416jxLIbwxwQH7QHymbzml/amMQDJ/FeWX2jsw/s9UeQrle/f5Gt+/foN4qcx+uoU9hmw2b+0S3qPh9oLIbDOD/MpHuPA++pCoF9UADuAHwpGamtVsJTvc8Ma1u4h+al9qPyisdK1ajc1m+S4jJmz5jly5Sc3R9W2bS97cdKjmXUL4XUzWvEGtmANiGFwDYjgRfge+svuV6+P/5jL8BTm098VwKwriY8S0jxKSwSPV+DKSGC578QNNRVJudt4ibEKMPij02PZi2SyxBrXEp+qw7KnDFP4cny/wCjzzQ+LFXr/wANTK/0hPuP+lXUXCs9M/0pPZv8RWgi4VkZsQ5RRRXDoUUUUAeJeFZaZ/po9kfzVqJuFZCd/py+xP5jTRFkTdvvGOhz4R8U5L5AqI4Xq9a5c2Fxy/l7qb2JIPlAy7OfDDo3vKViTmvVOQ6g/EeJHjeoQZYTiXxQGdgiQM+Z2K3uVTU2txHC/fVZgdo4LDP0qHaJkC5Ejl6YmQyMoyxrJozaDnpe/ZWqEbx6J+f5Mc5Vk1a8vwbiX1T90/CsIrVuWa6XIIJS9ja404G2lYENSYOZXPyHw1LmpkNS5q0UZ7GdpY3okBJyguql8ufIpPWfLzsLm1VeC2xaSb50y4eNhaVly5lNgTa2hF+XHs1FW80YcWPCoU2yVdcrE9He5VQEzW1GYjW3cLVWDhVMjNTbtFLjd41bEo0OZlCZG+bzEDNctGCRrY87VpMJjIGtJhohK50+UYuzkW5JCugsfu+decNhUiFo1VR3DU+J4mmdn4LoQwzFs0jPcgDjbTTwppyg1S5eYsITTuWt+X0JU07ux+U2xUZH8N2aEL7MIcvvF/5qze8m1orZMP05S9nEyo3REH1UkB1PHjfxrRFqhYDA9FHkLFhmJ1A4HlbnRjko6v8AwMsZS0X+kU7cWRCYSSwUsQRZhawA8ya84PaCnoQsxmaSMtKpTL0Li1lDcwdRz4X508dkRhs8YyN/LwIPEFTpavcWFCm+l+4W/wBmmbhWgiWS9R9jTbNSsajyyVIsNzSVsfR214Zfaj8grCTSVtPR5KRhpyqs5EtwosCxyCwFyB76nnXULYH1zUbV2VHiomimUMjDzB5Mp5EdtUO5WwnwS4iKQkj5QGR/toUWzeOlj3g1L/41i/8A0+X/ANxDVjg8RI8d5ojC19FLrIbdpK6DwrK3OEHF7PvX5NFQnNSSdruf4KiZ/piezf41poOFZOZ/pyeyf41q4OAqUuRZcx2iiilGCiiigBqfgaxWIf8AxBfYn8xraz8DWExL/wCIr7E/mNPDmLLkaLaGxRiBGwkkiljJySR5c4DCzL1gRY6e6mcFuvknSaaeedkVggmykIWtdlygWbS16Nq7wDDCNERpZ5SVijBCXsLszMdFUXGtU+195JVQrJJhosRlPRrh8QJGD8VDxslmF9Drz0Bq+OOWSpbP39TNklijJt7r39LNnKeqfun4VzsNW62ZixPh0cEHPEpJHAMV6w7rG4tytWDkUqSp4gkHxBtRgVNphndpNDmalzUzmozVpM9jWP2skNs5NybBRqT3+FXOG2JPJwiZe+QhAPcSfcKw++EesbDsZfgR8TXZ9i4rpcNDJ9uGNveoJ/GjP/HjjJczmD+TJKL5UV+B3TjUXlJkbzVB4KDr5k09id1oGGi5D2oSv4cD5ireivP+JK7s9H4caqjM7L3UQgmUs9ndQBeNbKxW5ANydO23dVhNuxh2FhGF70JQ+8cfO9TcB6p9rL/mvUmuyySvcWOONbGI2hujKhvFaRfEI48QdD4gjwrO4xzFKIpVdHZCyhgBcA20se4+6usWrjnpCxRfatgf4YiQd31z+c1t6LJ5ZOL7LMXSorFFSXbQ9JJUOWWiWaocstWSJCTS1t/R3h1mws6OCVaYA2JU+oDoQQR5Vz2SSuhej/EJhsE807Kkb4iwZtBooXj43HlU898Gm5XDXFrsWsm5GFUFmfFKoBJJxMoAA1JJJ4VW+jmfPHisru8YxREZZmY5MvV1bXharrH47B4yB4mxEJR1scsqhhzBGvIi9qqPRvERgnkJJMuIka50uAFW9vEGo3J4Zcbd2tylRWaPAlVPY9zP9PT2LfGtjhuArDzP/iKexb41uMN6orLLkbI8x6iiikGCiiigBqcaGucbZn6LaMZPBkyX77n9SPfXSnFc+9IOzj0fSL60bZvLn+h8qpj+amJPayy2zhFdUxB6IiFXWRZApVoZAM462mYEAi+h4c6qsDioQ/0DCzzpoerEMPGbhgQXIUGxynUHn3VZ7s7QXEwAOFZWWzKwDA8mBB76a2vtSdAyO+FwWGUlEdj08siDQGKMaDq27SDWjFJtcHr+NX4GTNFJ8fp6vReJd7urOI2GJREbpCUVShAjPqgsvrMNbmwqh3rwWSbOPVkF/wCoaN+h86uN0seZYLET2jORZJgQ0y8RJZhcA9/ZU3bGz+nhKfW4qexhw9/DzqfFwZHZXhU8SowGalzUyzWJDCxBsQeRHEUdJW2jGV+88eaC/wBl1Pvuv6iuh+jjF9Js2HtTPGf6XNv+kisHtNc8Lj+Q+8aj4VfeibaqLhpkkdFyzBhmYLo6gcz2pXcy4uj/AEYmF8PSfqjotFZfbPpEwmHBtIJX5JEQ+ve/qj31QwemOMn5zDyKvasiufcQPjWKHRc01aib59LwwdORvcB6p9rL/mvUmueP6WcPGto45pCXdtcsYGZ2Ya6m9j2U/sn0tQSNlnR4exr9KvnYAj3GuvombWXCLHpmHSPEbs1wfamK6XaM8nLppCPBSVX8AK7I28eHMTSRzQuFRm6singCeF78q4TgX1ZjxPxJua1dCi4qcn2UZemyUpQiu2yzkmqLJLXl5aYd6qIPQwtI6ogu7sFUdpJsK7DitlNDgkhgihmydGpSU5VazAsxPbm61ZL0Y7v5nOKkHVW6xX5twd/IaeJPZW524J+hPyQoJdfWHEEEdU8AwJBF9Da3OsebJc1FcjXihUHJ8zI7ZtBGZMXsrB5BYFo5YuJNhYBQ3GrPdDZcmEwriYBc8rSJGGz9GrAWW/b/AL43pveZvlWNw2CGqowxGIP8qeoD46/3CrHePaQijZidACTRkm/hqPbrz8N2cxY18RyvbTl47IzcGJ6TaenBIiD4k3/UV0TDDqiuebg4MuWmf1pHJ8rn9b/hXRkWwrNk0dGuG1nuiiipjhRRRQAVUbcwQdCCLggg1b03NHcWoA5Hu5ijg8U+Hc9UtdCf98x+IrcY5UUfKlw/T4lVCKBa9ieNzooGpuBfU1mPSBsJhaaPSSPXTjlvf8OPvqy3N3jE0YP1uDDsb/etaG/7rx995Cv6Pw99xOlnnh+k4/ERwxKG+jxC4a6nql2N3e9rWHLvq62PPnhVskqAgECVg72bUZjc9vA6isrPsOb5TI4gind5GMM08hkigiIFl6M65rk6AcOdWWwdrQw/R5MV00wfrOQejDuerEraqvDRb/tT5IpxuOr7uzw9dSOObjPraLv7fH00Iu+ewzrPEOH8UDs+2P19/bWNE9dfNc83v3UMBM0AJh4so4x94/k+FdwZf6s7mxf2RRmeqAbGa+pS3v8A0qd09J09ehDJKGx5+TFHJ8wmH2Wi+t1j36D3V7kwkZ+qo8NPhTZnrwZqHOTd2dWKCVUC4GNeV/E3rzLAhHqgeGleWlptpKOOV3YfDhVUMSYLsIPjXuFco17aVpKaaSnlllJUxI4YRlxIcZ6sd2t33x04jW4QayP9lf8A9HgB+1R9ibElxsojhHezH1UX7TH9Oddo2BsKPBwiOId7MfWdubH9uVY82XgVLc2YcXG7exNwmEWGNY4wFRFCqByAp2mcXjEiQvIyqo5sQo7hc1iNl4qYbQ6OJHhcu0mNRnE8OTTo2RiSwdlIHEeFqxQxOab7DZkyrG0u00eH2ImHxE+IDuzT5c2axy5b6KR9Xhp/KKxO+G0DiJkw0Z1ZgW7hy/U+QrUb1beWCNmJ4Dh2nkKze4myGldsRL60huO5f9dPICupv55HHFLqRNzu5s4RRqALAAAeVXYpuCPKLU7UC4UUUUAFFFFABSGlpKAK7auBEimuRY+F9mYvOoPQOdQOXO3iOI7riu2st6zO9G7yzxsrC4I93YR31SE+F67CTjxLTch9KMdhGjWQr0iDK6301BB0IuNLEd9esbhsJg44jKAhjkWSOGJmbPKAVUrEfWJv2ceJrn2zNoSbMn6KW/RE3Vuz+Yd3aOXx6PgXixDxTHWWNSEYHk3EW4G/bx7DVrcNG+r3EGlPVLrbaknYW23lJjxEZiny9IEsTaImyFm1Ae97rerkisTvJvCWa4eeKHD9aeIMuHmdm/g9GbnMpN+HZzq2wO0mw0cAxk0Z6TqRnK/SSM2UoX06pCmx0tcjUc+TwulJLfkGPMrcXrXMpt6PR9mvJgwA3FouAPszyP8ALw7LcK57OjIxVwyuDYqwIIPeDXd4ZCQM4Csb9XNm0v22F9LVA21u5Bi1tMgLW0cdV18G/Q3Fdx9IcdJahkwKWsTiRkpDJWu216Mp47nDsJk+zokg8jo3kfKsbi8O8TZZUdG7HUqfca3RnGWzMcoSjuhTJXgyU0Xq92RuPi8TYrGUQ/XlvGLdwPWPkKZtR1YqTlsUjPWi3Y3HmxpDG8eH5yMNWHZGp9bx4fCtzsD0a4fD2ab5+Ua9YWjB7k5/1X8K14FY8nSeUDVj6NzmQtkbGiwkQjgUKvEnizH7THmaibZ3j+TypEsM0ryRu4EZQaJ63rEeNW5YXtcXPAcz4Cspv3LhsqLJG02LIKwRxs6vdrXPVOi6Dj2eNQxLjnUldl80uDHcXR52xvRDPgUKxCWTEErDA4DEuGKXYDgARe/hS7J2euzsNlJBmbrSvfi1uFz9VRoPM86gbtbuLgE6SYhsSVI43EQPFV7zzPu783t7bUmPm+T4fVSeu3K3PX7Px4VafDrjxvq3bfv2yGPi0yZF1qpL37QjO21MXlF/k0ban7R/1+HjXVtjbOEaAAW0qn3T3aXDxgAeJ5k8ya1aLas05J6LY1wjWr3PQoooqY4UUUUAFFFFABSUtJQAteJI7ivVFAGM3t3TXEIQRrxBHFT2iud7P2pNs2Xo5rmO+h7u1e7urukkYIrK7zbqJiEIZb8x2g9oPI1WE66stiU4XrHcZ2Zj8PisjukLsCCrFVYgjhY8dL8KGHyd58djSGZLrAq3cRxcFCi2jseJPbXNsTg8Rs2S63Md+P1T94cj31rtg76xzrkktcizI9iD5HRhVacdVrH09CTqWj0l6+pZ4OBsHDLtDEH6RIjM0RIyAOQY4lNiwN7cOJOvCr3ZW3hM/ROjx4gQJLIhGi57aBuepqsnw6Yto1cusUcgeNYxGI7qOqXuDexvYWtV1s/ZkcTO65mkkIMkjnM7W4AnkByAsBXJyjJXLf7diDHCcZUtvv2snU1icIkq5ZER17GUOPcapN8crRwRmwMmMgUEmxAV87sOzqr+NLt1GknWJxJ0EkRKtFKIWSVWuWbrAkBctuIBvpU447p32+RSWSrVdnmWGA3fw8BvDBCh7VQX9/EU9jtqRQC80kcYPDOwW/gDqfKs3Hh2xOFw4xDQmZo5MhmZlznMAj9GpUvdAD/VfnalxuK/w8zNEiTgDDdUZ8oE/QHojxC8SLd3ZVPhW9XetE/i0tFWll1tPeCLDwrM/SGFivWRc1gw6pINjY6DzFUeM3vxIjaeLCZcMgzFsQ/Qu4/kT4XvetXIvVIFhpYaA2twNj2ae6sn/wCGELdJj5nxUg1AbqRL92Mfr7qMTxJXJe/L7+AZVlbqL9+f+V4lPvFsyaYPjYxGwdIZYGMjpNAAB1EUaMST53q2wmFjwYaWRjJinW8s0hBbhqq8lUcNOymt4N8o4FtccOqo46cLCsOGxO1JLC6w317P+493CqfEnOFbL07CaxQxz4t369pL2xvBLj5Ohw18p9ZtRpz15L8a2u5+6C4dBpdjqzHiT+g7qe3X3RTDoAB4k8Se0mtdFEFGlZ5zVcMdjVGGvFLcIorCnKKKkUCiiigAooooAKKKKACkpaSgAooooAWvLJevVFAFLtXYSyqQQDceNcx3h9HzIS0Gmt8p4f0nlXZyKj4jBhhqKeE3B6CSgpKmcKwG8+IwrZZQxtybRh4HnW22Lv8ARyWGazdjaH/Xyq623udHMLMoP6eB5Vz/AGx6OnQkwm4+y36MP1q14576MlWSG2qOmRbUjlAzBGsQRmAaxHAi/A99ScRhoZ8plSJypupZQxU9xPCuIDF4rCGx6QAcm6y+R/Y1cYH0huukinxU3/A/vQ8M1rF39A+LB6SX+nWsdh4ZQBMkbqDcB1DWPaL8Kam2oiCwsAOAFgBbhYVy/GekVj6ise9jlH4Xqnba2LxRsmex+wLDzY/vXFhm1rogeWCemrOj7Y32jiGrAHs4nyArD7S30mxDZMOra8DbMx8BwFO7J9HskhvMxF+IXU+bGugbE3NjhHVUDt7T4nnR/HDvZ3+SfcjC7C3CeZs+JJJJvlve/wB5v0FdN2TsBYlAAAAGgAtarPD4MKNBUgCpTm57lIwUdjyiWr3RRSDhRRRQAUUUUAFFFFABRRRQAUlLSUAFFFFAC0lLRQAlFFLQAhFMS4QNxFSKKAKLGbuI44CsxtD0bxOdEse1er8NK6HRlplJrY44p7nO9n+jaJDquY9rdb8DpWnwW7aIBoKvMtLahyctwUUthiHBqvAU+FpaKU6FFFFABRRRQAUUUUAFFFFABRRRQB//2Q=="/>
          <p:cNvSpPr>
            <a:spLocks noChangeAspect="1" noChangeArrowheads="1"/>
          </p:cNvSpPr>
          <p:nvPr/>
        </p:nvSpPr>
        <p:spPr bwMode="auto">
          <a:xfrm>
            <a:off x="17499013" y="-1030288"/>
            <a:ext cx="2133600" cy="2133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295400" y="2057400"/>
          <a:ext cx="6019798" cy="2522220"/>
        </p:xfrm>
        <a:graphic>
          <a:graphicData uri="http://schemas.openxmlformats.org/drawingml/2006/table">
            <a:tbl>
              <a:tblPr/>
              <a:tblGrid>
                <a:gridCol w="762000"/>
                <a:gridCol w="444108"/>
                <a:gridCol w="566226"/>
                <a:gridCol w="566226"/>
                <a:gridCol w="569296"/>
                <a:gridCol w="590777"/>
                <a:gridCol w="576968"/>
                <a:gridCol w="576968"/>
                <a:gridCol w="672106"/>
                <a:gridCol w="695123"/>
              </a:tblGrid>
              <a:tr h="147955">
                <a:tc gridSpan="5">
                  <a:txBody>
                    <a:bodyPr/>
                    <a:lstStyle/>
                    <a:p>
                      <a:pPr algn="ctr" rtl="0">
                        <a:lnSpc>
                          <a:spcPct val="115000"/>
                        </a:lnSpc>
                        <a:spcAft>
                          <a:spcPts val="0"/>
                        </a:spcAft>
                      </a:pPr>
                      <a:endParaRPr lang="en-US" sz="1200" b="0" dirty="0">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rowSpan="10">
                  <a:txBody>
                    <a:bodyPr/>
                    <a:lstStyle/>
                    <a:p>
                      <a:pPr marL="71755" algn="ctr" rtl="0">
                        <a:lnSpc>
                          <a:spcPct val="115000"/>
                        </a:lnSpc>
                        <a:spcAft>
                          <a:spcPts val="0"/>
                        </a:spcAft>
                      </a:pPr>
                      <a:r>
                        <a:rPr lang="en-US" sz="1200" b="1" dirty="0">
                          <a:solidFill>
                            <a:schemeClr val="bg1"/>
                          </a:solidFill>
                          <a:latin typeface="Times New Roman"/>
                          <a:ea typeface="Times New Roman"/>
                          <a:cs typeface="Traditional Arabic"/>
                        </a:rPr>
                        <a:t>Border zone  </a:t>
                      </a:r>
                      <a:r>
                        <a:rPr lang="en-US" sz="1200" b="1" dirty="0" smtClean="0">
                          <a:solidFill>
                            <a:schemeClr val="bg1"/>
                          </a:solidFill>
                          <a:latin typeface="Times New Roman"/>
                          <a:ea typeface="Times New Roman"/>
                          <a:cs typeface="Traditional Arabic"/>
                        </a:rPr>
                        <a:t>(3.0 </a:t>
                      </a:r>
                      <a:r>
                        <a:rPr lang="ar-SA" sz="1200" b="1" dirty="0">
                          <a:solidFill>
                            <a:schemeClr val="bg1"/>
                          </a:solidFill>
                          <a:latin typeface="Times New Roman"/>
                          <a:ea typeface="Times New Roman"/>
                          <a:cs typeface="Traditional Arabic"/>
                        </a:rPr>
                        <a:t>.</a:t>
                      </a:r>
                      <a:r>
                        <a:rPr lang="en-US" sz="1200" b="1" dirty="0">
                          <a:solidFill>
                            <a:schemeClr val="bg1"/>
                          </a:solidFill>
                          <a:latin typeface="Times New Roman"/>
                          <a:ea typeface="Times New Roman"/>
                          <a:cs typeface="Traditional Arabic"/>
                        </a:rPr>
                        <a:t>m )</a:t>
                      </a:r>
                      <a:endParaRPr lang="en-US" sz="1400" b="1" dirty="0">
                        <a:solidFill>
                          <a:schemeClr val="bg1"/>
                        </a:solidFill>
                        <a:latin typeface="SimSun"/>
                        <a:ea typeface="Times New Roman"/>
                        <a:cs typeface="Traditional Arabic"/>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4">
                  <a:txBody>
                    <a:bodyPr/>
                    <a:lstStyle/>
                    <a:p>
                      <a:pPr algn="ctr" rtl="0">
                        <a:lnSpc>
                          <a:spcPct val="115000"/>
                        </a:lnSpc>
                        <a:spcAft>
                          <a:spcPts val="0"/>
                        </a:spcAft>
                      </a:pPr>
                      <a:endParaRPr lang="en-US" sz="1200" b="0">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147955">
                <a:tc>
                  <a:txBody>
                    <a:bodyPr/>
                    <a:lstStyle/>
                    <a:p>
                      <a:pPr algn="ctr" rtl="0">
                        <a:lnSpc>
                          <a:spcPct val="115000"/>
                        </a:lnSpc>
                        <a:spcAft>
                          <a:spcPts val="0"/>
                        </a:spcAft>
                      </a:pPr>
                      <a:endParaRPr lang="en-US" sz="1200" b="0">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rtl="0">
                        <a:lnSpc>
                          <a:spcPct val="115000"/>
                        </a:lnSpc>
                        <a:spcAft>
                          <a:spcPts val="0"/>
                        </a:spcAft>
                      </a:pPr>
                      <a:r>
                        <a:rPr lang="en-US" sz="1200" b="1" dirty="0">
                          <a:solidFill>
                            <a:schemeClr val="bg1"/>
                          </a:solidFill>
                          <a:latin typeface="Times New Roman"/>
                          <a:ea typeface="Times New Roman"/>
                          <a:cs typeface="Traditional Arabic"/>
                        </a:rPr>
                        <a:t>M .S</a:t>
                      </a:r>
                      <a:endParaRPr lang="en-US" sz="1400" b="1" dirty="0">
                        <a:solidFill>
                          <a:schemeClr val="bg1"/>
                        </a:solidFill>
                        <a:latin typeface="SimSu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vMerge="1">
                  <a:txBody>
                    <a:bodyPr/>
                    <a:lstStyle/>
                    <a:p>
                      <a:pPr rtl="1"/>
                      <a:endParaRPr lang="ar-SA"/>
                    </a:p>
                  </a:txBody>
                  <a:tcPr/>
                </a:tc>
                <a:tc gridSpan="4">
                  <a:txBody>
                    <a:bodyPr/>
                    <a:lstStyle/>
                    <a:p>
                      <a:pPr algn="ctr" rtl="0">
                        <a:lnSpc>
                          <a:spcPct val="115000"/>
                        </a:lnSpc>
                        <a:spcAft>
                          <a:spcPts val="0"/>
                        </a:spcAft>
                      </a:pPr>
                      <a:r>
                        <a:rPr lang="en-US" sz="1200" b="1">
                          <a:solidFill>
                            <a:schemeClr val="bg1"/>
                          </a:solidFill>
                          <a:latin typeface="Times New Roman"/>
                          <a:ea typeface="Times New Roman"/>
                          <a:cs typeface="Traditional Arabic"/>
                        </a:rPr>
                        <a:t>N.S</a:t>
                      </a:r>
                      <a:endParaRPr lang="en-US" sz="1400" b="1">
                        <a:solidFill>
                          <a:schemeClr val="bg1"/>
                        </a:solidFill>
                        <a:latin typeface="SimSu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147955">
                <a:tc>
                  <a:txBody>
                    <a:bodyPr/>
                    <a:lstStyle/>
                    <a:p>
                      <a:pPr algn="ctr" rtl="0">
                        <a:lnSpc>
                          <a:spcPct val="115000"/>
                        </a:lnSpc>
                        <a:spcAft>
                          <a:spcPts val="0"/>
                        </a:spcAft>
                      </a:pPr>
                      <a:endParaRPr lang="en-US" sz="1200" b="0">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200" b="1" smtClean="0">
                          <a:solidFill>
                            <a:schemeClr val="bg1"/>
                          </a:solidFill>
                          <a:latin typeface="Times New Roman"/>
                          <a:ea typeface="Times New Roman"/>
                          <a:cs typeface="Traditional Arabic"/>
                        </a:rPr>
                        <a:t>  R1</a:t>
                      </a:r>
                      <a:endParaRPr lang="en-US" sz="1400" b="1">
                        <a:solidFill>
                          <a:schemeClr val="bg1"/>
                        </a:solidFill>
                        <a:latin typeface="SimSu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200" b="1">
                          <a:solidFill>
                            <a:schemeClr val="bg1"/>
                          </a:solidFill>
                          <a:latin typeface="Times New Roman"/>
                          <a:ea typeface="Times New Roman"/>
                          <a:cs typeface="Traditional Arabic"/>
                        </a:rPr>
                        <a:t>R2</a:t>
                      </a:r>
                      <a:endParaRPr lang="en-US" sz="1400" b="1">
                        <a:solidFill>
                          <a:schemeClr val="bg1"/>
                        </a:solidFill>
                        <a:latin typeface="SimSu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200" b="1" dirty="0">
                          <a:solidFill>
                            <a:schemeClr val="bg1"/>
                          </a:solidFill>
                          <a:latin typeface="Times New Roman"/>
                          <a:ea typeface="Times New Roman"/>
                          <a:cs typeface="Traditional Arabic"/>
                        </a:rPr>
                        <a:t>R3</a:t>
                      </a:r>
                      <a:endParaRPr lang="en-US" sz="1400" b="1" dirty="0">
                        <a:solidFill>
                          <a:schemeClr val="bg1"/>
                        </a:solidFill>
                        <a:latin typeface="SimSu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200" b="1" dirty="0">
                          <a:solidFill>
                            <a:schemeClr val="bg1"/>
                          </a:solidFill>
                          <a:latin typeface="Times New Roman"/>
                          <a:ea typeface="Times New Roman"/>
                          <a:cs typeface="Traditional Arabic"/>
                        </a:rPr>
                        <a:t>R4</a:t>
                      </a:r>
                      <a:endParaRPr lang="en-US" sz="1400" b="1" dirty="0">
                        <a:solidFill>
                          <a:schemeClr val="bg1"/>
                        </a:solidFill>
                        <a:latin typeface="SimSu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A"/>
                    </a:p>
                  </a:txBody>
                  <a:tcPr/>
                </a:tc>
                <a:tc>
                  <a:txBody>
                    <a:bodyPr/>
                    <a:lstStyle/>
                    <a:p>
                      <a:pPr algn="ctr" rtl="0">
                        <a:lnSpc>
                          <a:spcPct val="115000"/>
                        </a:lnSpc>
                        <a:spcAft>
                          <a:spcPts val="0"/>
                        </a:spcAft>
                      </a:pPr>
                      <a:r>
                        <a:rPr lang="en-US" sz="1200" b="1">
                          <a:solidFill>
                            <a:schemeClr val="bg1"/>
                          </a:solidFill>
                          <a:latin typeface="Times New Roman"/>
                          <a:ea typeface="Times New Roman"/>
                          <a:cs typeface="Traditional Arabic"/>
                        </a:rPr>
                        <a:t>R1</a:t>
                      </a:r>
                      <a:endParaRPr lang="en-US" sz="1400" b="1">
                        <a:solidFill>
                          <a:schemeClr val="bg1"/>
                        </a:solidFill>
                        <a:latin typeface="SimSu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200" b="1">
                          <a:solidFill>
                            <a:schemeClr val="bg1"/>
                          </a:solidFill>
                          <a:latin typeface="Times New Roman"/>
                          <a:ea typeface="Times New Roman"/>
                          <a:cs typeface="Traditional Arabic"/>
                        </a:rPr>
                        <a:t>R2</a:t>
                      </a:r>
                      <a:endParaRPr lang="en-US" sz="1400" b="1">
                        <a:solidFill>
                          <a:schemeClr val="bg1"/>
                        </a:solidFill>
                        <a:latin typeface="SimSu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200" b="1">
                          <a:solidFill>
                            <a:schemeClr val="bg1"/>
                          </a:solidFill>
                          <a:latin typeface="Times New Roman"/>
                          <a:ea typeface="Times New Roman"/>
                          <a:cs typeface="Traditional Arabic"/>
                        </a:rPr>
                        <a:t>R3</a:t>
                      </a:r>
                      <a:endParaRPr lang="en-US" sz="1400" b="1">
                        <a:solidFill>
                          <a:schemeClr val="bg1"/>
                        </a:solidFill>
                        <a:latin typeface="SimSu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200" b="1">
                          <a:solidFill>
                            <a:schemeClr val="bg1"/>
                          </a:solidFill>
                          <a:latin typeface="Times New Roman"/>
                          <a:ea typeface="Times New Roman"/>
                          <a:cs typeface="Traditional Arabic"/>
                        </a:rPr>
                        <a:t>R4</a:t>
                      </a:r>
                      <a:endParaRPr lang="en-US" sz="1400" b="1">
                        <a:solidFill>
                          <a:schemeClr val="bg1"/>
                        </a:solidFill>
                        <a:latin typeface="SimSu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605">
                <a:tc>
                  <a:txBody>
                    <a:bodyPr/>
                    <a:lstStyle/>
                    <a:p>
                      <a:pPr indent="-90170" algn="l" rtl="0">
                        <a:lnSpc>
                          <a:spcPct val="115000"/>
                        </a:lnSpc>
                        <a:spcAft>
                          <a:spcPts val="0"/>
                        </a:spcAft>
                      </a:pPr>
                      <a:r>
                        <a:rPr lang="en-US" sz="1200" b="1" dirty="0" smtClean="0">
                          <a:solidFill>
                            <a:srgbClr val="FFFF00"/>
                          </a:solidFill>
                          <a:latin typeface="Times New Roman"/>
                          <a:ea typeface="Times New Roman"/>
                          <a:cs typeface="Traditional Arabic"/>
                        </a:rPr>
                        <a:t>Wheat</a:t>
                      </a:r>
                      <a:endParaRPr lang="en-US" sz="1400" b="1" dirty="0">
                        <a:solidFill>
                          <a:srgbClr val="FFFF00"/>
                        </a:solidFill>
                        <a:latin typeface="SimSu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endParaRPr lang="ar-SA"/>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1200" b="1">
                        <a:solidFill>
                          <a:schemeClr val="bg1"/>
                        </a:solidFill>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1200" b="1">
                        <a:solidFill>
                          <a:schemeClr val="bg1"/>
                        </a:solidFill>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1200" b="1" dirty="0">
                        <a:solidFill>
                          <a:schemeClr val="bg1"/>
                        </a:solidFill>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A"/>
                    </a:p>
                  </a:txBody>
                  <a:tcPr/>
                </a:tc>
                <a:tc>
                  <a:txBody>
                    <a:bodyPr/>
                    <a:lstStyle/>
                    <a:p>
                      <a:pPr algn="ctr" rtl="0">
                        <a:lnSpc>
                          <a:spcPct val="115000"/>
                        </a:lnSpc>
                        <a:spcAft>
                          <a:spcPts val="0"/>
                        </a:spcAft>
                      </a:pPr>
                      <a:endParaRPr lang="en-US" sz="1200" b="1" dirty="0">
                        <a:solidFill>
                          <a:schemeClr val="bg1"/>
                        </a:solidFill>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1200" b="1">
                        <a:solidFill>
                          <a:schemeClr val="bg1"/>
                        </a:solidFill>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1200" b="1">
                        <a:solidFill>
                          <a:schemeClr val="bg1"/>
                        </a:solidFill>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1200" b="1">
                        <a:solidFill>
                          <a:schemeClr val="bg1"/>
                        </a:solidFill>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955">
                <a:tc>
                  <a:txBody>
                    <a:bodyPr/>
                    <a:lstStyle/>
                    <a:p>
                      <a:pPr indent="-90170" algn="l" rtl="0">
                        <a:lnSpc>
                          <a:spcPct val="115000"/>
                        </a:lnSpc>
                        <a:spcAft>
                          <a:spcPts val="0"/>
                        </a:spcAft>
                      </a:pPr>
                      <a:r>
                        <a:rPr lang="en-US" sz="1200" b="1" dirty="0" smtClean="0">
                          <a:solidFill>
                            <a:srgbClr val="FFFF00"/>
                          </a:solidFill>
                          <a:latin typeface="Times New Roman"/>
                          <a:ea typeface="Times New Roman"/>
                          <a:cs typeface="Traditional Arabic"/>
                        </a:rPr>
                        <a:t>Barley</a:t>
                      </a:r>
                      <a:endParaRPr lang="en-US" sz="1400" b="1" dirty="0">
                        <a:solidFill>
                          <a:srgbClr val="FFFF00"/>
                        </a:solidFill>
                        <a:latin typeface="SimSu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endParaRPr lang="ar-SA"/>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1200" b="1">
                        <a:solidFill>
                          <a:schemeClr val="bg1"/>
                        </a:solidFill>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1200" b="1">
                        <a:solidFill>
                          <a:schemeClr val="bg1"/>
                        </a:solidFill>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1200" b="1">
                        <a:solidFill>
                          <a:schemeClr val="bg1"/>
                        </a:solidFill>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A"/>
                    </a:p>
                  </a:txBody>
                  <a:tcPr/>
                </a:tc>
                <a:tc>
                  <a:txBody>
                    <a:bodyPr/>
                    <a:lstStyle/>
                    <a:p>
                      <a:pPr algn="ctr" rtl="0">
                        <a:lnSpc>
                          <a:spcPct val="115000"/>
                        </a:lnSpc>
                        <a:spcAft>
                          <a:spcPts val="0"/>
                        </a:spcAft>
                      </a:pPr>
                      <a:endParaRPr lang="en-US" sz="1200" b="1" dirty="0">
                        <a:solidFill>
                          <a:schemeClr val="bg1"/>
                        </a:solidFill>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1200" b="1">
                        <a:solidFill>
                          <a:schemeClr val="bg1"/>
                        </a:solidFill>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1200" b="1">
                        <a:solidFill>
                          <a:schemeClr val="bg1"/>
                        </a:solidFill>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1200" b="1">
                        <a:solidFill>
                          <a:schemeClr val="bg1"/>
                        </a:solidFill>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955">
                <a:tc>
                  <a:txBody>
                    <a:bodyPr/>
                    <a:lstStyle/>
                    <a:p>
                      <a:pPr indent="-90170" algn="l" rtl="0">
                        <a:lnSpc>
                          <a:spcPct val="115000"/>
                        </a:lnSpc>
                        <a:spcAft>
                          <a:spcPts val="0"/>
                        </a:spcAft>
                      </a:pPr>
                      <a:r>
                        <a:rPr lang="en-US" sz="1200" b="1" dirty="0" smtClean="0">
                          <a:solidFill>
                            <a:srgbClr val="FFFF00"/>
                          </a:solidFill>
                          <a:latin typeface="Times New Roman"/>
                          <a:ea typeface="Times New Roman"/>
                          <a:cs typeface="Traditional Arabic"/>
                        </a:rPr>
                        <a:t>Triticale</a:t>
                      </a:r>
                      <a:endParaRPr lang="en-US" sz="1400" b="1" dirty="0">
                        <a:solidFill>
                          <a:srgbClr val="FFFF00"/>
                        </a:solidFill>
                        <a:latin typeface="SimSu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endParaRPr lang="ar-SA"/>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1200" b="1">
                        <a:solidFill>
                          <a:schemeClr val="bg1"/>
                        </a:solidFill>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1200" b="1">
                        <a:solidFill>
                          <a:schemeClr val="bg1"/>
                        </a:solidFill>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1200" b="1">
                        <a:solidFill>
                          <a:schemeClr val="bg1"/>
                        </a:solidFill>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A"/>
                    </a:p>
                  </a:txBody>
                  <a:tcPr/>
                </a:tc>
                <a:tc>
                  <a:txBody>
                    <a:bodyPr/>
                    <a:lstStyle/>
                    <a:p>
                      <a:pPr algn="ctr" rtl="0">
                        <a:lnSpc>
                          <a:spcPct val="115000"/>
                        </a:lnSpc>
                        <a:spcAft>
                          <a:spcPts val="0"/>
                        </a:spcAft>
                      </a:pPr>
                      <a:endParaRPr lang="en-US" sz="1200" b="1" dirty="0">
                        <a:solidFill>
                          <a:schemeClr val="bg1"/>
                        </a:solidFill>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1200" b="1" dirty="0">
                        <a:solidFill>
                          <a:schemeClr val="bg1"/>
                        </a:solidFill>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1200" b="1">
                        <a:solidFill>
                          <a:schemeClr val="bg1"/>
                        </a:solidFill>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1200" b="1" dirty="0">
                        <a:solidFill>
                          <a:schemeClr val="bg1"/>
                        </a:solidFill>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955">
                <a:tc gridSpan="5">
                  <a:txBody>
                    <a:bodyPr/>
                    <a:lstStyle/>
                    <a:p>
                      <a:pPr algn="ctr" rtl="0">
                        <a:lnSpc>
                          <a:spcPct val="115000"/>
                        </a:lnSpc>
                        <a:spcAft>
                          <a:spcPts val="0"/>
                        </a:spcAft>
                      </a:pPr>
                      <a:endParaRPr lang="en-US" sz="1400" b="1" dirty="0">
                        <a:solidFill>
                          <a:schemeClr val="bg1"/>
                        </a:solidFill>
                        <a:latin typeface="SimSu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vMerge="1">
                  <a:txBody>
                    <a:bodyPr/>
                    <a:lstStyle/>
                    <a:p>
                      <a:pPr rtl="1"/>
                      <a:endParaRPr lang="ar-SA"/>
                    </a:p>
                  </a:txBody>
                  <a:tcPr/>
                </a:tc>
                <a:tc gridSpan="4">
                  <a:txBody>
                    <a:bodyPr/>
                    <a:lstStyle/>
                    <a:p>
                      <a:pPr algn="ctr" rtl="0">
                        <a:lnSpc>
                          <a:spcPct val="115000"/>
                        </a:lnSpc>
                        <a:spcAft>
                          <a:spcPts val="0"/>
                        </a:spcAft>
                      </a:pPr>
                      <a:r>
                        <a:rPr lang="en-US" sz="1200" b="1" dirty="0">
                          <a:solidFill>
                            <a:schemeClr val="bg1"/>
                          </a:solidFill>
                          <a:latin typeface="Times New Roman"/>
                          <a:ea typeface="Times New Roman"/>
                          <a:cs typeface="Traditional Arabic"/>
                        </a:rPr>
                        <a:t>Border zone</a:t>
                      </a:r>
                      <a:endParaRPr lang="en-US" sz="1400" b="1" dirty="0">
                        <a:solidFill>
                          <a:schemeClr val="bg1"/>
                        </a:solidFill>
                        <a:latin typeface="SimSu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147955">
                <a:tc>
                  <a:txBody>
                    <a:bodyPr/>
                    <a:lstStyle/>
                    <a:p>
                      <a:pPr indent="-90170" algn="l" rtl="0">
                        <a:lnSpc>
                          <a:spcPct val="115000"/>
                        </a:lnSpc>
                        <a:spcAft>
                          <a:spcPts val="0"/>
                        </a:spcAft>
                      </a:pPr>
                      <a:r>
                        <a:rPr lang="en-US" sz="1200" b="1" dirty="0" smtClean="0">
                          <a:solidFill>
                            <a:srgbClr val="FFFF00"/>
                          </a:solidFill>
                          <a:latin typeface="Times New Roman"/>
                          <a:ea typeface="Times New Roman"/>
                          <a:cs typeface="Traditional Arabic"/>
                        </a:rPr>
                        <a:t>Barley</a:t>
                      </a:r>
                      <a:endParaRPr lang="en-US" sz="1400" b="1" dirty="0">
                        <a:solidFill>
                          <a:srgbClr val="FFFF00"/>
                        </a:solidFill>
                        <a:latin typeface="SimSu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endParaRPr lang="ar-SA"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1200" b="1" dirty="0">
                        <a:solidFill>
                          <a:schemeClr val="bg1"/>
                        </a:solidFill>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1200" b="1" dirty="0">
                        <a:solidFill>
                          <a:schemeClr val="bg1"/>
                        </a:solidFill>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1200" b="1" dirty="0">
                        <a:solidFill>
                          <a:schemeClr val="bg1"/>
                        </a:solidFill>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A"/>
                    </a:p>
                  </a:txBody>
                  <a:tcPr/>
                </a:tc>
                <a:tc rowSpan="3" gridSpan="4">
                  <a:txBody>
                    <a:bodyPr/>
                    <a:lstStyle/>
                    <a:p>
                      <a:pPr algn="ctr" rtl="0">
                        <a:lnSpc>
                          <a:spcPct val="115000"/>
                        </a:lnSpc>
                        <a:spcAft>
                          <a:spcPts val="0"/>
                        </a:spcAft>
                      </a:pPr>
                      <a:endParaRPr lang="en-US" sz="1200" b="1" dirty="0">
                        <a:solidFill>
                          <a:schemeClr val="bg1"/>
                        </a:solidFill>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pPr algn="ctr" rtl="0">
                        <a:lnSpc>
                          <a:spcPct val="115000"/>
                        </a:lnSpc>
                        <a:spcAft>
                          <a:spcPts val="0"/>
                        </a:spcAft>
                      </a:pPr>
                      <a:endParaRPr lang="en-US" sz="1200" b="1" dirty="0">
                        <a:solidFill>
                          <a:schemeClr val="bg1"/>
                        </a:solidFill>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pPr algn="ctr" rtl="0">
                        <a:lnSpc>
                          <a:spcPct val="115000"/>
                        </a:lnSpc>
                        <a:spcAft>
                          <a:spcPts val="0"/>
                        </a:spcAft>
                      </a:pPr>
                      <a:endParaRPr lang="en-US" sz="1200" b="1" dirty="0">
                        <a:solidFill>
                          <a:schemeClr val="bg1"/>
                        </a:solidFill>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pPr algn="ctr" rtl="0">
                        <a:lnSpc>
                          <a:spcPct val="115000"/>
                        </a:lnSpc>
                        <a:spcAft>
                          <a:spcPts val="0"/>
                        </a:spcAft>
                      </a:pPr>
                      <a:endParaRPr lang="en-US" sz="1200" b="1" dirty="0">
                        <a:solidFill>
                          <a:schemeClr val="bg1"/>
                        </a:solidFill>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955">
                <a:tc>
                  <a:txBody>
                    <a:bodyPr/>
                    <a:lstStyle/>
                    <a:p>
                      <a:pPr marL="0" indent="0" algn="l" rtl="0">
                        <a:lnSpc>
                          <a:spcPct val="115000"/>
                        </a:lnSpc>
                        <a:spcAft>
                          <a:spcPts val="0"/>
                        </a:spcAft>
                      </a:pPr>
                      <a:r>
                        <a:rPr lang="en-US" sz="1200" b="1" dirty="0" smtClean="0">
                          <a:solidFill>
                            <a:srgbClr val="FFFF00"/>
                          </a:solidFill>
                          <a:latin typeface="Times New Roman"/>
                          <a:ea typeface="Times New Roman"/>
                          <a:cs typeface="Traditional Arabic"/>
                        </a:rPr>
                        <a:t>Triticale</a:t>
                      </a:r>
                      <a:endParaRPr lang="en-US" sz="1400" b="1" dirty="0">
                        <a:solidFill>
                          <a:srgbClr val="FFFF00"/>
                        </a:solidFill>
                        <a:latin typeface="SimSu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endParaRPr lang="ar-SA"/>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1200" b="1">
                        <a:solidFill>
                          <a:schemeClr val="bg1"/>
                        </a:solidFill>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1200" b="1">
                        <a:solidFill>
                          <a:schemeClr val="bg1"/>
                        </a:solidFill>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1200" b="1">
                        <a:solidFill>
                          <a:schemeClr val="bg1"/>
                        </a:solidFill>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A"/>
                    </a:p>
                  </a:txBody>
                  <a:tcPr/>
                </a:tc>
                <a:tc gridSpan="4" vMerge="1">
                  <a:txBody>
                    <a:bodyPr/>
                    <a:lstStyle/>
                    <a:p>
                      <a:pPr algn="ctr" rtl="0">
                        <a:lnSpc>
                          <a:spcPct val="115000"/>
                        </a:lnSpc>
                        <a:spcAft>
                          <a:spcPts val="0"/>
                        </a:spcAft>
                      </a:pPr>
                      <a:endParaRPr lang="en-US" sz="1200" b="1" dirty="0">
                        <a:solidFill>
                          <a:schemeClr val="bg1"/>
                        </a:solidFill>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pPr algn="ctr" rtl="0">
                        <a:lnSpc>
                          <a:spcPct val="115000"/>
                        </a:lnSpc>
                        <a:spcAft>
                          <a:spcPts val="0"/>
                        </a:spcAft>
                      </a:pPr>
                      <a:endParaRPr lang="en-US" sz="1200" b="1" dirty="0">
                        <a:solidFill>
                          <a:schemeClr val="bg1"/>
                        </a:solidFill>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pPr algn="ctr" rtl="0">
                        <a:lnSpc>
                          <a:spcPct val="115000"/>
                        </a:lnSpc>
                        <a:spcAft>
                          <a:spcPts val="0"/>
                        </a:spcAft>
                      </a:pPr>
                      <a:endParaRPr lang="en-US" sz="1200" b="1" dirty="0">
                        <a:solidFill>
                          <a:schemeClr val="bg1"/>
                        </a:solidFill>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pPr algn="ctr" rtl="0">
                        <a:lnSpc>
                          <a:spcPct val="115000"/>
                        </a:lnSpc>
                        <a:spcAft>
                          <a:spcPts val="0"/>
                        </a:spcAft>
                      </a:pPr>
                      <a:endParaRPr lang="en-US" sz="1200" b="1" dirty="0">
                        <a:solidFill>
                          <a:schemeClr val="bg1"/>
                        </a:solidFill>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955">
                <a:tc>
                  <a:txBody>
                    <a:bodyPr/>
                    <a:lstStyle/>
                    <a:p>
                      <a:pPr indent="-90170" algn="l" rtl="0">
                        <a:lnSpc>
                          <a:spcPct val="115000"/>
                        </a:lnSpc>
                        <a:spcAft>
                          <a:spcPts val="0"/>
                        </a:spcAft>
                      </a:pPr>
                      <a:r>
                        <a:rPr lang="en-US" sz="1200" b="1" dirty="0" smtClean="0">
                          <a:solidFill>
                            <a:srgbClr val="FFFF00"/>
                          </a:solidFill>
                          <a:latin typeface="Times New Roman"/>
                          <a:ea typeface="Times New Roman"/>
                          <a:cs typeface="Traditional Arabic"/>
                        </a:rPr>
                        <a:t>Wheat</a:t>
                      </a:r>
                      <a:endParaRPr lang="en-US" sz="1400" b="1" dirty="0">
                        <a:solidFill>
                          <a:srgbClr val="FFFF00"/>
                        </a:solidFill>
                        <a:latin typeface="SimSu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endParaRPr lang="ar-SA"/>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1200" b="1" dirty="0">
                        <a:solidFill>
                          <a:schemeClr val="bg1"/>
                        </a:solidFill>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1200" b="1" dirty="0">
                        <a:solidFill>
                          <a:schemeClr val="bg1"/>
                        </a:solidFill>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1200" b="1" dirty="0">
                        <a:solidFill>
                          <a:schemeClr val="bg1"/>
                        </a:solidFill>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A"/>
                    </a:p>
                  </a:txBody>
                  <a:tcPr/>
                </a:tc>
                <a:tc gridSpan="4" vMerge="1">
                  <a:txBody>
                    <a:bodyPr/>
                    <a:lstStyle/>
                    <a:p>
                      <a:pPr algn="ctr" rtl="0">
                        <a:lnSpc>
                          <a:spcPct val="115000"/>
                        </a:lnSpc>
                        <a:spcAft>
                          <a:spcPts val="0"/>
                        </a:spcAft>
                      </a:pPr>
                      <a:endParaRPr lang="en-US" sz="1200" b="1" dirty="0">
                        <a:solidFill>
                          <a:schemeClr val="bg1"/>
                        </a:solidFill>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pPr algn="ctr" rtl="0">
                        <a:lnSpc>
                          <a:spcPct val="115000"/>
                        </a:lnSpc>
                        <a:spcAft>
                          <a:spcPts val="0"/>
                        </a:spcAft>
                      </a:pPr>
                      <a:endParaRPr lang="en-US" sz="1200" b="1" dirty="0">
                        <a:solidFill>
                          <a:schemeClr val="bg1"/>
                        </a:solidFill>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pPr algn="ctr" rtl="0">
                        <a:lnSpc>
                          <a:spcPct val="115000"/>
                        </a:lnSpc>
                        <a:spcAft>
                          <a:spcPts val="0"/>
                        </a:spcAft>
                      </a:pPr>
                      <a:endParaRPr lang="en-US" sz="1200" b="1" dirty="0">
                        <a:solidFill>
                          <a:schemeClr val="bg1"/>
                        </a:solidFill>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pPr algn="ctr" rtl="0">
                        <a:lnSpc>
                          <a:spcPct val="115000"/>
                        </a:lnSpc>
                        <a:spcAft>
                          <a:spcPts val="0"/>
                        </a:spcAft>
                      </a:pPr>
                      <a:endParaRPr lang="en-US" sz="1200" b="1" dirty="0">
                        <a:solidFill>
                          <a:schemeClr val="bg1"/>
                        </a:solidFill>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5171" name="AutoShape 3"/>
          <p:cNvSpPr>
            <a:spLocks noChangeArrowheads="1"/>
          </p:cNvSpPr>
          <p:nvPr/>
        </p:nvSpPr>
        <p:spPr bwMode="auto">
          <a:xfrm>
            <a:off x="3810000" y="1676400"/>
            <a:ext cx="1239838" cy="342900"/>
          </a:xfrm>
          <a:custGeom>
            <a:avLst/>
            <a:gdLst>
              <a:gd name="G0" fmla="+- 6480 0 0"/>
              <a:gd name="G1" fmla="+- 8640 0 0"/>
              <a:gd name="G2" fmla="+- 6171 0 0"/>
              <a:gd name="G3" fmla="+- 21600 0 6480"/>
              <a:gd name="G4" fmla="+- 21600 0 8640"/>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5429 h 21600"/>
              <a:gd name="T4" fmla="*/ 10800 w 21600"/>
              <a:gd name="T5" fmla="*/ 18514 h 21600"/>
              <a:gd name="T6" fmla="*/ 21600 w 21600"/>
              <a:gd name="T7" fmla="*/ 15429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8" name="Rectangle 7"/>
          <p:cNvSpPr/>
          <p:nvPr/>
        </p:nvSpPr>
        <p:spPr>
          <a:xfrm>
            <a:off x="5181600" y="1295400"/>
            <a:ext cx="2362200" cy="307777"/>
          </a:xfrm>
          <a:prstGeom prst="rect">
            <a:avLst/>
          </a:prstGeom>
        </p:spPr>
        <p:txBody>
          <a:bodyPr wrap="square">
            <a:spAutoFit/>
          </a:bodyPr>
          <a:lstStyle/>
          <a:p>
            <a:r>
              <a:rPr lang="en-US" sz="1400" b="1" dirty="0" smtClean="0">
                <a:solidFill>
                  <a:schemeClr val="bg1"/>
                </a:solidFill>
              </a:rPr>
              <a:t>  </a:t>
            </a:r>
            <a:endParaRPr lang="ar-SA" sz="1400" b="1" dirty="0">
              <a:solidFill>
                <a:schemeClr val="bg1"/>
              </a:solidFill>
            </a:endParaRPr>
          </a:p>
        </p:txBody>
      </p:sp>
      <p:sp>
        <p:nvSpPr>
          <p:cNvPr id="135172" name="Rectangle 4"/>
          <p:cNvSpPr>
            <a:spLocks noChangeArrowheads="1"/>
          </p:cNvSpPr>
          <p:nvPr/>
        </p:nvSpPr>
        <p:spPr bwMode="auto">
          <a:xfrm>
            <a:off x="7467600" y="1752600"/>
            <a:ext cx="228600" cy="2819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135173" name="Rectangle 5"/>
          <p:cNvSpPr>
            <a:spLocks noChangeArrowheads="1"/>
          </p:cNvSpPr>
          <p:nvPr/>
        </p:nvSpPr>
        <p:spPr bwMode="auto">
          <a:xfrm>
            <a:off x="1143000" y="1905000"/>
            <a:ext cx="152400" cy="2743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135174" name="Rectangle 6"/>
          <p:cNvSpPr>
            <a:spLocks noChangeArrowheads="1"/>
          </p:cNvSpPr>
          <p:nvPr/>
        </p:nvSpPr>
        <p:spPr bwMode="auto">
          <a:xfrm flipV="1">
            <a:off x="1219200" y="1828800"/>
            <a:ext cx="533400" cy="15240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ar-SA"/>
          </a:p>
        </p:txBody>
      </p:sp>
      <p:graphicFrame>
        <p:nvGraphicFramePr>
          <p:cNvPr id="12" name="Table 11"/>
          <p:cNvGraphicFramePr>
            <a:graphicFrameLocks noGrp="1"/>
          </p:cNvGraphicFramePr>
          <p:nvPr/>
        </p:nvGraphicFramePr>
        <p:xfrm>
          <a:off x="2743200" y="1752600"/>
          <a:ext cx="1219200" cy="304800"/>
        </p:xfrm>
        <a:graphic>
          <a:graphicData uri="http://schemas.openxmlformats.org/drawingml/2006/table">
            <a:tbl>
              <a:tblPr rtl="1" firstRow="1" bandRow="1">
                <a:tableStyleId>{5C22544A-7EE6-4342-B048-85BDC9FD1C3A}</a:tableStyleId>
              </a:tblPr>
              <a:tblGrid>
                <a:gridCol w="1219200"/>
              </a:tblGrid>
              <a:tr h="304800">
                <a:tc>
                  <a:txBody>
                    <a:bodyPr/>
                    <a:lstStyle/>
                    <a:p>
                      <a:pPr rtl="1"/>
                      <a:r>
                        <a:rPr kumimoji="0" lang="en-US" sz="1400" b="1" kern="1200" dirty="0" smtClean="0">
                          <a:solidFill>
                            <a:schemeClr val="lt1"/>
                          </a:solidFill>
                          <a:latin typeface="+mn-lt"/>
                          <a:ea typeface="+mn-ea"/>
                          <a:cs typeface="+mn-cs"/>
                        </a:rPr>
                        <a:t>Magnetron</a:t>
                      </a:r>
                      <a:endParaRPr lang="ar-SA" sz="1400" dirty="0"/>
                    </a:p>
                  </a:txBody>
                  <a:tcPr/>
                </a:tc>
              </a:tr>
            </a:tbl>
          </a:graphicData>
        </a:graphic>
      </p:graphicFrame>
      <p:graphicFrame>
        <p:nvGraphicFramePr>
          <p:cNvPr id="13" name="Table 12"/>
          <p:cNvGraphicFramePr>
            <a:graphicFrameLocks noGrp="1"/>
          </p:cNvGraphicFramePr>
          <p:nvPr/>
        </p:nvGraphicFramePr>
        <p:xfrm>
          <a:off x="1600200" y="1752600"/>
          <a:ext cx="1161790" cy="335280"/>
        </p:xfrm>
        <a:graphic>
          <a:graphicData uri="http://schemas.openxmlformats.org/drawingml/2006/table">
            <a:tbl>
              <a:tblPr rtl="1" firstRow="1" bandRow="1">
                <a:tableStyleId>{5C22544A-7EE6-4342-B048-85BDC9FD1C3A}</a:tableStyleId>
              </a:tblPr>
              <a:tblGrid>
                <a:gridCol w="1161790"/>
              </a:tblGrid>
              <a:tr h="335280">
                <a:tc>
                  <a:txBody>
                    <a:bodyPr/>
                    <a:lstStyle/>
                    <a:p>
                      <a:pPr algn="l" rtl="1"/>
                      <a:r>
                        <a:rPr kumimoji="0" lang="en-US" sz="1600" b="1" kern="1200" dirty="0" smtClean="0">
                          <a:solidFill>
                            <a:schemeClr val="lt1"/>
                          </a:solidFill>
                          <a:latin typeface="+mn-lt"/>
                          <a:ea typeface="+mn-ea"/>
                          <a:cs typeface="+mn-cs"/>
                        </a:rPr>
                        <a:t>Magnetic</a:t>
                      </a:r>
                      <a:endParaRPr lang="ar-SA" dirty="0"/>
                    </a:p>
                  </a:txBody>
                  <a:tcPr/>
                </a:tc>
              </a:tr>
            </a:tbl>
          </a:graphicData>
        </a:graphic>
      </p:graphicFrame>
      <p:graphicFrame>
        <p:nvGraphicFramePr>
          <p:cNvPr id="14" name="Table 13"/>
          <p:cNvGraphicFramePr>
            <a:graphicFrameLocks noGrp="1"/>
          </p:cNvGraphicFramePr>
          <p:nvPr/>
        </p:nvGraphicFramePr>
        <p:xfrm>
          <a:off x="4953000" y="1676400"/>
          <a:ext cx="2743200" cy="365760"/>
        </p:xfrm>
        <a:graphic>
          <a:graphicData uri="http://schemas.openxmlformats.org/drawingml/2006/table">
            <a:tbl>
              <a:tblPr rtl="1" firstRow="1" bandRow="1">
                <a:tableStyleId>{5C22544A-7EE6-4342-B048-85BDC9FD1C3A}</a:tableStyleId>
              </a:tblPr>
              <a:tblGrid>
                <a:gridCol w="2743200"/>
              </a:tblGrid>
              <a:tr h="304800">
                <a:tc>
                  <a:txBody>
                    <a:bodyPr/>
                    <a:lstStyle/>
                    <a:p>
                      <a:pPr algn="l" rtl="1"/>
                      <a:r>
                        <a:rPr lang="en-US" sz="1800" b="1" dirty="0" smtClean="0">
                          <a:solidFill>
                            <a:schemeClr val="bg1"/>
                          </a:solidFill>
                        </a:rPr>
                        <a:t>Under ground brackish </a:t>
                      </a:r>
                      <a:endParaRPr lang="ar-SA" dirty="0"/>
                    </a:p>
                  </a:txBody>
                  <a:tcPr/>
                </a:tc>
              </a:tr>
            </a:tbl>
          </a:graphicData>
        </a:graphic>
      </p:graphicFrame>
      <p:graphicFrame>
        <p:nvGraphicFramePr>
          <p:cNvPr id="16" name="Table 15"/>
          <p:cNvGraphicFramePr>
            <a:graphicFrameLocks noGrp="1"/>
          </p:cNvGraphicFramePr>
          <p:nvPr/>
        </p:nvGraphicFramePr>
        <p:xfrm>
          <a:off x="3733800" y="1219200"/>
          <a:ext cx="1447800" cy="365760"/>
        </p:xfrm>
        <a:graphic>
          <a:graphicData uri="http://schemas.openxmlformats.org/drawingml/2006/table">
            <a:tbl>
              <a:tblPr rtl="1" firstRow="1" bandRow="1">
                <a:tableStyleId>{5C22544A-7EE6-4342-B048-85BDC9FD1C3A}</a:tableStyleId>
              </a:tblPr>
              <a:tblGrid>
                <a:gridCol w="1447800"/>
              </a:tblGrid>
              <a:tr h="335280">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800" b="0" dirty="0" smtClean="0">
                          <a:solidFill>
                            <a:schemeClr val="bg1"/>
                          </a:solidFill>
                          <a:latin typeface="Times New Roman"/>
                          <a:ea typeface="Times New Roman"/>
                          <a:cs typeface="Traditional Arabic"/>
                        </a:rPr>
                        <a:t>Water Pump</a:t>
                      </a:r>
                      <a:endParaRPr lang="en-US" sz="2000" b="1" dirty="0" smtClean="0">
                        <a:solidFill>
                          <a:schemeClr val="bg1"/>
                        </a:solidFill>
                        <a:latin typeface="SimSun"/>
                        <a:ea typeface="Times New Roman"/>
                        <a:cs typeface="Traditional Arabic"/>
                      </a:endParaRPr>
                    </a:p>
                  </a:txBody>
                  <a:tcPr/>
                </a:tc>
              </a:tr>
            </a:tbl>
          </a:graphicData>
        </a:graphic>
      </p:graphicFrame>
      <p:graphicFrame>
        <p:nvGraphicFramePr>
          <p:cNvPr id="17" name="Table 16"/>
          <p:cNvGraphicFramePr>
            <a:graphicFrameLocks noGrp="1"/>
          </p:cNvGraphicFramePr>
          <p:nvPr/>
        </p:nvGraphicFramePr>
        <p:xfrm>
          <a:off x="2209800" y="3505200"/>
          <a:ext cx="1981200" cy="304800"/>
        </p:xfrm>
        <a:graphic>
          <a:graphicData uri="http://schemas.openxmlformats.org/drawingml/2006/table">
            <a:tbl>
              <a:tblPr rtl="1" firstRow="1" bandRow="1">
                <a:tableStyleId>{5C22544A-7EE6-4342-B048-85BDC9FD1C3A}</a:tableStyleId>
              </a:tblPr>
              <a:tblGrid>
                <a:gridCol w="1981200"/>
              </a:tblGrid>
              <a:tr h="152400">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Times New Roman"/>
                          <a:ea typeface="Times New Roman"/>
                          <a:cs typeface="Traditional Arabic"/>
                        </a:rPr>
                        <a:t>Treated waste water</a:t>
                      </a:r>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ing Saud University - College of Foods and Agriculture">
            <a:hlinkClick r:id="rId3"/>
          </p:cNvPr>
          <p:cNvPicPr/>
          <p:nvPr/>
        </p:nvPicPr>
        <p:blipFill>
          <a:blip r:embed="rId4" cstate="print"/>
          <a:srcRect/>
          <a:stretch>
            <a:fillRect/>
          </a:stretch>
        </p:blipFill>
        <p:spPr bwMode="auto">
          <a:xfrm>
            <a:off x="4038600" y="762000"/>
            <a:ext cx="1524000" cy="1600200"/>
          </a:xfrm>
          <a:prstGeom prst="rect">
            <a:avLst/>
          </a:prstGeom>
          <a:noFill/>
          <a:ln w="9525">
            <a:noFill/>
            <a:miter lim="800000"/>
            <a:headEnd/>
            <a:tailEnd/>
          </a:ln>
        </p:spPr>
      </p:pic>
      <p:pic>
        <p:nvPicPr>
          <p:cNvPr id="6" name="Picture 4" descr="j0301252"/>
          <p:cNvPicPr>
            <a:picLocks noChangeAspect="1" noChangeArrowheads="1"/>
          </p:cNvPicPr>
          <p:nvPr/>
        </p:nvPicPr>
        <p:blipFill>
          <a:blip r:embed="rId5" cstate="print"/>
          <a:srcRect/>
          <a:stretch>
            <a:fillRect/>
          </a:stretch>
        </p:blipFill>
        <p:spPr bwMode="auto">
          <a:xfrm>
            <a:off x="4343400" y="2743200"/>
            <a:ext cx="3983038" cy="2682875"/>
          </a:xfrm>
          <a:prstGeom prst="rect">
            <a:avLst/>
          </a:prstGeom>
          <a:noFill/>
        </p:spPr>
      </p:pic>
      <p:sp>
        <p:nvSpPr>
          <p:cNvPr id="8" name="Rectangle 7"/>
          <p:cNvSpPr/>
          <p:nvPr/>
        </p:nvSpPr>
        <p:spPr>
          <a:xfrm>
            <a:off x="685800" y="2057400"/>
            <a:ext cx="3733800" cy="584775"/>
          </a:xfrm>
          <a:prstGeom prst="rect">
            <a:avLst/>
          </a:prstGeom>
        </p:spPr>
        <p:txBody>
          <a:bodyPr wrap="square">
            <a:spAutoFit/>
          </a:bodyPr>
          <a:lstStyle/>
          <a:p>
            <a:r>
              <a:rPr lang="en-US" sz="3200" b="1" dirty="0" smtClean="0">
                <a:solidFill>
                  <a:srgbClr val="00B050"/>
                </a:solidFill>
                <a:latin typeface="Arial" pitchFamily="34" charset="0"/>
                <a:cs typeface="Andalus" pitchFamily="2" charset="-78"/>
              </a:rPr>
              <a:t>RESULTS</a:t>
            </a:r>
            <a:endParaRPr lang="ar-SA" sz="3200" dirty="0">
              <a:solidFill>
                <a:srgbClr val="00B050"/>
              </a:solidFill>
              <a:latin typeface="Arial" pitchFamily="34" charset="0"/>
              <a:cs typeface="Andalus"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ing Saud University - College of Foods and Agriculture">
            <a:hlinkClick r:id="rId3"/>
          </p:cNvPr>
          <p:cNvPicPr/>
          <p:nvPr/>
        </p:nvPicPr>
        <p:blipFill>
          <a:blip r:embed="rId4" cstate="print"/>
          <a:srcRect/>
          <a:stretch>
            <a:fillRect/>
          </a:stretch>
        </p:blipFill>
        <p:spPr bwMode="auto">
          <a:xfrm>
            <a:off x="4114800" y="0"/>
            <a:ext cx="1524000" cy="1219200"/>
          </a:xfrm>
          <a:prstGeom prst="rect">
            <a:avLst/>
          </a:prstGeom>
          <a:noFill/>
          <a:ln w="9525">
            <a:noFill/>
            <a:miter lim="800000"/>
            <a:headEnd/>
            <a:tailEnd/>
          </a:ln>
        </p:spPr>
      </p:pic>
      <p:sp>
        <p:nvSpPr>
          <p:cNvPr id="6" name="Rectangle 5"/>
          <p:cNvSpPr/>
          <p:nvPr/>
        </p:nvSpPr>
        <p:spPr>
          <a:xfrm>
            <a:off x="0" y="3505200"/>
            <a:ext cx="9144000" cy="1200329"/>
          </a:xfrm>
          <a:prstGeom prst="rect">
            <a:avLst/>
          </a:prstGeom>
        </p:spPr>
        <p:txBody>
          <a:bodyPr wrap="square">
            <a:spAutoFit/>
          </a:bodyPr>
          <a:lstStyle/>
          <a:p>
            <a:pPr marL="268288" indent="-268288" algn="just"/>
            <a:r>
              <a:rPr lang="en-US" sz="2400" b="1" dirty="0" smtClean="0">
                <a:latin typeface="Times New Roman" pitchFamily="18" charset="0"/>
                <a:cs typeface="Times New Roman" pitchFamily="18" charset="0"/>
              </a:rPr>
              <a:t> - </a:t>
            </a:r>
            <a:r>
              <a:rPr lang="en-US" sz="2400" b="1" dirty="0" smtClean="0">
                <a:solidFill>
                  <a:schemeClr val="bg1"/>
                </a:solidFill>
                <a:latin typeface="Times New Roman" pitchFamily="18" charset="0"/>
                <a:cs typeface="Times New Roman" pitchFamily="18" charset="0"/>
              </a:rPr>
              <a:t>Triticale succeeded to produce significantly highest values of germination percentage 90.00 % compared to 79.67 and 87.00 for wheat and barley, respectively.</a:t>
            </a:r>
          </a:p>
        </p:txBody>
      </p:sp>
      <p:sp>
        <p:nvSpPr>
          <p:cNvPr id="8" name="Rectangle 7"/>
          <p:cNvSpPr/>
          <p:nvPr/>
        </p:nvSpPr>
        <p:spPr>
          <a:xfrm>
            <a:off x="152400" y="2286000"/>
            <a:ext cx="8839200" cy="1200329"/>
          </a:xfrm>
          <a:prstGeom prst="rect">
            <a:avLst/>
          </a:prstGeom>
        </p:spPr>
        <p:txBody>
          <a:bodyPr wrap="square">
            <a:spAutoFit/>
          </a:bodyPr>
          <a:lstStyle/>
          <a:p>
            <a:pPr marL="173038" indent="-173038" algn="just"/>
            <a:r>
              <a:rPr lang="en-US" sz="2200" b="1" dirty="0" smtClean="0">
                <a:solidFill>
                  <a:schemeClr val="bg1"/>
                </a:solidFill>
              </a:rPr>
              <a:t> - </a:t>
            </a:r>
            <a:r>
              <a:rPr lang="en-US" sz="2400" b="1" dirty="0" smtClean="0">
                <a:solidFill>
                  <a:schemeClr val="bg1"/>
                </a:solidFill>
                <a:latin typeface="Times New Roman" pitchFamily="18" charset="0"/>
                <a:cs typeface="Times New Roman" pitchFamily="18" charset="0"/>
              </a:rPr>
              <a:t>Water previously treated in a stationary magnetic field caused significant effect on germinating seeds. Nearly, full germination rate 93.33 % was obtained after 12 days from sowing.</a:t>
            </a:r>
            <a:endParaRPr lang="ar-SA" sz="2400" dirty="0">
              <a:solidFill>
                <a:schemeClr val="bg1"/>
              </a:solidFill>
              <a:latin typeface="Times New Roman" pitchFamily="18" charset="0"/>
              <a:cs typeface="Times New Roman" pitchFamily="18" charset="0"/>
            </a:endParaRPr>
          </a:p>
        </p:txBody>
      </p:sp>
      <p:sp>
        <p:nvSpPr>
          <p:cNvPr id="9" name="Rectangle 8"/>
          <p:cNvSpPr/>
          <p:nvPr/>
        </p:nvSpPr>
        <p:spPr>
          <a:xfrm>
            <a:off x="381000" y="1524000"/>
            <a:ext cx="1676400" cy="381000"/>
          </a:xfrm>
          <a:prstGeom prst="rect">
            <a:avLst/>
          </a:prstGeom>
        </p:spPr>
        <p:txBody>
          <a:bodyPr wrap="square">
            <a:spAutoFit/>
          </a:bodyPr>
          <a:lstStyle/>
          <a:p>
            <a:r>
              <a:rPr lang="en-US" b="1" dirty="0" smtClean="0">
                <a:solidFill>
                  <a:schemeClr val="bg1"/>
                </a:solidFill>
                <a:latin typeface="Arial" pitchFamily="34" charset="0"/>
                <a:cs typeface="Andalus" pitchFamily="2" charset="-78"/>
              </a:rPr>
              <a:t>RESULTS</a:t>
            </a:r>
            <a:endParaRPr lang="ar-SA" dirty="0">
              <a:solidFill>
                <a:schemeClr val="bg1"/>
              </a:solidFill>
              <a:latin typeface="Arial" pitchFamily="34" charset="0"/>
              <a:cs typeface="Andalus" pitchFamily="2" charset="-78"/>
            </a:endParaRPr>
          </a:p>
        </p:txBody>
      </p:sp>
      <p:sp>
        <p:nvSpPr>
          <p:cNvPr id="10" name="Rectangle 9"/>
          <p:cNvSpPr/>
          <p:nvPr/>
        </p:nvSpPr>
        <p:spPr>
          <a:xfrm>
            <a:off x="228600" y="1828800"/>
            <a:ext cx="4482317" cy="461665"/>
          </a:xfrm>
          <a:prstGeom prst="rect">
            <a:avLst/>
          </a:prstGeom>
        </p:spPr>
        <p:txBody>
          <a:bodyPr wrap="none">
            <a:spAutoFit/>
          </a:bodyPr>
          <a:lstStyle/>
          <a:p>
            <a:r>
              <a:rPr lang="en-US" sz="2000" b="1" dirty="0" smtClean="0">
                <a:solidFill>
                  <a:schemeClr val="bg1"/>
                </a:solidFill>
              </a:rPr>
              <a:t>* </a:t>
            </a:r>
            <a:r>
              <a:rPr lang="en-US" sz="2400" b="1" u="sng" dirty="0" smtClean="0">
                <a:solidFill>
                  <a:srgbClr val="FFFF00"/>
                </a:solidFill>
              </a:rPr>
              <a:t>Effect on Germinating Seeds:</a:t>
            </a:r>
            <a:endParaRPr lang="ar-SA" sz="2400" b="1" u="sng" dirty="0">
              <a:solidFill>
                <a:srgbClr val="FFFF00"/>
              </a:solidFill>
            </a:endParaRPr>
          </a:p>
        </p:txBody>
      </p:sp>
      <p:sp>
        <p:nvSpPr>
          <p:cNvPr id="11" name="Rectangle 10"/>
          <p:cNvSpPr/>
          <p:nvPr/>
        </p:nvSpPr>
        <p:spPr>
          <a:xfrm>
            <a:off x="457200" y="4800600"/>
            <a:ext cx="8686800" cy="461665"/>
          </a:xfrm>
          <a:prstGeom prst="rect">
            <a:avLst/>
          </a:prstGeom>
        </p:spPr>
        <p:txBody>
          <a:bodyPr wrap="square">
            <a:spAutoFit/>
          </a:bodyPr>
          <a:lstStyle/>
          <a:p>
            <a:pPr marL="268288" indent="-268288" algn="just"/>
            <a:r>
              <a:rPr lang="en-US" sz="2400" b="1" dirty="0" smtClean="0">
                <a:solidFill>
                  <a:schemeClr val="bg1"/>
                </a:solidFill>
                <a:latin typeface="Times New Roman" pitchFamily="18" charset="0"/>
                <a:cs typeface="Times New Roman" pitchFamily="18" charset="0"/>
              </a:rPr>
              <a:t>*</a:t>
            </a:r>
            <a:r>
              <a:rPr lang="en-US" sz="2400" b="1" u="sng" dirty="0" smtClean="0">
                <a:solidFill>
                  <a:srgbClr val="FFFF00"/>
                </a:solidFill>
                <a:latin typeface="Times New Roman" pitchFamily="18" charset="0"/>
                <a:cs typeface="Times New Roman" pitchFamily="18" charset="0"/>
              </a:rPr>
              <a:t>Effect of magnetic treatments on micronutrients concentration</a:t>
            </a:r>
            <a:r>
              <a:rPr lang="en-US" sz="2400" b="1" dirty="0" smtClean="0">
                <a:solidFill>
                  <a:srgbClr val="FFFF00"/>
                </a:solidFill>
                <a:latin typeface="Times New Roman" pitchFamily="18" charset="0"/>
                <a:cs typeface="Times New Roman" pitchFamily="18" charset="0"/>
              </a:rPr>
              <a:t>:</a:t>
            </a:r>
            <a:endParaRPr lang="en-US" sz="2400" dirty="0" smtClean="0">
              <a:solidFill>
                <a:srgbClr val="FFFF00"/>
              </a:solidFill>
              <a:latin typeface="Times New Roman" pitchFamily="18" charset="0"/>
              <a:cs typeface="Times New Roman" pitchFamily="18" charset="0"/>
            </a:endParaRPr>
          </a:p>
        </p:txBody>
      </p:sp>
      <p:sp>
        <p:nvSpPr>
          <p:cNvPr id="12" name="Rectangle 11"/>
          <p:cNvSpPr/>
          <p:nvPr/>
        </p:nvSpPr>
        <p:spPr>
          <a:xfrm>
            <a:off x="152400" y="5410200"/>
            <a:ext cx="8991600" cy="1200329"/>
          </a:xfrm>
          <a:prstGeom prst="rect">
            <a:avLst/>
          </a:prstGeom>
        </p:spPr>
        <p:txBody>
          <a:bodyPr wrap="square">
            <a:spAutoFit/>
          </a:bodyPr>
          <a:lstStyle/>
          <a:p>
            <a:pPr marL="173038" indent="-173038" algn="just"/>
            <a:r>
              <a:rPr lang="en-US" b="1" dirty="0" smtClean="0"/>
              <a:t>     </a:t>
            </a:r>
            <a:r>
              <a:rPr lang="en-US" sz="2400" b="1" dirty="0" smtClean="0">
                <a:solidFill>
                  <a:schemeClr val="bg1"/>
                </a:solidFill>
                <a:latin typeface="Times New Roman" pitchFamily="18" charset="0"/>
                <a:cs typeface="Times New Roman" pitchFamily="18" charset="0"/>
              </a:rPr>
              <a:t>magnetized water caused significant effect on micronutrients concentration Fe, Zn and </a:t>
            </a:r>
            <a:r>
              <a:rPr lang="en-US" sz="2400" b="1" dirty="0" err="1" smtClean="0">
                <a:solidFill>
                  <a:schemeClr val="bg1"/>
                </a:solidFill>
                <a:latin typeface="Times New Roman" pitchFamily="18" charset="0"/>
                <a:cs typeface="Times New Roman" pitchFamily="18" charset="0"/>
              </a:rPr>
              <a:t>Mn</a:t>
            </a:r>
            <a:r>
              <a:rPr lang="en-US" sz="2400" b="1" dirty="0" smtClean="0">
                <a:solidFill>
                  <a:schemeClr val="bg1"/>
                </a:solidFill>
                <a:latin typeface="Times New Roman" pitchFamily="18" charset="0"/>
                <a:cs typeface="Times New Roman" pitchFamily="18" charset="0"/>
              </a:rPr>
              <a:t> at heading stage for the three crops under investigation </a:t>
            </a:r>
            <a:endParaRPr lang="ar-SA" sz="24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 calcmode="lin" valueType="num">
                                      <p:cBhvr additive="base">
                                        <p:cTn id="3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 calcmode="lin" valueType="num">
                                      <p:cBhvr additive="base">
                                        <p:cTn id="3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ing Saud University - College of Foods and Agriculture">
            <a:hlinkClick r:id="rId3"/>
          </p:cNvPr>
          <p:cNvPicPr/>
          <p:nvPr/>
        </p:nvPicPr>
        <p:blipFill>
          <a:blip r:embed="rId4" cstate="print"/>
          <a:srcRect/>
          <a:stretch>
            <a:fillRect/>
          </a:stretch>
        </p:blipFill>
        <p:spPr bwMode="auto">
          <a:xfrm>
            <a:off x="4038600" y="0"/>
            <a:ext cx="1524000" cy="1219200"/>
          </a:xfrm>
          <a:prstGeom prst="rect">
            <a:avLst/>
          </a:prstGeom>
          <a:noFill/>
          <a:ln w="9525">
            <a:noFill/>
            <a:miter lim="800000"/>
            <a:headEnd/>
            <a:tailEnd/>
          </a:ln>
        </p:spPr>
      </p:pic>
      <p:sp>
        <p:nvSpPr>
          <p:cNvPr id="44036" name="Rectangle 4"/>
          <p:cNvSpPr>
            <a:spLocks noChangeArrowheads="1"/>
          </p:cNvSpPr>
          <p:nvPr/>
        </p:nvSpPr>
        <p:spPr bwMode="auto">
          <a:xfrm>
            <a:off x="228600" y="1600200"/>
            <a:ext cx="6781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zh-CN" sz="2400" b="1" i="0" u="sng" strike="noStrike" cap="none" normalizeH="0" baseline="0" dirty="0" smtClean="0">
                <a:ln>
                  <a:noFill/>
                </a:ln>
                <a:solidFill>
                  <a:srgbClr val="FFFF00"/>
                </a:solidFill>
                <a:effectLst/>
                <a:latin typeface="Times New Roman" pitchFamily="18" charset="0"/>
                <a:cs typeface="Times New Roman" pitchFamily="18" charset="0"/>
              </a:rPr>
              <a:t>Effect of magnetic treatments on Growth criteria:</a:t>
            </a:r>
            <a:endParaRPr kumimoji="0" lang="en-US" altLang="zh-CN" sz="2400" b="0" i="0" u="sng" strike="noStrike" cap="none" normalizeH="0" baseline="0" dirty="0" smtClean="0">
              <a:ln>
                <a:noFill/>
              </a:ln>
              <a:solidFill>
                <a:srgbClr val="FFFF00"/>
              </a:solidFill>
              <a:effectLst/>
              <a:latin typeface="Arial" pitchFamily="34" charset="0"/>
              <a:cs typeface="Arial" pitchFamily="34" charset="0"/>
            </a:endParaRPr>
          </a:p>
        </p:txBody>
      </p:sp>
      <p:sp>
        <p:nvSpPr>
          <p:cNvPr id="6" name="Rectangle 5"/>
          <p:cNvSpPr/>
          <p:nvPr/>
        </p:nvSpPr>
        <p:spPr>
          <a:xfrm>
            <a:off x="0" y="2209801"/>
            <a:ext cx="9144000" cy="1323439"/>
          </a:xfrm>
          <a:prstGeom prst="rect">
            <a:avLst/>
          </a:prstGeom>
        </p:spPr>
        <p:txBody>
          <a:bodyPr wrap="square">
            <a:spAutoFit/>
          </a:bodyPr>
          <a:lstStyle/>
          <a:p>
            <a:pPr algn="just"/>
            <a:r>
              <a:rPr lang="en-US" dirty="0" smtClean="0"/>
              <a:t> </a:t>
            </a:r>
            <a:r>
              <a:rPr lang="en-US" sz="2000" b="1" dirty="0" smtClean="0">
                <a:solidFill>
                  <a:schemeClr val="bg1"/>
                </a:solidFill>
                <a:latin typeface="Times New Roman" pitchFamily="18" charset="0"/>
                <a:cs typeface="Times New Roman" pitchFamily="18" charset="0"/>
              </a:rPr>
              <a:t>Most of growth criteria  under the present study viz., main stem height cm; number of tillers/m</a:t>
            </a:r>
            <a:r>
              <a:rPr lang="en-US" sz="2000" b="1" baseline="30000" dirty="0" smtClean="0">
                <a:solidFill>
                  <a:schemeClr val="bg1"/>
                </a:solidFill>
                <a:latin typeface="Times New Roman" pitchFamily="18" charset="0"/>
                <a:cs typeface="Times New Roman" pitchFamily="18" charset="0"/>
              </a:rPr>
              <a:t>2</a:t>
            </a:r>
            <a:r>
              <a:rPr lang="en-US" sz="2000" b="1" dirty="0" smtClean="0">
                <a:solidFill>
                  <a:schemeClr val="bg1"/>
                </a:solidFill>
                <a:latin typeface="Times New Roman" pitchFamily="18" charset="0"/>
                <a:cs typeface="Times New Roman" pitchFamily="18" charset="0"/>
              </a:rPr>
              <a:t>; fresh and dry weight g/m</a:t>
            </a:r>
            <a:r>
              <a:rPr lang="en-US" sz="2000" b="1" baseline="30000" dirty="0" smtClean="0">
                <a:solidFill>
                  <a:schemeClr val="bg1"/>
                </a:solidFill>
                <a:latin typeface="Times New Roman" pitchFamily="18" charset="0"/>
                <a:cs typeface="Times New Roman" pitchFamily="18" charset="0"/>
              </a:rPr>
              <a:t>2  </a:t>
            </a:r>
            <a:r>
              <a:rPr lang="en-US" sz="2000" b="1" dirty="0" smtClean="0">
                <a:solidFill>
                  <a:schemeClr val="bg1"/>
                </a:solidFill>
                <a:latin typeface="Times New Roman" pitchFamily="18" charset="0"/>
                <a:cs typeface="Times New Roman" pitchFamily="18" charset="0"/>
              </a:rPr>
              <a:t>at tillering and heading stages were </a:t>
            </a:r>
            <a:r>
              <a:rPr lang="en-US" sz="2000" b="1" baseline="30000" dirty="0" smtClean="0">
                <a:solidFill>
                  <a:schemeClr val="bg1"/>
                </a:solidFill>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increased significantly as the result of irrigation with magnetizing water as compared to irrigation with either underground or treated waste water .</a:t>
            </a:r>
          </a:p>
        </p:txBody>
      </p:sp>
      <p:sp>
        <p:nvSpPr>
          <p:cNvPr id="8" name="Rectangle 7"/>
          <p:cNvSpPr/>
          <p:nvPr/>
        </p:nvSpPr>
        <p:spPr>
          <a:xfrm>
            <a:off x="3819230" y="3244334"/>
            <a:ext cx="242374" cy="369332"/>
          </a:xfrm>
          <a:prstGeom prst="rect">
            <a:avLst/>
          </a:prstGeom>
        </p:spPr>
        <p:txBody>
          <a:bodyPr wrap="none">
            <a:spAutoFit/>
          </a:bodyPr>
          <a:lstStyle/>
          <a:p>
            <a:r>
              <a:rPr lang="en-US" dirty="0" smtClean="0"/>
              <a:t> </a:t>
            </a:r>
            <a:endParaRPr lang="ar-SA" dirty="0"/>
          </a:p>
        </p:txBody>
      </p:sp>
      <p:sp>
        <p:nvSpPr>
          <p:cNvPr id="44035" name="Rectangle 3"/>
          <p:cNvSpPr>
            <a:spLocks noChangeArrowheads="1"/>
          </p:cNvSpPr>
          <p:nvPr/>
        </p:nvSpPr>
        <p:spPr bwMode="auto">
          <a:xfrm>
            <a:off x="0" y="3623101"/>
            <a:ext cx="8915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zh-CN" sz="2400" b="1" i="0" u="sng" strike="noStrike" cap="none" normalizeH="0" baseline="0" dirty="0" smtClean="0">
                <a:ln>
                  <a:noFill/>
                </a:ln>
                <a:solidFill>
                  <a:srgbClr val="FFFF00"/>
                </a:solidFill>
                <a:effectLst/>
                <a:latin typeface="Times New Roman" pitchFamily="18" charset="0"/>
                <a:ea typeface="SimSun" pitchFamily="2" charset="-122"/>
                <a:cs typeface="Times New Roman" pitchFamily="18" charset="0"/>
              </a:rPr>
              <a:t>Effect of magnetic treatments on yield and yield component characters:</a:t>
            </a:r>
            <a:endParaRPr kumimoji="0" lang="en-US" altLang="zh-CN" sz="2400" b="0" i="0" u="sng"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ing Saud University - College of Foods and Agriculture">
            <a:hlinkClick r:id="rId3"/>
          </p:cNvPr>
          <p:cNvPicPr/>
          <p:nvPr/>
        </p:nvPicPr>
        <p:blipFill>
          <a:blip r:embed="rId4" cstate="print"/>
          <a:srcRect/>
          <a:stretch>
            <a:fillRect/>
          </a:stretch>
        </p:blipFill>
        <p:spPr bwMode="auto">
          <a:xfrm>
            <a:off x="3962400" y="0"/>
            <a:ext cx="1524000" cy="1143000"/>
          </a:xfrm>
          <a:prstGeom prst="rect">
            <a:avLst/>
          </a:prstGeom>
          <a:noFill/>
          <a:ln w="9525">
            <a:noFill/>
            <a:miter lim="800000"/>
            <a:headEnd/>
            <a:tailEnd/>
          </a:ln>
        </p:spPr>
      </p:pic>
      <p:sp>
        <p:nvSpPr>
          <p:cNvPr id="6" name="Rectangle 5"/>
          <p:cNvSpPr/>
          <p:nvPr/>
        </p:nvSpPr>
        <p:spPr>
          <a:xfrm>
            <a:off x="304800" y="3962400"/>
            <a:ext cx="8458200" cy="1477328"/>
          </a:xfrm>
          <a:prstGeom prst="rect">
            <a:avLst/>
          </a:prstGeom>
        </p:spPr>
        <p:txBody>
          <a:bodyPr wrap="square">
            <a:spAutoFit/>
          </a:bodyPr>
          <a:lstStyle/>
          <a:p>
            <a:r>
              <a:rPr lang="en-US" b="1" dirty="0" smtClean="0">
                <a:solidFill>
                  <a:srgbClr val="FF0000"/>
                </a:solidFill>
              </a:rPr>
              <a:t>Magnetic treatment of water has been reported to change some of the physical and chemical properties of water, mainly hydrogen bonding, polarity, surface tension, conductivity, pH and solubility of salts [</a:t>
            </a:r>
            <a:r>
              <a:rPr lang="en-US" b="1" dirty="0" err="1" smtClean="0">
                <a:solidFill>
                  <a:srgbClr val="FF0000"/>
                </a:solidFill>
              </a:rPr>
              <a:t>Smikhina</a:t>
            </a:r>
            <a:r>
              <a:rPr lang="en-US" b="1" dirty="0" smtClean="0">
                <a:solidFill>
                  <a:srgbClr val="FF0000"/>
                </a:solidFill>
              </a:rPr>
              <a:t>, </a:t>
            </a:r>
            <a:r>
              <a:rPr lang="en-US" b="1" u="sng" dirty="0" smtClean="0">
                <a:solidFill>
                  <a:srgbClr val="FF0000"/>
                </a:solidFill>
                <a:hlinkClick r:id="rId5" tooltip="Link to bibliographic citation"/>
              </a:rPr>
              <a:t>1981</a:t>
            </a:r>
            <a:r>
              <a:rPr lang="en-US" b="1" dirty="0" smtClean="0">
                <a:solidFill>
                  <a:srgbClr val="FF0000"/>
                </a:solidFill>
              </a:rPr>
              <a:t>; </a:t>
            </a:r>
            <a:r>
              <a:rPr lang="en-US" b="1" dirty="0" err="1" smtClean="0">
                <a:solidFill>
                  <a:srgbClr val="FF0000"/>
                </a:solidFill>
              </a:rPr>
              <a:t>Srebrenik</a:t>
            </a:r>
            <a:r>
              <a:rPr lang="en-US" b="1" dirty="0" smtClean="0">
                <a:solidFill>
                  <a:srgbClr val="FF0000"/>
                </a:solidFill>
              </a:rPr>
              <a:t> et al., </a:t>
            </a:r>
            <a:r>
              <a:rPr lang="en-US" b="1" u="sng" dirty="0" smtClean="0">
                <a:solidFill>
                  <a:srgbClr val="FF0000"/>
                </a:solidFill>
                <a:hlinkClick r:id="rId5" tooltip="Link to bibliographic citation"/>
              </a:rPr>
              <a:t>1993</a:t>
            </a:r>
            <a:r>
              <a:rPr lang="en-US" b="1" dirty="0" smtClean="0">
                <a:solidFill>
                  <a:srgbClr val="FF0000"/>
                </a:solidFill>
              </a:rPr>
              <a:t>; </a:t>
            </a:r>
            <a:r>
              <a:rPr lang="en-US" b="1" dirty="0" err="1" smtClean="0">
                <a:solidFill>
                  <a:srgbClr val="FF0000"/>
                </a:solidFill>
              </a:rPr>
              <a:t>Amiri</a:t>
            </a:r>
            <a:r>
              <a:rPr lang="en-US" b="1" dirty="0" smtClean="0">
                <a:solidFill>
                  <a:srgbClr val="FF0000"/>
                </a:solidFill>
              </a:rPr>
              <a:t> and </a:t>
            </a:r>
            <a:r>
              <a:rPr lang="en-US" b="1" dirty="0" err="1" smtClean="0">
                <a:solidFill>
                  <a:srgbClr val="FF0000"/>
                </a:solidFill>
              </a:rPr>
              <a:t>Dadkhah</a:t>
            </a:r>
            <a:r>
              <a:rPr lang="en-US" b="1" dirty="0" smtClean="0">
                <a:solidFill>
                  <a:srgbClr val="FF0000"/>
                </a:solidFill>
              </a:rPr>
              <a:t>, </a:t>
            </a:r>
            <a:r>
              <a:rPr lang="en-US" b="1" u="sng" dirty="0" smtClean="0">
                <a:solidFill>
                  <a:srgbClr val="FF0000"/>
                </a:solidFill>
                <a:hlinkClick r:id="rId5" tooltip="Link to bibliographic citation"/>
              </a:rPr>
              <a:t>2006</a:t>
            </a:r>
            <a:r>
              <a:rPr lang="en-US" b="1" dirty="0" smtClean="0">
                <a:solidFill>
                  <a:srgbClr val="FF0000"/>
                </a:solidFill>
              </a:rPr>
              <a:t>; </a:t>
            </a:r>
            <a:r>
              <a:rPr lang="en-US" b="1" dirty="0" err="1" smtClean="0">
                <a:solidFill>
                  <a:srgbClr val="FF0000"/>
                </a:solidFill>
              </a:rPr>
              <a:t>Otsuka</a:t>
            </a:r>
            <a:r>
              <a:rPr lang="en-US" b="1" dirty="0" smtClean="0">
                <a:solidFill>
                  <a:srgbClr val="FF0000"/>
                </a:solidFill>
              </a:rPr>
              <a:t> and </a:t>
            </a:r>
            <a:r>
              <a:rPr lang="en-US" b="1" dirty="0" err="1" smtClean="0">
                <a:solidFill>
                  <a:srgbClr val="FF0000"/>
                </a:solidFill>
              </a:rPr>
              <a:t>Ozeki</a:t>
            </a:r>
            <a:r>
              <a:rPr lang="en-US" b="1" dirty="0" smtClean="0">
                <a:solidFill>
                  <a:srgbClr val="FF0000"/>
                </a:solidFill>
              </a:rPr>
              <a:t>, </a:t>
            </a:r>
            <a:r>
              <a:rPr lang="en-US" b="1" u="sng" dirty="0" smtClean="0">
                <a:solidFill>
                  <a:srgbClr val="FF0000"/>
                </a:solidFill>
                <a:hlinkClick r:id="rId5" tooltip="Link to bibliographic citation"/>
              </a:rPr>
              <a:t>2006</a:t>
            </a:r>
            <a:r>
              <a:rPr lang="en-US" b="1" dirty="0" smtClean="0">
                <a:solidFill>
                  <a:srgbClr val="FF0000"/>
                </a:solidFill>
              </a:rPr>
              <a:t>; Chang and </a:t>
            </a:r>
            <a:r>
              <a:rPr lang="en-US" b="1" dirty="0" err="1" smtClean="0">
                <a:solidFill>
                  <a:srgbClr val="FF0000"/>
                </a:solidFill>
              </a:rPr>
              <a:t>Weng</a:t>
            </a:r>
            <a:r>
              <a:rPr lang="en-US" b="1" dirty="0" smtClean="0">
                <a:solidFill>
                  <a:srgbClr val="FF0000"/>
                </a:solidFill>
              </a:rPr>
              <a:t>, </a:t>
            </a:r>
            <a:r>
              <a:rPr lang="en-US" b="1" u="sng" dirty="0" smtClean="0">
                <a:solidFill>
                  <a:srgbClr val="FF0000"/>
                </a:solidFill>
                <a:hlinkClick r:id="rId5" tooltip="Link to bibliographic citation"/>
              </a:rPr>
              <a:t>2008</a:t>
            </a:r>
            <a:r>
              <a:rPr lang="en-US" b="1" dirty="0" smtClean="0">
                <a:solidFill>
                  <a:schemeClr val="bg1"/>
                </a:solidFill>
              </a:rPr>
              <a:t>]. </a:t>
            </a:r>
            <a:endParaRPr lang="ar-SA" b="1" dirty="0">
              <a:solidFill>
                <a:schemeClr val="bg1"/>
              </a:solidFill>
            </a:endParaRPr>
          </a:p>
        </p:txBody>
      </p:sp>
      <p:sp>
        <p:nvSpPr>
          <p:cNvPr id="8" name="Rectangle 7"/>
          <p:cNvSpPr/>
          <p:nvPr/>
        </p:nvSpPr>
        <p:spPr>
          <a:xfrm>
            <a:off x="457200" y="1447800"/>
            <a:ext cx="1814920" cy="461665"/>
          </a:xfrm>
          <a:prstGeom prst="rect">
            <a:avLst/>
          </a:prstGeom>
        </p:spPr>
        <p:txBody>
          <a:bodyPr wrap="none">
            <a:spAutoFit/>
          </a:bodyPr>
          <a:lstStyle/>
          <a:p>
            <a:r>
              <a:rPr lang="en-US" sz="2400" b="1" dirty="0" smtClean="0">
                <a:solidFill>
                  <a:schemeClr val="bg1"/>
                </a:solidFill>
              </a:rPr>
              <a:t>Discussion:</a:t>
            </a:r>
            <a:endParaRPr lang="ar-SA" sz="2400" b="1" dirty="0">
              <a:solidFill>
                <a:schemeClr val="bg1"/>
              </a:solidFill>
            </a:endParaRPr>
          </a:p>
        </p:txBody>
      </p:sp>
      <p:sp>
        <p:nvSpPr>
          <p:cNvPr id="9" name="Rectangle 8"/>
          <p:cNvSpPr/>
          <p:nvPr/>
        </p:nvSpPr>
        <p:spPr>
          <a:xfrm>
            <a:off x="228600" y="1905000"/>
            <a:ext cx="8763000" cy="830997"/>
          </a:xfrm>
          <a:prstGeom prst="rect">
            <a:avLst/>
          </a:prstGeom>
        </p:spPr>
        <p:txBody>
          <a:bodyPr wrap="square">
            <a:spAutoFit/>
          </a:bodyPr>
          <a:lstStyle/>
          <a:p>
            <a:r>
              <a:rPr lang="en-US" sz="2400" b="1" dirty="0" smtClean="0">
                <a:solidFill>
                  <a:schemeClr val="bg1"/>
                </a:solidFill>
                <a:latin typeface="Times New Roman" pitchFamily="18" charset="0"/>
                <a:cs typeface="Times New Roman" pitchFamily="18" charset="0"/>
              </a:rPr>
              <a:t>the effect of magnetic field in rearrange ions of water molecular which reflected in water properties</a:t>
            </a:r>
            <a:endParaRPr lang="ar-SA" sz="2400" dirty="0">
              <a:solidFill>
                <a:schemeClr val="bg1"/>
              </a:solidFill>
              <a:latin typeface="Times New Roman" pitchFamily="18" charset="0"/>
              <a:cs typeface="Times New Roman" pitchFamily="18" charset="0"/>
            </a:endParaRPr>
          </a:p>
        </p:txBody>
      </p:sp>
      <p:sp>
        <p:nvSpPr>
          <p:cNvPr id="10" name="Rectangle 9"/>
          <p:cNvSpPr/>
          <p:nvPr/>
        </p:nvSpPr>
        <p:spPr>
          <a:xfrm>
            <a:off x="304800" y="2971800"/>
            <a:ext cx="8839200" cy="923330"/>
          </a:xfrm>
          <a:prstGeom prst="rect">
            <a:avLst/>
          </a:prstGeom>
        </p:spPr>
        <p:txBody>
          <a:bodyPr wrap="square">
            <a:spAutoFit/>
          </a:bodyPr>
          <a:lstStyle/>
          <a:p>
            <a:r>
              <a:rPr lang="en-US" b="1" dirty="0" smtClean="0"/>
              <a:t>the manner magnetic field decreases the effect of germination inhibitors due to increase in pH of the cell juice and can substitute for such expensive material, which finally reflected in seed germination percentage.</a:t>
            </a:r>
            <a:endParaRPr lang="ar-SA" dirty="0"/>
          </a:p>
        </p:txBody>
      </p:sp>
      <p:sp>
        <p:nvSpPr>
          <p:cNvPr id="11" name="Rectangle 10"/>
          <p:cNvSpPr/>
          <p:nvPr/>
        </p:nvSpPr>
        <p:spPr>
          <a:xfrm>
            <a:off x="304800" y="5410200"/>
            <a:ext cx="8458200" cy="923330"/>
          </a:xfrm>
          <a:prstGeom prst="rect">
            <a:avLst/>
          </a:prstGeom>
        </p:spPr>
        <p:txBody>
          <a:bodyPr wrap="square">
            <a:spAutoFit/>
          </a:bodyPr>
          <a:lstStyle/>
          <a:p>
            <a:pPr algn="just"/>
            <a:r>
              <a:rPr lang="en-US" b="1" dirty="0" smtClean="0">
                <a:solidFill>
                  <a:schemeClr val="bg1"/>
                </a:solidFill>
                <a:latin typeface="Times New Roman" pitchFamily="18" charset="0"/>
                <a:cs typeface="Times New Roman" pitchFamily="18" charset="0"/>
              </a:rPr>
              <a:t>Such increment due to magnetized water may be attributed to the effect of MF in increasing ions mobility in root zone and ions uptake by plant, which are differed greatly from element to another according to element magnetic.</a:t>
            </a:r>
            <a:endParaRPr lang="ar-SA"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ing Saud University - College of Foods and Agriculture">
            <a:hlinkClick r:id="rId3"/>
          </p:cNvPr>
          <p:cNvPicPr/>
          <p:nvPr/>
        </p:nvPicPr>
        <p:blipFill>
          <a:blip r:embed="rId4" cstate="print"/>
          <a:srcRect/>
          <a:stretch>
            <a:fillRect/>
          </a:stretch>
        </p:blipFill>
        <p:spPr bwMode="auto">
          <a:xfrm>
            <a:off x="4038600" y="0"/>
            <a:ext cx="1524000" cy="1600200"/>
          </a:xfrm>
          <a:prstGeom prst="rect">
            <a:avLst/>
          </a:prstGeom>
          <a:noFill/>
          <a:ln w="9525">
            <a:noFill/>
            <a:miter lim="800000"/>
            <a:headEnd/>
            <a:tailEnd/>
          </a:ln>
        </p:spPr>
      </p:pic>
      <p:graphicFrame>
        <p:nvGraphicFramePr>
          <p:cNvPr id="7" name="Table 6"/>
          <p:cNvGraphicFramePr>
            <a:graphicFrameLocks noGrp="1"/>
          </p:cNvGraphicFramePr>
          <p:nvPr/>
        </p:nvGraphicFramePr>
        <p:xfrm>
          <a:off x="0" y="4191000"/>
          <a:ext cx="8991598" cy="2489257"/>
        </p:xfrm>
        <a:graphic>
          <a:graphicData uri="http://schemas.openxmlformats.org/drawingml/2006/table">
            <a:tbl>
              <a:tblPr/>
              <a:tblGrid>
                <a:gridCol w="1729567"/>
                <a:gridCol w="702405"/>
                <a:gridCol w="585887"/>
                <a:gridCol w="585887"/>
                <a:gridCol w="585887"/>
                <a:gridCol w="585887"/>
                <a:gridCol w="585887"/>
                <a:gridCol w="585887"/>
                <a:gridCol w="819747"/>
                <a:gridCol w="819747"/>
                <a:gridCol w="702405"/>
                <a:gridCol w="702405"/>
              </a:tblGrid>
              <a:tr h="198120">
                <a:tc rowSpan="2">
                  <a:txBody>
                    <a:bodyPr/>
                    <a:lstStyle/>
                    <a:p>
                      <a:pPr algn="ctr">
                        <a:lnSpc>
                          <a:spcPct val="200000"/>
                        </a:lnSpc>
                        <a:spcAft>
                          <a:spcPts val="0"/>
                        </a:spcAft>
                      </a:pPr>
                      <a:r>
                        <a:rPr lang="en-US" sz="1400" b="1" dirty="0">
                          <a:solidFill>
                            <a:schemeClr val="bg1"/>
                          </a:solidFill>
                          <a:latin typeface="Times New Roman" pitchFamily="18" charset="0"/>
                          <a:ea typeface="Times New Roman"/>
                          <a:cs typeface="Times New Roman" pitchFamily="18" charset="0"/>
                        </a:rPr>
                        <a:t>Water sources</a:t>
                      </a:r>
                    </a:p>
                  </a:txBody>
                  <a:tcPr marL="62972" marR="6297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200000"/>
                        </a:lnSpc>
                        <a:spcAft>
                          <a:spcPts val="0"/>
                        </a:spcAft>
                      </a:pPr>
                      <a:r>
                        <a:rPr lang="en-US" sz="1400" b="1" dirty="0">
                          <a:solidFill>
                            <a:schemeClr val="bg1"/>
                          </a:solidFill>
                          <a:latin typeface="Times New Roman" pitchFamily="18" charset="0"/>
                          <a:ea typeface="Times New Roman"/>
                          <a:cs typeface="Times New Roman" pitchFamily="18" charset="0"/>
                        </a:rPr>
                        <a:t>EC</a:t>
                      </a:r>
                    </a:p>
                    <a:p>
                      <a:pPr algn="ctr">
                        <a:lnSpc>
                          <a:spcPct val="200000"/>
                        </a:lnSpc>
                        <a:spcAft>
                          <a:spcPts val="0"/>
                        </a:spcAft>
                      </a:pPr>
                      <a:r>
                        <a:rPr lang="en-US" sz="1400" b="1" dirty="0">
                          <a:solidFill>
                            <a:schemeClr val="bg1"/>
                          </a:solidFill>
                          <a:latin typeface="Times New Roman" pitchFamily="18" charset="0"/>
                          <a:ea typeface="Times New Roman"/>
                          <a:cs typeface="Times New Roman" pitchFamily="18" charset="0"/>
                        </a:rPr>
                        <a:t>dS/m</a:t>
                      </a: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200000"/>
                        </a:lnSpc>
                        <a:spcAft>
                          <a:spcPts val="0"/>
                        </a:spcAft>
                      </a:pPr>
                      <a:r>
                        <a:rPr lang="en-US" sz="1400" b="1">
                          <a:solidFill>
                            <a:schemeClr val="bg1"/>
                          </a:solidFill>
                          <a:latin typeface="Times New Roman" pitchFamily="18" charset="0"/>
                          <a:ea typeface="Times New Roman"/>
                          <a:cs typeface="Times New Roman" pitchFamily="18" charset="0"/>
                        </a:rPr>
                        <a:t>pH</a:t>
                      </a: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200000"/>
                        </a:lnSpc>
                        <a:spcAft>
                          <a:spcPts val="0"/>
                        </a:spcAft>
                      </a:pPr>
                      <a:r>
                        <a:rPr lang="en-US" sz="1400" b="1">
                          <a:solidFill>
                            <a:schemeClr val="bg1"/>
                          </a:solidFill>
                          <a:latin typeface="Times New Roman" pitchFamily="18" charset="0"/>
                          <a:ea typeface="Times New Roman"/>
                          <a:cs typeface="Times New Roman" pitchFamily="18" charset="0"/>
                        </a:rPr>
                        <a:t>SAR</a:t>
                      </a: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200000"/>
                        </a:lnSpc>
                        <a:spcAft>
                          <a:spcPts val="0"/>
                        </a:spcAft>
                      </a:pPr>
                      <a:r>
                        <a:rPr lang="en-US" sz="1400" b="1">
                          <a:solidFill>
                            <a:schemeClr val="bg1"/>
                          </a:solidFill>
                          <a:latin typeface="Times New Roman" pitchFamily="18" charset="0"/>
                          <a:ea typeface="Times New Roman"/>
                          <a:cs typeface="Times New Roman" pitchFamily="18" charset="0"/>
                        </a:rPr>
                        <a:t>Cations, (meq/l)</a:t>
                      </a: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4">
                  <a:txBody>
                    <a:bodyPr/>
                    <a:lstStyle/>
                    <a:p>
                      <a:pPr algn="ctr">
                        <a:lnSpc>
                          <a:spcPct val="200000"/>
                        </a:lnSpc>
                        <a:spcAft>
                          <a:spcPts val="0"/>
                        </a:spcAft>
                      </a:pPr>
                      <a:r>
                        <a:rPr lang="en-US" sz="1400" b="1">
                          <a:solidFill>
                            <a:schemeClr val="bg1"/>
                          </a:solidFill>
                          <a:latin typeface="Times New Roman" pitchFamily="18" charset="0"/>
                          <a:ea typeface="Times New Roman"/>
                          <a:cs typeface="Times New Roman" pitchFamily="18" charset="0"/>
                        </a:rPr>
                        <a:t>Anions (meq/l)</a:t>
                      </a:r>
                    </a:p>
                  </a:txBody>
                  <a:tcPr marL="62972" marR="6297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400240">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ctr">
                        <a:lnSpc>
                          <a:spcPct val="200000"/>
                        </a:lnSpc>
                        <a:spcAft>
                          <a:spcPts val="0"/>
                        </a:spcAft>
                      </a:pPr>
                      <a:r>
                        <a:rPr lang="en-US" sz="1400" b="1">
                          <a:solidFill>
                            <a:schemeClr val="bg1"/>
                          </a:solidFill>
                          <a:latin typeface="Times New Roman" pitchFamily="18" charset="0"/>
                          <a:ea typeface="Times New Roman"/>
                          <a:cs typeface="Times New Roman" pitchFamily="18" charset="0"/>
                        </a:rPr>
                        <a:t>Ca+</a:t>
                      </a: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gn="r">
                        <a:lnSpc>
                          <a:spcPct val="200000"/>
                        </a:lnSpc>
                        <a:spcAft>
                          <a:spcPts val="0"/>
                        </a:spcAft>
                      </a:pPr>
                      <a:r>
                        <a:rPr lang="en-US" sz="1400" b="1">
                          <a:solidFill>
                            <a:schemeClr val="bg1"/>
                          </a:solidFill>
                          <a:latin typeface="Times New Roman" pitchFamily="18" charset="0"/>
                          <a:ea typeface="Times New Roman"/>
                          <a:cs typeface="Times New Roman" pitchFamily="18" charset="0"/>
                        </a:rPr>
                        <a:t>Mg+</a:t>
                      </a: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n-US" sz="1400" b="1">
                          <a:solidFill>
                            <a:schemeClr val="bg1"/>
                          </a:solidFill>
                          <a:latin typeface="Times New Roman" pitchFamily="18" charset="0"/>
                          <a:ea typeface="Times New Roman"/>
                          <a:cs typeface="Times New Roman" pitchFamily="18" charset="0"/>
                        </a:rPr>
                        <a:t>Na+</a:t>
                      </a: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1400" b="1">
                          <a:solidFill>
                            <a:schemeClr val="bg1"/>
                          </a:solidFill>
                          <a:latin typeface="Times New Roman" pitchFamily="18" charset="0"/>
                          <a:ea typeface="Times New Roman"/>
                          <a:cs typeface="Times New Roman" pitchFamily="18" charset="0"/>
                        </a:rPr>
                        <a:t>K+</a:t>
                      </a: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1400" b="1">
                          <a:solidFill>
                            <a:schemeClr val="bg1"/>
                          </a:solidFill>
                          <a:latin typeface="Times New Roman" pitchFamily="18" charset="0"/>
                          <a:ea typeface="Times New Roman"/>
                          <a:cs typeface="Times New Roman" pitchFamily="18" charset="0"/>
                        </a:rPr>
                        <a:t>CO</a:t>
                      </a:r>
                      <a:r>
                        <a:rPr lang="en-US" sz="1400" b="1" baseline="-25000">
                          <a:solidFill>
                            <a:schemeClr val="bg1"/>
                          </a:solidFill>
                          <a:latin typeface="Times New Roman" pitchFamily="18" charset="0"/>
                          <a:ea typeface="Times New Roman"/>
                          <a:cs typeface="Times New Roman" pitchFamily="18" charset="0"/>
                        </a:rPr>
                        <a:t>3</a:t>
                      </a:r>
                      <a:r>
                        <a:rPr lang="en-US" sz="1400" b="1" baseline="30000">
                          <a:solidFill>
                            <a:schemeClr val="bg1"/>
                          </a:solidFill>
                          <a:latin typeface="Times New Roman" pitchFamily="18" charset="0"/>
                          <a:ea typeface="Times New Roman"/>
                          <a:cs typeface="Times New Roman" pitchFamily="18" charset="0"/>
                        </a:rPr>
                        <a:t>-</a:t>
                      </a:r>
                      <a:endParaRPr lang="en-US" sz="1400" b="1">
                        <a:solidFill>
                          <a:schemeClr val="bg1"/>
                        </a:solidFill>
                        <a:latin typeface="Times New Roman" pitchFamily="18" charset="0"/>
                        <a:ea typeface="Times New Roman"/>
                        <a:cs typeface="Times New Roman" pitchFamily="18" charset="0"/>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1400" b="1">
                          <a:solidFill>
                            <a:schemeClr val="bg1"/>
                          </a:solidFill>
                          <a:latin typeface="Times New Roman" pitchFamily="18" charset="0"/>
                          <a:ea typeface="Times New Roman"/>
                          <a:cs typeface="Times New Roman" pitchFamily="18" charset="0"/>
                        </a:rPr>
                        <a:t>HCO</a:t>
                      </a:r>
                      <a:r>
                        <a:rPr lang="en-US" sz="1400" b="1" baseline="-25000">
                          <a:solidFill>
                            <a:schemeClr val="bg1"/>
                          </a:solidFill>
                          <a:latin typeface="Times New Roman" pitchFamily="18" charset="0"/>
                          <a:ea typeface="Times New Roman"/>
                          <a:cs typeface="Times New Roman" pitchFamily="18" charset="0"/>
                        </a:rPr>
                        <a:t>3</a:t>
                      </a:r>
                      <a:r>
                        <a:rPr lang="en-US" sz="1400" b="1" baseline="30000">
                          <a:solidFill>
                            <a:schemeClr val="bg1"/>
                          </a:solidFill>
                          <a:latin typeface="Times New Roman" pitchFamily="18" charset="0"/>
                          <a:ea typeface="Times New Roman"/>
                          <a:cs typeface="Times New Roman" pitchFamily="18" charset="0"/>
                        </a:rPr>
                        <a:t>-</a:t>
                      </a:r>
                      <a:endParaRPr lang="en-US" sz="1400" b="1">
                        <a:solidFill>
                          <a:schemeClr val="bg1"/>
                        </a:solidFill>
                        <a:latin typeface="Times New Roman" pitchFamily="18" charset="0"/>
                        <a:ea typeface="Times New Roman"/>
                        <a:cs typeface="Times New Roman" pitchFamily="18" charset="0"/>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8750" algn="ctr">
                        <a:lnSpc>
                          <a:spcPct val="200000"/>
                        </a:lnSpc>
                        <a:spcAft>
                          <a:spcPts val="0"/>
                        </a:spcAft>
                      </a:pPr>
                      <a:r>
                        <a:rPr lang="en-US" sz="1400" b="1">
                          <a:solidFill>
                            <a:schemeClr val="bg1"/>
                          </a:solidFill>
                          <a:latin typeface="Times New Roman" pitchFamily="18" charset="0"/>
                          <a:ea typeface="Times New Roman"/>
                          <a:cs typeface="Times New Roman" pitchFamily="18" charset="0"/>
                        </a:rPr>
                        <a:t>CL</a:t>
                      </a:r>
                      <a:r>
                        <a:rPr lang="en-US" sz="1400" b="1" baseline="30000">
                          <a:solidFill>
                            <a:schemeClr val="bg1"/>
                          </a:solidFill>
                          <a:latin typeface="Times New Roman" pitchFamily="18" charset="0"/>
                          <a:ea typeface="Times New Roman"/>
                          <a:cs typeface="Times New Roman" pitchFamily="18" charset="0"/>
                        </a:rPr>
                        <a:t>-</a:t>
                      </a:r>
                      <a:endParaRPr lang="en-US" sz="1400" b="1">
                        <a:solidFill>
                          <a:schemeClr val="bg1"/>
                        </a:solidFill>
                        <a:latin typeface="Times New Roman" pitchFamily="18" charset="0"/>
                        <a:ea typeface="Times New Roman"/>
                        <a:cs typeface="Times New Roman" pitchFamily="18" charset="0"/>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1400" b="1">
                          <a:solidFill>
                            <a:schemeClr val="bg1"/>
                          </a:solidFill>
                          <a:latin typeface="Times New Roman" pitchFamily="18" charset="0"/>
                          <a:ea typeface="Times New Roman"/>
                          <a:cs typeface="Times New Roman" pitchFamily="18" charset="0"/>
                        </a:rPr>
                        <a:t>SO</a:t>
                      </a:r>
                      <a:r>
                        <a:rPr lang="en-US" sz="1400" b="1" baseline="-25000">
                          <a:solidFill>
                            <a:schemeClr val="bg1"/>
                          </a:solidFill>
                          <a:latin typeface="Times New Roman" pitchFamily="18" charset="0"/>
                          <a:ea typeface="Times New Roman"/>
                          <a:cs typeface="Times New Roman" pitchFamily="18" charset="0"/>
                        </a:rPr>
                        <a:t>4</a:t>
                      </a:r>
                      <a:r>
                        <a:rPr lang="en-US" sz="1400" b="1" baseline="30000">
                          <a:solidFill>
                            <a:schemeClr val="bg1"/>
                          </a:solidFill>
                          <a:latin typeface="Times New Roman" pitchFamily="18" charset="0"/>
                          <a:ea typeface="Times New Roman"/>
                          <a:cs typeface="Times New Roman" pitchFamily="18" charset="0"/>
                        </a:rPr>
                        <a:t>--</a:t>
                      </a:r>
                      <a:endParaRPr lang="en-US" sz="1400" b="1">
                        <a:solidFill>
                          <a:schemeClr val="bg1"/>
                        </a:solidFill>
                        <a:latin typeface="Times New Roman" pitchFamily="18" charset="0"/>
                        <a:ea typeface="Times New Roman"/>
                        <a:cs typeface="Times New Roman" pitchFamily="18" charset="0"/>
                      </a:endParaRPr>
                    </a:p>
                  </a:txBody>
                  <a:tcPr marL="62972" marR="6297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920">
                <a:tc>
                  <a:txBody>
                    <a:bodyPr/>
                    <a:lstStyle/>
                    <a:p>
                      <a:pPr algn="l">
                        <a:lnSpc>
                          <a:spcPct val="200000"/>
                        </a:lnSpc>
                        <a:spcAft>
                          <a:spcPts val="0"/>
                        </a:spcAft>
                      </a:pPr>
                      <a:r>
                        <a:rPr lang="en-US" sz="1400" b="1">
                          <a:solidFill>
                            <a:schemeClr val="bg1"/>
                          </a:solidFill>
                          <a:latin typeface="Times New Roman" pitchFamily="18" charset="0"/>
                          <a:ea typeface="Times New Roman"/>
                          <a:cs typeface="Times New Roman" pitchFamily="18" charset="0"/>
                        </a:rPr>
                        <a:t>Wastewater</a:t>
                      </a:r>
                    </a:p>
                  </a:txBody>
                  <a:tcPr marL="62972" marR="6297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1400" b="1" dirty="0">
                          <a:solidFill>
                            <a:schemeClr val="bg1"/>
                          </a:solidFill>
                          <a:latin typeface="Times New Roman" pitchFamily="18" charset="0"/>
                          <a:ea typeface="Times New Roman"/>
                          <a:cs typeface="Times New Roman" pitchFamily="18" charset="0"/>
                        </a:rPr>
                        <a:t>1.4</a:t>
                      </a: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1400" b="1" dirty="0">
                          <a:solidFill>
                            <a:schemeClr val="bg1"/>
                          </a:solidFill>
                          <a:latin typeface="Times New Roman" pitchFamily="18" charset="0"/>
                          <a:ea typeface="Times New Roman"/>
                          <a:cs typeface="Times New Roman" pitchFamily="18" charset="0"/>
                        </a:rPr>
                        <a:t>6.2 </a:t>
                      </a: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1400" b="1">
                          <a:solidFill>
                            <a:schemeClr val="bg1"/>
                          </a:solidFill>
                          <a:latin typeface="Times New Roman" pitchFamily="18" charset="0"/>
                          <a:ea typeface="Times New Roman"/>
                          <a:cs typeface="Times New Roman" pitchFamily="18" charset="0"/>
                        </a:rPr>
                        <a:t>2.7</a:t>
                      </a: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1400" b="1">
                          <a:solidFill>
                            <a:schemeClr val="bg1"/>
                          </a:solidFill>
                          <a:latin typeface="Times New Roman" pitchFamily="18" charset="0"/>
                          <a:ea typeface="Times New Roman"/>
                          <a:cs typeface="Times New Roman" pitchFamily="18" charset="0"/>
                        </a:rPr>
                        <a:t>100</a:t>
                      </a: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n-US" sz="1400" b="1">
                          <a:solidFill>
                            <a:schemeClr val="bg1"/>
                          </a:solidFill>
                          <a:latin typeface="Times New Roman" pitchFamily="18" charset="0"/>
                          <a:ea typeface="Times New Roman"/>
                          <a:cs typeface="Times New Roman" pitchFamily="18" charset="0"/>
                        </a:rPr>
                        <a:t>30</a:t>
                      </a: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gn="ctr">
                        <a:lnSpc>
                          <a:spcPct val="200000"/>
                        </a:lnSpc>
                        <a:spcAft>
                          <a:spcPts val="0"/>
                        </a:spcAft>
                      </a:pPr>
                      <a:r>
                        <a:rPr lang="en-US" sz="1400" b="1">
                          <a:solidFill>
                            <a:schemeClr val="bg1"/>
                          </a:solidFill>
                          <a:latin typeface="Times New Roman" pitchFamily="18" charset="0"/>
                          <a:ea typeface="Times New Roman"/>
                          <a:cs typeface="Times New Roman" pitchFamily="18" charset="0"/>
                        </a:rPr>
                        <a:t>121.4</a:t>
                      </a: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1400" b="1">
                          <a:solidFill>
                            <a:schemeClr val="bg1"/>
                          </a:solidFill>
                          <a:latin typeface="Times New Roman" pitchFamily="18" charset="0"/>
                          <a:ea typeface="Times New Roman"/>
                          <a:cs typeface="Times New Roman" pitchFamily="18" charset="0"/>
                        </a:rPr>
                        <a:t>13.7</a:t>
                      </a: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1400" b="1">
                          <a:solidFill>
                            <a:schemeClr val="bg1"/>
                          </a:solidFill>
                          <a:latin typeface="Times New Roman" pitchFamily="18" charset="0"/>
                          <a:ea typeface="Times New Roman"/>
                          <a:cs typeface="Times New Roman" pitchFamily="18" charset="0"/>
                        </a:rPr>
                        <a:t>1.48</a:t>
                      </a: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1400" b="1">
                          <a:solidFill>
                            <a:schemeClr val="bg1"/>
                          </a:solidFill>
                          <a:latin typeface="Times New Roman" pitchFamily="18" charset="0"/>
                          <a:ea typeface="Times New Roman"/>
                          <a:cs typeface="Times New Roman" pitchFamily="18" charset="0"/>
                        </a:rPr>
                        <a:t>83.9</a:t>
                      </a: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8750" algn="ctr">
                        <a:lnSpc>
                          <a:spcPct val="200000"/>
                        </a:lnSpc>
                        <a:spcAft>
                          <a:spcPts val="0"/>
                        </a:spcAft>
                      </a:pPr>
                      <a:r>
                        <a:rPr lang="en-US" sz="1400" b="1">
                          <a:solidFill>
                            <a:schemeClr val="bg1"/>
                          </a:solidFill>
                          <a:latin typeface="Times New Roman" pitchFamily="18" charset="0"/>
                          <a:ea typeface="Times New Roman"/>
                          <a:cs typeface="Times New Roman" pitchFamily="18" charset="0"/>
                        </a:rPr>
                        <a:t>146.3</a:t>
                      </a: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gn="ctr">
                        <a:lnSpc>
                          <a:spcPct val="200000"/>
                        </a:lnSpc>
                        <a:spcAft>
                          <a:spcPts val="0"/>
                        </a:spcAft>
                      </a:pPr>
                      <a:r>
                        <a:rPr lang="en-US" sz="1400" b="1">
                          <a:solidFill>
                            <a:schemeClr val="bg1"/>
                          </a:solidFill>
                          <a:latin typeface="Times New Roman" pitchFamily="18" charset="0"/>
                          <a:ea typeface="Times New Roman"/>
                          <a:cs typeface="Times New Roman" pitchFamily="18" charset="0"/>
                        </a:rPr>
                        <a:t>408.2</a:t>
                      </a:r>
                    </a:p>
                  </a:txBody>
                  <a:tcPr marL="62972" marR="6297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indent="-270510" algn="ctr">
                        <a:lnSpc>
                          <a:spcPct val="200000"/>
                        </a:lnSpc>
                        <a:spcAft>
                          <a:spcPts val="0"/>
                        </a:spcAft>
                      </a:pPr>
                      <a:r>
                        <a:rPr lang="en-US" sz="1400" b="1" dirty="0" smtClean="0">
                          <a:solidFill>
                            <a:schemeClr val="bg1"/>
                          </a:solidFill>
                          <a:latin typeface="Times New Roman" pitchFamily="18" charset="0"/>
                          <a:ea typeface="Times New Roman"/>
                          <a:cs typeface="Times New Roman" pitchFamily="18" charset="0"/>
                        </a:rPr>
                        <a:t>Under </a:t>
                      </a:r>
                      <a:r>
                        <a:rPr lang="en-US" sz="1400" b="1" dirty="0">
                          <a:solidFill>
                            <a:schemeClr val="bg1"/>
                          </a:solidFill>
                          <a:latin typeface="Times New Roman" pitchFamily="18" charset="0"/>
                          <a:ea typeface="Times New Roman"/>
                          <a:cs typeface="Times New Roman" pitchFamily="18" charset="0"/>
                        </a:rPr>
                        <a:t>ground water</a:t>
                      </a:r>
                    </a:p>
                  </a:txBody>
                  <a:tcPr marL="62972" marR="6297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1400" b="1">
                          <a:solidFill>
                            <a:schemeClr val="bg1"/>
                          </a:solidFill>
                          <a:latin typeface="Times New Roman" pitchFamily="18" charset="0"/>
                          <a:ea typeface="Times New Roman"/>
                          <a:cs typeface="Times New Roman" pitchFamily="18" charset="0"/>
                        </a:rPr>
                        <a:t>6.6</a:t>
                      </a: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1400" b="1" dirty="0">
                          <a:solidFill>
                            <a:schemeClr val="bg1"/>
                          </a:solidFill>
                          <a:latin typeface="Times New Roman" pitchFamily="18" charset="0"/>
                          <a:ea typeface="Times New Roman"/>
                          <a:cs typeface="Times New Roman" pitchFamily="18" charset="0"/>
                        </a:rPr>
                        <a:t>8.0</a:t>
                      </a: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1400" b="1">
                          <a:solidFill>
                            <a:schemeClr val="bg1"/>
                          </a:solidFill>
                          <a:latin typeface="Times New Roman" pitchFamily="18" charset="0"/>
                          <a:ea typeface="Times New Roman"/>
                          <a:cs typeface="Times New Roman" pitchFamily="18" charset="0"/>
                        </a:rPr>
                        <a:t>7.7</a:t>
                      </a: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1400" b="1">
                          <a:solidFill>
                            <a:schemeClr val="bg1"/>
                          </a:solidFill>
                          <a:latin typeface="Times New Roman" pitchFamily="18" charset="0"/>
                          <a:ea typeface="Times New Roman"/>
                          <a:cs typeface="Times New Roman" pitchFamily="18" charset="0"/>
                        </a:rPr>
                        <a:t>360</a:t>
                      </a: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n-US" sz="1400" b="1">
                          <a:solidFill>
                            <a:schemeClr val="bg1"/>
                          </a:solidFill>
                          <a:latin typeface="Times New Roman" pitchFamily="18" charset="0"/>
                          <a:ea typeface="Times New Roman"/>
                          <a:cs typeface="Times New Roman" pitchFamily="18" charset="0"/>
                        </a:rPr>
                        <a:t>216</a:t>
                      </a: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gn="ctr">
                        <a:lnSpc>
                          <a:spcPct val="200000"/>
                        </a:lnSpc>
                        <a:spcAft>
                          <a:spcPts val="0"/>
                        </a:spcAft>
                      </a:pPr>
                      <a:r>
                        <a:rPr lang="en-US" sz="1400" b="1">
                          <a:solidFill>
                            <a:schemeClr val="bg1"/>
                          </a:solidFill>
                          <a:latin typeface="Times New Roman" pitchFamily="18" charset="0"/>
                          <a:ea typeface="Times New Roman"/>
                          <a:cs typeface="Times New Roman" pitchFamily="18" charset="0"/>
                        </a:rPr>
                        <a:t>752.1</a:t>
                      </a: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1400" b="1">
                          <a:solidFill>
                            <a:schemeClr val="bg1"/>
                          </a:solidFill>
                          <a:latin typeface="Times New Roman" pitchFamily="18" charset="0"/>
                          <a:ea typeface="Times New Roman"/>
                          <a:cs typeface="Times New Roman" pitchFamily="18" charset="0"/>
                        </a:rPr>
                        <a:t>22.2</a:t>
                      </a: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1400" b="1">
                          <a:solidFill>
                            <a:schemeClr val="bg1"/>
                          </a:solidFill>
                          <a:latin typeface="Times New Roman" pitchFamily="18" charset="0"/>
                          <a:ea typeface="Times New Roman"/>
                          <a:cs typeface="Times New Roman" pitchFamily="18" charset="0"/>
                        </a:rPr>
                        <a:t>18.8</a:t>
                      </a: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1400" b="1">
                          <a:solidFill>
                            <a:schemeClr val="bg1"/>
                          </a:solidFill>
                          <a:latin typeface="Times New Roman" pitchFamily="18" charset="0"/>
                          <a:ea typeface="Times New Roman"/>
                          <a:cs typeface="Times New Roman" pitchFamily="18" charset="0"/>
                        </a:rPr>
                        <a:t>198.3</a:t>
                      </a: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gn="ctr">
                        <a:lnSpc>
                          <a:spcPct val="200000"/>
                        </a:lnSpc>
                        <a:spcAft>
                          <a:spcPts val="0"/>
                        </a:spcAft>
                      </a:pPr>
                      <a:r>
                        <a:rPr lang="en-US" sz="1400" b="1">
                          <a:solidFill>
                            <a:schemeClr val="bg1"/>
                          </a:solidFill>
                          <a:latin typeface="Times New Roman" pitchFamily="18" charset="0"/>
                          <a:ea typeface="Times New Roman"/>
                          <a:cs typeface="Times New Roman" pitchFamily="18" charset="0"/>
                        </a:rPr>
                        <a:t>896.4</a:t>
                      </a: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gn="ctr">
                        <a:lnSpc>
                          <a:spcPct val="200000"/>
                        </a:lnSpc>
                        <a:spcAft>
                          <a:spcPts val="0"/>
                        </a:spcAft>
                      </a:pPr>
                      <a:r>
                        <a:rPr lang="en-US" sz="1400" b="1">
                          <a:solidFill>
                            <a:schemeClr val="bg1"/>
                          </a:solidFill>
                          <a:latin typeface="Times New Roman" pitchFamily="18" charset="0"/>
                          <a:ea typeface="Times New Roman"/>
                          <a:cs typeface="Times New Roman" pitchFamily="18" charset="0"/>
                        </a:rPr>
                        <a:t>1744.6</a:t>
                      </a:r>
                    </a:p>
                  </a:txBody>
                  <a:tcPr marL="62972" marR="6297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1697">
                <a:tc>
                  <a:txBody>
                    <a:bodyPr/>
                    <a:lstStyle/>
                    <a:p>
                      <a:pPr algn="l">
                        <a:lnSpc>
                          <a:spcPct val="200000"/>
                        </a:lnSpc>
                        <a:spcAft>
                          <a:spcPts val="0"/>
                        </a:spcAft>
                      </a:pPr>
                      <a:r>
                        <a:rPr lang="en-US" sz="1400" b="1" dirty="0" smtClean="0">
                          <a:solidFill>
                            <a:schemeClr val="bg1"/>
                          </a:solidFill>
                          <a:latin typeface="Times New Roman" pitchFamily="18" charset="0"/>
                          <a:ea typeface="Times New Roman"/>
                          <a:cs typeface="Times New Roman" pitchFamily="18" charset="0"/>
                        </a:rPr>
                        <a:t>Magnetizing </a:t>
                      </a:r>
                      <a:r>
                        <a:rPr lang="en-US" sz="1400" b="1" dirty="0">
                          <a:solidFill>
                            <a:schemeClr val="bg1"/>
                          </a:solidFill>
                          <a:latin typeface="Times New Roman" pitchFamily="18" charset="0"/>
                          <a:ea typeface="Times New Roman"/>
                          <a:cs typeface="Times New Roman" pitchFamily="18" charset="0"/>
                        </a:rPr>
                        <a:t>water </a:t>
                      </a:r>
                    </a:p>
                  </a:txBody>
                  <a:tcPr marL="62972" marR="6297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1400" b="1">
                          <a:solidFill>
                            <a:schemeClr val="bg1"/>
                          </a:solidFill>
                          <a:latin typeface="Times New Roman" pitchFamily="18" charset="0"/>
                          <a:ea typeface="Times New Roman"/>
                          <a:cs typeface="Times New Roman" pitchFamily="18" charset="0"/>
                        </a:rPr>
                        <a:t>6.5</a:t>
                      </a: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1400" b="1" dirty="0">
                          <a:solidFill>
                            <a:schemeClr val="bg1"/>
                          </a:solidFill>
                          <a:latin typeface="Times New Roman" pitchFamily="18" charset="0"/>
                          <a:ea typeface="Times New Roman"/>
                          <a:cs typeface="Times New Roman" pitchFamily="18" charset="0"/>
                        </a:rPr>
                        <a:t>7.8</a:t>
                      </a: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1400" b="1" dirty="0">
                          <a:solidFill>
                            <a:schemeClr val="bg1"/>
                          </a:solidFill>
                          <a:latin typeface="Times New Roman" pitchFamily="18" charset="0"/>
                          <a:ea typeface="Times New Roman"/>
                          <a:cs typeface="Times New Roman" pitchFamily="18" charset="0"/>
                        </a:rPr>
                        <a:t>7.7</a:t>
                      </a: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1400" b="1" dirty="0">
                          <a:solidFill>
                            <a:schemeClr val="bg1"/>
                          </a:solidFill>
                          <a:latin typeface="Times New Roman" pitchFamily="18" charset="0"/>
                          <a:ea typeface="Times New Roman"/>
                          <a:cs typeface="Times New Roman" pitchFamily="18" charset="0"/>
                        </a:rPr>
                        <a:t>360</a:t>
                      </a: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n-US" sz="1400" b="1" dirty="0">
                          <a:solidFill>
                            <a:schemeClr val="bg1"/>
                          </a:solidFill>
                          <a:latin typeface="Times New Roman" pitchFamily="18" charset="0"/>
                          <a:ea typeface="Times New Roman"/>
                          <a:cs typeface="Times New Roman" pitchFamily="18" charset="0"/>
                        </a:rPr>
                        <a:t>216</a:t>
                      </a: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68580" algn="ctr">
                        <a:lnSpc>
                          <a:spcPct val="200000"/>
                        </a:lnSpc>
                        <a:spcAft>
                          <a:spcPts val="0"/>
                        </a:spcAft>
                      </a:pPr>
                      <a:r>
                        <a:rPr lang="en-US" sz="1400" b="1" dirty="0">
                          <a:solidFill>
                            <a:schemeClr val="bg1"/>
                          </a:solidFill>
                          <a:latin typeface="Times New Roman" pitchFamily="18" charset="0"/>
                          <a:ea typeface="Times New Roman"/>
                          <a:cs typeface="Times New Roman" pitchFamily="18" charset="0"/>
                        </a:rPr>
                        <a:t>752.1</a:t>
                      </a: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1400" b="1" dirty="0">
                          <a:solidFill>
                            <a:schemeClr val="bg1"/>
                          </a:solidFill>
                          <a:latin typeface="Times New Roman" pitchFamily="18" charset="0"/>
                          <a:ea typeface="Times New Roman"/>
                          <a:cs typeface="Times New Roman" pitchFamily="18" charset="0"/>
                        </a:rPr>
                        <a:t>22.2</a:t>
                      </a: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1400" b="1" dirty="0">
                          <a:solidFill>
                            <a:schemeClr val="bg1"/>
                          </a:solidFill>
                          <a:latin typeface="Times New Roman" pitchFamily="18" charset="0"/>
                          <a:ea typeface="Times New Roman"/>
                          <a:cs typeface="Times New Roman" pitchFamily="18" charset="0"/>
                        </a:rPr>
                        <a:t>18.8</a:t>
                      </a: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1400" b="1" dirty="0">
                          <a:solidFill>
                            <a:schemeClr val="bg1"/>
                          </a:solidFill>
                          <a:latin typeface="Times New Roman" pitchFamily="18" charset="0"/>
                          <a:ea typeface="Times New Roman"/>
                          <a:cs typeface="Times New Roman" pitchFamily="18" charset="0"/>
                        </a:rPr>
                        <a:t>198.3</a:t>
                      </a: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68580" algn="ctr">
                        <a:lnSpc>
                          <a:spcPct val="200000"/>
                        </a:lnSpc>
                        <a:spcAft>
                          <a:spcPts val="0"/>
                        </a:spcAft>
                      </a:pPr>
                      <a:r>
                        <a:rPr lang="en-US" sz="1400" b="1" dirty="0">
                          <a:solidFill>
                            <a:schemeClr val="bg1"/>
                          </a:solidFill>
                          <a:latin typeface="Times New Roman" pitchFamily="18" charset="0"/>
                          <a:ea typeface="Times New Roman"/>
                          <a:cs typeface="Times New Roman" pitchFamily="18" charset="0"/>
                        </a:rPr>
                        <a:t>896.4</a:t>
                      </a: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68580" algn="ctr">
                        <a:lnSpc>
                          <a:spcPct val="200000"/>
                        </a:lnSpc>
                        <a:spcAft>
                          <a:spcPts val="0"/>
                        </a:spcAft>
                      </a:pPr>
                      <a:r>
                        <a:rPr lang="en-US" sz="1400" b="1" dirty="0">
                          <a:solidFill>
                            <a:schemeClr val="bg1"/>
                          </a:solidFill>
                          <a:latin typeface="Times New Roman" pitchFamily="18" charset="0"/>
                          <a:ea typeface="Times New Roman"/>
                          <a:cs typeface="Times New Roman" pitchFamily="18" charset="0"/>
                        </a:rPr>
                        <a:t>1744.6</a:t>
                      </a:r>
                    </a:p>
                  </a:txBody>
                  <a:tcPr marL="62972" marR="6297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8" name="Rectangle 7"/>
          <p:cNvSpPr/>
          <p:nvPr/>
        </p:nvSpPr>
        <p:spPr>
          <a:xfrm>
            <a:off x="0" y="3581400"/>
            <a:ext cx="9144000" cy="338554"/>
          </a:xfrm>
          <a:prstGeom prst="rect">
            <a:avLst/>
          </a:prstGeom>
        </p:spPr>
        <p:txBody>
          <a:bodyPr wrap="square">
            <a:spAutoFit/>
          </a:bodyPr>
          <a:lstStyle/>
          <a:p>
            <a:pPr algn="ctr"/>
            <a:r>
              <a:rPr lang="en-US" sz="1600" b="1" dirty="0" smtClean="0">
                <a:solidFill>
                  <a:schemeClr val="bg1"/>
                </a:solidFill>
                <a:latin typeface="Times New Roman" pitchFamily="18" charset="0"/>
                <a:cs typeface="Times New Roman" pitchFamily="18" charset="0"/>
              </a:rPr>
              <a:t>Chemical composition of treated wastewater and under ground brackish water used in irrigation</a:t>
            </a:r>
            <a:endParaRPr lang="ar-SA" sz="1600" b="1" dirty="0">
              <a:solidFill>
                <a:schemeClr val="bg1"/>
              </a:solidFill>
              <a:latin typeface="Times New Roman" pitchFamily="18" charset="0"/>
              <a:cs typeface="Times New Roman" pitchFamily="18" charset="0"/>
            </a:endParaRPr>
          </a:p>
        </p:txBody>
      </p:sp>
      <p:graphicFrame>
        <p:nvGraphicFramePr>
          <p:cNvPr id="9" name="Table 8"/>
          <p:cNvGraphicFramePr>
            <a:graphicFrameLocks noGrp="1"/>
          </p:cNvGraphicFramePr>
          <p:nvPr/>
        </p:nvGraphicFramePr>
        <p:xfrm>
          <a:off x="-1" y="1867090"/>
          <a:ext cx="9144001" cy="1600200"/>
        </p:xfrm>
        <a:graphic>
          <a:graphicData uri="http://schemas.openxmlformats.org/drawingml/2006/table">
            <a:tbl>
              <a:tblPr rtl="1"/>
              <a:tblGrid>
                <a:gridCol w="763213"/>
                <a:gridCol w="765028"/>
                <a:gridCol w="764119"/>
                <a:gridCol w="903134"/>
                <a:gridCol w="1148450"/>
                <a:gridCol w="1148450"/>
                <a:gridCol w="1000351"/>
                <a:gridCol w="635101"/>
                <a:gridCol w="716876"/>
                <a:gridCol w="1299279"/>
              </a:tblGrid>
              <a:tr h="234851">
                <a:tc rowSpan="2">
                  <a:txBody>
                    <a:bodyPr/>
                    <a:lstStyle/>
                    <a:p>
                      <a:pPr marL="114300" indent="-92710" algn="ctr" rtl="1">
                        <a:lnSpc>
                          <a:spcPct val="150000"/>
                        </a:lnSpc>
                        <a:spcAft>
                          <a:spcPts val="0"/>
                        </a:spcAft>
                      </a:pPr>
                      <a:r>
                        <a:rPr lang="en-US" sz="1400" b="1" dirty="0">
                          <a:solidFill>
                            <a:schemeClr val="bg1"/>
                          </a:solidFill>
                          <a:latin typeface="Times New Roman" pitchFamily="18" charset="0"/>
                          <a:ea typeface="Times New Roman"/>
                          <a:cs typeface="Times New Roman" pitchFamily="18" charset="0"/>
                        </a:rPr>
                        <a:t>O.M</a:t>
                      </a:r>
                    </a:p>
                    <a:p>
                      <a:pPr marL="114300" algn="ctr" rtl="1">
                        <a:lnSpc>
                          <a:spcPct val="150000"/>
                        </a:lnSpc>
                        <a:spcAft>
                          <a:spcPts val="0"/>
                        </a:spcAft>
                      </a:pPr>
                      <a:r>
                        <a:rPr lang="en-US" sz="1400" b="1" dirty="0">
                          <a:solidFill>
                            <a:schemeClr val="bg1"/>
                          </a:solidFill>
                          <a:latin typeface="Times New Roman" pitchFamily="18" charset="0"/>
                          <a:ea typeface="Times New Roman"/>
                          <a:cs typeface="Times New Roman" pitchFamily="18" charset="0"/>
                        </a:rPr>
                        <a:t>%</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ct val="150000"/>
                        </a:lnSpc>
                        <a:spcAft>
                          <a:spcPts val="0"/>
                        </a:spcAft>
                      </a:pPr>
                      <a:r>
                        <a:rPr lang="en-US" sz="1400" b="1">
                          <a:solidFill>
                            <a:schemeClr val="bg1"/>
                          </a:solidFill>
                          <a:latin typeface="Times New Roman" pitchFamily="18" charset="0"/>
                          <a:ea typeface="Times New Roman"/>
                          <a:cs typeface="Times New Roman" pitchFamily="18" charset="0"/>
                        </a:rPr>
                        <a:t>CaCO</a:t>
                      </a:r>
                      <a:r>
                        <a:rPr lang="en-US" sz="1400" b="1" baseline="-25000">
                          <a:solidFill>
                            <a:schemeClr val="bg1"/>
                          </a:solidFill>
                          <a:latin typeface="Times New Roman" pitchFamily="18" charset="0"/>
                          <a:ea typeface="Times New Roman"/>
                          <a:cs typeface="Times New Roman" pitchFamily="18" charset="0"/>
                        </a:rPr>
                        <a:t>3</a:t>
                      </a:r>
                      <a:endParaRPr lang="en-US" sz="1400" b="1">
                        <a:solidFill>
                          <a:schemeClr val="bg1"/>
                        </a:solidFill>
                        <a:latin typeface="Times New Roman" pitchFamily="18" charset="0"/>
                        <a:ea typeface="Times New Roman"/>
                        <a:cs typeface="Times New Roman" pitchFamily="18" charset="0"/>
                      </a:endParaRPr>
                    </a:p>
                    <a:p>
                      <a:pPr marL="114300" algn="ctr" rtl="1">
                        <a:lnSpc>
                          <a:spcPct val="150000"/>
                        </a:lnSpc>
                        <a:spcAft>
                          <a:spcPts val="0"/>
                        </a:spcAft>
                      </a:pPr>
                      <a:r>
                        <a:rPr lang="ar-SA" sz="1400" b="1">
                          <a:solidFill>
                            <a:schemeClr val="bg1"/>
                          </a:solidFill>
                          <a:latin typeface="Times New Roman" pitchFamily="18" charset="0"/>
                          <a:ea typeface="Times New Roman"/>
                          <a:cs typeface="Times New Roman" pitchFamily="18" charset="0"/>
                        </a:rPr>
                        <a:t>%</a:t>
                      </a:r>
                      <a:endParaRPr lang="en-US" sz="1400" b="1">
                        <a:solidFill>
                          <a:schemeClr val="bg1"/>
                        </a:solidFill>
                        <a:latin typeface="Times New Roman" pitchFamily="18" charset="0"/>
                        <a:ea typeface="Times New Roman"/>
                        <a:cs typeface="Times New Roman" pitchFamily="18" charset="0"/>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rtl="1">
                        <a:lnSpc>
                          <a:spcPct val="150000"/>
                        </a:lnSpc>
                        <a:spcAft>
                          <a:spcPts val="0"/>
                        </a:spcAft>
                      </a:pPr>
                      <a:r>
                        <a:rPr lang="en-US" sz="1400" b="1" dirty="0">
                          <a:solidFill>
                            <a:schemeClr val="bg1"/>
                          </a:solidFill>
                          <a:latin typeface="Times New Roman" pitchFamily="18" charset="0"/>
                          <a:ea typeface="Times New Roman"/>
                          <a:cs typeface="Times New Roman" pitchFamily="18" charset="0"/>
                        </a:rPr>
                        <a:t>Mechanical analysis</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a:txBody>
                    <a:bodyPr/>
                    <a:lstStyle/>
                    <a:p>
                      <a:pPr algn="ctr" rtl="1">
                        <a:lnSpc>
                          <a:spcPct val="150000"/>
                        </a:lnSpc>
                        <a:spcAft>
                          <a:spcPts val="0"/>
                        </a:spcAft>
                      </a:pPr>
                      <a:r>
                        <a:rPr lang="en-US" sz="1400" b="1">
                          <a:solidFill>
                            <a:schemeClr val="bg1"/>
                          </a:solidFill>
                          <a:latin typeface="Times New Roman" pitchFamily="18" charset="0"/>
                          <a:ea typeface="Times New Roman"/>
                          <a:cs typeface="Times New Roman" pitchFamily="18" charset="0"/>
                        </a:rPr>
                        <a:t>salinity</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ct val="150000"/>
                        </a:lnSpc>
                        <a:spcAft>
                          <a:spcPts val="0"/>
                        </a:spcAft>
                      </a:pPr>
                      <a:r>
                        <a:rPr lang="en-US" sz="1400" b="1">
                          <a:solidFill>
                            <a:schemeClr val="bg1"/>
                          </a:solidFill>
                          <a:latin typeface="Times New Roman" pitchFamily="18" charset="0"/>
                          <a:ea typeface="Times New Roman"/>
                          <a:cs typeface="Times New Roman" pitchFamily="18" charset="0"/>
                        </a:rPr>
                        <a:t>pH</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ct val="150000"/>
                        </a:lnSpc>
                        <a:spcAft>
                          <a:spcPts val="0"/>
                        </a:spcAft>
                      </a:pPr>
                      <a:r>
                        <a:rPr lang="en-US" sz="1400" b="1">
                          <a:solidFill>
                            <a:schemeClr val="bg1"/>
                          </a:solidFill>
                          <a:latin typeface="Times New Roman" pitchFamily="18" charset="0"/>
                          <a:ea typeface="Times New Roman"/>
                          <a:cs typeface="Times New Roman" pitchFamily="18" charset="0"/>
                        </a:rPr>
                        <a:t>Depth</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ct val="115000"/>
                        </a:lnSpc>
                        <a:spcAft>
                          <a:spcPts val="0"/>
                        </a:spcAft>
                      </a:pPr>
                      <a:endParaRPr lang="ar-SA" sz="1400" b="1" dirty="0">
                        <a:solidFill>
                          <a:schemeClr val="bg1"/>
                        </a:solidFill>
                        <a:latin typeface="Times New Roman" pitchFamily="18" charset="0"/>
                        <a:ea typeface="SimSun"/>
                        <a:cs typeface="Times New Roman" pitchFamily="18" charset="0"/>
                      </a:endParaRPr>
                    </a:p>
                    <a:p>
                      <a:pPr algn="ctr" rtl="0">
                        <a:lnSpc>
                          <a:spcPct val="115000"/>
                        </a:lnSpc>
                        <a:spcAft>
                          <a:spcPts val="0"/>
                        </a:spcAft>
                      </a:pPr>
                      <a:r>
                        <a:rPr lang="en-US" sz="1400" b="1" dirty="0">
                          <a:solidFill>
                            <a:schemeClr val="bg1"/>
                          </a:solidFill>
                          <a:latin typeface="Times New Roman" pitchFamily="18" charset="0"/>
                          <a:ea typeface="SimSun"/>
                          <a:cs typeface="Times New Roman" pitchFamily="18" charset="0"/>
                        </a:rPr>
                        <a:t> Texture </a:t>
                      </a:r>
                      <a:endParaRPr lang="en-US" sz="1400" b="1" dirty="0">
                        <a:solidFill>
                          <a:schemeClr val="bg1"/>
                        </a:solidFill>
                        <a:latin typeface="Times New Roman" pitchFamily="18" charset="0"/>
                        <a:ea typeface="Times New Roman"/>
                        <a:cs typeface="Times New Roman" pitchFamily="18" charset="0"/>
                      </a:endParaRPr>
                    </a:p>
                  </a:txBody>
                  <a:tcPr marL="68260" marR="6826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848">
                <a:tc vMerge="1">
                  <a:txBody>
                    <a:bodyPr/>
                    <a:lstStyle/>
                    <a:p>
                      <a:pPr rtl="1"/>
                      <a:endParaRPr lang="ar-SA"/>
                    </a:p>
                  </a:txBody>
                  <a:tcPr/>
                </a:tc>
                <a:tc vMerge="1">
                  <a:txBody>
                    <a:bodyPr/>
                    <a:lstStyle/>
                    <a:p>
                      <a:pPr rtl="1"/>
                      <a:endParaRPr lang="ar-SA"/>
                    </a:p>
                  </a:txBody>
                  <a:tcPr/>
                </a:tc>
                <a:tc>
                  <a:txBody>
                    <a:bodyPr/>
                    <a:lstStyle/>
                    <a:p>
                      <a:pPr algn="ctr" rtl="1">
                        <a:lnSpc>
                          <a:spcPct val="150000"/>
                        </a:lnSpc>
                        <a:spcAft>
                          <a:spcPts val="0"/>
                        </a:spcAft>
                      </a:pPr>
                      <a:r>
                        <a:rPr lang="en-US" sz="1400" b="1">
                          <a:solidFill>
                            <a:schemeClr val="bg1"/>
                          </a:solidFill>
                          <a:latin typeface="Times New Roman" pitchFamily="18" charset="0"/>
                          <a:ea typeface="Times New Roman"/>
                          <a:cs typeface="Times New Roman" pitchFamily="18" charset="0"/>
                        </a:rPr>
                        <a:t>Clay</a:t>
                      </a:r>
                    </a:p>
                    <a:p>
                      <a:pPr algn="ctr" rtl="1">
                        <a:lnSpc>
                          <a:spcPct val="150000"/>
                        </a:lnSpc>
                        <a:spcAft>
                          <a:spcPts val="0"/>
                        </a:spcAft>
                      </a:pPr>
                      <a:r>
                        <a:rPr lang="en-US" sz="1400" b="1">
                          <a:solidFill>
                            <a:schemeClr val="bg1"/>
                          </a:solidFill>
                          <a:latin typeface="Times New Roman" pitchFamily="18" charset="0"/>
                          <a:ea typeface="Times New Roman"/>
                          <a:cs typeface="Times New Roman" pitchFamily="18" charset="0"/>
                        </a:rPr>
                        <a:t>  %</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1400" b="1">
                          <a:solidFill>
                            <a:schemeClr val="bg1"/>
                          </a:solidFill>
                          <a:latin typeface="Times New Roman" pitchFamily="18" charset="0"/>
                          <a:ea typeface="Times New Roman"/>
                          <a:cs typeface="Times New Roman" pitchFamily="18" charset="0"/>
                        </a:rPr>
                        <a:t>Silt </a:t>
                      </a:r>
                    </a:p>
                    <a:p>
                      <a:pPr algn="ctr" rtl="1">
                        <a:lnSpc>
                          <a:spcPct val="150000"/>
                        </a:lnSpc>
                        <a:spcAft>
                          <a:spcPts val="0"/>
                        </a:spcAft>
                      </a:pPr>
                      <a:r>
                        <a:rPr lang="en-US" sz="1400" b="1">
                          <a:solidFill>
                            <a:schemeClr val="bg1"/>
                          </a:solidFill>
                          <a:latin typeface="Times New Roman" pitchFamily="18" charset="0"/>
                          <a:ea typeface="Times New Roman"/>
                          <a:cs typeface="Times New Roman" pitchFamily="18" charset="0"/>
                        </a:rPr>
                        <a:t>%</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240" algn="ctr" rtl="1">
                        <a:lnSpc>
                          <a:spcPct val="150000"/>
                        </a:lnSpc>
                        <a:spcAft>
                          <a:spcPts val="0"/>
                        </a:spcAft>
                      </a:pPr>
                      <a:r>
                        <a:rPr lang="en-US" sz="1400" b="1">
                          <a:solidFill>
                            <a:schemeClr val="bg1"/>
                          </a:solidFill>
                          <a:latin typeface="Times New Roman" pitchFamily="18" charset="0"/>
                          <a:ea typeface="Times New Roman"/>
                          <a:cs typeface="Times New Roman" pitchFamily="18" charset="0"/>
                        </a:rPr>
                        <a:t>Fine</a:t>
                      </a:r>
                    </a:p>
                    <a:p>
                      <a:pPr indent="-179705" algn="ctr" rtl="1">
                        <a:lnSpc>
                          <a:spcPct val="150000"/>
                        </a:lnSpc>
                        <a:spcAft>
                          <a:spcPts val="0"/>
                        </a:spcAft>
                      </a:pPr>
                      <a:r>
                        <a:rPr lang="en-US" sz="1400" b="1">
                          <a:solidFill>
                            <a:schemeClr val="bg1"/>
                          </a:solidFill>
                          <a:latin typeface="Times New Roman" pitchFamily="18" charset="0"/>
                          <a:ea typeface="Times New Roman"/>
                          <a:cs typeface="Times New Roman" pitchFamily="18" charset="0"/>
                        </a:rPr>
                        <a:t>     Sand  %</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78740" algn="ctr" rtl="1">
                        <a:lnSpc>
                          <a:spcPct val="150000"/>
                        </a:lnSpc>
                        <a:spcAft>
                          <a:spcPts val="0"/>
                        </a:spcAft>
                      </a:pPr>
                      <a:r>
                        <a:rPr lang="en-US" sz="1400" b="1">
                          <a:solidFill>
                            <a:schemeClr val="bg1"/>
                          </a:solidFill>
                          <a:latin typeface="Times New Roman" pitchFamily="18" charset="0"/>
                          <a:ea typeface="Times New Roman"/>
                          <a:cs typeface="Times New Roman" pitchFamily="18" charset="0"/>
                        </a:rPr>
                        <a:t>Coarse </a:t>
                      </a:r>
                    </a:p>
                    <a:p>
                      <a:pPr indent="-78740" algn="ctr" rtl="1">
                        <a:lnSpc>
                          <a:spcPct val="150000"/>
                        </a:lnSpc>
                        <a:spcAft>
                          <a:spcPts val="0"/>
                        </a:spcAft>
                      </a:pPr>
                      <a:r>
                        <a:rPr lang="en-US" sz="1400" b="1">
                          <a:solidFill>
                            <a:schemeClr val="bg1"/>
                          </a:solidFill>
                          <a:latin typeface="Times New Roman" pitchFamily="18" charset="0"/>
                          <a:ea typeface="Times New Roman"/>
                          <a:cs typeface="Times New Roman" pitchFamily="18" charset="0"/>
                        </a:rPr>
                        <a:t>sand %</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1620" algn="ctr" rtl="1">
                        <a:lnSpc>
                          <a:spcPct val="115000"/>
                        </a:lnSpc>
                        <a:spcAft>
                          <a:spcPts val="1000"/>
                        </a:spcAft>
                      </a:pPr>
                      <a:r>
                        <a:rPr lang="en-US" sz="1400" b="1" dirty="0">
                          <a:solidFill>
                            <a:schemeClr val="bg1"/>
                          </a:solidFill>
                          <a:latin typeface="Times New Roman" pitchFamily="18" charset="0"/>
                          <a:ea typeface="Times New Roman"/>
                          <a:cs typeface="Times New Roman" pitchFamily="18" charset="0"/>
                        </a:rPr>
                        <a:t>EC dS/m</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r>
              <a:tr h="411480">
                <a:tc>
                  <a:txBody>
                    <a:bodyPr/>
                    <a:lstStyle/>
                    <a:p>
                      <a:pPr indent="-73025" algn="ctr" rtl="1">
                        <a:lnSpc>
                          <a:spcPct val="150000"/>
                        </a:lnSpc>
                        <a:spcAft>
                          <a:spcPts val="0"/>
                        </a:spcAft>
                      </a:pPr>
                      <a:r>
                        <a:rPr lang="en-US" sz="1400" b="1">
                          <a:solidFill>
                            <a:schemeClr val="bg1"/>
                          </a:solidFill>
                          <a:latin typeface="Times New Roman" pitchFamily="18" charset="0"/>
                          <a:ea typeface="Times New Roman"/>
                          <a:cs typeface="Times New Roman" pitchFamily="18" charset="0"/>
                        </a:rPr>
                        <a:t>0.45</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1400" b="1">
                          <a:solidFill>
                            <a:schemeClr val="bg1"/>
                          </a:solidFill>
                          <a:latin typeface="Times New Roman" pitchFamily="18" charset="0"/>
                          <a:ea typeface="Times New Roman"/>
                          <a:cs typeface="Times New Roman" pitchFamily="18" charset="0"/>
                        </a:rPr>
                        <a:t>29.9</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1400" b="1">
                          <a:solidFill>
                            <a:schemeClr val="bg1"/>
                          </a:solidFill>
                          <a:latin typeface="Times New Roman" pitchFamily="18" charset="0"/>
                          <a:ea typeface="Times New Roman"/>
                          <a:cs typeface="Times New Roman" pitchFamily="18" charset="0"/>
                        </a:rPr>
                        <a:t>24.0</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1400" b="1">
                          <a:solidFill>
                            <a:schemeClr val="bg1"/>
                          </a:solidFill>
                          <a:latin typeface="Times New Roman" pitchFamily="18" charset="0"/>
                          <a:ea typeface="Times New Roman"/>
                          <a:cs typeface="Times New Roman" pitchFamily="18" charset="0"/>
                        </a:rPr>
                        <a:t>26.0</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1400" b="1">
                          <a:solidFill>
                            <a:schemeClr val="bg1"/>
                          </a:solidFill>
                          <a:latin typeface="Times New Roman" pitchFamily="18" charset="0"/>
                          <a:ea typeface="Times New Roman"/>
                          <a:cs typeface="Times New Roman" pitchFamily="18" charset="0"/>
                        </a:rPr>
                        <a:t>15.1</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1400" b="1">
                          <a:solidFill>
                            <a:schemeClr val="bg1"/>
                          </a:solidFill>
                          <a:latin typeface="Times New Roman" pitchFamily="18" charset="0"/>
                          <a:ea typeface="Times New Roman"/>
                          <a:cs typeface="Times New Roman" pitchFamily="18" charset="0"/>
                        </a:rPr>
                        <a:t>34.9</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1400" b="1" dirty="0" smtClean="0">
                          <a:solidFill>
                            <a:schemeClr val="bg1"/>
                          </a:solidFill>
                          <a:latin typeface="Times New Roman" pitchFamily="18" charset="0"/>
                          <a:ea typeface="Times New Roman"/>
                          <a:cs typeface="Times New Roman" pitchFamily="18" charset="0"/>
                        </a:rPr>
                        <a:t>1.5</a:t>
                      </a:r>
                      <a:endParaRPr lang="en-US" sz="1400" b="1" dirty="0">
                        <a:solidFill>
                          <a:schemeClr val="bg1"/>
                        </a:solidFill>
                        <a:latin typeface="Times New Roman" pitchFamily="18" charset="0"/>
                        <a:ea typeface="Times New Roman"/>
                        <a:cs typeface="Times New Roman" pitchFamily="18" charset="0"/>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1400" b="1">
                          <a:solidFill>
                            <a:schemeClr val="bg1"/>
                          </a:solidFill>
                          <a:latin typeface="Times New Roman" pitchFamily="18" charset="0"/>
                          <a:ea typeface="Times New Roman"/>
                          <a:cs typeface="Times New Roman" pitchFamily="18" charset="0"/>
                        </a:rPr>
                        <a:t>8.6</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1400" b="1">
                          <a:solidFill>
                            <a:schemeClr val="bg1"/>
                          </a:solidFill>
                          <a:latin typeface="Times New Roman" pitchFamily="18" charset="0"/>
                          <a:ea typeface="Times New Roman"/>
                          <a:cs typeface="Times New Roman" pitchFamily="18" charset="0"/>
                        </a:rPr>
                        <a:t> 0 - 30</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179705" algn="ctr" rtl="1">
                        <a:lnSpc>
                          <a:spcPct val="150000"/>
                        </a:lnSpc>
                        <a:spcAft>
                          <a:spcPts val="0"/>
                        </a:spcAft>
                      </a:pPr>
                      <a:r>
                        <a:rPr lang="en-US" sz="1400" b="1" dirty="0">
                          <a:solidFill>
                            <a:schemeClr val="bg1"/>
                          </a:solidFill>
                          <a:latin typeface="Times New Roman" pitchFamily="18" charset="0"/>
                          <a:ea typeface="Times New Roman"/>
                          <a:cs typeface="Times New Roman" pitchFamily="18" charset="0"/>
                        </a:rPr>
                        <a:t>sandy clay</a:t>
                      </a:r>
                    </a:p>
                    <a:p>
                      <a:pPr algn="ctr" rtl="1">
                        <a:lnSpc>
                          <a:spcPct val="150000"/>
                        </a:lnSpc>
                        <a:spcAft>
                          <a:spcPts val="0"/>
                        </a:spcAft>
                      </a:pPr>
                      <a:r>
                        <a:rPr lang="en-US" sz="1400" b="1" dirty="0">
                          <a:solidFill>
                            <a:schemeClr val="bg1"/>
                          </a:solidFill>
                          <a:latin typeface="Times New Roman" pitchFamily="18" charset="0"/>
                          <a:ea typeface="Times New Roman"/>
                          <a:cs typeface="Times New Roman" pitchFamily="18" charset="0"/>
                        </a:rPr>
                        <a:t>       loam</a:t>
                      </a:r>
                    </a:p>
                  </a:txBody>
                  <a:tcPr marL="68260" marR="6826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32771" name="Rectangle 3"/>
          <p:cNvSpPr>
            <a:spLocks noChangeArrowheads="1"/>
          </p:cNvSpPr>
          <p:nvPr/>
        </p:nvSpPr>
        <p:spPr bwMode="auto">
          <a:xfrm>
            <a:off x="1676400" y="1447800"/>
            <a:ext cx="5692584"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chemeClr val="bg1"/>
                </a:solidFill>
                <a:effectLst/>
                <a:latin typeface="Times New Roman" pitchFamily="18" charset="0"/>
                <a:cs typeface="Times New Roman" pitchFamily="18" charset="0"/>
              </a:rPr>
              <a:t>Mechanical and chemical analysis of the experimental soil sites</a:t>
            </a:r>
            <a:endParaRPr kumimoji="0" lang="en-US" altLang="zh-CN" sz="16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 y="1397001"/>
          <a:ext cx="9144003" cy="5384800"/>
        </p:xfrm>
        <a:graphic>
          <a:graphicData uri="http://schemas.openxmlformats.org/drawingml/2006/table">
            <a:tbl>
              <a:tblPr/>
              <a:tblGrid>
                <a:gridCol w="2133602"/>
                <a:gridCol w="1353519"/>
                <a:gridCol w="1859797"/>
                <a:gridCol w="1704814"/>
                <a:gridCol w="2092271"/>
              </a:tblGrid>
              <a:tr h="434771">
                <a:tc>
                  <a:txBody>
                    <a:bodyPr/>
                    <a:lstStyle/>
                    <a:p>
                      <a:pPr algn="ctr" rtl="0">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Water treatment</a:t>
                      </a:r>
                    </a:p>
                  </a:txBody>
                  <a:tcPr marL="35034" marR="35034"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222250" algn="ctr" rtl="0">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Crop</a:t>
                      </a:r>
                    </a:p>
                  </a:txBody>
                  <a:tcPr marL="35034" marR="3503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indent="0" algn="ctr" rtl="0">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Grain </a:t>
                      </a:r>
                      <a:r>
                        <a:rPr lang="en-US" sz="1600" b="1" dirty="0" smtClean="0">
                          <a:solidFill>
                            <a:schemeClr val="bg1"/>
                          </a:solidFill>
                          <a:latin typeface="Times New Roman" pitchFamily="18" charset="0"/>
                          <a:ea typeface="Times New Roman"/>
                          <a:cs typeface="Times New Roman" pitchFamily="18" charset="0"/>
                        </a:rPr>
                        <a:t>yield  ton/ha</a:t>
                      </a:r>
                      <a:r>
                        <a:rPr lang="en-US" sz="1600" b="1" dirty="0">
                          <a:solidFill>
                            <a:schemeClr val="bg1"/>
                          </a:solidFill>
                          <a:latin typeface="Times New Roman" pitchFamily="18" charset="0"/>
                          <a:ea typeface="Times New Roman"/>
                          <a:cs typeface="Times New Roman" pitchFamily="18" charset="0"/>
                        </a:rPr>
                        <a:t>.</a:t>
                      </a:r>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68580" algn="l" rtl="0">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 Straw yield </a:t>
                      </a:r>
                      <a:r>
                        <a:rPr lang="en-US" sz="1600" b="1" dirty="0" smtClean="0">
                          <a:solidFill>
                            <a:schemeClr val="bg1"/>
                          </a:solidFill>
                          <a:latin typeface="Times New Roman" pitchFamily="18" charset="0"/>
                          <a:ea typeface="Times New Roman"/>
                          <a:cs typeface="Times New Roman" pitchFamily="18" charset="0"/>
                        </a:rPr>
                        <a:t>  ton/ha</a:t>
                      </a:r>
                      <a:r>
                        <a:rPr lang="en-US" sz="1600" b="1" dirty="0">
                          <a:solidFill>
                            <a:schemeClr val="bg1"/>
                          </a:solidFill>
                          <a:latin typeface="Times New Roman" pitchFamily="18" charset="0"/>
                          <a:ea typeface="Times New Roman"/>
                          <a:cs typeface="Times New Roman" pitchFamily="18" charset="0"/>
                        </a:rPr>
                        <a:t>. </a:t>
                      </a:r>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158115" algn="l" rtl="0">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 </a:t>
                      </a:r>
                      <a:r>
                        <a:rPr lang="en-US" sz="1600" b="1" dirty="0" smtClean="0">
                          <a:solidFill>
                            <a:schemeClr val="bg1"/>
                          </a:solidFill>
                          <a:latin typeface="Times New Roman" pitchFamily="18" charset="0"/>
                          <a:ea typeface="Times New Roman"/>
                          <a:cs typeface="Times New Roman" pitchFamily="18" charset="0"/>
                        </a:rPr>
                        <a:t>Biological yield ton/ha</a:t>
                      </a:r>
                      <a:r>
                        <a:rPr lang="en-US" sz="1600" b="1" dirty="0">
                          <a:solidFill>
                            <a:schemeClr val="bg1"/>
                          </a:solidFill>
                          <a:latin typeface="Times New Roman" pitchFamily="18" charset="0"/>
                          <a:ea typeface="Times New Roman"/>
                          <a:cs typeface="Times New Roman" pitchFamily="18" charset="0"/>
                        </a:rPr>
                        <a:t>.</a:t>
                      </a:r>
                    </a:p>
                  </a:txBody>
                  <a:tcPr marL="35034" marR="3503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17386">
                <a:tc rowSpan="3">
                  <a:txBody>
                    <a:bodyPr/>
                    <a:lstStyle/>
                    <a:p>
                      <a:pPr algn="ctr" rtl="0">
                        <a:lnSpc>
                          <a:spcPct val="100000"/>
                        </a:lnSpc>
                        <a:spcAft>
                          <a:spcPts val="0"/>
                        </a:spcAft>
                      </a:pPr>
                      <a:endParaRPr lang="en-US" sz="1600" b="1" dirty="0">
                        <a:solidFill>
                          <a:schemeClr val="bg1"/>
                        </a:solidFill>
                        <a:latin typeface="Times New Roman" pitchFamily="18" charset="0"/>
                        <a:ea typeface="Times New Roman"/>
                        <a:cs typeface="Times New Roman" pitchFamily="18" charset="0"/>
                      </a:endParaRPr>
                    </a:p>
                    <a:p>
                      <a:pPr algn="ctr" rtl="0">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Magnetic water</a:t>
                      </a:r>
                    </a:p>
                  </a:txBody>
                  <a:tcPr marL="35034" marR="35034"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Wheat</a:t>
                      </a:r>
                    </a:p>
                  </a:txBody>
                  <a:tcPr marL="35034" marR="3503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a:solidFill>
                            <a:schemeClr val="bg1"/>
                          </a:solidFill>
                          <a:latin typeface="Times New Roman" pitchFamily="18" charset="0"/>
                          <a:ea typeface="Times New Roman"/>
                          <a:cs typeface="Times New Roman" pitchFamily="18" charset="0"/>
                        </a:rPr>
                        <a:t>5.606</a:t>
                      </a:r>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a:solidFill>
                            <a:schemeClr val="bg1"/>
                          </a:solidFill>
                          <a:latin typeface="Times New Roman" pitchFamily="18" charset="0"/>
                          <a:ea typeface="Times New Roman"/>
                          <a:cs typeface="Times New Roman" pitchFamily="18" charset="0"/>
                        </a:rPr>
                        <a:t>3.045</a:t>
                      </a:r>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a:solidFill>
                            <a:schemeClr val="bg1"/>
                          </a:solidFill>
                          <a:latin typeface="Times New Roman" pitchFamily="18" charset="0"/>
                          <a:ea typeface="Times New Roman"/>
                          <a:cs typeface="Times New Roman" pitchFamily="18" charset="0"/>
                        </a:rPr>
                        <a:t>8.652</a:t>
                      </a:r>
                    </a:p>
                  </a:txBody>
                  <a:tcPr marL="35034" marR="3503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386">
                <a:tc vMerge="1">
                  <a:txBody>
                    <a:bodyPr/>
                    <a:lstStyle/>
                    <a:p>
                      <a:pPr rtl="1"/>
                      <a:endParaRPr lang="ar-SA"/>
                    </a:p>
                  </a:txBody>
                  <a:tcPr/>
                </a:tc>
                <a:tc>
                  <a:txBody>
                    <a:bodyPr/>
                    <a:lstStyle/>
                    <a:p>
                      <a:pPr algn="ctr" rtl="0">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Barely</a:t>
                      </a:r>
                    </a:p>
                  </a:txBody>
                  <a:tcPr marL="35034" marR="3503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a:solidFill>
                            <a:schemeClr val="bg1"/>
                          </a:solidFill>
                          <a:latin typeface="Times New Roman" pitchFamily="18" charset="0"/>
                          <a:ea typeface="Times New Roman"/>
                          <a:cs typeface="Times New Roman" pitchFamily="18" charset="0"/>
                        </a:rPr>
                        <a:t>7.965</a:t>
                      </a:r>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a:solidFill>
                            <a:schemeClr val="bg1"/>
                          </a:solidFill>
                          <a:latin typeface="Times New Roman" pitchFamily="18" charset="0"/>
                          <a:ea typeface="Times New Roman"/>
                          <a:cs typeface="Times New Roman" pitchFamily="18" charset="0"/>
                        </a:rPr>
                        <a:t>2.996</a:t>
                      </a:r>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a:solidFill>
                            <a:schemeClr val="bg1"/>
                          </a:solidFill>
                          <a:latin typeface="Times New Roman" pitchFamily="18" charset="0"/>
                          <a:ea typeface="Times New Roman"/>
                          <a:cs typeface="Times New Roman" pitchFamily="18" charset="0"/>
                        </a:rPr>
                        <a:t>10.961</a:t>
                      </a:r>
                    </a:p>
                  </a:txBody>
                  <a:tcPr marL="35034" marR="3503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386">
                <a:tc vMerge="1">
                  <a:txBody>
                    <a:bodyPr/>
                    <a:lstStyle/>
                    <a:p>
                      <a:pPr rtl="1"/>
                      <a:endParaRPr lang="ar-SA"/>
                    </a:p>
                  </a:txBody>
                  <a:tcPr/>
                </a:tc>
                <a:tc>
                  <a:txBody>
                    <a:bodyPr/>
                    <a:lstStyle/>
                    <a:p>
                      <a:pPr algn="ctr" rtl="0">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Triticale</a:t>
                      </a:r>
                    </a:p>
                  </a:txBody>
                  <a:tcPr marL="35034" marR="3503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a:solidFill>
                            <a:schemeClr val="bg1"/>
                          </a:solidFill>
                          <a:latin typeface="Times New Roman" pitchFamily="18" charset="0"/>
                          <a:ea typeface="Times New Roman"/>
                          <a:cs typeface="Times New Roman" pitchFamily="18" charset="0"/>
                        </a:rPr>
                        <a:t>9.300</a:t>
                      </a:r>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a:solidFill>
                            <a:schemeClr val="bg1"/>
                          </a:solidFill>
                          <a:latin typeface="Times New Roman" pitchFamily="18" charset="0"/>
                          <a:ea typeface="Times New Roman"/>
                          <a:cs typeface="Times New Roman" pitchFamily="18" charset="0"/>
                        </a:rPr>
                        <a:t>3.762</a:t>
                      </a:r>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a:solidFill>
                            <a:schemeClr val="bg1"/>
                          </a:solidFill>
                          <a:latin typeface="Times New Roman" pitchFamily="18" charset="0"/>
                          <a:ea typeface="Times New Roman"/>
                          <a:cs typeface="Times New Roman" pitchFamily="18" charset="0"/>
                        </a:rPr>
                        <a:t>13.062</a:t>
                      </a:r>
                    </a:p>
                  </a:txBody>
                  <a:tcPr marL="35034" marR="3503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386">
                <a:tc gridSpan="2">
                  <a:txBody>
                    <a:bodyPr/>
                    <a:lstStyle/>
                    <a:p>
                      <a:pPr indent="-90170" algn="ctr" rtl="0">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General Mean of Magnetic Treatment</a:t>
                      </a:r>
                    </a:p>
                  </a:txBody>
                  <a:tcPr marL="35034" marR="3503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rtl="1"/>
                      <a:endParaRPr lang="ar-SA"/>
                    </a:p>
                  </a:txBody>
                  <a:tcPr/>
                </a:tc>
                <a:tc>
                  <a:txBody>
                    <a:bodyPr/>
                    <a:lstStyle/>
                    <a:p>
                      <a:pPr algn="ctr">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7.624</a:t>
                      </a:r>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a:solidFill>
                            <a:schemeClr val="bg1"/>
                          </a:solidFill>
                          <a:latin typeface="Times New Roman" pitchFamily="18" charset="0"/>
                          <a:ea typeface="Times New Roman"/>
                          <a:cs typeface="Times New Roman" pitchFamily="18" charset="0"/>
                        </a:rPr>
                        <a:t>3.268</a:t>
                      </a:r>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a:solidFill>
                            <a:schemeClr val="bg1"/>
                          </a:solidFill>
                          <a:latin typeface="Times New Roman" pitchFamily="18" charset="0"/>
                          <a:ea typeface="Times New Roman"/>
                          <a:cs typeface="Times New Roman" pitchFamily="18" charset="0"/>
                        </a:rPr>
                        <a:t>10.892</a:t>
                      </a:r>
                    </a:p>
                  </a:txBody>
                  <a:tcPr marL="35034" marR="3503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17386">
                <a:tc rowSpan="3">
                  <a:txBody>
                    <a:bodyPr/>
                    <a:lstStyle/>
                    <a:p>
                      <a:pPr indent="-90170" algn="ctr" rtl="0">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Under-ground water</a:t>
                      </a:r>
                    </a:p>
                  </a:txBody>
                  <a:tcPr marL="35034" marR="35034"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Wheat</a:t>
                      </a:r>
                    </a:p>
                  </a:txBody>
                  <a:tcPr marL="35034" marR="3503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5.340</a:t>
                      </a:r>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gn="ctr">
                        <a:lnSpc>
                          <a:spcPct val="100000"/>
                        </a:lnSpc>
                        <a:spcAft>
                          <a:spcPts val="0"/>
                        </a:spcAft>
                      </a:pPr>
                      <a:r>
                        <a:rPr lang="en-US" sz="1600" b="1">
                          <a:solidFill>
                            <a:schemeClr val="bg1"/>
                          </a:solidFill>
                          <a:latin typeface="Times New Roman" pitchFamily="18" charset="0"/>
                          <a:ea typeface="Times New Roman"/>
                          <a:cs typeface="Times New Roman" pitchFamily="18" charset="0"/>
                        </a:rPr>
                        <a:t>2.483</a:t>
                      </a:r>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a:solidFill>
                            <a:schemeClr val="bg1"/>
                          </a:solidFill>
                          <a:latin typeface="Times New Roman" pitchFamily="18" charset="0"/>
                          <a:ea typeface="Times New Roman"/>
                          <a:cs typeface="Times New Roman" pitchFamily="18" charset="0"/>
                        </a:rPr>
                        <a:t>7.823</a:t>
                      </a:r>
                    </a:p>
                  </a:txBody>
                  <a:tcPr marL="35034" marR="3503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386">
                <a:tc vMerge="1">
                  <a:txBody>
                    <a:bodyPr/>
                    <a:lstStyle/>
                    <a:p>
                      <a:pPr rtl="1"/>
                      <a:endParaRPr lang="ar-SA"/>
                    </a:p>
                  </a:txBody>
                  <a:tcPr/>
                </a:tc>
                <a:tc>
                  <a:txBody>
                    <a:bodyPr/>
                    <a:lstStyle/>
                    <a:p>
                      <a:pPr algn="ctr" rtl="0">
                        <a:lnSpc>
                          <a:spcPct val="100000"/>
                        </a:lnSpc>
                        <a:spcAft>
                          <a:spcPts val="0"/>
                        </a:spcAft>
                      </a:pPr>
                      <a:r>
                        <a:rPr lang="en-US" sz="1600" b="1">
                          <a:solidFill>
                            <a:schemeClr val="bg1"/>
                          </a:solidFill>
                          <a:latin typeface="Times New Roman" pitchFamily="18" charset="0"/>
                          <a:ea typeface="Times New Roman"/>
                          <a:cs typeface="Times New Roman" pitchFamily="18" charset="0"/>
                        </a:rPr>
                        <a:t>Barely</a:t>
                      </a:r>
                    </a:p>
                  </a:txBody>
                  <a:tcPr marL="35034" marR="3503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6.790</a:t>
                      </a:r>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gn="ctr">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2.543</a:t>
                      </a:r>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a:solidFill>
                            <a:schemeClr val="bg1"/>
                          </a:solidFill>
                          <a:latin typeface="Times New Roman" pitchFamily="18" charset="0"/>
                          <a:ea typeface="Times New Roman"/>
                          <a:cs typeface="Times New Roman" pitchFamily="18" charset="0"/>
                        </a:rPr>
                        <a:t>9.333</a:t>
                      </a:r>
                    </a:p>
                  </a:txBody>
                  <a:tcPr marL="35034" marR="3503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386">
                <a:tc vMerge="1">
                  <a:txBody>
                    <a:bodyPr/>
                    <a:lstStyle/>
                    <a:p>
                      <a:pPr rtl="1"/>
                      <a:endParaRPr lang="ar-SA"/>
                    </a:p>
                  </a:txBody>
                  <a:tcPr/>
                </a:tc>
                <a:tc>
                  <a:txBody>
                    <a:bodyPr/>
                    <a:lstStyle/>
                    <a:p>
                      <a:pPr algn="ctr" rtl="0">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Triticale</a:t>
                      </a:r>
                    </a:p>
                  </a:txBody>
                  <a:tcPr marL="35034" marR="3503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7.500</a:t>
                      </a:r>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a:solidFill>
                            <a:schemeClr val="bg1"/>
                          </a:solidFill>
                          <a:latin typeface="Times New Roman" pitchFamily="18" charset="0"/>
                          <a:ea typeface="Times New Roman"/>
                          <a:cs typeface="Times New Roman" pitchFamily="18" charset="0"/>
                        </a:rPr>
                        <a:t>3.277</a:t>
                      </a:r>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a:solidFill>
                            <a:schemeClr val="bg1"/>
                          </a:solidFill>
                          <a:latin typeface="Times New Roman" pitchFamily="18" charset="0"/>
                          <a:ea typeface="Times New Roman"/>
                          <a:cs typeface="Times New Roman" pitchFamily="18" charset="0"/>
                        </a:rPr>
                        <a:t>10.777</a:t>
                      </a:r>
                    </a:p>
                  </a:txBody>
                  <a:tcPr marL="35034" marR="3503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386">
                <a:tc gridSpan="2">
                  <a:txBody>
                    <a:bodyPr/>
                    <a:lstStyle/>
                    <a:p>
                      <a:pPr indent="-90170" algn="ctr" rtl="0">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General Mean of under-ground water</a:t>
                      </a:r>
                    </a:p>
                  </a:txBody>
                  <a:tcPr marL="35034" marR="3503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rtl="1"/>
                      <a:endParaRPr lang="ar-SA"/>
                    </a:p>
                  </a:txBody>
                  <a:tcPr/>
                </a:tc>
                <a:tc>
                  <a:txBody>
                    <a:bodyPr/>
                    <a:lstStyle/>
                    <a:p>
                      <a:pPr algn="ctr">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6.543</a:t>
                      </a:r>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a:solidFill>
                            <a:schemeClr val="bg1"/>
                          </a:solidFill>
                          <a:latin typeface="Times New Roman" pitchFamily="18" charset="0"/>
                          <a:ea typeface="Times New Roman"/>
                          <a:cs typeface="Times New Roman" pitchFamily="18" charset="0"/>
                        </a:rPr>
                        <a:t>2.768</a:t>
                      </a:r>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9.311</a:t>
                      </a:r>
                    </a:p>
                  </a:txBody>
                  <a:tcPr marL="35034" marR="3503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17386">
                <a:tc rowSpan="3">
                  <a:txBody>
                    <a:bodyPr/>
                    <a:lstStyle/>
                    <a:p>
                      <a:pPr indent="-90170" algn="ctr" rtl="0">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Treated waste water</a:t>
                      </a:r>
                    </a:p>
                  </a:txBody>
                  <a:tcPr marL="35034" marR="35034"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Wheat</a:t>
                      </a:r>
                    </a:p>
                  </a:txBody>
                  <a:tcPr marL="35034" marR="3503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5.780</a:t>
                      </a:r>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a:solidFill>
                            <a:schemeClr val="bg1"/>
                          </a:solidFill>
                          <a:latin typeface="Times New Roman" pitchFamily="18" charset="0"/>
                          <a:ea typeface="Times New Roman"/>
                          <a:cs typeface="Times New Roman" pitchFamily="18" charset="0"/>
                        </a:rPr>
                        <a:t>3.195</a:t>
                      </a:r>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8.975</a:t>
                      </a:r>
                    </a:p>
                  </a:txBody>
                  <a:tcPr marL="35034" marR="3503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386">
                <a:tc vMerge="1">
                  <a:txBody>
                    <a:bodyPr/>
                    <a:lstStyle/>
                    <a:p>
                      <a:pPr rtl="1"/>
                      <a:endParaRPr lang="ar-SA"/>
                    </a:p>
                  </a:txBody>
                  <a:tcPr/>
                </a:tc>
                <a:tc>
                  <a:txBody>
                    <a:bodyPr/>
                    <a:lstStyle/>
                    <a:p>
                      <a:pPr algn="ctr" rtl="0">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Barely</a:t>
                      </a:r>
                    </a:p>
                  </a:txBody>
                  <a:tcPr marL="35034" marR="3503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8.330</a:t>
                      </a:r>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a:solidFill>
                            <a:schemeClr val="bg1"/>
                          </a:solidFill>
                          <a:latin typeface="Times New Roman" pitchFamily="18" charset="0"/>
                          <a:ea typeface="Times New Roman"/>
                          <a:cs typeface="Times New Roman" pitchFamily="18" charset="0"/>
                        </a:rPr>
                        <a:t>3.200</a:t>
                      </a:r>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a:solidFill>
                            <a:schemeClr val="bg1"/>
                          </a:solidFill>
                          <a:latin typeface="Times New Roman" pitchFamily="18" charset="0"/>
                          <a:ea typeface="Times New Roman"/>
                          <a:cs typeface="Times New Roman" pitchFamily="18" charset="0"/>
                        </a:rPr>
                        <a:t>11.530</a:t>
                      </a:r>
                    </a:p>
                  </a:txBody>
                  <a:tcPr marL="35034" marR="3503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386">
                <a:tc vMerge="1">
                  <a:txBody>
                    <a:bodyPr/>
                    <a:lstStyle/>
                    <a:p>
                      <a:pPr rtl="1"/>
                      <a:endParaRPr lang="ar-SA"/>
                    </a:p>
                  </a:txBody>
                  <a:tcPr/>
                </a:tc>
                <a:tc>
                  <a:txBody>
                    <a:bodyPr/>
                    <a:lstStyle/>
                    <a:p>
                      <a:pPr algn="ctr" rtl="0">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Triticale</a:t>
                      </a:r>
                    </a:p>
                  </a:txBody>
                  <a:tcPr marL="35034" marR="3503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9.700</a:t>
                      </a:r>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3.933</a:t>
                      </a:r>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a:solidFill>
                            <a:schemeClr val="bg1"/>
                          </a:solidFill>
                          <a:latin typeface="Times New Roman" pitchFamily="18" charset="0"/>
                          <a:ea typeface="Times New Roman"/>
                          <a:cs typeface="Times New Roman" pitchFamily="18" charset="0"/>
                        </a:rPr>
                        <a:t>13.633</a:t>
                      </a:r>
                    </a:p>
                  </a:txBody>
                  <a:tcPr marL="35034" marR="3503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386">
                <a:tc gridSpan="2">
                  <a:txBody>
                    <a:bodyPr/>
                    <a:lstStyle/>
                    <a:p>
                      <a:pPr indent="-90170" algn="ctr" rtl="0">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General Mean of Treated waste water</a:t>
                      </a:r>
                    </a:p>
                  </a:txBody>
                  <a:tcPr marL="35034" marR="3503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rtl="1"/>
                      <a:endParaRPr lang="ar-SA"/>
                    </a:p>
                  </a:txBody>
                  <a:tcPr/>
                </a:tc>
                <a:tc>
                  <a:txBody>
                    <a:bodyPr/>
                    <a:lstStyle/>
                    <a:p>
                      <a:pPr algn="ctr">
                        <a:lnSpc>
                          <a:spcPct val="100000"/>
                        </a:lnSpc>
                        <a:spcAft>
                          <a:spcPts val="0"/>
                        </a:spcAft>
                      </a:pPr>
                      <a:r>
                        <a:rPr lang="en-US" sz="1600" b="1">
                          <a:solidFill>
                            <a:schemeClr val="bg1"/>
                          </a:solidFill>
                          <a:latin typeface="Times New Roman" pitchFamily="18" charset="0"/>
                          <a:ea typeface="Times New Roman"/>
                          <a:cs typeface="Times New Roman" pitchFamily="18" charset="0"/>
                        </a:rPr>
                        <a:t>7.937</a:t>
                      </a:r>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3.446</a:t>
                      </a:r>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11.379</a:t>
                      </a:r>
                    </a:p>
                  </a:txBody>
                  <a:tcPr marL="35034" marR="3503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878600">
                <a:tc gridSpan="2">
                  <a:txBody>
                    <a:bodyPr/>
                    <a:lstStyle/>
                    <a:p>
                      <a:pPr indent="-90170" algn="l" rtl="0">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 General Mean of  different crops:</a:t>
                      </a:r>
                    </a:p>
                    <a:p>
                      <a:pPr algn="just" rtl="0">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        Wheat </a:t>
                      </a:r>
                    </a:p>
                    <a:p>
                      <a:pPr algn="just" rtl="0">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        Barley</a:t>
                      </a:r>
                    </a:p>
                    <a:p>
                      <a:pPr algn="l" rtl="0">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        Triticale</a:t>
                      </a:r>
                    </a:p>
                  </a:txBody>
                  <a:tcPr marL="35034" marR="3503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a:txBody>
                    <a:bodyPr/>
                    <a:lstStyle/>
                    <a:p>
                      <a:pPr algn="ctr">
                        <a:lnSpc>
                          <a:spcPct val="100000"/>
                        </a:lnSpc>
                        <a:spcAft>
                          <a:spcPts val="0"/>
                        </a:spcAft>
                      </a:pPr>
                      <a:endParaRPr lang="en-US" sz="1600" b="1" dirty="0">
                        <a:solidFill>
                          <a:schemeClr val="bg1"/>
                        </a:solidFill>
                        <a:latin typeface="Times New Roman" pitchFamily="18" charset="0"/>
                        <a:ea typeface="Times New Roman"/>
                        <a:cs typeface="Times New Roman" pitchFamily="18" charset="0"/>
                      </a:endParaRPr>
                    </a:p>
                    <a:p>
                      <a:pPr indent="21590" algn="ctr">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5.575</a:t>
                      </a:r>
                    </a:p>
                    <a:p>
                      <a:pPr indent="21590" algn="ctr">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7.695</a:t>
                      </a:r>
                    </a:p>
                    <a:p>
                      <a:pPr indent="21590" algn="ctr">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8.833</a:t>
                      </a:r>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600" b="1" dirty="0">
                        <a:solidFill>
                          <a:schemeClr val="bg1"/>
                        </a:solidFill>
                        <a:latin typeface="Times New Roman" pitchFamily="18" charset="0"/>
                        <a:ea typeface="Times New Roman"/>
                        <a:cs typeface="Times New Roman" pitchFamily="18" charset="0"/>
                      </a:endParaRPr>
                    </a:p>
                    <a:p>
                      <a:pPr algn="ctr">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2.908</a:t>
                      </a:r>
                    </a:p>
                    <a:p>
                      <a:pPr algn="ctr">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2.913</a:t>
                      </a:r>
                    </a:p>
                    <a:p>
                      <a:pPr algn="ctr">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3.657</a:t>
                      </a:r>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600" b="1" dirty="0">
                          <a:solidFill>
                            <a:schemeClr val="bg1"/>
                          </a:solidFill>
                          <a:latin typeface="Times New Roman" pitchFamily="18" charset="0"/>
                          <a:ea typeface="Times New Roman"/>
                          <a:cs typeface="Times New Roman" pitchFamily="18" charset="0"/>
                        </a:rPr>
                        <a:t>8.48</a:t>
                      </a:r>
                    </a:p>
                    <a:p>
                      <a:pPr algn="ctr">
                        <a:lnSpc>
                          <a:spcPct val="100000"/>
                        </a:lnSpc>
                        <a:spcAft>
                          <a:spcPts val="1000"/>
                        </a:spcAft>
                      </a:pPr>
                      <a:r>
                        <a:rPr lang="en-US" sz="1600" b="1" dirty="0">
                          <a:solidFill>
                            <a:schemeClr val="bg1"/>
                          </a:solidFill>
                          <a:latin typeface="Times New Roman" pitchFamily="18" charset="0"/>
                          <a:ea typeface="Times New Roman"/>
                          <a:cs typeface="Times New Roman" pitchFamily="18" charset="0"/>
                        </a:rPr>
                        <a:t>10.61</a:t>
                      </a:r>
                    </a:p>
                    <a:p>
                      <a:pPr algn="ctr">
                        <a:lnSpc>
                          <a:spcPct val="100000"/>
                        </a:lnSpc>
                        <a:spcAft>
                          <a:spcPts val="1000"/>
                        </a:spcAft>
                      </a:pPr>
                      <a:r>
                        <a:rPr lang="en-US" sz="1600" b="1" dirty="0">
                          <a:solidFill>
                            <a:schemeClr val="bg1"/>
                          </a:solidFill>
                          <a:latin typeface="Times New Roman" pitchFamily="18" charset="0"/>
                          <a:ea typeface="Times New Roman"/>
                          <a:cs typeface="Times New Roman" pitchFamily="18" charset="0"/>
                        </a:rPr>
                        <a:t>12.49</a:t>
                      </a:r>
                    </a:p>
                  </a:txBody>
                  <a:tcPr marL="35034" marR="3503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719">
                <a:tc gridSpan="2">
                  <a:txBody>
                    <a:bodyPr/>
                    <a:lstStyle/>
                    <a:p>
                      <a:pPr algn="l" rtl="0">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LSD for :</a:t>
                      </a:r>
                    </a:p>
                    <a:p>
                      <a:pPr algn="l" rtl="0">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Water sources </a:t>
                      </a:r>
                    </a:p>
                    <a:p>
                      <a:pPr algn="l" rtl="0">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Crop </a:t>
                      </a:r>
                    </a:p>
                    <a:p>
                      <a:pPr algn="l" rtl="0">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Interaction</a:t>
                      </a:r>
                    </a:p>
                  </a:txBody>
                  <a:tcPr marL="35034" marR="3503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rtl="1"/>
                      <a:endParaRPr lang="ar-SA"/>
                    </a:p>
                  </a:txBody>
                  <a:tcPr/>
                </a:tc>
                <a:tc>
                  <a:txBody>
                    <a:bodyPr/>
                    <a:lstStyle/>
                    <a:p>
                      <a:pPr indent="21590" algn="ctr">
                        <a:lnSpc>
                          <a:spcPct val="100000"/>
                        </a:lnSpc>
                        <a:spcAft>
                          <a:spcPts val="0"/>
                        </a:spcAft>
                      </a:pPr>
                      <a:endParaRPr lang="en-US" sz="1600" b="1" dirty="0">
                        <a:solidFill>
                          <a:schemeClr val="bg1"/>
                        </a:solidFill>
                        <a:latin typeface="Times New Roman" pitchFamily="18" charset="0"/>
                        <a:ea typeface="Times New Roman"/>
                        <a:cs typeface="Times New Roman" pitchFamily="18" charset="0"/>
                      </a:endParaRPr>
                    </a:p>
                    <a:p>
                      <a:pPr indent="21590" algn="ctr">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1.00</a:t>
                      </a:r>
                    </a:p>
                    <a:p>
                      <a:pPr indent="21590" algn="ctr">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1.87</a:t>
                      </a:r>
                    </a:p>
                    <a:p>
                      <a:pPr indent="21590" algn="ctr">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2.12</a:t>
                      </a:r>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600" b="1" dirty="0">
                        <a:solidFill>
                          <a:schemeClr val="bg1"/>
                        </a:solidFill>
                        <a:latin typeface="Times New Roman" pitchFamily="18" charset="0"/>
                        <a:ea typeface="Times New Roman"/>
                        <a:cs typeface="Times New Roman" pitchFamily="18" charset="0"/>
                      </a:endParaRPr>
                    </a:p>
                    <a:p>
                      <a:pPr algn="ctr">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0.26</a:t>
                      </a:r>
                    </a:p>
                    <a:p>
                      <a:pPr algn="ctr">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0.66</a:t>
                      </a:r>
                    </a:p>
                    <a:p>
                      <a:pPr algn="ctr">
                        <a:lnSpc>
                          <a:spcPct val="100000"/>
                        </a:lnSpc>
                        <a:spcAft>
                          <a:spcPts val="0"/>
                        </a:spcAft>
                      </a:pPr>
                      <a:r>
                        <a:rPr lang="en-US" sz="1600" b="1" dirty="0">
                          <a:solidFill>
                            <a:schemeClr val="bg1"/>
                          </a:solidFill>
                          <a:latin typeface="Times New Roman" pitchFamily="18" charset="0"/>
                          <a:ea typeface="Times New Roman"/>
                          <a:cs typeface="Times New Roman" pitchFamily="18" charset="0"/>
                        </a:rPr>
                        <a:t>0.57</a:t>
                      </a:r>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1600" b="1" dirty="0">
                          <a:solidFill>
                            <a:schemeClr val="bg1"/>
                          </a:solidFill>
                          <a:latin typeface="Times New Roman" pitchFamily="18" charset="0"/>
                          <a:ea typeface="Times New Roman"/>
                          <a:cs typeface="Times New Roman" pitchFamily="18" charset="0"/>
                        </a:rPr>
                        <a:t>1.34</a:t>
                      </a:r>
                    </a:p>
                    <a:p>
                      <a:pPr algn="ctr">
                        <a:lnSpc>
                          <a:spcPct val="100000"/>
                        </a:lnSpc>
                        <a:spcAft>
                          <a:spcPts val="1000"/>
                        </a:spcAft>
                      </a:pPr>
                      <a:r>
                        <a:rPr lang="en-US" sz="1600" b="1" dirty="0">
                          <a:solidFill>
                            <a:schemeClr val="bg1"/>
                          </a:solidFill>
                          <a:latin typeface="Times New Roman" pitchFamily="18" charset="0"/>
                          <a:ea typeface="Times New Roman"/>
                          <a:cs typeface="Times New Roman" pitchFamily="18" charset="0"/>
                        </a:rPr>
                        <a:t>2.00</a:t>
                      </a:r>
                    </a:p>
                    <a:p>
                      <a:pPr algn="ctr">
                        <a:lnSpc>
                          <a:spcPct val="100000"/>
                        </a:lnSpc>
                        <a:spcAft>
                          <a:spcPts val="1000"/>
                        </a:spcAft>
                      </a:pPr>
                      <a:r>
                        <a:rPr lang="en-US" sz="1600" b="1" dirty="0">
                          <a:solidFill>
                            <a:schemeClr val="bg1"/>
                          </a:solidFill>
                          <a:latin typeface="Times New Roman" pitchFamily="18" charset="0"/>
                          <a:ea typeface="Times New Roman"/>
                          <a:cs typeface="Times New Roman" pitchFamily="18" charset="0"/>
                        </a:rPr>
                        <a:t>1.54</a:t>
                      </a:r>
                    </a:p>
                  </a:txBody>
                  <a:tcPr marL="35034" marR="3503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47800" y="304800"/>
            <a:ext cx="6096000" cy="400110"/>
          </a:xfrm>
          <a:prstGeom prst="rect">
            <a:avLst/>
          </a:prstGeom>
        </p:spPr>
        <p:txBody>
          <a:bodyPr wrap="square">
            <a:spAutoFit/>
          </a:bodyPr>
          <a:lstStyle/>
          <a:p>
            <a:pPr algn="ctr"/>
            <a:endParaRPr lang="ar-SA" sz="2000" dirty="0"/>
          </a:p>
        </p:txBody>
      </p:sp>
      <p:graphicFrame>
        <p:nvGraphicFramePr>
          <p:cNvPr id="7" name="Table 6"/>
          <p:cNvGraphicFramePr>
            <a:graphicFrameLocks noGrp="1"/>
          </p:cNvGraphicFramePr>
          <p:nvPr/>
        </p:nvGraphicFramePr>
        <p:xfrm>
          <a:off x="0" y="1676400"/>
          <a:ext cx="8915401" cy="5212080"/>
        </p:xfrm>
        <a:graphic>
          <a:graphicData uri="http://schemas.openxmlformats.org/drawingml/2006/table">
            <a:tbl>
              <a:tblPr/>
              <a:tblGrid>
                <a:gridCol w="2469287"/>
                <a:gridCol w="1112114"/>
                <a:gridCol w="990600"/>
                <a:gridCol w="990600"/>
                <a:gridCol w="838200"/>
                <a:gridCol w="914400"/>
                <a:gridCol w="762000"/>
                <a:gridCol w="838200"/>
              </a:tblGrid>
              <a:tr h="218327">
                <a:tc rowSpan="3">
                  <a:txBody>
                    <a:bodyPr/>
                    <a:lstStyle/>
                    <a:p>
                      <a:pPr marR="111760" algn="l"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Water treatment</a:t>
                      </a:r>
                    </a:p>
                  </a:txBody>
                  <a:tcPr marL="53474" marR="5347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Crop</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3">
                  <a:txBody>
                    <a:bodyPr/>
                    <a:lstStyle/>
                    <a:p>
                      <a:pPr indent="-90170" algn="ctr"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Emergence  hills  Counts, in</a:t>
                      </a:r>
                    </a:p>
                    <a:p>
                      <a:pPr indent="-108585" algn="ctr"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3 lines one meter length  after</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rtl="1"/>
                      <a:endParaRPr lang="ar-SA"/>
                    </a:p>
                  </a:txBody>
                  <a:tcPr/>
                </a:tc>
                <a:tc rowSpan="2" hMerge="1">
                  <a:txBody>
                    <a:bodyPr/>
                    <a:lstStyle/>
                    <a:p>
                      <a:pPr rtl="1"/>
                      <a:endParaRPr lang="ar-SA"/>
                    </a:p>
                  </a:txBody>
                  <a:tcPr/>
                </a:tc>
                <a:tc gridSpan="3">
                  <a:txBody>
                    <a:bodyPr/>
                    <a:lstStyle/>
                    <a:p>
                      <a:pPr algn="l" rtl="0">
                        <a:lnSpc>
                          <a:spcPct val="150000"/>
                        </a:lnSpc>
                        <a:spcAft>
                          <a:spcPts val="0"/>
                        </a:spcAft>
                      </a:pPr>
                      <a:r>
                        <a:rPr lang="en-US" sz="1200" b="1">
                          <a:solidFill>
                            <a:schemeClr val="bg1"/>
                          </a:solidFill>
                          <a:latin typeface="Times New Roman" pitchFamily="18" charset="0"/>
                          <a:ea typeface="Times New Roman"/>
                          <a:cs typeface="Times New Roman" pitchFamily="18" charset="0"/>
                        </a:rPr>
                        <a:t>Germination Percentage (%)</a:t>
                      </a:r>
                    </a:p>
                  </a:txBody>
                  <a:tcPr marL="53474" marR="5347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r>
              <a:tr h="248073">
                <a:tc vMerge="1">
                  <a:txBody>
                    <a:bodyPr/>
                    <a:lstStyle/>
                    <a:p>
                      <a:pPr rtl="1"/>
                      <a:endParaRPr lang="ar-SA"/>
                    </a:p>
                  </a:txBody>
                  <a:tcPr/>
                </a:tc>
                <a:tc vMerge="1">
                  <a:txBody>
                    <a:bodyPr/>
                    <a:lstStyle/>
                    <a:p>
                      <a:pPr rtl="1"/>
                      <a:endParaRPr lang="ar-SA"/>
                    </a:p>
                  </a:txBody>
                  <a:tcPr/>
                </a:tc>
                <a:tc gridSpan="3" vMerge="1">
                  <a:txBody>
                    <a:bodyPr/>
                    <a:lstStyle/>
                    <a:p>
                      <a:pPr rtl="1"/>
                      <a:endParaRPr lang="ar-SA"/>
                    </a:p>
                  </a:txBody>
                  <a:tcPr/>
                </a:tc>
                <a:tc hMerge="1" vMerge="1">
                  <a:txBody>
                    <a:bodyPr/>
                    <a:lstStyle/>
                    <a:p>
                      <a:pPr rtl="1"/>
                      <a:endParaRPr lang="ar-SA"/>
                    </a:p>
                  </a:txBody>
                  <a:tcPr/>
                </a:tc>
                <a:tc hMerge="1" vMerge="1">
                  <a:txBody>
                    <a:bodyPr/>
                    <a:lstStyle/>
                    <a:p>
                      <a:pPr rtl="1"/>
                      <a:endParaRPr lang="ar-SA"/>
                    </a:p>
                  </a:txBody>
                  <a:tcPr/>
                </a:tc>
                <a:tc rowSpan="2">
                  <a:txBody>
                    <a:bodyPr/>
                    <a:lstStyle/>
                    <a:p>
                      <a:pPr algn="l" rtl="0">
                        <a:lnSpc>
                          <a:spcPct val="150000"/>
                        </a:lnSpc>
                        <a:spcAft>
                          <a:spcPts val="0"/>
                        </a:spcAft>
                      </a:pPr>
                      <a:r>
                        <a:rPr lang="en-US" sz="1200" b="1">
                          <a:solidFill>
                            <a:schemeClr val="bg1"/>
                          </a:solidFill>
                          <a:latin typeface="Times New Roman" pitchFamily="18" charset="0"/>
                          <a:ea typeface="Times New Roman"/>
                          <a:cs typeface="Times New Roman" pitchFamily="18" charset="0"/>
                        </a:rPr>
                        <a:t>6 days</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rtl="0">
                        <a:lnSpc>
                          <a:spcPct val="150000"/>
                        </a:lnSpc>
                        <a:spcAft>
                          <a:spcPts val="0"/>
                        </a:spcAft>
                      </a:pPr>
                      <a:r>
                        <a:rPr lang="en-US" sz="1200" b="1">
                          <a:solidFill>
                            <a:schemeClr val="bg1"/>
                          </a:solidFill>
                          <a:latin typeface="Times New Roman" pitchFamily="18" charset="0"/>
                          <a:ea typeface="Times New Roman"/>
                          <a:cs typeface="Times New Roman" pitchFamily="18" charset="0"/>
                        </a:rPr>
                        <a:t>9days</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rtl="0">
                        <a:lnSpc>
                          <a:spcPct val="150000"/>
                        </a:lnSpc>
                        <a:spcAft>
                          <a:spcPts val="0"/>
                        </a:spcAft>
                      </a:pPr>
                      <a:r>
                        <a:rPr lang="en-US" sz="1200" b="1">
                          <a:solidFill>
                            <a:schemeClr val="bg1"/>
                          </a:solidFill>
                          <a:latin typeface="Times New Roman" pitchFamily="18" charset="0"/>
                          <a:ea typeface="Times New Roman"/>
                          <a:cs typeface="Times New Roman" pitchFamily="18" charset="0"/>
                        </a:rPr>
                        <a:t>12 days</a:t>
                      </a:r>
                    </a:p>
                  </a:txBody>
                  <a:tcPr marL="53474" marR="5347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5">
                <a:tc vMerge="1">
                  <a:txBody>
                    <a:bodyPr/>
                    <a:lstStyle/>
                    <a:p>
                      <a:pPr rtl="1"/>
                      <a:endParaRPr lang="ar-SA"/>
                    </a:p>
                  </a:txBody>
                  <a:tcPr/>
                </a:tc>
                <a:tc vMerge="1">
                  <a:txBody>
                    <a:bodyPr/>
                    <a:lstStyle/>
                    <a:p>
                      <a:pPr rtl="1"/>
                      <a:endParaRPr lang="ar-SA"/>
                    </a:p>
                  </a:txBody>
                  <a:tcPr/>
                </a:tc>
                <a:tc>
                  <a:txBody>
                    <a:bodyPr/>
                    <a:lstStyle/>
                    <a:p>
                      <a:pPr indent="-109855"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6 days</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9days</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12 days</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r>
              <a:tr h="167645">
                <a:tc rowSpan="3">
                  <a:txBody>
                    <a:bodyPr/>
                    <a:lstStyle/>
                    <a:p>
                      <a:pPr marR="111760" algn="l"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Under ground brackish water </a:t>
                      </a:r>
                    </a:p>
                  </a:txBody>
                  <a:tcPr marL="53474" marR="5347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Wheat</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21</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30</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42</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35</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50</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70</a:t>
                      </a:r>
                    </a:p>
                  </a:txBody>
                  <a:tcPr marL="53474" marR="5347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925">
                <a:tc vMerge="1">
                  <a:txBody>
                    <a:bodyPr/>
                    <a:lstStyle/>
                    <a:p>
                      <a:pPr rtl="1"/>
                      <a:endParaRPr lang="ar-SA"/>
                    </a:p>
                  </a:txBody>
                  <a:tcPr/>
                </a:tc>
                <a:tc>
                  <a:txBody>
                    <a:bodyPr/>
                    <a:lstStyle/>
                    <a:p>
                      <a:pPr algn="l"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Barley</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24</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36</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48</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40</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60</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80</a:t>
                      </a:r>
                    </a:p>
                  </a:txBody>
                  <a:tcPr marL="53474" marR="5347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405">
                <a:tc vMerge="1">
                  <a:txBody>
                    <a:bodyPr/>
                    <a:lstStyle/>
                    <a:p>
                      <a:pPr rtl="1"/>
                      <a:endParaRPr lang="ar-SA"/>
                    </a:p>
                  </a:txBody>
                  <a:tcPr/>
                </a:tc>
                <a:tc>
                  <a:txBody>
                    <a:bodyPr/>
                    <a:lstStyle/>
                    <a:p>
                      <a:pPr algn="l"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Triticale </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34</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44</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48</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57</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74</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80</a:t>
                      </a:r>
                    </a:p>
                  </a:txBody>
                  <a:tcPr marL="53474" marR="5347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685">
                <a:tc gridSpan="2">
                  <a:txBody>
                    <a:bodyPr/>
                    <a:lstStyle/>
                    <a:p>
                      <a:pPr algn="l"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General Mean of  under ground water</a:t>
                      </a:r>
                    </a:p>
                  </a:txBody>
                  <a:tcPr marL="53474" marR="5347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rtl="1"/>
                      <a:endParaRPr lang="ar-SA"/>
                    </a:p>
                  </a:txBody>
                  <a:tcPr/>
                </a:tc>
                <a:tc>
                  <a:txBody>
                    <a:bodyPr/>
                    <a:lstStyle/>
                    <a:p>
                      <a:pPr algn="ctr"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26.33</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36.67</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46.0</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44.0</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61.33</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76.66</a:t>
                      </a:r>
                    </a:p>
                  </a:txBody>
                  <a:tcPr marL="53474" marR="5347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18327">
                <a:tc rowSpan="3">
                  <a:txBody>
                    <a:bodyPr/>
                    <a:lstStyle/>
                    <a:p>
                      <a:pPr marR="111760" algn="l" rtl="0">
                        <a:lnSpc>
                          <a:spcPct val="150000"/>
                        </a:lnSpc>
                        <a:spcAft>
                          <a:spcPts val="0"/>
                        </a:spcAft>
                      </a:pPr>
                      <a:r>
                        <a:rPr lang="en-US" sz="1200" b="1">
                          <a:solidFill>
                            <a:schemeClr val="bg1"/>
                          </a:solidFill>
                          <a:latin typeface="Times New Roman" pitchFamily="18" charset="0"/>
                          <a:ea typeface="Times New Roman"/>
                          <a:cs typeface="Times New Roman" pitchFamily="18" charset="0"/>
                        </a:rPr>
                        <a:t>Magnetized water</a:t>
                      </a:r>
                    </a:p>
                  </a:txBody>
                  <a:tcPr marL="53474" marR="5347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wheat</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34</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42</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53</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57</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70</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89</a:t>
                      </a:r>
                    </a:p>
                  </a:txBody>
                  <a:tcPr marL="53474" marR="5347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45">
                <a:tc vMerge="1">
                  <a:txBody>
                    <a:bodyPr/>
                    <a:lstStyle/>
                    <a:p>
                      <a:pPr rtl="1"/>
                      <a:endParaRPr lang="ar-SA"/>
                    </a:p>
                  </a:txBody>
                  <a:tcPr/>
                </a:tc>
                <a:tc>
                  <a:txBody>
                    <a:bodyPr/>
                    <a:lstStyle/>
                    <a:p>
                      <a:pPr algn="l"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Barley</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36</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46</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56</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60</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77</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94</a:t>
                      </a:r>
                    </a:p>
                  </a:txBody>
                  <a:tcPr marL="53474" marR="5347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125">
                <a:tc vMerge="1">
                  <a:txBody>
                    <a:bodyPr/>
                    <a:lstStyle/>
                    <a:p>
                      <a:pPr rtl="1"/>
                      <a:endParaRPr lang="ar-SA"/>
                    </a:p>
                  </a:txBody>
                  <a:tcPr/>
                </a:tc>
                <a:tc>
                  <a:txBody>
                    <a:bodyPr/>
                    <a:lstStyle/>
                    <a:p>
                      <a:pPr algn="l" rtl="0">
                        <a:lnSpc>
                          <a:spcPct val="150000"/>
                        </a:lnSpc>
                        <a:spcAft>
                          <a:spcPts val="0"/>
                        </a:spcAft>
                      </a:pPr>
                      <a:r>
                        <a:rPr lang="en-US" sz="1200" b="1">
                          <a:solidFill>
                            <a:schemeClr val="bg1"/>
                          </a:solidFill>
                          <a:latin typeface="Times New Roman" pitchFamily="18" charset="0"/>
                          <a:ea typeface="Times New Roman"/>
                          <a:cs typeface="Times New Roman" pitchFamily="18" charset="0"/>
                        </a:rPr>
                        <a:t>Triticale </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39</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47</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58</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65</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79</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97</a:t>
                      </a:r>
                    </a:p>
                  </a:txBody>
                  <a:tcPr marL="53474" marR="5347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5">
                <a:tc gridSpan="2">
                  <a:txBody>
                    <a:bodyPr/>
                    <a:lstStyle/>
                    <a:p>
                      <a:pPr algn="l" rtl="0">
                        <a:lnSpc>
                          <a:spcPct val="150000"/>
                        </a:lnSpc>
                        <a:spcAft>
                          <a:spcPts val="0"/>
                        </a:spcAft>
                      </a:pPr>
                      <a:r>
                        <a:rPr lang="en-US" sz="1200" b="1">
                          <a:solidFill>
                            <a:schemeClr val="bg1"/>
                          </a:solidFill>
                          <a:latin typeface="Times New Roman" pitchFamily="18" charset="0"/>
                          <a:ea typeface="Times New Roman"/>
                          <a:cs typeface="Times New Roman" pitchFamily="18" charset="0"/>
                        </a:rPr>
                        <a:t>General Mean of Magnetic Treatment</a:t>
                      </a:r>
                    </a:p>
                  </a:txBody>
                  <a:tcPr marL="53474" marR="5347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rtl="1"/>
                      <a:endParaRPr lang="ar-SA"/>
                    </a:p>
                  </a:txBody>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36.33</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45.00</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55.67</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60.67</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75.33</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93.33</a:t>
                      </a:r>
                    </a:p>
                  </a:txBody>
                  <a:tcPr marL="53474" marR="5347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2885">
                <a:tc rowSpan="3">
                  <a:txBody>
                    <a:bodyPr/>
                    <a:lstStyle/>
                    <a:p>
                      <a:pPr marR="111760" algn="l" rtl="0">
                        <a:lnSpc>
                          <a:spcPct val="150000"/>
                        </a:lnSpc>
                        <a:spcAft>
                          <a:spcPts val="0"/>
                        </a:spcAft>
                      </a:pPr>
                      <a:endParaRPr lang="en-US" sz="1200" b="1">
                        <a:solidFill>
                          <a:schemeClr val="bg1"/>
                        </a:solidFill>
                        <a:latin typeface="Times New Roman" pitchFamily="18" charset="0"/>
                        <a:ea typeface="Times New Roman"/>
                        <a:cs typeface="Times New Roman" pitchFamily="18" charset="0"/>
                      </a:endParaRPr>
                    </a:p>
                    <a:p>
                      <a:pPr marR="111760" algn="l" rtl="0">
                        <a:lnSpc>
                          <a:spcPct val="150000"/>
                        </a:lnSpc>
                        <a:spcAft>
                          <a:spcPts val="0"/>
                        </a:spcAft>
                      </a:pPr>
                      <a:r>
                        <a:rPr lang="en-US" sz="1200" b="1">
                          <a:solidFill>
                            <a:schemeClr val="bg1"/>
                          </a:solidFill>
                          <a:latin typeface="Times New Roman" pitchFamily="18" charset="0"/>
                          <a:ea typeface="Times New Roman"/>
                          <a:cs typeface="Times New Roman" pitchFamily="18" charset="0"/>
                        </a:rPr>
                        <a:t>Treated waste water</a:t>
                      </a:r>
                    </a:p>
                  </a:txBody>
                  <a:tcPr marL="53474" marR="5347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50000"/>
                        </a:lnSpc>
                        <a:spcAft>
                          <a:spcPts val="0"/>
                        </a:spcAft>
                      </a:pPr>
                      <a:r>
                        <a:rPr lang="en-US" sz="1200" b="1">
                          <a:solidFill>
                            <a:schemeClr val="bg1"/>
                          </a:solidFill>
                          <a:latin typeface="Times New Roman" pitchFamily="18" charset="0"/>
                          <a:ea typeface="Times New Roman"/>
                          <a:cs typeface="Times New Roman" pitchFamily="18" charset="0"/>
                        </a:rPr>
                        <a:t>wheat</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28</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36</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48</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47</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60</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80</a:t>
                      </a:r>
                    </a:p>
                  </a:txBody>
                  <a:tcPr marL="53474" marR="5347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5">
                <a:tc vMerge="1">
                  <a:txBody>
                    <a:bodyPr/>
                    <a:lstStyle/>
                    <a:p>
                      <a:pPr rtl="1"/>
                      <a:endParaRPr lang="ar-SA"/>
                    </a:p>
                  </a:txBody>
                  <a:tcPr/>
                </a:tc>
                <a:tc>
                  <a:txBody>
                    <a:bodyPr/>
                    <a:lstStyle/>
                    <a:p>
                      <a:pPr algn="l" rtl="0">
                        <a:lnSpc>
                          <a:spcPct val="150000"/>
                        </a:lnSpc>
                        <a:spcAft>
                          <a:spcPts val="0"/>
                        </a:spcAft>
                      </a:pPr>
                      <a:r>
                        <a:rPr lang="en-US" sz="1200" b="1">
                          <a:solidFill>
                            <a:schemeClr val="bg1"/>
                          </a:solidFill>
                          <a:latin typeface="Times New Roman" pitchFamily="18" charset="0"/>
                          <a:ea typeface="Times New Roman"/>
                          <a:cs typeface="Times New Roman" pitchFamily="18" charset="0"/>
                        </a:rPr>
                        <a:t>Barley</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33</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42</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52</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55</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70</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87</a:t>
                      </a:r>
                    </a:p>
                  </a:txBody>
                  <a:tcPr marL="53474" marR="5347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45">
                <a:tc vMerge="1">
                  <a:txBody>
                    <a:bodyPr/>
                    <a:lstStyle/>
                    <a:p>
                      <a:pPr rtl="1"/>
                      <a:endParaRPr lang="ar-SA"/>
                    </a:p>
                  </a:txBody>
                  <a:tcPr/>
                </a:tc>
                <a:tc>
                  <a:txBody>
                    <a:bodyPr/>
                    <a:lstStyle/>
                    <a:p>
                      <a:pPr algn="l" rtl="0">
                        <a:lnSpc>
                          <a:spcPct val="150000"/>
                        </a:lnSpc>
                        <a:spcAft>
                          <a:spcPts val="0"/>
                        </a:spcAft>
                      </a:pPr>
                      <a:r>
                        <a:rPr lang="en-US" sz="1200" b="1">
                          <a:solidFill>
                            <a:schemeClr val="bg1"/>
                          </a:solidFill>
                          <a:latin typeface="Times New Roman" pitchFamily="18" charset="0"/>
                          <a:ea typeface="Times New Roman"/>
                          <a:cs typeface="Times New Roman" pitchFamily="18" charset="0"/>
                        </a:rPr>
                        <a:t>Triticale </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35</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45</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56</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59</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75</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93</a:t>
                      </a:r>
                    </a:p>
                  </a:txBody>
                  <a:tcPr marL="53474" marR="5347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814">
                <a:tc gridSpan="2">
                  <a:txBody>
                    <a:bodyPr/>
                    <a:lstStyle/>
                    <a:p>
                      <a:pPr algn="l"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General Mean of  Treated waste water</a:t>
                      </a:r>
                    </a:p>
                  </a:txBody>
                  <a:tcPr marL="53474" marR="5347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rtl="1"/>
                      <a:endParaRPr lang="ar-SA"/>
                    </a:p>
                  </a:txBody>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32.00</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41.00</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52.00</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53.67</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68.33</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86.00</a:t>
                      </a:r>
                    </a:p>
                  </a:txBody>
                  <a:tcPr marL="53474" marR="5347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928121">
                <a:tc gridSpan="2">
                  <a:txBody>
                    <a:bodyPr/>
                    <a:lstStyle/>
                    <a:p>
                      <a:pPr algn="l"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General Mean of  different crops:</a:t>
                      </a:r>
                    </a:p>
                    <a:p>
                      <a:pPr algn="just"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        Wheat </a:t>
                      </a:r>
                    </a:p>
                    <a:p>
                      <a:pPr algn="just"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        Barley</a:t>
                      </a:r>
                    </a:p>
                    <a:p>
                      <a:pPr algn="just"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        Triticale  </a:t>
                      </a:r>
                    </a:p>
                  </a:txBody>
                  <a:tcPr marL="53474" marR="5347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rtl="1"/>
                      <a:endParaRPr lang="ar-SA"/>
                    </a:p>
                  </a:txBody>
                  <a:tcPr/>
                </a:tc>
                <a:tc>
                  <a:txBody>
                    <a:bodyPr/>
                    <a:lstStyle/>
                    <a:p>
                      <a:pPr algn="ctr" rtl="0">
                        <a:lnSpc>
                          <a:spcPct val="150000"/>
                        </a:lnSpc>
                        <a:spcAft>
                          <a:spcPts val="0"/>
                        </a:spcAft>
                      </a:pPr>
                      <a:endParaRPr lang="en-US" sz="1200" b="1">
                        <a:solidFill>
                          <a:schemeClr val="bg1"/>
                        </a:solidFill>
                        <a:latin typeface="Times New Roman" pitchFamily="18" charset="0"/>
                        <a:ea typeface="Times New Roman"/>
                        <a:cs typeface="Times New Roman" pitchFamily="18" charset="0"/>
                      </a:endParaRPr>
                    </a:p>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27.67</a:t>
                      </a:r>
                    </a:p>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31.00</a:t>
                      </a:r>
                    </a:p>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36.00</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endParaRPr lang="en-US" sz="1200" b="1">
                        <a:solidFill>
                          <a:schemeClr val="bg1"/>
                        </a:solidFill>
                        <a:latin typeface="Times New Roman" pitchFamily="18" charset="0"/>
                        <a:ea typeface="Times New Roman"/>
                        <a:cs typeface="Times New Roman" pitchFamily="18" charset="0"/>
                      </a:endParaRPr>
                    </a:p>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36.00</a:t>
                      </a:r>
                    </a:p>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 41.33</a:t>
                      </a:r>
                    </a:p>
                    <a:p>
                      <a:pPr algn="ctr" rtl="0">
                        <a:lnSpc>
                          <a:spcPct val="150000"/>
                        </a:lnSpc>
                        <a:spcAft>
                          <a:spcPts val="0"/>
                        </a:spcAft>
                      </a:pPr>
                      <a:r>
                        <a:rPr lang="en-US" sz="1200" b="1">
                          <a:solidFill>
                            <a:schemeClr val="bg1"/>
                          </a:solidFill>
                          <a:latin typeface="Times New Roman" pitchFamily="18" charset="0"/>
                          <a:ea typeface="Times New Roman"/>
                          <a:cs typeface="Times New Roman" pitchFamily="18" charset="0"/>
                        </a:rPr>
                        <a:t>45.33</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endParaRPr lang="en-US" sz="1200" b="1" dirty="0">
                        <a:solidFill>
                          <a:schemeClr val="bg1"/>
                        </a:solidFill>
                        <a:latin typeface="Times New Roman" pitchFamily="18" charset="0"/>
                        <a:ea typeface="Times New Roman"/>
                        <a:cs typeface="Times New Roman" pitchFamily="18" charset="0"/>
                      </a:endParaRPr>
                    </a:p>
                    <a:p>
                      <a:pPr algn="ctr"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47.67</a:t>
                      </a:r>
                    </a:p>
                    <a:p>
                      <a:pPr algn="ctr"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52.00</a:t>
                      </a:r>
                    </a:p>
                    <a:p>
                      <a:pPr algn="ctr"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54.00</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endParaRPr lang="en-US" sz="1200" b="1" dirty="0">
                        <a:solidFill>
                          <a:schemeClr val="bg1"/>
                        </a:solidFill>
                        <a:latin typeface="Times New Roman" pitchFamily="18" charset="0"/>
                        <a:ea typeface="Times New Roman"/>
                        <a:cs typeface="Times New Roman" pitchFamily="18" charset="0"/>
                      </a:endParaRPr>
                    </a:p>
                    <a:p>
                      <a:pPr algn="ctr"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46.33</a:t>
                      </a:r>
                    </a:p>
                    <a:p>
                      <a:pPr algn="ctr"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51.67</a:t>
                      </a:r>
                    </a:p>
                    <a:p>
                      <a:pPr algn="ctr"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60.33</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endParaRPr lang="en-US" sz="1200" b="1" dirty="0">
                        <a:solidFill>
                          <a:schemeClr val="bg1"/>
                        </a:solidFill>
                        <a:latin typeface="Times New Roman" pitchFamily="18" charset="0"/>
                        <a:ea typeface="Times New Roman"/>
                        <a:cs typeface="Times New Roman" pitchFamily="18" charset="0"/>
                      </a:endParaRPr>
                    </a:p>
                    <a:p>
                      <a:pPr algn="ctr"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60.00</a:t>
                      </a:r>
                    </a:p>
                    <a:p>
                      <a:pPr algn="ctr"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69.00</a:t>
                      </a:r>
                    </a:p>
                    <a:p>
                      <a:pPr algn="ctr"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76.00</a:t>
                      </a:r>
                    </a:p>
                  </a:txBody>
                  <a:tcPr marL="53474" marR="53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endParaRPr lang="en-US" sz="1200" b="1" dirty="0">
                        <a:solidFill>
                          <a:schemeClr val="bg1"/>
                        </a:solidFill>
                        <a:latin typeface="Times New Roman" pitchFamily="18" charset="0"/>
                        <a:ea typeface="Times New Roman"/>
                        <a:cs typeface="Times New Roman" pitchFamily="18" charset="0"/>
                      </a:endParaRPr>
                    </a:p>
                    <a:p>
                      <a:pPr algn="ctr"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79.67</a:t>
                      </a:r>
                    </a:p>
                    <a:p>
                      <a:pPr algn="ctr"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87.00</a:t>
                      </a:r>
                    </a:p>
                    <a:p>
                      <a:pPr algn="ctr" rtl="0">
                        <a:lnSpc>
                          <a:spcPct val="150000"/>
                        </a:lnSpc>
                        <a:spcAft>
                          <a:spcPts val="0"/>
                        </a:spcAft>
                      </a:pPr>
                      <a:r>
                        <a:rPr lang="en-US" sz="1200" b="1" dirty="0">
                          <a:solidFill>
                            <a:schemeClr val="bg1"/>
                          </a:solidFill>
                          <a:latin typeface="Times New Roman" pitchFamily="18" charset="0"/>
                          <a:ea typeface="Times New Roman"/>
                          <a:cs typeface="Times New Roman" pitchFamily="18" charset="0"/>
                        </a:rPr>
                        <a:t>90.00</a:t>
                      </a:r>
                    </a:p>
                  </a:txBody>
                  <a:tcPr marL="53474" marR="5347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20483" name="Rectangle 3"/>
          <p:cNvSpPr>
            <a:spLocks noChangeArrowheads="1"/>
          </p:cNvSpPr>
          <p:nvPr/>
        </p:nvSpPr>
        <p:spPr bwMode="auto">
          <a:xfrm>
            <a:off x="0" y="1371600"/>
            <a:ext cx="9144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Germination percentage for some cereal crops as affected by different water irrigation sources (Means of two seasons)</a:t>
            </a:r>
            <a:endParaRPr kumimoji="0" lang="en-US" sz="1400" b="1"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ing Saud University - College of Foods and Agriculture">
            <a:hlinkClick r:id="rId3"/>
          </p:cNvPr>
          <p:cNvPicPr/>
          <p:nvPr/>
        </p:nvPicPr>
        <p:blipFill>
          <a:blip r:embed="rId4" cstate="print"/>
          <a:srcRect/>
          <a:stretch>
            <a:fillRect/>
          </a:stretch>
        </p:blipFill>
        <p:spPr bwMode="auto">
          <a:xfrm>
            <a:off x="3962400" y="0"/>
            <a:ext cx="1524000" cy="1600200"/>
          </a:xfrm>
          <a:prstGeom prst="rect">
            <a:avLst/>
          </a:prstGeom>
          <a:noFill/>
          <a:ln w="9525">
            <a:noFill/>
            <a:miter lim="800000"/>
            <a:headEnd/>
            <a:tailEnd/>
          </a:ln>
        </p:spPr>
      </p:pic>
      <p:sp>
        <p:nvSpPr>
          <p:cNvPr id="6" name="Rectangle 5"/>
          <p:cNvSpPr/>
          <p:nvPr/>
        </p:nvSpPr>
        <p:spPr>
          <a:xfrm>
            <a:off x="1066800" y="1600200"/>
            <a:ext cx="1835759" cy="461665"/>
          </a:xfrm>
          <a:prstGeom prst="rect">
            <a:avLst/>
          </a:prstGeom>
        </p:spPr>
        <p:txBody>
          <a:bodyPr wrap="none">
            <a:spAutoFit/>
          </a:bodyPr>
          <a:lstStyle/>
          <a:p>
            <a:r>
              <a:rPr lang="en-US" sz="2400" b="1" dirty="0" smtClean="0">
                <a:solidFill>
                  <a:schemeClr val="bg1"/>
                </a:solidFill>
                <a:latin typeface="Times New Roman" pitchFamily="18" charset="0"/>
                <a:cs typeface="Times New Roman" pitchFamily="18" charset="0"/>
              </a:rPr>
              <a:t>Conclusion :</a:t>
            </a:r>
            <a:endParaRPr lang="ar-SA" sz="2400" dirty="0"/>
          </a:p>
        </p:txBody>
      </p:sp>
      <p:sp>
        <p:nvSpPr>
          <p:cNvPr id="7" name="Rectangle 6"/>
          <p:cNvSpPr/>
          <p:nvPr/>
        </p:nvSpPr>
        <p:spPr>
          <a:xfrm>
            <a:off x="304800" y="2133600"/>
            <a:ext cx="8458200" cy="369332"/>
          </a:xfrm>
          <a:prstGeom prst="rect">
            <a:avLst/>
          </a:prstGeom>
        </p:spPr>
        <p:txBody>
          <a:bodyPr wrap="square">
            <a:spAutoFit/>
          </a:bodyPr>
          <a:lstStyle/>
          <a:p>
            <a:endParaRPr lang="ar-SA" dirty="0"/>
          </a:p>
        </p:txBody>
      </p:sp>
      <p:sp>
        <p:nvSpPr>
          <p:cNvPr id="9" name="Rectangle 8"/>
          <p:cNvSpPr/>
          <p:nvPr/>
        </p:nvSpPr>
        <p:spPr>
          <a:xfrm>
            <a:off x="304800" y="1859340"/>
            <a:ext cx="8610600" cy="1200329"/>
          </a:xfrm>
          <a:prstGeom prst="rect">
            <a:avLst/>
          </a:prstGeom>
        </p:spPr>
        <p:txBody>
          <a:bodyPr wrap="square">
            <a:spAutoFit/>
          </a:bodyPr>
          <a:lstStyle/>
          <a:p>
            <a:endParaRPr lang="ar-SA" dirty="0" smtClean="0"/>
          </a:p>
          <a:p>
            <a:pPr algn="just"/>
            <a:r>
              <a:rPr lang="en-US" dirty="0" smtClean="0">
                <a:solidFill>
                  <a:schemeClr val="bg1"/>
                </a:solidFill>
              </a:rPr>
              <a:t>Now research project funded by </a:t>
            </a:r>
            <a:r>
              <a:rPr lang="en-US" b="1" dirty="0" smtClean="0"/>
              <a:t>KING ABDULAZIZ </a:t>
            </a:r>
            <a:r>
              <a:rPr lang="en-US" dirty="0" smtClean="0">
                <a:solidFill>
                  <a:schemeClr val="bg1"/>
                </a:solidFill>
              </a:rPr>
              <a:t>CITY For SCIENTIF TECHNOLOGY is  successfully start  to evaluate the effectiveness  of  some magnetic apparatus                </a:t>
            </a:r>
          </a:p>
        </p:txBody>
      </p:sp>
      <p:sp>
        <p:nvSpPr>
          <p:cNvPr id="10" name="Rectangle 9"/>
          <p:cNvSpPr/>
          <p:nvPr/>
        </p:nvSpPr>
        <p:spPr>
          <a:xfrm>
            <a:off x="304800" y="3105835"/>
            <a:ext cx="8610600" cy="646331"/>
          </a:xfrm>
          <a:prstGeom prst="rect">
            <a:avLst/>
          </a:prstGeom>
        </p:spPr>
        <p:txBody>
          <a:bodyPr wrap="square">
            <a:spAutoFit/>
          </a:bodyPr>
          <a:lstStyle/>
          <a:p>
            <a:r>
              <a:rPr lang="en-US" dirty="0" smtClean="0"/>
              <a:t>These changes in water properties may be capable of affecting the growth of plants. </a:t>
            </a:r>
            <a:endParaRPr lang="ar-S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ing Saud University - College of Foods and Agriculture">
            <a:hlinkClick r:id="rId3"/>
          </p:cNvPr>
          <p:cNvPicPr/>
          <p:nvPr/>
        </p:nvPicPr>
        <p:blipFill>
          <a:blip r:embed="rId4" cstate="print"/>
          <a:srcRect/>
          <a:stretch>
            <a:fillRect/>
          </a:stretch>
        </p:blipFill>
        <p:spPr bwMode="auto">
          <a:xfrm>
            <a:off x="4419600" y="0"/>
            <a:ext cx="914400" cy="838200"/>
          </a:xfrm>
          <a:prstGeom prst="rect">
            <a:avLst/>
          </a:prstGeom>
          <a:noFill/>
          <a:ln w="9525">
            <a:noFill/>
            <a:miter lim="800000"/>
            <a:headEnd/>
            <a:tailEnd/>
          </a:ln>
        </p:spPr>
      </p:pic>
      <p:sp>
        <p:nvSpPr>
          <p:cNvPr id="6" name="Rectangle 5"/>
          <p:cNvSpPr/>
          <p:nvPr/>
        </p:nvSpPr>
        <p:spPr>
          <a:xfrm>
            <a:off x="0" y="990600"/>
            <a:ext cx="3276600" cy="461665"/>
          </a:xfrm>
          <a:prstGeom prst="rect">
            <a:avLst/>
          </a:prstGeom>
        </p:spPr>
        <p:txBody>
          <a:bodyPr wrap="square">
            <a:spAutoFit/>
          </a:bodyPr>
          <a:lstStyle/>
          <a:p>
            <a:r>
              <a:rPr lang="en-US" dirty="0" smtClean="0">
                <a:solidFill>
                  <a:schemeClr val="bg2"/>
                </a:solidFill>
                <a:latin typeface="Times New Roman" pitchFamily="18" charset="0"/>
                <a:cs typeface="Times New Roman" pitchFamily="18" charset="0"/>
              </a:rPr>
              <a:t>*</a:t>
            </a:r>
            <a:r>
              <a:rPr lang="en-US" sz="2400" b="1" dirty="0" smtClean="0">
                <a:solidFill>
                  <a:srgbClr val="FFFF00"/>
                </a:solidFill>
                <a:latin typeface="Times New Roman" pitchFamily="18" charset="0"/>
                <a:cs typeface="Times New Roman" pitchFamily="18" charset="0"/>
              </a:rPr>
              <a:t>Scientific Basic  </a:t>
            </a:r>
            <a:endParaRPr lang="ar-SA" sz="2400" b="1" dirty="0">
              <a:solidFill>
                <a:srgbClr val="FFFF00"/>
              </a:solidFill>
              <a:latin typeface="Times New Roman" pitchFamily="18" charset="0"/>
              <a:cs typeface="Times New Roman" pitchFamily="18" charset="0"/>
            </a:endParaRPr>
          </a:p>
        </p:txBody>
      </p:sp>
      <p:sp>
        <p:nvSpPr>
          <p:cNvPr id="10" name="Rectangle 9"/>
          <p:cNvSpPr/>
          <p:nvPr/>
        </p:nvSpPr>
        <p:spPr>
          <a:xfrm>
            <a:off x="0" y="1447800"/>
            <a:ext cx="9144000" cy="4016484"/>
          </a:xfrm>
          <a:prstGeom prst="rect">
            <a:avLst/>
          </a:prstGeom>
        </p:spPr>
        <p:txBody>
          <a:bodyPr wrap="square">
            <a:spAutoFit/>
          </a:bodyPr>
          <a:lstStyle/>
          <a:p>
            <a:pPr marL="173038" indent="-173038" algn="just"/>
            <a:r>
              <a:rPr lang="en-US" sz="2000" dirty="0" smtClean="0">
                <a:solidFill>
                  <a:schemeClr val="bg1"/>
                </a:solidFill>
                <a:latin typeface="Times New Roman" pitchFamily="18" charset="0"/>
                <a:cs typeface="Times New Roman" pitchFamily="18" charset="0"/>
              </a:rPr>
              <a:t>     </a:t>
            </a:r>
            <a:r>
              <a:rPr lang="en-US" sz="2100" b="1" dirty="0" smtClean="0">
                <a:solidFill>
                  <a:schemeClr val="bg1"/>
                </a:solidFill>
                <a:latin typeface="Times New Roman" pitchFamily="18" charset="0"/>
                <a:cs typeface="Times New Roman" pitchFamily="18" charset="0"/>
              </a:rPr>
              <a:t>The starting point of any discussion on the effectiveness of magnetic water treatment is generally descriped of the general properties of both magnetization and water structure . </a:t>
            </a:r>
          </a:p>
          <a:p>
            <a:pPr algn="just"/>
            <a:endParaRPr lang="en-US" sz="2400" b="1" dirty="0" smtClean="0">
              <a:solidFill>
                <a:schemeClr val="bg1"/>
              </a:solidFill>
              <a:latin typeface="Times New Roman" pitchFamily="18" charset="0"/>
              <a:cs typeface="Times New Roman" pitchFamily="18" charset="0"/>
            </a:endParaRPr>
          </a:p>
          <a:p>
            <a:pPr algn="just"/>
            <a:endParaRPr lang="en-US" sz="2400" dirty="0" smtClean="0">
              <a:solidFill>
                <a:schemeClr val="bg1"/>
              </a:solidFill>
              <a:latin typeface="Times New Roman" pitchFamily="18" charset="0"/>
              <a:cs typeface="Times New Roman" pitchFamily="18" charset="0"/>
            </a:endParaRPr>
          </a:p>
          <a:p>
            <a:pPr algn="just"/>
            <a:endParaRPr lang="en-US" sz="2400" dirty="0" smtClean="0">
              <a:solidFill>
                <a:schemeClr val="bg1"/>
              </a:solidFill>
              <a:latin typeface="Times New Roman" pitchFamily="18" charset="0"/>
              <a:cs typeface="Times New Roman" pitchFamily="18" charset="0"/>
            </a:endParaRPr>
          </a:p>
          <a:p>
            <a:pPr algn="just"/>
            <a:endParaRPr lang="en-US" sz="2400" dirty="0" smtClean="0">
              <a:solidFill>
                <a:schemeClr val="bg1"/>
              </a:solidFill>
              <a:latin typeface="Times New Roman" pitchFamily="18" charset="0"/>
              <a:cs typeface="Times New Roman" pitchFamily="18" charset="0"/>
            </a:endParaRPr>
          </a:p>
          <a:p>
            <a:pPr algn="just"/>
            <a:endParaRPr lang="en-US" sz="2400" dirty="0" smtClean="0">
              <a:solidFill>
                <a:schemeClr val="bg1"/>
              </a:solidFill>
              <a:latin typeface="Times New Roman" pitchFamily="18" charset="0"/>
              <a:cs typeface="Times New Roman" pitchFamily="18" charset="0"/>
            </a:endParaRPr>
          </a:p>
          <a:p>
            <a:pPr algn="just"/>
            <a:endParaRPr lang="en-US" sz="2400" dirty="0" smtClean="0">
              <a:solidFill>
                <a:schemeClr val="bg1"/>
              </a:solidFill>
              <a:latin typeface="Times New Roman" pitchFamily="18" charset="0"/>
              <a:cs typeface="Times New Roman" pitchFamily="18" charset="0"/>
            </a:endParaRPr>
          </a:p>
          <a:p>
            <a:pPr algn="just"/>
            <a:endParaRPr lang="en-US" sz="2400" dirty="0" smtClean="0">
              <a:solidFill>
                <a:schemeClr val="bg1"/>
              </a:solidFill>
              <a:latin typeface="Times New Roman" pitchFamily="18" charset="0"/>
              <a:cs typeface="Times New Roman" pitchFamily="18" charset="0"/>
            </a:endParaRPr>
          </a:p>
          <a:p>
            <a:pPr algn="just"/>
            <a:endParaRPr lang="en-US" sz="2400" dirty="0" smtClean="0">
              <a:solidFill>
                <a:schemeClr val="bg1"/>
              </a:solidFill>
              <a:latin typeface="Times New Roman" pitchFamily="18" charset="0"/>
              <a:cs typeface="Times New Roman" pitchFamily="18" charset="0"/>
            </a:endParaRPr>
          </a:p>
        </p:txBody>
      </p:sp>
      <p:sp>
        <p:nvSpPr>
          <p:cNvPr id="8" name="Rectangle 7"/>
          <p:cNvSpPr/>
          <p:nvPr/>
        </p:nvSpPr>
        <p:spPr>
          <a:xfrm>
            <a:off x="0" y="2362200"/>
            <a:ext cx="4305987" cy="461665"/>
          </a:xfrm>
          <a:prstGeom prst="rect">
            <a:avLst/>
          </a:prstGeom>
        </p:spPr>
        <p:txBody>
          <a:bodyPr wrap="none">
            <a:spAutoFit/>
          </a:bodyPr>
          <a:lstStyle/>
          <a:p>
            <a:r>
              <a:rPr lang="en-US" sz="2400" b="1" dirty="0" smtClean="0">
                <a:solidFill>
                  <a:srgbClr val="FFFF00"/>
                </a:solidFill>
              </a:rPr>
              <a:t>Structure of water  molecule :</a:t>
            </a:r>
            <a:endParaRPr lang="ar-SA" sz="2400" dirty="0">
              <a:solidFill>
                <a:srgbClr val="FFFF00"/>
              </a:solidFill>
            </a:endParaRPr>
          </a:p>
        </p:txBody>
      </p:sp>
      <p:sp>
        <p:nvSpPr>
          <p:cNvPr id="11" name="Rectangle 10"/>
          <p:cNvSpPr/>
          <p:nvPr/>
        </p:nvSpPr>
        <p:spPr>
          <a:xfrm>
            <a:off x="0" y="2667001"/>
            <a:ext cx="9144000" cy="2031325"/>
          </a:xfrm>
          <a:prstGeom prst="rect">
            <a:avLst/>
          </a:prstGeom>
        </p:spPr>
        <p:txBody>
          <a:bodyPr wrap="square">
            <a:spAutoFit/>
          </a:bodyPr>
          <a:lstStyle/>
          <a:p>
            <a:pPr marL="173038" indent="-173038" algn="just"/>
            <a:r>
              <a:rPr lang="en-US" dirty="0" smtClean="0">
                <a:solidFill>
                  <a:schemeClr val="bg1"/>
                </a:solidFill>
                <a:latin typeface="Times New Roman" pitchFamily="18" charset="0"/>
                <a:cs typeface="Times New Roman" pitchFamily="18" charset="0"/>
              </a:rPr>
              <a:t>      </a:t>
            </a:r>
            <a:r>
              <a:rPr lang="en-US" sz="2100" b="1" dirty="0" smtClean="0">
                <a:solidFill>
                  <a:schemeClr val="bg1"/>
                </a:solidFill>
                <a:latin typeface="Times New Roman" pitchFamily="18" charset="0"/>
                <a:cs typeface="Times New Roman" pitchFamily="18" charset="0"/>
              </a:rPr>
              <a:t>water molecule  consists of  one atom of oxygen and two  atoms of hydrogen H</a:t>
            </a:r>
            <a:r>
              <a:rPr lang="en-US" sz="2100" b="1" baseline="-25000" dirty="0" smtClean="0">
                <a:solidFill>
                  <a:schemeClr val="bg1"/>
                </a:solidFill>
                <a:latin typeface="Times New Roman" pitchFamily="18" charset="0"/>
                <a:cs typeface="Times New Roman" pitchFamily="18" charset="0"/>
              </a:rPr>
              <a:t>2</a:t>
            </a:r>
            <a:r>
              <a:rPr lang="en-US" sz="2100" b="1" dirty="0" smtClean="0">
                <a:solidFill>
                  <a:schemeClr val="bg1"/>
                </a:solidFill>
                <a:latin typeface="Times New Roman" pitchFamily="18" charset="0"/>
                <a:cs typeface="Times New Roman" pitchFamily="18" charset="0"/>
              </a:rPr>
              <a:t>O joined by a chemical bond (hydrogen bond).. Such structure gave water some physical and chemical properties viz., high melting point ,boiling point heat of vaporization and surface tension. Molecule possesses a positive charge on one end and a negative  charge on the other  which are known  (dipole state ),   causing it to act like a small bar magnet. </a:t>
            </a:r>
          </a:p>
        </p:txBody>
      </p:sp>
      <p:pic>
        <p:nvPicPr>
          <p:cNvPr id="12" name="Picture 4"/>
          <p:cNvPicPr>
            <a:picLocks noChangeAspect="1" noChangeArrowheads="1"/>
          </p:cNvPicPr>
          <p:nvPr/>
        </p:nvPicPr>
        <p:blipFill>
          <a:blip r:embed="rId5" cstate="print"/>
          <a:srcRect l="16809" r="12785" b="44011"/>
          <a:stretch>
            <a:fillRect/>
          </a:stretch>
        </p:blipFill>
        <p:spPr bwMode="auto">
          <a:xfrm>
            <a:off x="6705600" y="4572000"/>
            <a:ext cx="2057400" cy="2285999"/>
          </a:xfrm>
          <a:prstGeom prst="rect">
            <a:avLst/>
          </a:prstGeom>
          <a:noFill/>
          <a:ln w="9525">
            <a:noFill/>
            <a:miter lim="800000"/>
            <a:headEnd/>
            <a:tailEnd/>
          </a:ln>
        </p:spPr>
      </p:pic>
      <p:pic>
        <p:nvPicPr>
          <p:cNvPr id="13" name="Picture 4" descr="62028FF2"/>
          <p:cNvPicPr>
            <a:picLocks noChangeAspect="1" noChangeArrowheads="1"/>
          </p:cNvPicPr>
          <p:nvPr/>
        </p:nvPicPr>
        <p:blipFill>
          <a:blip r:embed="rId6" cstate="print"/>
          <a:srcRect b="53700"/>
          <a:stretch>
            <a:fillRect/>
          </a:stretch>
        </p:blipFill>
        <p:spPr bwMode="auto">
          <a:xfrm>
            <a:off x="3276600" y="4724400"/>
            <a:ext cx="2971800" cy="2133600"/>
          </a:xfrm>
          <a:prstGeom prst="rect">
            <a:avLst/>
          </a:prstGeom>
          <a:noFill/>
          <a:ln w="76200" cmpd="tri">
            <a:solidFill>
              <a:srgbClr val="000000"/>
            </a:solidFill>
            <a:miter lim="800000"/>
            <a:headEnd/>
            <a:tailEnd/>
          </a:ln>
          <a:effectLst>
            <a:outerShdw dist="107763" dir="18900000" algn="ctr" rotWithShape="0">
              <a:srgbClr val="808080">
                <a:alpha val="50000"/>
              </a:srgbClr>
            </a:outerShdw>
          </a:effectLst>
        </p:spPr>
      </p:pic>
      <p:pic>
        <p:nvPicPr>
          <p:cNvPr id="14" name="Picture 4" descr="Picture 458"/>
          <p:cNvPicPr>
            <a:picLocks noChangeAspect="1" noChangeArrowheads="1"/>
          </p:cNvPicPr>
          <p:nvPr/>
        </p:nvPicPr>
        <p:blipFill>
          <a:blip r:embed="rId7" cstate="print"/>
          <a:srcRect l="4868" t="26138" r="-3279" b="18275"/>
          <a:stretch>
            <a:fillRect/>
          </a:stretch>
        </p:blipFill>
        <p:spPr bwMode="auto">
          <a:xfrm>
            <a:off x="228600" y="4724400"/>
            <a:ext cx="2971800" cy="213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ing Saud University - College of Foods and Agriculture">
            <a:hlinkClick r:id="rId3"/>
          </p:cNvPr>
          <p:cNvPicPr/>
          <p:nvPr/>
        </p:nvPicPr>
        <p:blipFill>
          <a:blip r:embed="rId4" cstate="print"/>
          <a:srcRect/>
          <a:stretch>
            <a:fillRect/>
          </a:stretch>
        </p:blipFill>
        <p:spPr bwMode="auto">
          <a:xfrm>
            <a:off x="4419600" y="76200"/>
            <a:ext cx="1219200" cy="990600"/>
          </a:xfrm>
          <a:prstGeom prst="rect">
            <a:avLst/>
          </a:prstGeom>
          <a:noFill/>
          <a:ln w="9525">
            <a:noFill/>
            <a:miter lim="800000"/>
            <a:headEnd/>
            <a:tailEnd/>
          </a:ln>
        </p:spPr>
      </p:pic>
      <p:sp>
        <p:nvSpPr>
          <p:cNvPr id="6" name="Rectangle 5"/>
          <p:cNvSpPr/>
          <p:nvPr/>
        </p:nvSpPr>
        <p:spPr>
          <a:xfrm>
            <a:off x="228600" y="990601"/>
            <a:ext cx="6096000" cy="461665"/>
          </a:xfrm>
          <a:prstGeom prst="rect">
            <a:avLst/>
          </a:prstGeom>
        </p:spPr>
        <p:txBody>
          <a:bodyPr wrap="square">
            <a:spAutoFit/>
          </a:bodyPr>
          <a:lstStyle/>
          <a:p>
            <a:pPr algn="just"/>
            <a:r>
              <a:rPr lang="en-US" sz="2400" b="1" dirty="0" smtClean="0">
                <a:solidFill>
                  <a:schemeClr val="bg1"/>
                </a:solidFill>
              </a:rPr>
              <a:t>Theory of magnetic water treatment</a:t>
            </a:r>
          </a:p>
        </p:txBody>
      </p:sp>
      <p:sp>
        <p:nvSpPr>
          <p:cNvPr id="8" name="Rectangle 7"/>
          <p:cNvSpPr/>
          <p:nvPr/>
        </p:nvSpPr>
        <p:spPr>
          <a:xfrm>
            <a:off x="304800" y="1524001"/>
            <a:ext cx="8839200" cy="2800767"/>
          </a:xfrm>
          <a:prstGeom prst="rect">
            <a:avLst/>
          </a:prstGeom>
        </p:spPr>
        <p:txBody>
          <a:bodyPr wrap="square">
            <a:spAutoFit/>
          </a:bodyPr>
          <a:lstStyle/>
          <a:p>
            <a:pPr algn="just"/>
            <a:r>
              <a:rPr lang="en-US" sz="2200" b="1" dirty="0" smtClean="0">
                <a:solidFill>
                  <a:schemeClr val="bg1"/>
                </a:solidFill>
                <a:latin typeface="Times New Roman" pitchFamily="18" charset="0"/>
                <a:cs typeface="Times New Roman" pitchFamily="18" charset="0"/>
              </a:rPr>
              <a:t>  As any magnetic material ,water solutions and water colloids are easily  magnetized when passing through magnetic field and will  acquire a magnetic moment for 24-48 hours after crossing the magnetic field. However, such time is good enough for magnetized irrigation water to impose magnetic effect on the soil – plant – water system.</a:t>
            </a:r>
          </a:p>
          <a:p>
            <a:pPr algn="just"/>
            <a:r>
              <a:rPr lang="en-US" sz="2200" b="1" dirty="0" smtClean="0">
                <a:solidFill>
                  <a:schemeClr val="bg1"/>
                </a:solidFill>
                <a:latin typeface="Times New Roman" pitchFamily="18" charset="0"/>
                <a:ea typeface="Times New Roman" pitchFamily="18" charset="0"/>
                <a:cs typeface="Times New Roman" pitchFamily="18" charset="0"/>
              </a:rPr>
              <a:t>   Magnetic treatment of water has been reported to change some of the physical and chemical properties of water, mainly hydrogen bonding, polarity, surface tension, conductivity, pH and solubility of salts .</a:t>
            </a:r>
          </a:p>
        </p:txBody>
      </p:sp>
      <p:pic>
        <p:nvPicPr>
          <p:cNvPr id="7" name="fig1_img" descr="thumbnail image">
            <a:hlinkClick r:id="rId5" tooltip="&quot;Link to full-size figure&quot;"/>
          </p:cNvPr>
          <p:cNvPicPr>
            <a:picLocks/>
          </p:cNvPicPr>
          <p:nvPr/>
        </p:nvPicPr>
        <p:blipFill>
          <a:blip r:embed="rId6" cstate="print"/>
          <a:srcRect/>
          <a:stretch>
            <a:fillRect/>
          </a:stretch>
        </p:blipFill>
        <p:spPr bwMode="auto">
          <a:xfrm>
            <a:off x="6553200" y="4343400"/>
            <a:ext cx="2362200" cy="22860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pic>
      <p:pic>
        <p:nvPicPr>
          <p:cNvPr id="9" name="Picture 4" descr="E587682C"/>
          <p:cNvPicPr>
            <a:picLocks noChangeAspect="1" noChangeArrowheads="1"/>
          </p:cNvPicPr>
          <p:nvPr/>
        </p:nvPicPr>
        <p:blipFill>
          <a:blip r:embed="rId7" cstate="print">
            <a:lum contrast="6000"/>
          </a:blip>
          <a:srcRect b="15681"/>
          <a:stretch>
            <a:fillRect/>
          </a:stretch>
        </p:blipFill>
        <p:spPr bwMode="auto">
          <a:xfrm>
            <a:off x="228600" y="4419600"/>
            <a:ext cx="5867400" cy="2209800"/>
          </a:xfrm>
          <a:prstGeom prst="rect">
            <a:avLst/>
          </a:prstGeom>
          <a:noFill/>
          <a:ln w="76200" cmpd="tri">
            <a:solidFill>
              <a:srgbClr val="000000"/>
            </a:solidFill>
            <a:miter lim="800000"/>
            <a:headEnd/>
            <a:tailEnd/>
          </a:ln>
          <a:effectLst>
            <a:outerShdw dist="107763" dir="18900000" algn="ctr" rotWithShape="0">
              <a:srgbClr val="80808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ing Saud University - College of Foods and Agriculture">
            <a:hlinkClick r:id="rId3"/>
          </p:cNvPr>
          <p:cNvPicPr/>
          <p:nvPr/>
        </p:nvPicPr>
        <p:blipFill>
          <a:blip r:embed="rId4" cstate="print"/>
          <a:srcRect/>
          <a:stretch>
            <a:fillRect/>
          </a:stretch>
        </p:blipFill>
        <p:spPr bwMode="auto">
          <a:xfrm>
            <a:off x="4267200" y="0"/>
            <a:ext cx="1066800" cy="1066800"/>
          </a:xfrm>
          <a:prstGeom prst="rect">
            <a:avLst/>
          </a:prstGeom>
          <a:noFill/>
          <a:ln w="9525">
            <a:noFill/>
            <a:miter lim="800000"/>
            <a:headEnd/>
            <a:tailEnd/>
          </a:ln>
        </p:spPr>
      </p:pic>
      <p:pic>
        <p:nvPicPr>
          <p:cNvPr id="2" name="Picture 3"/>
          <p:cNvPicPr>
            <a:picLocks noChangeAspect="1" noChangeArrowheads="1"/>
          </p:cNvPicPr>
          <p:nvPr/>
        </p:nvPicPr>
        <p:blipFill>
          <a:blip r:embed="rId5" cstate="print"/>
          <a:srcRect/>
          <a:stretch>
            <a:fillRect/>
          </a:stretch>
        </p:blipFill>
        <p:spPr bwMode="auto">
          <a:xfrm>
            <a:off x="4953000" y="3429000"/>
            <a:ext cx="4191000" cy="2226039"/>
          </a:xfrm>
          <a:prstGeom prst="rect">
            <a:avLst/>
          </a:prstGeom>
          <a:noFill/>
          <a:ln w="9525">
            <a:noFill/>
            <a:miter lim="800000"/>
            <a:headEnd/>
            <a:tailEnd/>
          </a:ln>
        </p:spPr>
      </p:pic>
      <p:sp>
        <p:nvSpPr>
          <p:cNvPr id="7" name="Rectangle 6"/>
          <p:cNvSpPr/>
          <p:nvPr/>
        </p:nvSpPr>
        <p:spPr>
          <a:xfrm>
            <a:off x="5029200" y="5638800"/>
            <a:ext cx="3657600" cy="400110"/>
          </a:xfrm>
          <a:prstGeom prst="rect">
            <a:avLst/>
          </a:prstGeom>
        </p:spPr>
        <p:txBody>
          <a:bodyPr wrap="square">
            <a:spAutoFit/>
          </a:bodyPr>
          <a:lstStyle/>
          <a:p>
            <a:r>
              <a:rPr lang="en-US" sz="2000" b="1" dirty="0" smtClean="0">
                <a:solidFill>
                  <a:schemeClr val="bg1"/>
                </a:solidFill>
              </a:rPr>
              <a:t>A. Untreated raw water</a:t>
            </a:r>
            <a:endParaRPr lang="ar-SA" sz="2000" b="1" dirty="0">
              <a:solidFill>
                <a:schemeClr val="bg1"/>
              </a:solidFill>
            </a:endParaRPr>
          </a:p>
        </p:txBody>
      </p:sp>
      <p:pic>
        <p:nvPicPr>
          <p:cNvPr id="2052" name="Picture 4"/>
          <p:cNvPicPr>
            <a:picLocks noChangeAspect="1" noChangeArrowheads="1"/>
          </p:cNvPicPr>
          <p:nvPr/>
        </p:nvPicPr>
        <p:blipFill>
          <a:blip r:embed="rId6" cstate="print"/>
          <a:srcRect/>
          <a:stretch>
            <a:fillRect/>
          </a:stretch>
        </p:blipFill>
        <p:spPr bwMode="auto">
          <a:xfrm>
            <a:off x="228600" y="3352800"/>
            <a:ext cx="4114800" cy="2286000"/>
          </a:xfrm>
          <a:prstGeom prst="rect">
            <a:avLst/>
          </a:prstGeom>
          <a:noFill/>
          <a:ln w="9525">
            <a:noFill/>
            <a:miter lim="800000"/>
            <a:headEnd/>
            <a:tailEnd/>
          </a:ln>
        </p:spPr>
      </p:pic>
      <p:sp>
        <p:nvSpPr>
          <p:cNvPr id="9" name="Rectangle 8"/>
          <p:cNvSpPr/>
          <p:nvPr/>
        </p:nvSpPr>
        <p:spPr>
          <a:xfrm>
            <a:off x="381000" y="5638800"/>
            <a:ext cx="3962400" cy="400110"/>
          </a:xfrm>
          <a:prstGeom prst="rect">
            <a:avLst/>
          </a:prstGeom>
        </p:spPr>
        <p:txBody>
          <a:bodyPr wrap="square">
            <a:spAutoFit/>
          </a:bodyPr>
          <a:lstStyle/>
          <a:p>
            <a:r>
              <a:rPr lang="en-US" sz="2000" b="1" dirty="0" smtClean="0">
                <a:solidFill>
                  <a:schemeClr val="bg1"/>
                </a:solidFill>
              </a:rPr>
              <a:t>B. Magnetically treated water</a:t>
            </a:r>
            <a:endParaRPr lang="ar-SA" sz="2000" b="1" dirty="0">
              <a:solidFill>
                <a:schemeClr val="bg1"/>
              </a:solidFill>
            </a:endParaRPr>
          </a:p>
        </p:txBody>
      </p:sp>
      <p:sp>
        <p:nvSpPr>
          <p:cNvPr id="11" name="Rectangle 10"/>
          <p:cNvSpPr/>
          <p:nvPr/>
        </p:nvSpPr>
        <p:spPr>
          <a:xfrm>
            <a:off x="5257800" y="990601"/>
            <a:ext cx="3886200" cy="2246769"/>
          </a:xfrm>
          <a:prstGeom prst="rect">
            <a:avLst/>
          </a:prstGeom>
        </p:spPr>
        <p:txBody>
          <a:bodyPr wrap="square">
            <a:spAutoFit/>
          </a:bodyPr>
          <a:lstStyle/>
          <a:p>
            <a:pPr algn="just"/>
            <a:r>
              <a:rPr lang="en-US" dirty="0" smtClean="0">
                <a:solidFill>
                  <a:schemeClr val="bg1"/>
                </a:solidFill>
              </a:rPr>
              <a:t>(</a:t>
            </a:r>
            <a:r>
              <a:rPr lang="en-US" sz="2000" b="1" dirty="0" smtClean="0">
                <a:solidFill>
                  <a:schemeClr val="bg1"/>
                </a:solidFill>
              </a:rPr>
              <a:t>A):  Disassociated dissolved molecules of CaCO3 in water have a tendency to recombine by forming scale which adheres to the inner walls of the piping system, containers, steam vessels, etc.</a:t>
            </a:r>
            <a:endParaRPr lang="ar-SA" sz="2000" b="1" dirty="0">
              <a:solidFill>
                <a:schemeClr val="bg1"/>
              </a:solidFill>
            </a:endParaRPr>
          </a:p>
        </p:txBody>
      </p:sp>
      <p:sp>
        <p:nvSpPr>
          <p:cNvPr id="12" name="Rectangle 11"/>
          <p:cNvSpPr/>
          <p:nvPr/>
        </p:nvSpPr>
        <p:spPr>
          <a:xfrm>
            <a:off x="3124200" y="2209800"/>
            <a:ext cx="2362200" cy="646331"/>
          </a:xfrm>
          <a:prstGeom prst="rect">
            <a:avLst/>
          </a:prstGeom>
        </p:spPr>
        <p:txBody>
          <a:bodyPr wrap="square">
            <a:spAutoFit/>
          </a:bodyPr>
          <a:lstStyle/>
          <a:p>
            <a:pPr algn="ctr"/>
            <a:r>
              <a:rPr lang="en-US" dirty="0" smtClean="0">
                <a:solidFill>
                  <a:srgbClr val="FFFF00"/>
                </a:solidFill>
              </a:rPr>
              <a:t>water flows through a magnetic field</a:t>
            </a:r>
            <a:endParaRPr lang="ar-SA" dirty="0">
              <a:solidFill>
                <a:srgbClr val="FFFF00"/>
              </a:solidFill>
            </a:endParaRPr>
          </a:p>
        </p:txBody>
      </p:sp>
      <p:sp>
        <p:nvSpPr>
          <p:cNvPr id="13" name="Rectangle 12"/>
          <p:cNvSpPr/>
          <p:nvPr/>
        </p:nvSpPr>
        <p:spPr>
          <a:xfrm>
            <a:off x="0" y="1524000"/>
            <a:ext cx="3200400" cy="1938992"/>
          </a:xfrm>
          <a:prstGeom prst="rect">
            <a:avLst/>
          </a:prstGeom>
        </p:spPr>
        <p:txBody>
          <a:bodyPr wrap="square">
            <a:spAutoFit/>
          </a:bodyPr>
          <a:lstStyle/>
          <a:p>
            <a:r>
              <a:rPr lang="en-US" sz="2000" b="1" dirty="0" smtClean="0">
                <a:solidFill>
                  <a:schemeClr val="bg1"/>
                </a:solidFill>
              </a:rPr>
              <a:t>    (B):Magnetic field causes preferentially the recombination of</a:t>
            </a:r>
          </a:p>
          <a:p>
            <a:r>
              <a:rPr lang="en-US" sz="2000" b="1" dirty="0" smtClean="0">
                <a:solidFill>
                  <a:schemeClr val="bg1"/>
                </a:solidFill>
              </a:rPr>
              <a:t>the disassociated CaCO3 molecule into aragonite form</a:t>
            </a:r>
            <a:endParaRPr lang="ar-SA" sz="2000" b="1" dirty="0">
              <a:solidFill>
                <a:schemeClr val="bg1"/>
              </a:solidFill>
            </a:endParaRPr>
          </a:p>
        </p:txBody>
      </p:sp>
      <p:sp>
        <p:nvSpPr>
          <p:cNvPr id="58372" name="Rectangle 4"/>
          <p:cNvSpPr>
            <a:spLocks noChangeArrowheads="1"/>
          </p:cNvSpPr>
          <p:nvPr/>
        </p:nvSpPr>
        <p:spPr bwMode="auto">
          <a:xfrm>
            <a:off x="304800" y="1143000"/>
            <a:ext cx="2209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For Example</a:t>
            </a:r>
            <a:endParaRPr kumimoji="0" lang="en-US" sz="2400" b="1"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4" name="Rectangle 13"/>
          <p:cNvSpPr/>
          <p:nvPr/>
        </p:nvSpPr>
        <p:spPr>
          <a:xfrm>
            <a:off x="0" y="5934670"/>
            <a:ext cx="9144000" cy="923330"/>
          </a:xfrm>
          <a:prstGeom prst="rect">
            <a:avLst/>
          </a:prstGeom>
        </p:spPr>
        <p:txBody>
          <a:bodyPr wrap="square">
            <a:spAutoFit/>
          </a:bodyPr>
          <a:lstStyle/>
          <a:p>
            <a:pPr algn="just"/>
            <a:r>
              <a:rPr lang="en-US" b="1" dirty="0" smtClean="0">
                <a:solidFill>
                  <a:schemeClr val="bg1"/>
                </a:solidFill>
              </a:rPr>
              <a:t> Source : C. Jack Quinn, I Magnetic treatment of water is an effective method for  preventing or drastically  reducing the formation of scale or corrosion without the use of chemicals. iron and Steel Engineer July ,pp.47-53 ,1997.</a:t>
            </a:r>
            <a:endParaRPr lang="ar-SA"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372">
                                            <p:txEl>
                                              <p:pRg st="0" end="0"/>
                                            </p:txEl>
                                          </p:spTgt>
                                        </p:tgtEl>
                                        <p:attrNameLst>
                                          <p:attrName>style.visibility</p:attrName>
                                        </p:attrNameLst>
                                      </p:cBhvr>
                                      <p:to>
                                        <p:strVal val="visible"/>
                                      </p:to>
                                    </p:set>
                                    <p:anim calcmode="lin" valueType="num">
                                      <p:cBhvr additive="base">
                                        <p:cTn id="7" dur="500" fill="hold"/>
                                        <p:tgtEl>
                                          <p:spTgt spid="583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 calcmode="lin" valueType="num">
                                      <p:cBhvr additive="base">
                                        <p:cTn id="2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 calcmode="lin" valueType="num">
                                      <p:cBhvr additive="base">
                                        <p:cTn id="3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xEl>
                                              <p:pRg st="1" end="1"/>
                                            </p:txEl>
                                          </p:spTgt>
                                        </p:tgtEl>
                                        <p:attrNameLst>
                                          <p:attrName>style.visibility</p:attrName>
                                        </p:attrNameLst>
                                      </p:cBhvr>
                                      <p:to>
                                        <p:strVal val="visible"/>
                                      </p:to>
                                    </p:set>
                                    <p:anim calcmode="lin" valueType="num">
                                      <p:cBhvr additive="base">
                                        <p:cTn id="35"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052"/>
                                        </p:tgtEl>
                                        <p:attrNameLst>
                                          <p:attrName>style.visibility</p:attrName>
                                        </p:attrNameLst>
                                      </p:cBhvr>
                                      <p:to>
                                        <p:strVal val="visible"/>
                                      </p:to>
                                    </p:set>
                                    <p:anim calcmode="lin" valueType="num">
                                      <p:cBhvr additive="base">
                                        <p:cTn id="41" dur="500" fill="hold"/>
                                        <p:tgtEl>
                                          <p:spTgt spid="2052"/>
                                        </p:tgtEl>
                                        <p:attrNameLst>
                                          <p:attrName>ppt_x</p:attrName>
                                        </p:attrNameLst>
                                      </p:cBhvr>
                                      <p:tavLst>
                                        <p:tav tm="0">
                                          <p:val>
                                            <p:strVal val="#ppt_x"/>
                                          </p:val>
                                        </p:tav>
                                        <p:tav tm="100000">
                                          <p:val>
                                            <p:strVal val="#ppt_x"/>
                                          </p:val>
                                        </p:tav>
                                      </p:tavLst>
                                    </p:anim>
                                    <p:anim calcmode="lin" valueType="num">
                                      <p:cBhvr additive="base">
                                        <p:cTn id="42"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 calcmode="lin" valueType="num">
                                      <p:cBhvr additive="base">
                                        <p:cTn id="4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ing Saud University - College of Foods and Agriculture">
            <a:hlinkClick r:id="rId3"/>
          </p:cNvPr>
          <p:cNvPicPr/>
          <p:nvPr/>
        </p:nvPicPr>
        <p:blipFill>
          <a:blip r:embed="rId4" cstate="print"/>
          <a:srcRect/>
          <a:stretch>
            <a:fillRect/>
          </a:stretch>
        </p:blipFill>
        <p:spPr bwMode="auto">
          <a:xfrm>
            <a:off x="4038600" y="0"/>
            <a:ext cx="1295400" cy="1219200"/>
          </a:xfrm>
          <a:prstGeom prst="rect">
            <a:avLst/>
          </a:prstGeom>
          <a:noFill/>
          <a:ln w="9525">
            <a:noFill/>
            <a:miter lim="800000"/>
            <a:headEnd/>
            <a:tailEnd/>
          </a:ln>
        </p:spPr>
      </p:pic>
      <p:sp>
        <p:nvSpPr>
          <p:cNvPr id="6" name="Rectangle 5"/>
          <p:cNvSpPr/>
          <p:nvPr/>
        </p:nvSpPr>
        <p:spPr>
          <a:xfrm>
            <a:off x="2743200" y="1143000"/>
            <a:ext cx="4458080" cy="523220"/>
          </a:xfrm>
          <a:prstGeom prst="rect">
            <a:avLst/>
          </a:prstGeom>
        </p:spPr>
        <p:txBody>
          <a:bodyPr wrap="none">
            <a:spAutoFit/>
          </a:bodyPr>
          <a:lstStyle/>
          <a:p>
            <a:r>
              <a:rPr lang="en-US" sz="2800" dirty="0" smtClean="0">
                <a:solidFill>
                  <a:srgbClr val="FFFF00"/>
                </a:solidFill>
              </a:rPr>
              <a:t>Magnetically Treated Water</a:t>
            </a:r>
            <a:endParaRPr lang="ar-SA" sz="2800" dirty="0">
              <a:solidFill>
                <a:srgbClr val="FFFF00"/>
              </a:solidFill>
            </a:endParaRPr>
          </a:p>
        </p:txBody>
      </p:sp>
      <p:pic>
        <p:nvPicPr>
          <p:cNvPr id="8" name="Picture 1029" descr="gmxpipe1"/>
          <p:cNvPicPr>
            <a:picLocks noChangeAspect="1" noChangeArrowheads="1"/>
          </p:cNvPicPr>
          <p:nvPr/>
        </p:nvPicPr>
        <p:blipFill>
          <a:blip r:embed="rId5" cstate="print"/>
          <a:srcRect/>
          <a:stretch>
            <a:fillRect/>
          </a:stretch>
        </p:blipFill>
        <p:spPr bwMode="auto">
          <a:xfrm>
            <a:off x="304800" y="1905000"/>
            <a:ext cx="1657350" cy="1219200"/>
          </a:xfrm>
          <a:prstGeom prst="rect">
            <a:avLst/>
          </a:prstGeom>
          <a:noFill/>
          <a:ln w="9525">
            <a:noFill/>
            <a:miter lim="800000"/>
            <a:headEnd/>
            <a:tailEnd/>
          </a:ln>
        </p:spPr>
      </p:pic>
      <p:pic>
        <p:nvPicPr>
          <p:cNvPr id="9" name="Picture 1031" descr="gmxpipe2"/>
          <p:cNvPicPr>
            <a:picLocks noChangeAspect="1" noChangeArrowheads="1"/>
          </p:cNvPicPr>
          <p:nvPr/>
        </p:nvPicPr>
        <p:blipFill>
          <a:blip r:embed="rId6" cstate="print"/>
          <a:srcRect/>
          <a:stretch>
            <a:fillRect/>
          </a:stretch>
        </p:blipFill>
        <p:spPr bwMode="auto">
          <a:xfrm>
            <a:off x="838200" y="3276600"/>
            <a:ext cx="1733550" cy="1219200"/>
          </a:xfrm>
          <a:prstGeom prst="rect">
            <a:avLst/>
          </a:prstGeom>
          <a:noFill/>
          <a:ln w="9525">
            <a:noFill/>
            <a:miter lim="800000"/>
            <a:headEnd/>
            <a:tailEnd/>
          </a:ln>
        </p:spPr>
      </p:pic>
      <p:pic>
        <p:nvPicPr>
          <p:cNvPr id="10" name="Picture 1033" descr="gmxpipe3"/>
          <p:cNvPicPr>
            <a:picLocks noChangeAspect="1" noChangeArrowheads="1"/>
          </p:cNvPicPr>
          <p:nvPr/>
        </p:nvPicPr>
        <p:blipFill>
          <a:blip r:embed="rId7" cstate="print"/>
          <a:srcRect/>
          <a:stretch>
            <a:fillRect/>
          </a:stretch>
        </p:blipFill>
        <p:spPr bwMode="auto">
          <a:xfrm>
            <a:off x="1371600" y="4800600"/>
            <a:ext cx="1657350" cy="1219200"/>
          </a:xfrm>
          <a:prstGeom prst="rect">
            <a:avLst/>
          </a:prstGeom>
          <a:noFill/>
          <a:ln w="9525">
            <a:noFill/>
            <a:miter lim="800000"/>
            <a:headEnd/>
            <a:tailEnd/>
          </a:ln>
        </p:spPr>
      </p:pic>
      <p:sp>
        <p:nvSpPr>
          <p:cNvPr id="11" name="Rectangle 10"/>
          <p:cNvSpPr/>
          <p:nvPr/>
        </p:nvSpPr>
        <p:spPr>
          <a:xfrm>
            <a:off x="2667000" y="1905000"/>
            <a:ext cx="6248400" cy="683264"/>
          </a:xfrm>
          <a:prstGeom prst="rect">
            <a:avLst/>
          </a:prstGeom>
        </p:spPr>
        <p:txBody>
          <a:bodyPr wrap="square">
            <a:spAutoFit/>
          </a:bodyPr>
          <a:lstStyle/>
          <a:p>
            <a:pPr algn="just">
              <a:lnSpc>
                <a:spcPct val="80000"/>
              </a:lnSpc>
            </a:pPr>
            <a:r>
              <a:rPr lang="en-US" sz="2400" dirty="0" smtClean="0">
                <a:latin typeface="Times New Roman" pitchFamily="18" charset="0"/>
                <a:cs typeface="Times New Roman" pitchFamily="18" charset="0"/>
              </a:rPr>
              <a:t>Pipe almost closed with salt build-up caused by continual irrigation with  untreated water.</a:t>
            </a:r>
          </a:p>
        </p:txBody>
      </p:sp>
      <p:sp>
        <p:nvSpPr>
          <p:cNvPr id="12" name="Rectangle 11"/>
          <p:cNvSpPr/>
          <p:nvPr/>
        </p:nvSpPr>
        <p:spPr>
          <a:xfrm>
            <a:off x="2895600" y="3276600"/>
            <a:ext cx="6248400" cy="683264"/>
          </a:xfrm>
          <a:prstGeom prst="rect">
            <a:avLst/>
          </a:prstGeom>
        </p:spPr>
        <p:txBody>
          <a:bodyPr wrap="square">
            <a:spAutoFit/>
          </a:bodyPr>
          <a:lstStyle/>
          <a:p>
            <a:pPr>
              <a:lnSpc>
                <a:spcPct val="80000"/>
              </a:lnSpc>
            </a:pPr>
            <a:r>
              <a:rPr lang="en-US" sz="2400" dirty="0" smtClean="0">
                <a:latin typeface="Times New Roman" pitchFamily="18" charset="0"/>
                <a:cs typeface="Times New Roman" pitchFamily="18" charset="0"/>
              </a:rPr>
              <a:t>The same section of the pipe  after a short time of irrigation  with magnetically treated water.</a:t>
            </a:r>
          </a:p>
        </p:txBody>
      </p:sp>
      <p:sp>
        <p:nvSpPr>
          <p:cNvPr id="13" name="Rectangle 12"/>
          <p:cNvSpPr/>
          <p:nvPr/>
        </p:nvSpPr>
        <p:spPr>
          <a:xfrm>
            <a:off x="3581400" y="4876800"/>
            <a:ext cx="5410200" cy="978729"/>
          </a:xfrm>
          <a:prstGeom prst="rect">
            <a:avLst/>
          </a:prstGeom>
        </p:spPr>
        <p:txBody>
          <a:bodyPr wrap="square">
            <a:spAutoFit/>
          </a:bodyPr>
          <a:lstStyle/>
          <a:p>
            <a:pPr algn="just">
              <a:lnSpc>
                <a:spcPct val="80000"/>
              </a:lnSpc>
            </a:pPr>
            <a:r>
              <a:rPr lang="en-US" sz="2400" dirty="0" smtClean="0">
                <a:latin typeface="Times New Roman" pitchFamily="18" charset="0"/>
                <a:cs typeface="Times New Roman" pitchFamily="18" charset="0"/>
              </a:rPr>
              <a:t>After continual treatment, most scale is removed and will be prevented as long as the system is in operation.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iterate type="lt">
                                    <p:tmPct val="0"/>
                                  </p:iterate>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iterate type="lt">
                                    <p:tmPct val="0"/>
                                  </p:iterate>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ing Saud University - College of Foods and Agriculture">
            <a:hlinkClick r:id="rId3"/>
          </p:cNvPr>
          <p:cNvPicPr/>
          <p:nvPr/>
        </p:nvPicPr>
        <p:blipFill>
          <a:blip r:embed="rId4" cstate="print"/>
          <a:srcRect/>
          <a:stretch>
            <a:fillRect/>
          </a:stretch>
        </p:blipFill>
        <p:spPr bwMode="auto">
          <a:xfrm>
            <a:off x="4191000" y="0"/>
            <a:ext cx="1066800" cy="1295400"/>
          </a:xfrm>
          <a:prstGeom prst="rect">
            <a:avLst/>
          </a:prstGeom>
          <a:noFill/>
          <a:ln w="9525">
            <a:noFill/>
            <a:miter lim="800000"/>
            <a:headEnd/>
            <a:tailEnd/>
          </a:ln>
        </p:spPr>
      </p:pic>
      <p:sp>
        <p:nvSpPr>
          <p:cNvPr id="5" name="Rectangle 4"/>
          <p:cNvSpPr/>
          <p:nvPr/>
        </p:nvSpPr>
        <p:spPr>
          <a:xfrm>
            <a:off x="990600" y="0"/>
            <a:ext cx="6629400" cy="707886"/>
          </a:xfrm>
          <a:prstGeom prst="rect">
            <a:avLst/>
          </a:prstGeom>
        </p:spPr>
        <p:txBody>
          <a:bodyPr wrap="square">
            <a:spAutoFit/>
          </a:bodyPr>
          <a:lstStyle/>
          <a:p>
            <a:pPr algn="ctr"/>
            <a:endParaRPr lang="en-US" sz="2000" b="1" dirty="0" smtClean="0">
              <a:solidFill>
                <a:srgbClr val="FFFF00"/>
              </a:solidFill>
            </a:endParaRPr>
          </a:p>
          <a:p>
            <a:pPr algn="ctr"/>
            <a:endParaRPr lang="ar-SA" sz="2000" b="1" dirty="0">
              <a:solidFill>
                <a:srgbClr val="FFFF00"/>
              </a:solidFill>
            </a:endParaRPr>
          </a:p>
        </p:txBody>
      </p:sp>
      <p:pic>
        <p:nvPicPr>
          <p:cNvPr id="7" name="Picture 6" descr="GetAttachment"/>
          <p:cNvPicPr/>
          <p:nvPr/>
        </p:nvPicPr>
        <p:blipFill>
          <a:blip r:embed="rId5" cstate="print"/>
          <a:srcRect/>
          <a:stretch>
            <a:fillRect/>
          </a:stretch>
        </p:blipFill>
        <p:spPr bwMode="auto">
          <a:xfrm>
            <a:off x="5029200" y="1447800"/>
            <a:ext cx="3657600" cy="2286000"/>
          </a:xfrm>
          <a:prstGeom prst="rect">
            <a:avLst/>
          </a:prstGeom>
          <a:noFill/>
          <a:ln w="9525">
            <a:noFill/>
            <a:miter lim="800000"/>
            <a:headEnd/>
            <a:tailEnd/>
          </a:ln>
        </p:spPr>
      </p:pic>
      <p:pic>
        <p:nvPicPr>
          <p:cNvPr id="8" name="Picture 7" descr="C:\Users\DR386C~1.MOS\AppData\Local\Temp\Rar$DI00.213\___ê___ر_ت_ث_ب_د.jpg"/>
          <p:cNvPicPr/>
          <p:nvPr/>
        </p:nvPicPr>
        <p:blipFill>
          <a:blip r:embed="rId6" cstate="print"/>
          <a:srcRect/>
          <a:stretch>
            <a:fillRect/>
          </a:stretch>
        </p:blipFill>
        <p:spPr bwMode="auto">
          <a:xfrm>
            <a:off x="457200" y="1447800"/>
            <a:ext cx="3657600" cy="2362200"/>
          </a:xfrm>
          <a:prstGeom prst="rect">
            <a:avLst/>
          </a:prstGeom>
          <a:noFill/>
          <a:ln w="9525">
            <a:noFill/>
            <a:miter lim="800000"/>
            <a:headEnd/>
            <a:tailEnd/>
          </a:ln>
        </p:spPr>
      </p:pic>
      <p:pic>
        <p:nvPicPr>
          <p:cNvPr id="9" name="Picture 8" descr="١٣١٢٢٠٠٩١١٤٦"/>
          <p:cNvPicPr/>
          <p:nvPr/>
        </p:nvPicPr>
        <p:blipFill>
          <a:blip r:embed="rId7" cstate="print"/>
          <a:srcRect/>
          <a:stretch>
            <a:fillRect/>
          </a:stretch>
        </p:blipFill>
        <p:spPr bwMode="auto">
          <a:xfrm>
            <a:off x="5029200" y="3810000"/>
            <a:ext cx="3657600" cy="2438400"/>
          </a:xfrm>
          <a:prstGeom prst="rect">
            <a:avLst/>
          </a:prstGeom>
          <a:noFill/>
          <a:ln w="9525">
            <a:noFill/>
            <a:miter lim="800000"/>
            <a:headEnd/>
            <a:tailEnd/>
          </a:ln>
        </p:spPr>
      </p:pic>
      <p:pic>
        <p:nvPicPr>
          <p:cNvPr id="10" name="Picture 4" descr="١٣١٢٢٠٠٩١١٤١"/>
          <p:cNvPicPr>
            <a:picLocks noChangeAspect="1" noChangeArrowheads="1"/>
          </p:cNvPicPr>
          <p:nvPr/>
        </p:nvPicPr>
        <p:blipFill>
          <a:blip r:embed="rId8" cstate="print"/>
          <a:stretch>
            <a:fillRect/>
          </a:stretch>
        </p:blipFill>
        <p:spPr bwMode="auto">
          <a:xfrm>
            <a:off x="457200" y="3886200"/>
            <a:ext cx="3582785" cy="243978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ing Saud University - College of Foods and Agriculture">
            <a:hlinkClick r:id="rId3"/>
          </p:cNvPr>
          <p:cNvPicPr/>
          <p:nvPr/>
        </p:nvPicPr>
        <p:blipFill>
          <a:blip r:embed="rId4" cstate="print"/>
          <a:srcRect/>
          <a:stretch>
            <a:fillRect/>
          </a:stretch>
        </p:blipFill>
        <p:spPr bwMode="auto">
          <a:xfrm>
            <a:off x="4114800" y="0"/>
            <a:ext cx="1219200" cy="990600"/>
          </a:xfrm>
          <a:prstGeom prst="rect">
            <a:avLst/>
          </a:prstGeom>
          <a:noFill/>
          <a:ln w="9525">
            <a:noFill/>
            <a:miter lim="800000"/>
            <a:headEnd/>
            <a:tailEnd/>
          </a:ln>
        </p:spPr>
      </p:pic>
      <p:sp>
        <p:nvSpPr>
          <p:cNvPr id="6" name="Rectangle 5"/>
          <p:cNvSpPr/>
          <p:nvPr/>
        </p:nvSpPr>
        <p:spPr>
          <a:xfrm>
            <a:off x="152400" y="1143000"/>
            <a:ext cx="3576557" cy="523220"/>
          </a:xfrm>
          <a:prstGeom prst="rect">
            <a:avLst/>
          </a:prstGeom>
        </p:spPr>
        <p:txBody>
          <a:bodyPr wrap="none">
            <a:spAutoFit/>
          </a:bodyPr>
          <a:lstStyle/>
          <a:p>
            <a:r>
              <a:rPr lang="en-US" sz="2800" b="1" dirty="0" smtClean="0">
                <a:solidFill>
                  <a:schemeClr val="bg1"/>
                </a:solidFill>
                <a:latin typeface="Times New Roman" pitchFamily="18" charset="0"/>
                <a:cs typeface="Times New Roman" pitchFamily="18" charset="0"/>
              </a:rPr>
              <a:t>Review of Literature: </a:t>
            </a:r>
            <a:endParaRPr lang="ar-SA" sz="2800" dirty="0"/>
          </a:p>
        </p:txBody>
      </p:sp>
      <p:sp>
        <p:nvSpPr>
          <p:cNvPr id="7" name="Rectangle 6"/>
          <p:cNvSpPr/>
          <p:nvPr/>
        </p:nvSpPr>
        <p:spPr>
          <a:xfrm>
            <a:off x="0" y="1600199"/>
            <a:ext cx="9144000" cy="2923877"/>
          </a:xfrm>
          <a:prstGeom prst="rect">
            <a:avLst/>
          </a:prstGeom>
        </p:spPr>
        <p:txBody>
          <a:bodyPr wrap="square">
            <a:spAutoFit/>
          </a:bodyPr>
          <a:lstStyle/>
          <a:p>
            <a:pPr algn="just"/>
            <a:r>
              <a:rPr lang="en-US" sz="2400" dirty="0" smtClean="0"/>
              <a:t>  </a:t>
            </a:r>
            <a:r>
              <a:rPr lang="en-US" sz="2000" b="1" dirty="0" smtClean="0">
                <a:solidFill>
                  <a:schemeClr val="bg1"/>
                </a:solidFill>
                <a:latin typeface="Times New Roman" pitchFamily="18" charset="0"/>
                <a:cs typeface="Times New Roman" pitchFamily="18" charset="0"/>
              </a:rPr>
              <a:t>The experiment of </a:t>
            </a:r>
            <a:r>
              <a:rPr lang="en-US" sz="2000" b="1" dirty="0" err="1" smtClean="0">
                <a:solidFill>
                  <a:schemeClr val="bg1"/>
                </a:solidFill>
                <a:latin typeface="Times New Roman" pitchFamily="18" charset="0"/>
                <a:cs typeface="Times New Roman" pitchFamily="18" charset="0"/>
              </a:rPr>
              <a:t>Oleshko</a:t>
            </a:r>
            <a:r>
              <a:rPr lang="en-US" sz="2000" b="1" dirty="0" smtClean="0">
                <a:solidFill>
                  <a:schemeClr val="bg1"/>
                </a:solidFill>
                <a:latin typeface="Times New Roman" pitchFamily="18" charset="0"/>
                <a:cs typeface="Times New Roman" pitchFamily="18" charset="0"/>
              </a:rPr>
              <a:t> et al., </a:t>
            </a:r>
            <a:r>
              <a:rPr lang="en-US" sz="2000" b="1" dirty="0" smtClean="0">
                <a:solidFill>
                  <a:srgbClr val="FF0000"/>
                </a:solidFill>
                <a:latin typeface="Times New Roman" pitchFamily="18" charset="0"/>
                <a:cs typeface="Times New Roman" pitchFamily="18" charset="0"/>
              </a:rPr>
              <a:t>1981</a:t>
            </a:r>
            <a:r>
              <a:rPr lang="en-US" sz="2000" b="1" dirty="0" smtClean="0">
                <a:solidFill>
                  <a:schemeClr val="bg1"/>
                </a:solidFill>
                <a:latin typeface="Times New Roman" pitchFamily="18" charset="0"/>
                <a:cs typeface="Times New Roman" pitchFamily="18" charset="0"/>
              </a:rPr>
              <a:t> and </a:t>
            </a:r>
            <a:r>
              <a:rPr lang="en-US" sz="2000" b="1" dirty="0" err="1" smtClean="0">
                <a:solidFill>
                  <a:schemeClr val="bg1"/>
                </a:solidFill>
                <a:latin typeface="Times New Roman" pitchFamily="18" charset="0"/>
                <a:cs typeface="Times New Roman" pitchFamily="18" charset="0"/>
              </a:rPr>
              <a:t>Tkatchenko</a:t>
            </a:r>
            <a:r>
              <a:rPr lang="en-US" sz="2000" b="1" dirty="0" smtClean="0">
                <a:solidFill>
                  <a:schemeClr val="bg1"/>
                </a:solidFill>
                <a:latin typeface="Times New Roman" pitchFamily="18" charset="0"/>
                <a:cs typeface="Times New Roman" pitchFamily="18" charset="0"/>
              </a:rPr>
              <a:t> </a:t>
            </a:r>
            <a:r>
              <a:rPr lang="en-US" sz="2000" b="1" dirty="0" smtClean="0">
                <a:solidFill>
                  <a:srgbClr val="FF0000"/>
                </a:solidFill>
                <a:latin typeface="Times New Roman" pitchFamily="18" charset="0"/>
                <a:cs typeface="Times New Roman" pitchFamily="18" charset="0"/>
              </a:rPr>
              <a:t>1997</a:t>
            </a:r>
            <a:r>
              <a:rPr lang="en-US" sz="2000" b="1" dirty="0" smtClean="0">
                <a:solidFill>
                  <a:schemeClr val="bg1"/>
                </a:solidFill>
                <a:latin typeface="Times New Roman" pitchFamily="18" charset="0"/>
                <a:cs typeface="Times New Roman" pitchFamily="18" charset="0"/>
              </a:rPr>
              <a:t>, highlight the using of cheap magnetic energy to improve the properties of soil and water quality.  </a:t>
            </a:r>
          </a:p>
          <a:p>
            <a:pPr algn="just"/>
            <a:r>
              <a:rPr lang="en-US" sz="2000" b="1" dirty="0" smtClean="0">
                <a:solidFill>
                  <a:schemeClr val="bg1"/>
                </a:solidFill>
                <a:latin typeface="Times New Roman" pitchFamily="18" charset="0"/>
                <a:cs typeface="Times New Roman" pitchFamily="18" charset="0"/>
              </a:rPr>
              <a:t>   </a:t>
            </a:r>
          </a:p>
          <a:p>
            <a:pPr algn="just"/>
            <a:r>
              <a:rPr lang="en-US" sz="2000" b="1" dirty="0" smtClean="0">
                <a:solidFill>
                  <a:schemeClr val="bg1"/>
                </a:solidFill>
                <a:latin typeface="Times New Roman" pitchFamily="18" charset="0"/>
                <a:cs typeface="Times New Roman" pitchFamily="18" charset="0"/>
              </a:rPr>
              <a:t>The response of biological systems to magnetic fields have been reported by various researchers [Goodman et al.,</a:t>
            </a:r>
            <a:r>
              <a:rPr lang="en-US" sz="2000" b="1" dirty="0" smtClean="0">
                <a:solidFill>
                  <a:srgbClr val="FF0000"/>
                </a:solidFill>
                <a:latin typeface="Times New Roman" pitchFamily="18" charset="0"/>
                <a:cs typeface="Times New Roman" pitchFamily="18" charset="0"/>
              </a:rPr>
              <a:t> </a:t>
            </a:r>
            <a:r>
              <a:rPr lang="en-US" sz="2000" b="1" u="sng" dirty="0" smtClean="0">
                <a:solidFill>
                  <a:srgbClr val="FF0000"/>
                </a:solidFill>
                <a:latin typeface="Times New Roman" pitchFamily="18" charset="0"/>
                <a:cs typeface="Times New Roman" pitchFamily="18" charset="0"/>
                <a:hlinkClick r:id="rId5" tooltip="Link to bibliographic citation"/>
              </a:rPr>
              <a:t>1983</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Vakharia</a:t>
            </a:r>
            <a:r>
              <a:rPr lang="en-US" sz="2000" b="1" dirty="0" smtClean="0">
                <a:solidFill>
                  <a:schemeClr val="bg1"/>
                </a:solidFill>
                <a:latin typeface="Times New Roman" pitchFamily="18" charset="0"/>
                <a:cs typeface="Times New Roman" pitchFamily="18" charset="0"/>
              </a:rPr>
              <a:t> et al., </a:t>
            </a:r>
            <a:r>
              <a:rPr lang="en-US" sz="2000" b="1" u="sng" dirty="0" smtClean="0">
                <a:solidFill>
                  <a:srgbClr val="FF0000"/>
                </a:solidFill>
                <a:latin typeface="Times New Roman" pitchFamily="18" charset="0"/>
                <a:cs typeface="Times New Roman" pitchFamily="18" charset="0"/>
                <a:hlinkClick r:id="rId5" tooltip="Link to bibliographic citation"/>
              </a:rPr>
              <a:t>1991</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Paradisi</a:t>
            </a:r>
            <a:r>
              <a:rPr lang="en-US" sz="2000" b="1" dirty="0" smtClean="0">
                <a:solidFill>
                  <a:schemeClr val="bg1"/>
                </a:solidFill>
                <a:latin typeface="Times New Roman" pitchFamily="18" charset="0"/>
                <a:cs typeface="Times New Roman" pitchFamily="18" charset="0"/>
              </a:rPr>
              <a:t> et al., </a:t>
            </a:r>
            <a:r>
              <a:rPr lang="en-US" sz="2000" b="1" u="sng" dirty="0" smtClean="0">
                <a:solidFill>
                  <a:schemeClr val="bg1"/>
                </a:solidFill>
                <a:latin typeface="Times New Roman" pitchFamily="18" charset="0"/>
                <a:cs typeface="Times New Roman" pitchFamily="18" charset="0"/>
                <a:hlinkClick r:id="rId5" tooltip="Link to bibliographic citation"/>
              </a:rPr>
              <a:t>1993</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Danilov</a:t>
            </a:r>
            <a:r>
              <a:rPr lang="en-US" sz="2000" b="1" dirty="0" smtClean="0">
                <a:solidFill>
                  <a:schemeClr val="bg1"/>
                </a:solidFill>
                <a:latin typeface="Times New Roman" pitchFamily="18" charset="0"/>
                <a:cs typeface="Times New Roman" pitchFamily="18" charset="0"/>
              </a:rPr>
              <a:t> et al., </a:t>
            </a:r>
            <a:r>
              <a:rPr lang="en-US" sz="2000" b="1" u="sng" dirty="0" smtClean="0">
                <a:solidFill>
                  <a:schemeClr val="bg1"/>
                </a:solidFill>
                <a:latin typeface="Times New Roman" pitchFamily="18" charset="0"/>
                <a:cs typeface="Times New Roman" pitchFamily="18" charset="0"/>
                <a:hlinkClick r:id="rId5" tooltip="Link to bibliographic citation"/>
              </a:rPr>
              <a:t>1994</a:t>
            </a:r>
            <a:r>
              <a:rPr lang="en-US" sz="2000" b="1" dirty="0" smtClean="0">
                <a:solidFill>
                  <a:schemeClr val="bg1"/>
                </a:solidFill>
                <a:latin typeface="Times New Roman" pitchFamily="18" charset="0"/>
                <a:cs typeface="Times New Roman" pitchFamily="18" charset="0"/>
              </a:rPr>
              <a:t>; Alexander and </a:t>
            </a:r>
            <a:r>
              <a:rPr lang="en-US" sz="2000" b="1" dirty="0" err="1" smtClean="0">
                <a:solidFill>
                  <a:schemeClr val="bg1"/>
                </a:solidFill>
                <a:latin typeface="Times New Roman" pitchFamily="18" charset="0"/>
                <a:cs typeface="Times New Roman" pitchFamily="18" charset="0"/>
              </a:rPr>
              <a:t>Doijode</a:t>
            </a:r>
            <a:r>
              <a:rPr lang="en-US" sz="2000" b="1" dirty="0" smtClean="0">
                <a:solidFill>
                  <a:schemeClr val="bg1"/>
                </a:solidFill>
                <a:latin typeface="Times New Roman" pitchFamily="18" charset="0"/>
                <a:cs typeface="Times New Roman" pitchFamily="18" charset="0"/>
              </a:rPr>
              <a:t>, </a:t>
            </a:r>
            <a:r>
              <a:rPr lang="en-US" sz="2000" b="1" u="sng" dirty="0" smtClean="0">
                <a:solidFill>
                  <a:schemeClr val="bg1"/>
                </a:solidFill>
                <a:latin typeface="Times New Roman" pitchFamily="18" charset="0"/>
                <a:cs typeface="Times New Roman" pitchFamily="18" charset="0"/>
                <a:hlinkClick r:id="rId5" tooltip="Link to bibliographic citation"/>
              </a:rPr>
              <a:t>1995</a:t>
            </a:r>
            <a:r>
              <a:rPr lang="en-US" sz="2000" b="1" dirty="0" smtClean="0">
                <a:solidFill>
                  <a:schemeClr val="bg1"/>
                </a:solidFill>
                <a:latin typeface="Times New Roman" pitchFamily="18" charset="0"/>
                <a:cs typeface="Times New Roman" pitchFamily="18" charset="0"/>
              </a:rPr>
              <a:t>; Blank, </a:t>
            </a:r>
            <a:r>
              <a:rPr lang="en-US" sz="2000" b="1" u="sng" dirty="0" smtClean="0">
                <a:solidFill>
                  <a:srgbClr val="FF0000"/>
                </a:solidFill>
                <a:latin typeface="Times New Roman" pitchFamily="18" charset="0"/>
                <a:cs typeface="Times New Roman" pitchFamily="18" charset="0"/>
                <a:hlinkClick r:id="rId5" tooltip="Link to bibliographic citation"/>
              </a:rPr>
              <a:t>1995</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Amaya</a:t>
            </a:r>
            <a:r>
              <a:rPr lang="en-US" sz="2000" b="1" dirty="0" smtClean="0">
                <a:solidFill>
                  <a:schemeClr val="bg1"/>
                </a:solidFill>
                <a:latin typeface="Times New Roman" pitchFamily="18" charset="0"/>
                <a:cs typeface="Times New Roman" pitchFamily="18" charset="0"/>
              </a:rPr>
              <a:t> et al., </a:t>
            </a:r>
            <a:r>
              <a:rPr lang="en-US" sz="2000" b="1" u="sng" dirty="0" smtClean="0">
                <a:solidFill>
                  <a:schemeClr val="bg1"/>
                </a:solidFill>
                <a:latin typeface="Times New Roman" pitchFamily="18" charset="0"/>
                <a:cs typeface="Times New Roman" pitchFamily="18" charset="0"/>
                <a:hlinkClick r:id="rId5" tooltip="Link to bibliographic citation"/>
              </a:rPr>
              <a:t>1996</a:t>
            </a:r>
            <a:r>
              <a:rPr lang="en-US" sz="2000" b="1" dirty="0" smtClean="0">
                <a:solidFill>
                  <a:schemeClr val="bg1"/>
                </a:solidFill>
                <a:latin typeface="Times New Roman" pitchFamily="18" charset="0"/>
                <a:cs typeface="Times New Roman" pitchFamily="18" charset="0"/>
              </a:rPr>
              <a:t>; Duarte Diaz et al., </a:t>
            </a:r>
            <a:r>
              <a:rPr lang="en-US" sz="2000" b="1" u="sng" dirty="0" smtClean="0">
                <a:solidFill>
                  <a:schemeClr val="bg1"/>
                </a:solidFill>
                <a:latin typeface="Times New Roman" pitchFamily="18" charset="0"/>
                <a:cs typeface="Times New Roman" pitchFamily="18" charset="0"/>
                <a:hlinkClick r:id="rId5" tooltip="Link to bibliographic citation"/>
              </a:rPr>
              <a:t>1997</a:t>
            </a:r>
            <a:r>
              <a:rPr lang="en-US" sz="2000" b="1" dirty="0" smtClean="0">
                <a:solidFill>
                  <a:schemeClr val="bg1"/>
                </a:solidFill>
                <a:latin typeface="Times New Roman" pitchFamily="18" charset="0"/>
                <a:cs typeface="Times New Roman" pitchFamily="18" charset="0"/>
              </a:rPr>
              <a:t>; Moon and Chung, </a:t>
            </a:r>
            <a:r>
              <a:rPr lang="en-US" sz="2000" b="1" u="sng" dirty="0" smtClean="0">
                <a:solidFill>
                  <a:schemeClr val="bg1"/>
                </a:solidFill>
                <a:latin typeface="Times New Roman" pitchFamily="18" charset="0"/>
                <a:cs typeface="Times New Roman" pitchFamily="18" charset="0"/>
                <a:hlinkClick r:id="rId5" tooltip="Link to bibliographic citation"/>
              </a:rPr>
              <a:t>2000</a:t>
            </a:r>
            <a:r>
              <a:rPr lang="en-US" sz="2000" b="1" dirty="0" smtClean="0">
                <a:solidFill>
                  <a:schemeClr val="bg1"/>
                </a:solidFill>
                <a:latin typeface="Times New Roman" pitchFamily="18" charset="0"/>
                <a:cs typeface="Times New Roman" pitchFamily="18" charset="0"/>
              </a:rPr>
              <a:t>; Reina et al., </a:t>
            </a:r>
            <a:r>
              <a:rPr lang="en-US" sz="2000" b="1" u="sng" dirty="0" smtClean="0">
                <a:solidFill>
                  <a:schemeClr val="bg1"/>
                </a:solidFill>
                <a:latin typeface="Times New Roman" pitchFamily="18" charset="0"/>
                <a:cs typeface="Times New Roman" pitchFamily="18" charset="0"/>
                <a:hlinkClick r:id="rId5" tooltip="Link to bibliographic citation"/>
              </a:rPr>
              <a:t>2001</a:t>
            </a:r>
            <a:r>
              <a:rPr lang="en-US" sz="2000" b="1" dirty="0" smtClean="0">
                <a:solidFill>
                  <a:schemeClr val="bg1"/>
                </a:solidFill>
                <a:latin typeface="Times New Roman" pitchFamily="18" charset="0"/>
                <a:cs typeface="Times New Roman" pitchFamily="18" charset="0"/>
              </a:rPr>
              <a:t>; De Souza et al., </a:t>
            </a:r>
            <a:r>
              <a:rPr lang="en-US" sz="2000" b="1" u="sng" dirty="0" smtClean="0">
                <a:solidFill>
                  <a:schemeClr val="bg1"/>
                </a:solidFill>
                <a:latin typeface="Times New Roman" pitchFamily="18" charset="0"/>
                <a:cs typeface="Times New Roman" pitchFamily="18" charset="0"/>
                <a:hlinkClick r:id="rId5" tooltip="Link to bibliographic citation"/>
              </a:rPr>
              <a:t>2006</a:t>
            </a:r>
            <a:r>
              <a:rPr lang="en-US" sz="2000" b="1" dirty="0" smtClean="0">
                <a:solidFill>
                  <a:schemeClr val="bg1"/>
                </a:solidFill>
                <a:latin typeface="Times New Roman" pitchFamily="18" charset="0"/>
                <a:cs typeface="Times New Roman" pitchFamily="18" charset="0"/>
              </a:rPr>
              <a:t>, </a:t>
            </a:r>
            <a:r>
              <a:rPr lang="en-US" sz="2000" b="1" u="sng" dirty="0" smtClean="0">
                <a:solidFill>
                  <a:schemeClr val="bg1"/>
                </a:solidFill>
                <a:latin typeface="Times New Roman" pitchFamily="18" charset="0"/>
                <a:cs typeface="Times New Roman" pitchFamily="18" charset="0"/>
                <a:hlinkClick r:id="rId5" tooltip="Link to bibliographic citation"/>
              </a:rPr>
              <a:t>2008</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Tenuzzo</a:t>
            </a:r>
            <a:r>
              <a:rPr lang="en-US" sz="2000" b="1" dirty="0" smtClean="0">
                <a:solidFill>
                  <a:schemeClr val="bg1"/>
                </a:solidFill>
                <a:latin typeface="Times New Roman" pitchFamily="18" charset="0"/>
                <a:cs typeface="Times New Roman" pitchFamily="18" charset="0"/>
              </a:rPr>
              <a:t> et al., </a:t>
            </a:r>
            <a:r>
              <a:rPr lang="en-US" sz="2000" b="1" u="sng" dirty="0" smtClean="0">
                <a:solidFill>
                  <a:schemeClr val="bg1"/>
                </a:solidFill>
                <a:latin typeface="Times New Roman" pitchFamily="18" charset="0"/>
                <a:cs typeface="Times New Roman" pitchFamily="18" charset="0"/>
                <a:hlinkClick r:id="rId5" tooltip="Link to bibliographic citation"/>
              </a:rPr>
              <a:t>2006</a:t>
            </a:r>
            <a:r>
              <a:rPr lang="en-US" sz="2000" b="1" dirty="0" smtClean="0">
                <a:solidFill>
                  <a:schemeClr val="bg1"/>
                </a:solidFill>
                <a:latin typeface="Times New Roman" pitchFamily="18" charset="0"/>
                <a:cs typeface="Times New Roman" pitchFamily="18" charset="0"/>
              </a:rPr>
              <a:t>; Chou, </a:t>
            </a:r>
            <a:r>
              <a:rPr lang="en-US" sz="2000" b="1" u="sng" dirty="0" smtClean="0">
                <a:solidFill>
                  <a:schemeClr val="bg1"/>
                </a:solidFill>
                <a:latin typeface="Times New Roman" pitchFamily="18" charset="0"/>
                <a:cs typeface="Times New Roman" pitchFamily="18" charset="0"/>
                <a:hlinkClick r:id="rId5" tooltip="Link to bibliographic citation"/>
              </a:rPr>
              <a:t>2007</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Florez</a:t>
            </a:r>
            <a:r>
              <a:rPr lang="en-US" sz="2000" b="1" dirty="0" smtClean="0">
                <a:solidFill>
                  <a:schemeClr val="bg1"/>
                </a:solidFill>
                <a:latin typeface="Times New Roman" pitchFamily="18" charset="0"/>
                <a:cs typeface="Times New Roman" pitchFamily="18" charset="0"/>
              </a:rPr>
              <a:t> et al., </a:t>
            </a:r>
            <a:r>
              <a:rPr lang="en-US" sz="2000" b="1" u="sng" dirty="0" smtClean="0">
                <a:solidFill>
                  <a:schemeClr val="bg1"/>
                </a:solidFill>
                <a:latin typeface="Times New Roman" pitchFamily="18" charset="0"/>
                <a:cs typeface="Times New Roman" pitchFamily="18" charset="0"/>
                <a:hlinkClick r:id="rId5" tooltip="Link to bibliographic citation"/>
              </a:rPr>
              <a:t>2007</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Trebbi</a:t>
            </a:r>
            <a:r>
              <a:rPr lang="en-US" sz="2000" b="1" dirty="0" smtClean="0">
                <a:solidFill>
                  <a:schemeClr val="bg1"/>
                </a:solidFill>
                <a:latin typeface="Times New Roman" pitchFamily="18" charset="0"/>
                <a:cs typeface="Times New Roman" pitchFamily="18" charset="0"/>
              </a:rPr>
              <a:t> et al., </a:t>
            </a:r>
            <a:r>
              <a:rPr lang="en-US" sz="2000" b="1" u="sng" dirty="0" smtClean="0">
                <a:solidFill>
                  <a:schemeClr val="bg1"/>
                </a:solidFill>
                <a:latin typeface="Times New Roman" pitchFamily="18" charset="0"/>
                <a:cs typeface="Times New Roman" pitchFamily="18" charset="0"/>
                <a:hlinkClick r:id="rId5" tooltip="Link to bibliographic citation"/>
              </a:rPr>
              <a:t>2007</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Maheshwari</a:t>
            </a:r>
            <a:r>
              <a:rPr lang="en-US" sz="2000" b="1" dirty="0" smtClean="0">
                <a:solidFill>
                  <a:schemeClr val="bg1"/>
                </a:solidFill>
                <a:latin typeface="Times New Roman" pitchFamily="18" charset="0"/>
                <a:cs typeface="Times New Roman" pitchFamily="18" charset="0"/>
              </a:rPr>
              <a:t> and </a:t>
            </a:r>
            <a:r>
              <a:rPr lang="en-US" sz="2000" b="1" dirty="0" err="1" smtClean="0">
                <a:solidFill>
                  <a:schemeClr val="bg1"/>
                </a:solidFill>
                <a:latin typeface="Times New Roman" pitchFamily="18" charset="0"/>
                <a:cs typeface="Times New Roman" pitchFamily="18" charset="0"/>
              </a:rPr>
              <a:t>Grewal</a:t>
            </a:r>
            <a:r>
              <a:rPr lang="en-US" sz="2000" b="1" dirty="0" smtClean="0">
                <a:solidFill>
                  <a:schemeClr val="bg1"/>
                </a:solidFill>
                <a:latin typeface="Times New Roman" pitchFamily="18" charset="0"/>
                <a:cs typeface="Times New Roman" pitchFamily="18" charset="0"/>
              </a:rPr>
              <a:t>, </a:t>
            </a:r>
            <a:r>
              <a:rPr lang="en-US" sz="2000" b="1" u="sng" dirty="0" smtClean="0">
                <a:solidFill>
                  <a:schemeClr val="bg1"/>
                </a:solidFill>
                <a:latin typeface="Times New Roman" pitchFamily="18" charset="0"/>
                <a:cs typeface="Times New Roman" pitchFamily="18" charset="0"/>
                <a:hlinkClick r:id="rId5" tooltip="Link to bibliographic citation"/>
              </a:rPr>
              <a:t>2009</a:t>
            </a:r>
            <a:r>
              <a:rPr lang="en-US" sz="2000" b="1" dirty="0" smtClean="0">
                <a:solidFill>
                  <a:schemeClr val="bg1"/>
                </a:solidFill>
                <a:latin typeface="Times New Roman" pitchFamily="18" charset="0"/>
                <a:cs typeface="Times New Roman" pitchFamily="18" charset="0"/>
              </a:rPr>
              <a:t>].</a:t>
            </a:r>
          </a:p>
        </p:txBody>
      </p:sp>
      <p:sp>
        <p:nvSpPr>
          <p:cNvPr id="9" name="Rectangle 8"/>
          <p:cNvSpPr/>
          <p:nvPr/>
        </p:nvSpPr>
        <p:spPr>
          <a:xfrm>
            <a:off x="0" y="4642009"/>
            <a:ext cx="8991600" cy="2215991"/>
          </a:xfrm>
          <a:prstGeom prst="rect">
            <a:avLst/>
          </a:prstGeom>
        </p:spPr>
        <p:txBody>
          <a:bodyPr wrap="square">
            <a:spAutoFit/>
          </a:bodyPr>
          <a:lstStyle/>
          <a:p>
            <a:pPr algn="just"/>
            <a:r>
              <a:rPr lang="en-US" sz="2000" b="1" dirty="0" smtClean="0">
                <a:solidFill>
                  <a:schemeClr val="bg1"/>
                </a:solidFill>
              </a:rPr>
              <a:t>   Magnetic field (MF) affected various characteristics of plants like germination of seeds, root growth rate seedlings growth, reproduction and growth of the meristems cells and chlorophyll quantities. In addition to, the effect of MF on the productivity of different crops ( </a:t>
            </a:r>
            <a:r>
              <a:rPr lang="en-US" sz="2000" b="1" dirty="0" err="1" smtClean="0">
                <a:solidFill>
                  <a:schemeClr val="bg1"/>
                </a:solidFill>
              </a:rPr>
              <a:t>Aladjadjiyan</a:t>
            </a:r>
            <a:r>
              <a:rPr lang="en-US" sz="2000" b="1" dirty="0" smtClean="0">
                <a:solidFill>
                  <a:schemeClr val="bg1"/>
                </a:solidFill>
              </a:rPr>
              <a:t>, </a:t>
            </a:r>
            <a:r>
              <a:rPr lang="en-US" sz="2000" b="1" dirty="0" smtClean="0">
                <a:solidFill>
                  <a:srgbClr val="FF0000"/>
                </a:solidFill>
              </a:rPr>
              <a:t>2002</a:t>
            </a:r>
            <a:r>
              <a:rPr lang="en-US" sz="2000" b="1" dirty="0" smtClean="0">
                <a:solidFill>
                  <a:schemeClr val="bg1"/>
                </a:solidFill>
              </a:rPr>
              <a:t>; </a:t>
            </a:r>
            <a:r>
              <a:rPr lang="en-US" sz="2000" b="1" dirty="0" err="1" smtClean="0">
                <a:solidFill>
                  <a:schemeClr val="bg1"/>
                </a:solidFill>
              </a:rPr>
              <a:t>Oldacay</a:t>
            </a:r>
            <a:r>
              <a:rPr lang="en-US" sz="2000" b="1" dirty="0" smtClean="0">
                <a:solidFill>
                  <a:schemeClr val="bg1"/>
                </a:solidFill>
              </a:rPr>
              <a:t>, </a:t>
            </a:r>
            <a:r>
              <a:rPr lang="en-US" sz="2000" b="1" dirty="0" smtClean="0">
                <a:solidFill>
                  <a:srgbClr val="FF0000"/>
                </a:solidFill>
              </a:rPr>
              <a:t>2002</a:t>
            </a:r>
            <a:r>
              <a:rPr lang="en-US" sz="2000" b="1" dirty="0" smtClean="0">
                <a:solidFill>
                  <a:schemeClr val="bg1"/>
                </a:solidFill>
              </a:rPr>
              <a:t>; </a:t>
            </a:r>
            <a:r>
              <a:rPr lang="en-US" sz="2000" b="1" dirty="0" err="1" smtClean="0">
                <a:solidFill>
                  <a:schemeClr val="bg1"/>
                </a:solidFill>
              </a:rPr>
              <a:t>Aladjadjiyan</a:t>
            </a:r>
            <a:r>
              <a:rPr lang="en-US" sz="2000" b="1" dirty="0" smtClean="0">
                <a:solidFill>
                  <a:schemeClr val="bg1"/>
                </a:solidFill>
              </a:rPr>
              <a:t> </a:t>
            </a:r>
            <a:r>
              <a:rPr lang="en-US" sz="2000" b="1" dirty="0" smtClean="0">
                <a:solidFill>
                  <a:srgbClr val="FF0000"/>
                </a:solidFill>
              </a:rPr>
              <a:t>2003</a:t>
            </a:r>
            <a:r>
              <a:rPr lang="en-US" sz="2000" b="1" dirty="0" smtClean="0">
                <a:solidFill>
                  <a:schemeClr val="bg1"/>
                </a:solidFill>
              </a:rPr>
              <a:t>; </a:t>
            </a:r>
            <a:r>
              <a:rPr lang="en-US" sz="2000" b="1" dirty="0" err="1" smtClean="0">
                <a:solidFill>
                  <a:schemeClr val="bg1"/>
                </a:solidFill>
              </a:rPr>
              <a:t>Aladjadjiyan</a:t>
            </a:r>
            <a:r>
              <a:rPr lang="en-US" sz="2000" b="1" dirty="0" smtClean="0">
                <a:solidFill>
                  <a:schemeClr val="bg1"/>
                </a:solidFill>
              </a:rPr>
              <a:t> and </a:t>
            </a:r>
            <a:r>
              <a:rPr lang="en-US" sz="2000" b="1" dirty="0" err="1" smtClean="0">
                <a:solidFill>
                  <a:schemeClr val="bg1"/>
                </a:solidFill>
              </a:rPr>
              <a:t>Ylieva</a:t>
            </a:r>
            <a:r>
              <a:rPr lang="en-US" sz="2000" b="1" dirty="0" smtClean="0">
                <a:solidFill>
                  <a:schemeClr val="bg1"/>
                </a:solidFill>
              </a:rPr>
              <a:t> </a:t>
            </a:r>
            <a:r>
              <a:rPr lang="en-US" sz="2000" b="1" dirty="0" smtClean="0">
                <a:solidFill>
                  <a:srgbClr val="FF0000"/>
                </a:solidFill>
              </a:rPr>
              <a:t>2003</a:t>
            </a:r>
            <a:r>
              <a:rPr lang="en-US" sz="2000" b="1" dirty="0" smtClean="0">
                <a:solidFill>
                  <a:schemeClr val="bg1"/>
                </a:solidFill>
              </a:rPr>
              <a:t>; </a:t>
            </a:r>
            <a:r>
              <a:rPr lang="en-US" sz="2000" b="1" dirty="0" err="1" smtClean="0">
                <a:solidFill>
                  <a:schemeClr val="bg1"/>
                </a:solidFill>
              </a:rPr>
              <a:t>Celik</a:t>
            </a:r>
            <a:r>
              <a:rPr lang="en-US" sz="2000" b="1" dirty="0" smtClean="0">
                <a:solidFill>
                  <a:schemeClr val="bg1"/>
                </a:solidFill>
              </a:rPr>
              <a:t> et al., </a:t>
            </a:r>
            <a:r>
              <a:rPr lang="en-US" sz="2000" b="1" dirty="0" smtClean="0">
                <a:solidFill>
                  <a:srgbClr val="FF0000"/>
                </a:solidFill>
              </a:rPr>
              <a:t>2008</a:t>
            </a:r>
            <a:r>
              <a:rPr lang="en-US" sz="2000" b="1" dirty="0" smtClean="0">
                <a:solidFill>
                  <a:schemeClr val="bg1"/>
                </a:solidFill>
              </a:rPr>
              <a:t> and </a:t>
            </a:r>
            <a:r>
              <a:rPr lang="en-US" sz="2000" b="1" dirty="0" err="1" smtClean="0">
                <a:solidFill>
                  <a:schemeClr val="bg1"/>
                </a:solidFill>
              </a:rPr>
              <a:t>selim</a:t>
            </a:r>
            <a:r>
              <a:rPr lang="en-US" sz="2000" b="1" dirty="0" smtClean="0">
                <a:solidFill>
                  <a:schemeClr val="bg1"/>
                </a:solidFill>
              </a:rPr>
              <a:t>, </a:t>
            </a:r>
            <a:r>
              <a:rPr lang="en-US" sz="2000" b="1" dirty="0" smtClean="0">
                <a:solidFill>
                  <a:srgbClr val="FF0000"/>
                </a:solidFill>
              </a:rPr>
              <a:t>2008</a:t>
            </a:r>
            <a:r>
              <a:rPr lang="en-US" sz="2000" b="1" dirty="0" smtClean="0">
                <a:solidFill>
                  <a:schemeClr val="bg1"/>
                </a:solidFill>
              </a:rPr>
              <a:t>).</a:t>
            </a:r>
          </a:p>
          <a:p>
            <a:r>
              <a:rPr lang="en-US" dirty="0" smtClean="0"/>
              <a:t>       </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ing Saud University - College of Foods and Agriculture">
            <a:hlinkClick r:id="rId3"/>
          </p:cNvPr>
          <p:cNvPicPr/>
          <p:nvPr/>
        </p:nvPicPr>
        <p:blipFill>
          <a:blip r:embed="rId4" cstate="print"/>
          <a:srcRect/>
          <a:stretch>
            <a:fillRect/>
          </a:stretch>
        </p:blipFill>
        <p:spPr bwMode="auto">
          <a:xfrm>
            <a:off x="3962400" y="0"/>
            <a:ext cx="1295400" cy="1143000"/>
          </a:xfrm>
          <a:prstGeom prst="rect">
            <a:avLst/>
          </a:prstGeom>
          <a:noFill/>
          <a:ln w="9525">
            <a:noFill/>
            <a:miter lim="800000"/>
            <a:headEnd/>
            <a:tailEnd/>
          </a:ln>
        </p:spPr>
      </p:pic>
      <p:sp>
        <p:nvSpPr>
          <p:cNvPr id="6" name="Rectangle 5"/>
          <p:cNvSpPr/>
          <p:nvPr/>
        </p:nvSpPr>
        <p:spPr>
          <a:xfrm>
            <a:off x="609600" y="1143001"/>
            <a:ext cx="7620000" cy="2123658"/>
          </a:xfrm>
          <a:prstGeom prst="rect">
            <a:avLst/>
          </a:prstGeom>
        </p:spPr>
        <p:txBody>
          <a:bodyPr wrap="square">
            <a:spAutoFit/>
          </a:bodyPr>
          <a:lstStyle/>
          <a:p>
            <a:pPr algn="ctr"/>
            <a:r>
              <a:rPr lang="en-US" sz="3200" b="1" dirty="0" smtClean="0">
                <a:solidFill>
                  <a:schemeClr val="bg1"/>
                </a:solidFill>
                <a:latin typeface="Times New Roman" pitchFamily="18" charset="0"/>
                <a:cs typeface="Times New Roman" pitchFamily="18" charset="0"/>
              </a:rPr>
              <a:t>How to Handel the problem</a:t>
            </a:r>
          </a:p>
          <a:p>
            <a:pPr algn="ctr"/>
            <a:r>
              <a:rPr lang="en-US" sz="3200" b="1" dirty="0" smtClean="0">
                <a:solidFill>
                  <a:schemeClr val="bg1"/>
                </a:solidFill>
                <a:latin typeface="Times New Roman" pitchFamily="18" charset="0"/>
                <a:cs typeface="Times New Roman" pitchFamily="18" charset="0"/>
              </a:rPr>
              <a:t>In</a:t>
            </a:r>
          </a:p>
          <a:p>
            <a:pPr algn="ctr"/>
            <a:r>
              <a:rPr lang="en-US" sz="3200" b="1" dirty="0" smtClean="0">
                <a:solidFill>
                  <a:schemeClr val="bg1"/>
                </a:solidFill>
                <a:latin typeface="Times New Roman" pitchFamily="18" charset="0"/>
                <a:cs typeface="Times New Roman" pitchFamily="18" charset="0"/>
              </a:rPr>
              <a:t>The Present Work</a:t>
            </a:r>
            <a:br>
              <a:rPr lang="en-US" sz="3200" b="1" dirty="0" smtClean="0">
                <a:solidFill>
                  <a:schemeClr val="bg1"/>
                </a:solidFill>
                <a:latin typeface="Times New Roman" pitchFamily="18" charset="0"/>
                <a:cs typeface="Times New Roman" pitchFamily="18" charset="0"/>
              </a:rPr>
            </a:br>
            <a:endParaRPr lang="ar-SA" sz="3600" dirty="0">
              <a:solidFill>
                <a:schemeClr val="bg1"/>
              </a:solidFill>
              <a:latin typeface="Times New Roman" pitchFamily="18" charset="0"/>
              <a:cs typeface="Times New Roman" pitchFamily="18" charset="0"/>
            </a:endParaRPr>
          </a:p>
        </p:txBody>
      </p:sp>
      <p:pic>
        <p:nvPicPr>
          <p:cNvPr id="7" name="Picture 3" descr="MCj04043590000[1]"/>
          <p:cNvPicPr>
            <a:picLocks noChangeAspect="1" noChangeArrowheads="1"/>
          </p:cNvPicPr>
          <p:nvPr/>
        </p:nvPicPr>
        <p:blipFill>
          <a:blip r:embed="rId5" cstate="print"/>
          <a:srcRect/>
          <a:stretch>
            <a:fillRect/>
          </a:stretch>
        </p:blipFill>
        <p:spPr>
          <a:xfrm>
            <a:off x="1371600" y="3276600"/>
            <a:ext cx="6337300" cy="3581400"/>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additive="base">
                                        <p:cTn id="16"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 calcmode="lin" valueType="num">
                                      <p:cBhvr additive="base">
                                        <p:cTn id="20"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838200"/>
            <a:ext cx="8839200" cy="4616648"/>
          </a:xfrm>
          <a:prstGeom prst="rect">
            <a:avLst/>
          </a:prstGeom>
        </p:spPr>
        <p:txBody>
          <a:bodyPr wrap="square">
            <a:spAutoFit/>
          </a:bodyPr>
          <a:lstStyle/>
          <a:p>
            <a:pPr marL="87313" indent="-87313" algn="just"/>
            <a:r>
              <a:rPr lang="en-US" dirty="0" smtClean="0">
                <a:solidFill>
                  <a:schemeClr val="bg1"/>
                </a:solidFill>
              </a:rPr>
              <a:t>  -</a:t>
            </a:r>
            <a:r>
              <a:rPr lang="en-US" sz="2000" b="1" dirty="0" smtClean="0">
                <a:solidFill>
                  <a:schemeClr val="bg1"/>
                </a:solidFill>
                <a:latin typeface="Times New Roman" pitchFamily="18" charset="0"/>
                <a:cs typeface="Times New Roman" pitchFamily="18" charset="0"/>
              </a:rPr>
              <a:t>Field experiments in winter season of 2009/2010 and 2010/2011 were carried out in</a:t>
            </a:r>
            <a:r>
              <a:rPr lang="en-US" sz="2000" b="1" dirty="0" smtClean="0">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split plot design with 4 replications at Agriculture Research Station, College of Food and Agriculture Sciences, Derab, near Riyadh, King Saud University, Saudi Arabia. </a:t>
            </a:r>
          </a:p>
          <a:p>
            <a:pPr marL="174625" indent="-174625" algn="just"/>
            <a:r>
              <a:rPr lang="en-US" sz="2000" b="1" dirty="0" smtClean="0">
                <a:solidFill>
                  <a:schemeClr val="bg1"/>
                </a:solidFill>
                <a:latin typeface="Times New Roman" pitchFamily="18" charset="0"/>
                <a:cs typeface="Times New Roman" pitchFamily="18" charset="0"/>
              </a:rPr>
              <a:t>  - The experiment included two factors viz.,  irrigation with saline under ground water compared to magnetizing water (for magnetizing water, magnetron type U.T 6, with 6 inch diameter was used) and treated waste water were arranged in main plots , whereas selected crops( wheat, barley and triticale) were occupied the subplots.</a:t>
            </a:r>
          </a:p>
          <a:p>
            <a:pPr marL="174625" indent="-174625" algn="just"/>
            <a:r>
              <a:rPr lang="en-US" sz="2000" b="1" dirty="0" smtClean="0">
                <a:solidFill>
                  <a:schemeClr val="bg1"/>
                </a:solidFill>
                <a:latin typeface="Times New Roman" pitchFamily="18" charset="0"/>
                <a:cs typeface="Times New Roman" pitchFamily="18" charset="0"/>
              </a:rPr>
              <a:t>    - soil samples within 0-30 cm depth from eight sites were taken for physical and   chemical analyses </a:t>
            </a:r>
          </a:p>
          <a:p>
            <a:pPr algn="just"/>
            <a:endParaRPr lang="ar-SA" sz="2000" b="1" dirty="0" smtClean="0">
              <a:solidFill>
                <a:schemeClr val="bg1"/>
              </a:solidFill>
              <a:latin typeface="Times New Roman" pitchFamily="18" charset="0"/>
              <a:cs typeface="Times New Roman" pitchFamily="18" charset="0"/>
            </a:endParaRPr>
          </a:p>
          <a:p>
            <a:endParaRPr lang="en-US" dirty="0" smtClean="0"/>
          </a:p>
          <a:p>
            <a:endParaRPr lang="en-US" dirty="0" smtClean="0"/>
          </a:p>
          <a:p>
            <a:r>
              <a:rPr lang="en-US" dirty="0" smtClean="0"/>
              <a:t>  </a:t>
            </a:r>
            <a:endParaRPr lang="ar-SA" dirty="0"/>
          </a:p>
        </p:txBody>
      </p:sp>
      <p:sp>
        <p:nvSpPr>
          <p:cNvPr id="9" name="Rectangle 8"/>
          <p:cNvSpPr/>
          <p:nvPr/>
        </p:nvSpPr>
        <p:spPr>
          <a:xfrm>
            <a:off x="0" y="5119062"/>
            <a:ext cx="8991600" cy="1323439"/>
          </a:xfrm>
          <a:prstGeom prst="rect">
            <a:avLst/>
          </a:prstGeom>
        </p:spPr>
        <p:txBody>
          <a:bodyPr wrap="square">
            <a:spAutoFit/>
          </a:bodyPr>
          <a:lstStyle/>
          <a:p>
            <a:pPr algn="just"/>
            <a:endParaRPr lang="en-US" sz="2000" b="1" dirty="0" smtClean="0">
              <a:solidFill>
                <a:schemeClr val="bg1"/>
              </a:solidFill>
              <a:latin typeface="Times New Roman" pitchFamily="18" charset="0"/>
              <a:cs typeface="Times New Roman" pitchFamily="18" charset="0"/>
            </a:endParaRPr>
          </a:p>
          <a:p>
            <a:pPr algn="just"/>
            <a:endParaRPr lang="en-US" sz="2000" b="1" dirty="0" smtClean="0">
              <a:solidFill>
                <a:schemeClr val="bg1"/>
              </a:solidFill>
              <a:latin typeface="Times New Roman" pitchFamily="18" charset="0"/>
              <a:cs typeface="Times New Roman" pitchFamily="18" charset="0"/>
            </a:endParaRPr>
          </a:p>
          <a:p>
            <a:pPr algn="just"/>
            <a:endParaRPr lang="en-US" sz="2000" b="1" dirty="0" smtClean="0">
              <a:solidFill>
                <a:schemeClr val="bg1"/>
              </a:solidFill>
              <a:latin typeface="Times New Roman" pitchFamily="18" charset="0"/>
              <a:cs typeface="Times New Roman" pitchFamily="18" charset="0"/>
            </a:endParaRPr>
          </a:p>
          <a:p>
            <a:pPr algn="just"/>
            <a:endParaRPr lang="ar-SA" sz="2000" b="1" dirty="0">
              <a:solidFill>
                <a:schemeClr val="bg1"/>
              </a:solidFill>
              <a:latin typeface="Times New Roman" pitchFamily="18" charset="0"/>
              <a:cs typeface="Times New Roman" pitchFamily="18" charset="0"/>
            </a:endParaRPr>
          </a:p>
        </p:txBody>
      </p:sp>
      <p:sp>
        <p:nvSpPr>
          <p:cNvPr id="10" name="Rectangle 9"/>
          <p:cNvSpPr/>
          <p:nvPr/>
        </p:nvSpPr>
        <p:spPr>
          <a:xfrm>
            <a:off x="381000" y="4267200"/>
            <a:ext cx="8763000" cy="2246769"/>
          </a:xfrm>
          <a:prstGeom prst="rect">
            <a:avLst/>
          </a:prstGeom>
        </p:spPr>
        <p:txBody>
          <a:bodyPr wrap="square">
            <a:spAutoFit/>
          </a:bodyPr>
          <a:lstStyle/>
          <a:p>
            <a:pPr algn="just"/>
            <a:r>
              <a:rPr lang="en-US" sz="2000" b="1" dirty="0" smtClean="0">
                <a:solidFill>
                  <a:schemeClr val="bg1"/>
                </a:solidFill>
              </a:rPr>
              <a:t>  -</a:t>
            </a:r>
            <a:r>
              <a:rPr lang="en-US" sz="2000" b="1" dirty="0" smtClean="0">
                <a:solidFill>
                  <a:srgbClr val="FF0000"/>
                </a:solidFill>
              </a:rPr>
              <a:t>Results showed that soil texture was sandy clay loam ( 50 % sand,26 % silt and 24 % clay ) with high CaCO</a:t>
            </a:r>
            <a:r>
              <a:rPr lang="en-US" sz="2000" b="1" baseline="-25000" dirty="0" smtClean="0">
                <a:solidFill>
                  <a:srgbClr val="FF0000"/>
                </a:solidFill>
              </a:rPr>
              <a:t>3</a:t>
            </a:r>
            <a:r>
              <a:rPr lang="en-US" sz="2000" b="1" dirty="0" smtClean="0">
                <a:solidFill>
                  <a:srgbClr val="FF0000"/>
                </a:solidFill>
              </a:rPr>
              <a:t> (29.9),soil pH in 1:25 soil water (8.15) , EC (2.1 </a:t>
            </a:r>
            <a:r>
              <a:rPr lang="en-US" sz="2000" b="1" dirty="0" err="1" smtClean="0">
                <a:solidFill>
                  <a:srgbClr val="FF0000"/>
                </a:solidFill>
              </a:rPr>
              <a:t>dS</a:t>
            </a:r>
            <a:r>
              <a:rPr lang="en-US" sz="2000" b="1" dirty="0" smtClean="0">
                <a:solidFill>
                  <a:srgbClr val="FF0000"/>
                </a:solidFill>
              </a:rPr>
              <a:t>/m) in extracted soil paste ( 2:1).Soil macronutrients N,P and K were 120.6,270.0 and 124.0 mg/kg soil, respectively . Soil micronutrients in mg/kg soil were 2.4, 15.1, 13.1 and 0.3 for Fe, Zn, </a:t>
            </a:r>
            <a:r>
              <a:rPr lang="en-US" sz="2000" b="1" dirty="0" err="1" smtClean="0">
                <a:solidFill>
                  <a:srgbClr val="FF0000"/>
                </a:solidFill>
              </a:rPr>
              <a:t>Mn</a:t>
            </a:r>
            <a:r>
              <a:rPr lang="en-US" sz="2000" b="1" dirty="0" smtClean="0">
                <a:solidFill>
                  <a:srgbClr val="FF0000"/>
                </a:solidFill>
              </a:rPr>
              <a:t> and Cu, respectively. Both sources of water irrigation were also analyzed according to the methods described by (APHA</a:t>
            </a:r>
            <a:endParaRPr lang="ar-SA" sz="2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1763</TotalTime>
  <Words>1780</Words>
  <Application>Microsoft Office PowerPoint</Application>
  <PresentationFormat>On-screen Show (4:3)</PresentationFormat>
  <Paragraphs>423</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KSU-User</dc:creator>
  <cp:lastModifiedBy>user</cp:lastModifiedBy>
  <cp:revision>240</cp:revision>
  <dcterms:created xsi:type="dcterms:W3CDTF">2006-08-16T00:00:00Z</dcterms:created>
  <dcterms:modified xsi:type="dcterms:W3CDTF">2012-12-08T07:27:14Z</dcterms:modified>
</cp:coreProperties>
</file>