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6"/>
  </p:notesMasterIdLst>
  <p:sldIdLst>
    <p:sldId id="272" r:id="rId2"/>
    <p:sldId id="259" r:id="rId3"/>
    <p:sldId id="305" r:id="rId4"/>
    <p:sldId id="306" r:id="rId5"/>
    <p:sldId id="283" r:id="rId6"/>
    <p:sldId id="277" r:id="rId7"/>
    <p:sldId id="286" r:id="rId8"/>
    <p:sldId id="279" r:id="rId9"/>
    <p:sldId id="282" r:id="rId10"/>
    <p:sldId id="280" r:id="rId11"/>
    <p:sldId id="288" r:id="rId12"/>
    <p:sldId id="273" r:id="rId13"/>
    <p:sldId id="298" r:id="rId14"/>
    <p:sldId id="312" r:id="rId15"/>
    <p:sldId id="313" r:id="rId16"/>
    <p:sldId id="304" r:id="rId17"/>
    <p:sldId id="296" r:id="rId18"/>
    <p:sldId id="300" r:id="rId19"/>
    <p:sldId id="303" r:id="rId20"/>
    <p:sldId id="299" r:id="rId21"/>
    <p:sldId id="315" r:id="rId22"/>
    <p:sldId id="284" r:id="rId23"/>
    <p:sldId id="307" r:id="rId24"/>
    <p:sldId id="316" r:id="rId25"/>
    <p:sldId id="294" r:id="rId26"/>
    <p:sldId id="287" r:id="rId27"/>
    <p:sldId id="295" r:id="rId28"/>
    <p:sldId id="289" r:id="rId29"/>
    <p:sldId id="285" r:id="rId30"/>
    <p:sldId id="290" r:id="rId31"/>
    <p:sldId id="291" r:id="rId32"/>
    <p:sldId id="292" r:id="rId33"/>
    <p:sldId id="267"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807D452-29BE-49D3-8F96-35AB31898DC6}" type="datetimeFigureOut">
              <a:rPr lang="ar-SA" smtClean="0"/>
              <a:pPr/>
              <a:t>24/12/37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9AF7509-2436-4A3E-B5A3-7A4389EFCEC4}" type="slidenum">
              <a:rPr lang="ar-SA" smtClean="0"/>
              <a:pPr/>
              <a:t>‹#›</a:t>
            </a:fld>
            <a:endParaRPr lang="ar-SA"/>
          </a:p>
        </p:txBody>
      </p:sp>
    </p:spTree>
    <p:extLst>
      <p:ext uri="{BB962C8B-B14F-4D97-AF65-F5344CB8AC3E}">
        <p14:creationId xmlns:p14="http://schemas.microsoft.com/office/powerpoint/2010/main" val="25883106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AF7509-2436-4A3E-B5A3-7A4389EFCEC4}" type="slidenum">
              <a:rPr lang="ar-SA" smtClean="0"/>
              <a:pPr/>
              <a:t>21</a:t>
            </a:fld>
            <a:endParaRPr lang="ar-SA"/>
          </a:p>
        </p:txBody>
      </p:sp>
    </p:spTree>
    <p:extLst>
      <p:ext uri="{BB962C8B-B14F-4D97-AF65-F5344CB8AC3E}">
        <p14:creationId xmlns:p14="http://schemas.microsoft.com/office/powerpoint/2010/main" val="192765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D9AF7509-2436-4A3E-B5A3-7A4389EFCEC4}" type="slidenum">
              <a:rPr lang="ar-SA" smtClean="0"/>
              <a:pPr/>
              <a:t>28</a:t>
            </a:fld>
            <a:endParaRPr lang="ar-SA"/>
          </a:p>
        </p:txBody>
      </p:sp>
    </p:spTree>
    <p:extLst>
      <p:ext uri="{BB962C8B-B14F-4D97-AF65-F5344CB8AC3E}">
        <p14:creationId xmlns:p14="http://schemas.microsoft.com/office/powerpoint/2010/main" val="35134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AF7509-2436-4A3E-B5A3-7A4389EFCEC4}" type="slidenum">
              <a:rPr lang="ar-SA" smtClean="0"/>
              <a:pPr/>
              <a:t>34</a:t>
            </a:fld>
            <a:endParaRPr lang="ar-SA"/>
          </a:p>
        </p:txBody>
      </p:sp>
    </p:spTree>
    <p:extLst>
      <p:ext uri="{BB962C8B-B14F-4D97-AF65-F5344CB8AC3E}">
        <p14:creationId xmlns:p14="http://schemas.microsoft.com/office/powerpoint/2010/main" val="123302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9/26/2016</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wmf"/><Relationship Id="rId5" Type="http://schemas.openxmlformats.org/officeDocument/2006/relationships/oleObject" Target="../embeddings/oleObject10.bin"/><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wmf"/><Relationship Id="rId5" Type="http://schemas.openxmlformats.org/officeDocument/2006/relationships/oleObject" Target="../embeddings/oleObject11.bin"/><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colleges.ksu.edu.sa/Arabic%20Colleges/CollegeOfAgriculture/" TargetMode="Externa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wmf"/><Relationship Id="rId5" Type="http://schemas.openxmlformats.org/officeDocument/2006/relationships/oleObject" Target="../embeddings/oleObject12.bin"/><Relationship Id="rId4" Type="http://schemas.openxmlformats.org/officeDocument/2006/relationships/image" Target="../media/image2.pn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http://www.extension.umn.edu/distribution/cropsystems/images/5963a.jpg" TargetMode="External"/><Relationship Id="rId3" Type="http://schemas.openxmlformats.org/officeDocument/2006/relationships/hyperlink" Target="http://colleges.ksu.edu.sa/Arabic%20Colleges/CollegeOfAgriculture/" TargetMode="Externa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wmf"/><Relationship Id="rId5" Type="http://schemas.openxmlformats.org/officeDocument/2006/relationships/oleObject" Target="../embeddings/oleObject13.bin"/><Relationship Id="rId4" Type="http://schemas.openxmlformats.org/officeDocument/2006/relationships/image" Target="../media/image2.pn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colleges.ksu.edu.sa/Arabic%20Colleges/CollegeOfAgriculture/" TargetMode="External"/><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wmf"/><Relationship Id="rId5" Type="http://schemas.openxmlformats.org/officeDocument/2006/relationships/oleObject" Target="../embeddings/oleObject14.bin"/><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colleges.ksu.edu.sa/Arabic%20Colleges/CollegeOfAgriculture/" TargetMode="Externa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wmf"/><Relationship Id="rId5" Type="http://schemas.openxmlformats.org/officeDocument/2006/relationships/oleObject" Target="../embeddings/oleObject15.bin"/><Relationship Id="rId4" Type="http://schemas.openxmlformats.org/officeDocument/2006/relationships/image" Target="../media/image2.png"/><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colleges.ksu.edu.sa/Arabic%20Colleges/CollegeOfAgriculture/" TargetMode="External"/><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wmf"/><Relationship Id="rId5" Type="http://schemas.openxmlformats.org/officeDocument/2006/relationships/oleObject" Target="../embeddings/oleObject16.bin"/><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1.wmf"/><Relationship Id="rId5" Type="http://schemas.openxmlformats.org/officeDocument/2006/relationships/oleObject" Target="../embeddings/oleObject17.bin"/><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1.wmf"/><Relationship Id="rId5" Type="http://schemas.openxmlformats.org/officeDocument/2006/relationships/oleObject" Target="../embeddings/oleObject18.bin"/><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chefinyou.com/2010/06/sprouting-mung-beans/" TargetMode="External"/><Relationship Id="rId13" Type="http://schemas.openxmlformats.org/officeDocument/2006/relationships/image" Target="../media/image23.jpeg"/><Relationship Id="rId3" Type="http://schemas.openxmlformats.org/officeDocument/2006/relationships/hyperlink" Target="http://colleges.ksu.edu.sa/Arabic%20Colleges/CollegeOfAgriculture/" TargetMode="External"/><Relationship Id="rId7" Type="http://schemas.openxmlformats.org/officeDocument/2006/relationships/image" Target="../media/image19.jpeg"/><Relationship Id="rId12" Type="http://schemas.openxmlformats.org/officeDocument/2006/relationships/hyperlink" Target="http://www.bbc.co.uk/food/recipes/broadbeanandcourgett_91842" TargetMode="External"/><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1.wmf"/><Relationship Id="rId11" Type="http://schemas.openxmlformats.org/officeDocument/2006/relationships/image" Target="../media/image22.jpeg"/><Relationship Id="rId5" Type="http://schemas.openxmlformats.org/officeDocument/2006/relationships/oleObject" Target="../embeddings/oleObject19.bin"/><Relationship Id="rId10"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hyperlink" Target="http://colleges.ksu.edu.sa/Arabic%20Colleges/CollegeOfAgricultur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1.wmf"/><Relationship Id="rId5" Type="http://schemas.openxmlformats.org/officeDocument/2006/relationships/oleObject" Target="../embeddings/oleObject20.bin"/><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image" Target="../media/image2.png"/><Relationship Id="rId4" Type="http://schemas.openxmlformats.org/officeDocument/2006/relationships/hyperlink" Target="http://colleges.ksu.edu.sa/Arabic%20Colleges/CollegeOfAgricultur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1.wmf"/><Relationship Id="rId5" Type="http://schemas.openxmlformats.org/officeDocument/2006/relationships/oleObject" Target="../embeddings/oleObject22.bin"/><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1.wmf"/><Relationship Id="rId5" Type="http://schemas.openxmlformats.org/officeDocument/2006/relationships/oleObject" Target="../embeddings/oleObject23.bin"/><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26.w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1.wmf"/><Relationship Id="rId5" Type="http://schemas.openxmlformats.org/officeDocument/2006/relationships/oleObject" Target="../embeddings/oleObject24.bin"/><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1.wmf"/><Relationship Id="rId5" Type="http://schemas.openxmlformats.org/officeDocument/2006/relationships/oleObject" Target="../embeddings/oleObject25.bin"/><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1.wmf"/><Relationship Id="rId5" Type="http://schemas.openxmlformats.org/officeDocument/2006/relationships/oleObject" Target="../embeddings/oleObject26.bin"/><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image" Target="../media/image2.png"/><Relationship Id="rId4" Type="http://schemas.openxmlformats.org/officeDocument/2006/relationships/hyperlink" Target="http://colleges.ksu.edu.sa/Arabic%20Colleges/CollegeOfAgricultur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1.wmf"/><Relationship Id="rId5" Type="http://schemas.openxmlformats.org/officeDocument/2006/relationships/oleObject" Target="../embeddings/oleObject28.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1.wmf"/><Relationship Id="rId5" Type="http://schemas.openxmlformats.org/officeDocument/2006/relationships/oleObject" Target="../embeddings/oleObject29.bin"/><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hyperlink" Target="http://www.sciencedirect.com/science?_ob=RedirectURL&amp;_method=outwardLink&amp;_partnerName=27983&amp;_origin=article&amp;_zone=art_page&amp;_linkType=scopusAuthorDocuments&amp;_targetURL=http://www.scopus.com/scopus/inward/author.url?partnerID=10&amp;rel=3.0.0&amp;sortField=cited&amp;sortOrder=asc&amp;author=Singh,%20D.P.&amp;authorID=25024753300&amp;md5=1e02888c037413d947320b15c147a453&amp;_acct=C000052544&amp;_version=1&amp;_userid=1723672&amp;md5=072c5bfe6f679c5eaa440b48fa4a4e96" TargetMode="External"/><Relationship Id="rId3" Type="http://schemas.openxmlformats.org/officeDocument/2006/relationships/hyperlink" Target="http://colleges.ksu.edu.sa/Arabic%20Colleges/CollegeOfAgriculture/" TargetMode="External"/><Relationship Id="rId7" Type="http://schemas.openxmlformats.org/officeDocument/2006/relationships/hyperlink" Target="http://www.sciencedirect.com/science?_ob=RedirectURL&amp;_method=outwardLink&amp;_partnerName=27983&amp;_origin=article&amp;_zone=art_page&amp;_linkType=scopusAuthorDocuments&amp;_targetURL=http://www.scopus.com/scopus/inward/author.url?partnerID=10&amp;rel=3.0.0&amp;sortField=cited&amp;sortOrder=asc&amp;author=Pannu,%20R.K.&amp;authorID=6602546392&amp;md5=d41c8fc3a9feba1b35bedfc165f5339c&amp;_acct=C000052544&amp;_version=1&amp;_userid=1723672&amp;md5=d73328e382c24c46f2da07e86ee55fa2" TargetMode="External"/><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1.wmf"/><Relationship Id="rId5" Type="http://schemas.openxmlformats.org/officeDocument/2006/relationships/oleObject" Target="../embeddings/oleObject30.bin"/><Relationship Id="rId10" Type="http://schemas.openxmlformats.org/officeDocument/2006/relationships/hyperlink" Target="http://www.sciencedirect.com/science?_ob=PublicationURL&amp;_hubEid=1-s2.0-S0378429000X0144X&amp;_cid=271162&amp;_pubType=JL&amp;view=c&amp;_auth=y&amp;_acct=C000052544&amp;_version=1&amp;_urlVersion=0&amp;_userid=1723672&amp;md5=a5aa49023aa4969f433df0233b27779f" TargetMode="External"/><Relationship Id="rId4" Type="http://schemas.openxmlformats.org/officeDocument/2006/relationships/image" Target="../media/image2.png"/><Relationship Id="rId9" Type="http://schemas.openxmlformats.org/officeDocument/2006/relationships/hyperlink" Target="http://www.sciencedirect.com/science/journal/0378429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1.wmf"/><Relationship Id="rId5" Type="http://schemas.openxmlformats.org/officeDocument/2006/relationships/oleObject" Target="../embeddings/oleObject31.bin"/><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1.wmf"/><Relationship Id="rId5" Type="http://schemas.openxmlformats.org/officeDocument/2006/relationships/oleObject" Target="../embeddings/oleObject32.bin"/><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3.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image" Target="../media/image2.png"/><Relationship Id="rId4" Type="http://schemas.openxmlformats.org/officeDocument/2006/relationships/hyperlink" Target="http://colleges.ksu.edu.sa/Arabic%20Colleges/CollegeOfAgricultu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wmf"/><Relationship Id="rId5" Type="http://schemas.openxmlformats.org/officeDocument/2006/relationships/oleObject" Target="../embeddings/oleObject4.bin"/><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wmf"/><Relationship Id="rId5" Type="http://schemas.openxmlformats.org/officeDocument/2006/relationships/oleObject" Target="../embeddings/oleObject5.bin"/><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wmf"/><Relationship Id="rId5" Type="http://schemas.openxmlformats.org/officeDocument/2006/relationships/oleObject" Target="../embeddings/oleObject6.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wmf"/><Relationship Id="rId5" Type="http://schemas.openxmlformats.org/officeDocument/2006/relationships/oleObject" Target="../embeddings/oleObject7.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wmf"/><Relationship Id="rId5" Type="http://schemas.openxmlformats.org/officeDocument/2006/relationships/oleObject" Target="../embeddings/oleObject8.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wmf"/><Relationship Id="rId5" Type="http://schemas.openxmlformats.org/officeDocument/2006/relationships/oleObject" Target="../embeddings/oleObject9.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1"/>
            <a:ext cx="6705600" cy="990599"/>
          </a:xfrm>
        </p:spPr>
        <p:txBody>
          <a:bodyPr>
            <a:noAutofit/>
          </a:bodyPr>
          <a:lstStyle/>
          <a:p>
            <a:pPr algn="l"/>
            <a:r>
              <a:rPr lang="en-US" sz="2800" b="1" dirty="0" smtClean="0">
                <a:solidFill>
                  <a:schemeClr val="bg1"/>
                </a:solidFill>
                <a:cs typeface="+mn-cs"/>
              </a:rPr>
              <a:t>The 27</a:t>
            </a:r>
            <a:r>
              <a:rPr lang="en-US" sz="2800" b="1" baseline="30000" dirty="0" smtClean="0">
                <a:solidFill>
                  <a:schemeClr val="bg1"/>
                </a:solidFill>
                <a:cs typeface="+mn-cs"/>
              </a:rPr>
              <a:t>th</a:t>
            </a:r>
            <a:r>
              <a:rPr lang="en-US" sz="28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143000" cy="1219200"/>
          </a:xfrm>
          <a:prstGeom prst="rect">
            <a:avLst/>
          </a:prstGeom>
          <a:noFill/>
          <a:ln w="9525">
            <a:noFill/>
            <a:miter lim="800000"/>
            <a:headEnd/>
            <a:tailEnd/>
          </a:ln>
        </p:spPr>
      </p:pic>
      <p:sp>
        <p:nvSpPr>
          <p:cNvPr id="7" name="Rectangle 6"/>
          <p:cNvSpPr/>
          <p:nvPr/>
        </p:nvSpPr>
        <p:spPr>
          <a:xfrm rot="10800000" flipV="1">
            <a:off x="685800" y="4094821"/>
            <a:ext cx="7848600" cy="1823576"/>
          </a:xfrm>
          <a:prstGeom prst="rect">
            <a:avLst/>
          </a:prstGeom>
          <a:noFill/>
        </p:spPr>
        <p:txBody>
          <a:bodyPr wrap="square" lIns="91440" tIns="45720" rIns="91440" bIns="45720">
            <a:spAutoFit/>
          </a:bodyPr>
          <a:lstStyle/>
          <a:p>
            <a:pPr algn="ctr" rtl="1"/>
            <a:r>
              <a:rPr lang="ar-SA" sz="2400" b="1" dirty="0" smtClean="0">
                <a:solidFill>
                  <a:srgbClr val="FFC000"/>
                </a:solidFill>
                <a:latin typeface="Arial" pitchFamily="34" charset="0"/>
                <a:cs typeface="Arial" pitchFamily="34" charset="0"/>
              </a:rPr>
              <a:t>على بن عبد الله الدرفاسى* . ناصر بن عبد الرحمن السحيبانى* </a:t>
            </a:r>
            <a:endParaRPr lang="en-US" sz="2400" b="1" dirty="0" smtClean="0">
              <a:solidFill>
                <a:srgbClr val="FFC000"/>
              </a:solidFill>
              <a:latin typeface="Arial" pitchFamily="34" charset="0"/>
              <a:cs typeface="Arial" pitchFamily="34" charset="0"/>
            </a:endParaRPr>
          </a:p>
          <a:p>
            <a:pPr algn="ctr" rtl="1"/>
            <a:r>
              <a:rPr lang="ar-SA" sz="2400" b="1" dirty="0" smtClean="0">
                <a:solidFill>
                  <a:srgbClr val="FFC000"/>
                </a:solidFill>
                <a:latin typeface="Arial" pitchFamily="34" charset="0"/>
                <a:cs typeface="Arial" pitchFamily="34" charset="0"/>
              </a:rPr>
              <a:t>. مصطفى محمد سليم*.أريج الزرقاء**</a:t>
            </a:r>
          </a:p>
          <a:p>
            <a:pPr algn="ctr" rtl="1"/>
            <a:endParaRPr lang="ar-SA" sz="2000" b="1" dirty="0" smtClean="0">
              <a:solidFill>
                <a:schemeClr val="bg1"/>
              </a:solidFill>
            </a:endParaRPr>
          </a:p>
          <a:p>
            <a:pPr lvl="0" algn="ctr" rtl="1"/>
            <a:r>
              <a:rPr lang="ar-SA" sz="2000" b="1" dirty="0" smtClean="0">
                <a:latin typeface="Times New Roman" pitchFamily="18" charset="0"/>
                <a:ea typeface="Times New Roman" pitchFamily="18" charset="0"/>
                <a:cs typeface="Times New Roman" pitchFamily="18" charset="0"/>
              </a:rPr>
              <a:t>*قسم الإنتاج النباتى  ـ  كلية علوم الأغذية والزراعة ـ  جامعة الملك سعود</a:t>
            </a:r>
          </a:p>
          <a:p>
            <a:pPr lvl="0" algn="ctr" rtl="1"/>
            <a:r>
              <a:rPr lang="ar-SA" sz="2000" b="1" dirty="0" smtClean="0">
                <a:latin typeface="Times New Roman" pitchFamily="18" charset="0"/>
                <a:ea typeface="Times New Roman" pitchFamily="18" charset="0"/>
                <a:cs typeface="Times New Roman" pitchFamily="18" charset="0"/>
              </a:rPr>
              <a:t>** قسم النبات والأحياء الدقيقة – كلية العلوم – جامعة الملك سعود </a:t>
            </a:r>
          </a:p>
        </p:txBody>
      </p:sp>
      <p:graphicFrame>
        <p:nvGraphicFramePr>
          <p:cNvPr id="3" name="Object 2"/>
          <p:cNvGraphicFramePr>
            <a:graphicFrameLocks noChangeAspect="1"/>
          </p:cNvGraphicFramePr>
          <p:nvPr>
            <p:extLst>
              <p:ext uri="{D42A27DB-BD31-4B8C-83A1-F6EECF244321}">
                <p14:modId xmlns:p14="http://schemas.microsoft.com/office/powerpoint/2010/main" val="1264926026"/>
              </p:ext>
            </p:extLst>
          </p:nvPr>
        </p:nvGraphicFramePr>
        <p:xfrm>
          <a:off x="7848600" y="76201"/>
          <a:ext cx="1295400" cy="1219199"/>
        </p:xfrm>
        <a:graphic>
          <a:graphicData uri="http://schemas.openxmlformats.org/presentationml/2006/ole">
            <mc:AlternateContent xmlns:mc="http://schemas.openxmlformats.org/markup-compatibility/2006">
              <mc:Choice xmlns:v="urn:schemas-microsoft-com:vml" Requires="v">
                <p:oleObj spid="_x0000_s54276"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76201"/>
                        <a:ext cx="1295400" cy="1219199"/>
                      </a:xfrm>
                      <a:prstGeom prst="rect">
                        <a:avLst/>
                      </a:prstGeom>
                      <a:noFill/>
                      <a:ln>
                        <a:noFill/>
                      </a:ln>
                    </p:spPr>
                  </p:pic>
                </p:oleObj>
              </mc:Fallback>
            </mc:AlternateContent>
          </a:graphicData>
        </a:graphic>
      </p:graphicFrame>
      <p:sp>
        <p:nvSpPr>
          <p:cNvPr id="54275" name="Rectangle 3"/>
          <p:cNvSpPr>
            <a:spLocks noChangeArrowheads="1"/>
          </p:cNvSpPr>
          <p:nvPr/>
        </p:nvSpPr>
        <p:spPr bwMode="auto">
          <a:xfrm>
            <a:off x="304800" y="1690302"/>
            <a:ext cx="88392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SA" sz="1800" b="0" i="0" u="none" strike="noStrike" cap="none" normalizeH="0" dirty="0" smtClean="0">
                <a:ln>
                  <a:noFill/>
                </a:ln>
                <a:solidFill>
                  <a:schemeClr val="tx1"/>
                </a:solidFill>
                <a:effectLst/>
                <a:latin typeface="Arial" pitchFamily="34" charset="0"/>
                <a:cs typeface="Arial" pitchFamily="34" charset="0"/>
              </a:rPr>
              <a:t> </a:t>
            </a:r>
            <a:endParaRPr kumimoji="0" lang="ar-SA" sz="1800" b="0" i="0" u="none" strike="noStrike" cap="none" normalizeH="0" dirty="0" smtClean="0">
              <a:ln>
                <a:noFill/>
              </a:ln>
              <a:solidFill>
                <a:schemeClr val="tx1"/>
              </a:solidFill>
              <a:effectLst/>
              <a:latin typeface="Arial" pitchFamily="34" charset="0"/>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pPr>
            <a:r>
              <a:rPr kumimoji="0" lang="ar-SA" sz="1800" b="0" i="0" u="none" strike="noStrike" cap="none" normalizeH="0" dirty="0" smtClean="0">
                <a:ln>
                  <a:noFill/>
                </a:ln>
                <a:solidFill>
                  <a:schemeClr val="tx1"/>
                </a:solidFill>
                <a:effectLst/>
                <a:latin typeface="Arial" pitchFamily="34" charset="0"/>
                <a:cs typeface="Arial" pitchFamily="34" charset="0"/>
              </a:rPr>
              <a:t>      </a:t>
            </a:r>
            <a:r>
              <a:rPr kumimoji="0" lang="en-US" sz="2400" b="1" i="0" u="none" strike="noStrike" cap="none" normalizeH="0" dirty="0" smtClean="0">
                <a:ln>
                  <a:noFill/>
                </a:ln>
                <a:solidFill>
                  <a:schemeClr val="tx1"/>
                </a:solidFill>
                <a:effectLst/>
                <a:latin typeface="Arial" pitchFamily="34" charset="0"/>
                <a:cs typeface="Arial" pitchFamily="34" charset="0"/>
              </a:rPr>
              <a:t>A-Preliminary Study on The Potentially of Sowing Mung </a:t>
            </a:r>
            <a:r>
              <a:rPr kumimoji="0" lang="ar-SA" sz="2400" b="1" i="0" u="none" strike="noStrike" cap="none" normalizeH="0" dirty="0" smtClean="0">
                <a:ln>
                  <a:noFill/>
                </a:ln>
                <a:solidFill>
                  <a:schemeClr val="tx1"/>
                </a:solidFill>
                <a:effectLst/>
                <a:latin typeface="Arial" pitchFamily="34" charset="0"/>
                <a:cs typeface="Arial" pitchFamily="34" charset="0"/>
              </a:rPr>
              <a:t> </a:t>
            </a:r>
            <a:r>
              <a:rPr kumimoji="0" lang="en-US" sz="2400" b="1" i="0" u="none" strike="noStrike" cap="none" normalizeH="0" dirty="0" smtClean="0">
                <a:ln>
                  <a:noFill/>
                </a:ln>
                <a:solidFill>
                  <a:schemeClr val="tx1"/>
                </a:solidFill>
                <a:effectLst/>
                <a:latin typeface="Arial" pitchFamily="34" charset="0"/>
                <a:cs typeface="Arial" pitchFamily="34" charset="0"/>
              </a:rPr>
              <a:t>Bean under Saudi Arabia Ecosystem </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685800" y="2819401"/>
            <a:ext cx="8001000" cy="830997"/>
          </a:xfrm>
          <a:prstGeom prst="rect">
            <a:avLst/>
          </a:prstGeom>
        </p:spPr>
        <p:txBody>
          <a:bodyPr wrap="square">
            <a:spAutoFit/>
          </a:bodyPr>
          <a:lstStyle/>
          <a:p>
            <a:pPr algn="ctr"/>
            <a:r>
              <a:rPr lang="ar-SA" sz="2400" b="1" dirty="0" smtClean="0"/>
              <a:t>دراسة أولية للقدرة الإنتاجية لزراعة محصول فول المانج (الماش) تحت الظروف البيئية للمملكة العربية السعودية </a:t>
            </a:r>
            <a:endParaRPr lang="ar-SA" sz="2400" b="1" dirty="0"/>
          </a:p>
        </p:txBody>
      </p:sp>
      <p:sp>
        <p:nvSpPr>
          <p:cNvPr id="4" name="TextBox 3"/>
          <p:cNvSpPr txBox="1"/>
          <p:nvPr/>
        </p:nvSpPr>
        <p:spPr>
          <a:xfrm>
            <a:off x="2590800" y="971035"/>
            <a:ext cx="4876800" cy="523220"/>
          </a:xfrm>
          <a:prstGeom prst="rect">
            <a:avLst/>
          </a:prstGeom>
          <a:noFill/>
        </p:spPr>
        <p:txBody>
          <a:bodyPr wrap="square" rtlCol="0">
            <a:spAutoFit/>
          </a:bodyPr>
          <a:lstStyle/>
          <a:p>
            <a:pPr algn="ctr"/>
            <a:r>
              <a:rPr lang="ar-SA" sz="2800" dirty="0" smtClean="0">
                <a:solidFill>
                  <a:srgbClr val="FF0000"/>
                </a:solidFill>
              </a:rPr>
              <a:t>إقتصاديات البيئة والموارد الطبيعية</a:t>
            </a:r>
            <a:endParaRPr lang="en-US" sz="2800" dirty="0">
              <a:solidFill>
                <a:srgbClr val="FF0000"/>
              </a:solidFill>
            </a:endParaRPr>
          </a:p>
        </p:txBody>
      </p:sp>
      <p:sp>
        <p:nvSpPr>
          <p:cNvPr id="8" name="TextBox 7"/>
          <p:cNvSpPr txBox="1"/>
          <p:nvPr/>
        </p:nvSpPr>
        <p:spPr>
          <a:xfrm>
            <a:off x="3124200" y="1561989"/>
            <a:ext cx="3733800" cy="369332"/>
          </a:xfrm>
          <a:prstGeom prst="rect">
            <a:avLst/>
          </a:prstGeom>
          <a:noFill/>
        </p:spPr>
        <p:txBody>
          <a:bodyPr wrap="square" rtlCol="0">
            <a:spAutoFit/>
          </a:bodyPr>
          <a:lstStyle/>
          <a:p>
            <a:pPr algn="ctr"/>
            <a:r>
              <a:rPr lang="ar-SA" dirty="0">
                <a:solidFill>
                  <a:srgbClr val="FFFF00"/>
                </a:solidFill>
              </a:rPr>
              <a:t>(في الفترة من 13 - 15 ربيع الثاني 1433هـ)</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gtEl>
                                        <p:attrNameLst>
                                          <p:attrName>style.visibility</p:attrName>
                                        </p:attrNameLst>
                                      </p:cBhvr>
                                      <p:to>
                                        <p:strVal val="visible"/>
                                      </p:to>
                                    </p:set>
                                    <p:anim calcmode="lin" valueType="num">
                                      <p:cBhvr additive="base">
                                        <p:cTn id="13" dur="500" fill="hold"/>
                                        <p:tgtEl>
                                          <p:spTgt spid="54275"/>
                                        </p:tgtEl>
                                        <p:attrNameLst>
                                          <p:attrName>ppt_x</p:attrName>
                                        </p:attrNameLst>
                                      </p:cBhvr>
                                      <p:tavLst>
                                        <p:tav tm="0">
                                          <p:val>
                                            <p:strVal val="#ppt_x"/>
                                          </p:val>
                                        </p:tav>
                                        <p:tav tm="100000">
                                          <p:val>
                                            <p:strVal val="#ppt_x"/>
                                          </p:val>
                                        </p:tav>
                                      </p:tavLst>
                                    </p:anim>
                                    <p:anim calcmode="lin" valueType="num">
                                      <p:cBhvr additive="base">
                                        <p:cTn id="14"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5427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69636"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pic>
        <p:nvPicPr>
          <p:cNvPr id="5" name="Picture 1" descr="بستان النخيل من الاعلى"/>
          <p:cNvPicPr>
            <a:picLocks noChangeAspect="1" noChangeArrowheads="1"/>
          </p:cNvPicPr>
          <p:nvPr/>
        </p:nvPicPr>
        <p:blipFill>
          <a:blip r:embed="rId7"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77828"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77828" name="Rectangle 4"/>
          <p:cNvSpPr>
            <a:spLocks noChangeArrowheads="1"/>
          </p:cNvSpPr>
          <p:nvPr/>
        </p:nvSpPr>
        <p:spPr bwMode="auto">
          <a:xfrm>
            <a:off x="457200" y="1828801"/>
            <a:ext cx="8382000" cy="50552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يعتبر فول المانج </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a:t>
            </a:r>
            <a:r>
              <a:rPr kumimoji="0" lang="en-US" sz="2400" b="1" i="1" u="none" strike="noStrike" cap="none" normalizeH="0" baseline="0" dirty="0" smtClean="0">
                <a:ln>
                  <a:noFill/>
                </a:ln>
                <a:effectLst/>
                <a:latin typeface="Arial" pitchFamily="34" charset="0"/>
                <a:ea typeface="Times New Roman" pitchFamily="18" charset="0"/>
                <a:cs typeface="Arial" pitchFamily="34" charset="0"/>
              </a:rPr>
              <a:t>Vigna </a:t>
            </a:r>
            <a:r>
              <a:rPr kumimoji="0" lang="en-US" sz="2400" b="1" i="1" u="none" strike="noStrike" cap="none" normalizeH="0" baseline="0" dirty="0" err="1" smtClean="0">
                <a:ln>
                  <a:noFill/>
                </a:ln>
                <a:effectLst/>
                <a:latin typeface="Arial" pitchFamily="34" charset="0"/>
                <a:ea typeface="Times New Roman" pitchFamily="18" charset="0"/>
                <a:cs typeface="Arial" pitchFamily="34" charset="0"/>
              </a:rPr>
              <a:t>radiata</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 L. </a:t>
            </a:r>
            <a:r>
              <a:rPr kumimoji="0" lang="en-US" sz="2400" b="1" i="0" u="none" strike="noStrike" cap="none" normalizeH="0" baseline="0" dirty="0" err="1" smtClean="0">
                <a:ln>
                  <a:noFill/>
                </a:ln>
                <a:effectLst/>
                <a:latin typeface="Arial" pitchFamily="34" charset="0"/>
                <a:ea typeface="Times New Roman" pitchFamily="18" charset="0"/>
                <a:cs typeface="Arial" pitchFamily="34" charset="0"/>
              </a:rPr>
              <a:t>Wilzeck</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 mungbean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،أحد المحاصيل البقولية الغذائية الصيفية قصيرة العمر ، يتحمل الجفاف ،تنتشر زراعتة فى الهند منذ العصور القديمة كما يزرع أيضا على نطاق واسع في العديد من بلدان جنوب شرق آسيا  من بورما وسريلانكا وتايلاند واليابان وكوريا والفيليبين وبنغلادش وباكستان والهند واندونيسيا وفيتنام وأفريقيا وأمريكا الجنوبية وأستراليا التى يزرع فيها ويخصص الانتاج للتصدير الى امريكا فى صورة بذور منبتة (1991</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Neale</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 ) .</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24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lang="ar-SA" sz="2400" b="1" dirty="0" smtClean="0">
                <a:latin typeface="Arial" pitchFamily="34" charset="0"/>
                <a:ea typeface="Times New Roman" pitchFamily="18" charset="0"/>
                <a:cs typeface="Arial" pitchFamily="34" charset="0"/>
              </a:rPr>
              <a:t>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ادخلت زراعته حديثاً الى عدد من الدول </a:t>
            </a:r>
            <a:r>
              <a:rPr kumimoji="0" lang="en-US" sz="2400" b="1" i="0" u="none" strike="noStrike" cap="none" normalizeH="0" baseline="0" dirty="0" err="1" smtClean="0">
                <a:ln>
                  <a:noFill/>
                </a:ln>
                <a:effectLst/>
                <a:latin typeface="Arial" pitchFamily="34" charset="0"/>
                <a:ea typeface="Times New Roman" pitchFamily="18" charset="0"/>
                <a:cs typeface="Arial" pitchFamily="34" charset="0"/>
              </a:rPr>
              <a:t>Imrie</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 and Lawn, 1991)</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 وبذور فول المانج كغيرها من بذورالمحاصيل البقولية تتميز بأرتفاع قيمتها الغذائية خاصة فى نسبة البروتين والتى تقدر بحوالى (21% –28%)، والعناصر المعدنية مثل الكالسيوم، الفوسفور، وبعض الفيتامينات. والذى يعتبر بديلاً للبروتين الحيوانى مما يجعل كثيراً من أصحاب الدخول المنخفضة والمتوسطة يعتمدون عليها فى غذائهم.</a:t>
            </a:r>
            <a:endParaRPr kumimoji="0" lang="ar-SA" sz="2400" b="1" i="0" u="none" strike="noStrike" cap="none" normalizeH="0" baseline="0" dirty="0" smtClean="0">
              <a:ln>
                <a:noFill/>
              </a:ln>
              <a:effectLst/>
              <a:latin typeface="Arial" pitchFamily="34" charset="0"/>
              <a:cs typeface="Arial" pitchFamily="34" charset="0"/>
            </a:endParaRPr>
          </a:p>
        </p:txBody>
      </p:sp>
      <p:sp>
        <p:nvSpPr>
          <p:cNvPr id="7" name="Rectangle 6"/>
          <p:cNvSpPr/>
          <p:nvPr/>
        </p:nvSpPr>
        <p:spPr>
          <a:xfrm>
            <a:off x="2514600" y="1066800"/>
            <a:ext cx="4114800" cy="830997"/>
          </a:xfrm>
          <a:prstGeom prst="rect">
            <a:avLst/>
          </a:prstGeom>
        </p:spPr>
        <p:txBody>
          <a:bodyPr wrap="square">
            <a:spAutoFit/>
          </a:bodyPr>
          <a:lstStyle/>
          <a:p>
            <a:pPr algn="ctr"/>
            <a:r>
              <a:rPr lang="ar-SA" sz="2400" b="1" dirty="0" smtClean="0"/>
              <a:t>فول المانج (الماش) </a:t>
            </a:r>
          </a:p>
          <a:p>
            <a:pPr algn="ctr"/>
            <a:r>
              <a:rPr lang="ar-SA" sz="2400" b="1" dirty="0" smtClean="0"/>
              <a:t>محصول جديد    </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28">
                                            <p:txEl>
                                              <p:pRg st="0" end="0"/>
                                            </p:txEl>
                                          </p:spTgt>
                                        </p:tgtEl>
                                        <p:attrNameLst>
                                          <p:attrName>style.visibility</p:attrName>
                                        </p:attrNameLst>
                                      </p:cBhvr>
                                      <p:to>
                                        <p:strVal val="visible"/>
                                      </p:to>
                                    </p:set>
                                    <p:anim calcmode="lin" valueType="num">
                                      <p:cBhvr additive="base">
                                        <p:cTn id="13" dur="500" fill="hold"/>
                                        <p:tgtEl>
                                          <p:spTgt spid="778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828">
                                            <p:txEl>
                                              <p:pRg st="2" end="2"/>
                                            </p:txEl>
                                          </p:spTgt>
                                        </p:tgtEl>
                                        <p:attrNameLst>
                                          <p:attrName>style.visibility</p:attrName>
                                        </p:attrNameLst>
                                      </p:cBhvr>
                                      <p:to>
                                        <p:strVal val="visible"/>
                                      </p:to>
                                    </p:set>
                                    <p:anim calcmode="lin" valueType="num">
                                      <p:cBhvr additive="base">
                                        <p:cTn id="19" dur="500" fill="hold"/>
                                        <p:tgtEl>
                                          <p:spTgt spid="778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
            <a:ext cx="6400800" cy="838199"/>
          </a:xfrm>
        </p:spPr>
        <p:txBody>
          <a:bodyPr>
            <a:normAutofit fontScale="90000"/>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9906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1143000"/>
        </p:xfrm>
        <a:graphic>
          <a:graphicData uri="http://schemas.openxmlformats.org/presentationml/2006/ole">
            <mc:AlternateContent xmlns:mc="http://schemas.openxmlformats.org/markup-compatibility/2006">
              <mc:Choice xmlns:v="urn:schemas-microsoft-com:vml" Requires="v">
                <p:oleObj spid="_x0000_s55300"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304800" y="1219201"/>
            <a:ext cx="8610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ويمتاز المحصول بموسم نمو قصير (90- 120 يوم</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 يتحمل </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الجفاف في جميع مراحل نموه عدا مرحلة التزهير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.لذا يتناسب زراعته في الظروف المحلية للمملكة العربية السعودية .ويوصى</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ب</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زر</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ا</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ع</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ته</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ل</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لحصول على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ال</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بذور ذات القيمة الغذائية العالية للإنسان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 </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والحيوان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وقد</a:t>
            </a:r>
            <a:r>
              <a:rPr kumimoji="0" lang="ar-SA" sz="2400" b="1" i="0" u="none" strike="noStrike" cap="none" normalizeH="0" dirty="0" smtClean="0">
                <a:ln>
                  <a:noFill/>
                </a:ln>
                <a:effectLst/>
                <a:latin typeface="Arial" pitchFamily="34" charset="0"/>
                <a:ea typeface="Times New Roman" pitchFamily="18" charset="0"/>
                <a:cs typeface="Arial" pitchFamily="34" charset="0"/>
              </a:rPr>
              <a:t> يزرع لاستخدامة </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علفاً أخضر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او</a:t>
            </a:r>
            <a:r>
              <a:rPr kumimoji="0" lang="ar-IQ" sz="2400" b="1" i="0" u="none" strike="noStrike" cap="none" normalizeH="0" baseline="0" dirty="0" smtClean="0">
                <a:ln>
                  <a:noFill/>
                </a:ln>
                <a:effectLst/>
                <a:latin typeface="Arial" pitchFamily="34" charset="0"/>
                <a:ea typeface="Times New Roman" pitchFamily="18" charset="0"/>
                <a:cs typeface="Arial" pitchFamily="34" charset="0"/>
              </a:rPr>
              <a:t>إستخدامه سماداً اخضر لتحسين خواص التربة الطبيعية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كما</a:t>
            </a:r>
            <a:r>
              <a:rPr kumimoji="0" lang="ar-SA" sz="2400" b="1" i="0" u="none" strike="noStrike" cap="none" normalizeH="0" dirty="0" smtClean="0">
                <a:ln>
                  <a:noFill/>
                </a:ln>
                <a:effectLst/>
                <a:latin typeface="Arial" pitchFamily="34" charset="0"/>
                <a:ea typeface="Times New Roman" pitchFamily="18" charset="0"/>
                <a:cs typeface="Arial" pitchFamily="34" charset="0"/>
              </a:rPr>
              <a:t> انه له دور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في الدورة الزراعية فى </a:t>
            </a:r>
            <a:r>
              <a:rPr lang="ar-SA" sz="2400" b="1" dirty="0" smtClean="0">
                <a:latin typeface="Arial" pitchFamily="34" charset="0"/>
                <a:ea typeface="Times New Roman" pitchFamily="18" charset="0"/>
                <a:cs typeface="Arial" pitchFamily="34" charset="0"/>
              </a:rPr>
              <a:t>ت</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ثبت النيتروجين الجوى عن طريق العقد الجذرية</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(2009 </a:t>
            </a:r>
            <a:r>
              <a:rPr kumimoji="0" lang="en-US" sz="2400" b="1" i="0" u="none" strike="noStrike" cap="none" normalizeH="0" baseline="0" dirty="0" smtClean="0">
                <a:ln>
                  <a:noFill/>
                </a:ln>
                <a:effectLst/>
                <a:latin typeface="Arial" pitchFamily="34" charset="0"/>
                <a:ea typeface="Times New Roman" pitchFamily="18" charset="0"/>
                <a:cs typeface="Calibri" pitchFamily="34" charset="0"/>
              </a:rPr>
              <a:t>Kumar</a:t>
            </a:r>
            <a:r>
              <a:rPr lang="en-US" sz="2400" b="1" dirty="0" smtClean="0">
                <a:latin typeface="Arial" pitchFamily="34" charset="0"/>
                <a:ea typeface="Times New Roman" pitchFamily="18" charset="0"/>
                <a:cs typeface="Calibri" pitchFamily="34" charset="0"/>
              </a:rPr>
              <a:t>)</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effectLst/>
                <a:latin typeface="Arial" pitchFamily="34" charset="0"/>
                <a:ea typeface="Times New Roman" pitchFamily="18" charset="0"/>
                <a:cs typeface="Arial" pitchFamily="34" charset="0"/>
              </a:rPr>
              <a:t>.</a:t>
            </a:r>
          </a:p>
          <a:p>
            <a:pPr lvl="0" indent="457200" algn="justLow" rtl="1" fontAlgn="base">
              <a:spcBef>
                <a:spcPct val="0"/>
              </a:spcBef>
              <a:spcAft>
                <a:spcPct val="0"/>
              </a:spcAft>
            </a:pPr>
            <a:r>
              <a:rPr lang="ar-SA" sz="2400" b="1" dirty="0" smtClean="0"/>
              <a:t>تتميز البذور بالشكل البيضاوى المائل الى الاستدارة وهى تختلف فى لونها و حجمها بأختلاف الطرز المعروفة من فول المانج فمنها الاخضر </a:t>
            </a:r>
            <a:r>
              <a:rPr lang="en-US" sz="2400" b="1" dirty="0" smtClean="0"/>
              <a:t>green gram </a:t>
            </a:r>
            <a:r>
              <a:rPr lang="ar-SA" sz="2400" b="1" dirty="0" smtClean="0"/>
              <a:t> والاحمر</a:t>
            </a:r>
            <a:r>
              <a:rPr lang="en-US" sz="2400" b="1" dirty="0" smtClean="0"/>
              <a:t>Red </a:t>
            </a:r>
            <a:r>
              <a:rPr lang="ar-SA" sz="2400" b="1" dirty="0" smtClean="0"/>
              <a:t> والاصفر والاسود.</a:t>
            </a:r>
          </a:p>
          <a:p>
            <a:pPr lvl="0" indent="457200" algn="justLow" rtl="1" fontAlgn="base">
              <a:spcBef>
                <a:spcPct val="0"/>
              </a:spcBef>
              <a:spcAft>
                <a:spcPct val="0"/>
              </a:spcAft>
            </a:pPr>
            <a:endParaRPr lang="ar-SA" sz="2400" b="1" dirty="0" smtClean="0">
              <a:latin typeface="Arial" pitchFamily="34" charset="0"/>
              <a:cs typeface="Arial" pitchFamily="34" charset="0"/>
            </a:endParaRPr>
          </a:p>
          <a:p>
            <a:pPr lvl="0" indent="457200" algn="justLow" rtl="1" fontAlgn="base">
              <a:spcBef>
                <a:spcPct val="0"/>
              </a:spcBef>
              <a:spcAft>
                <a:spcPct val="0"/>
              </a:spcAft>
            </a:pPr>
            <a:endParaRPr lang="ar-SA" sz="2400" b="1" dirty="0" smtClean="0">
              <a:latin typeface="Arial" pitchFamily="34" charset="0"/>
              <a:cs typeface="Arial" pitchFamily="34" charset="0"/>
            </a:endParaRPr>
          </a:p>
          <a:p>
            <a:pPr lvl="0" indent="457200" algn="justLow" rtl="1" fontAlgn="base">
              <a:spcBef>
                <a:spcPct val="0"/>
              </a:spcBef>
              <a:spcAft>
                <a:spcPct val="0"/>
              </a:spcAft>
            </a:pPr>
            <a:endParaRPr lang="ar-SA" sz="2400" b="1" dirty="0" smtClean="0">
              <a:latin typeface="Arial" pitchFamily="34" charset="0"/>
              <a:cs typeface="Arial" pitchFamily="34" charset="0"/>
            </a:endParaRPr>
          </a:p>
          <a:p>
            <a:pPr lvl="0" indent="457200" algn="justLow" rtl="1" fontAlgn="base">
              <a:spcBef>
                <a:spcPct val="0"/>
              </a:spcBef>
              <a:spcAft>
                <a:spcPct val="0"/>
              </a:spcAft>
            </a:pPr>
            <a:endParaRPr lang="ar-SA" sz="2400" b="1" dirty="0" smtClean="0">
              <a:latin typeface="Arial" pitchFamily="34" charset="0"/>
              <a:cs typeface="Arial" pitchFamily="34" charset="0"/>
            </a:endParaRPr>
          </a:p>
          <a:p>
            <a:pPr marL="0" marR="0" lvl="0" indent="457200" algn="justLow" defTabSz="914400" rtl="1" eaLnBrk="1" fontAlgn="base" latinLnBrk="0" hangingPunct="1">
              <a:lnSpc>
                <a:spcPct val="100000"/>
              </a:lnSpc>
              <a:spcBef>
                <a:spcPct val="0"/>
              </a:spcBef>
              <a:spcAft>
                <a:spcPct val="0"/>
              </a:spcAft>
              <a:buClrTx/>
              <a:buSzTx/>
              <a:buFontTx/>
              <a:buNone/>
              <a:tabLst/>
            </a:pPr>
            <a:endParaRPr kumimoji="0" lang="ar-SA" sz="2400" b="1" i="0" u="none" strike="noStrike" cap="none" normalizeH="0" baseline="0" dirty="0" smtClean="0">
              <a:ln>
                <a:noFill/>
              </a:ln>
              <a:effectLst/>
              <a:latin typeface="Arial" pitchFamily="34" charset="0"/>
              <a:cs typeface="Arial" pitchFamily="34" charset="0"/>
            </a:endParaRPr>
          </a:p>
          <a:p>
            <a:pPr marL="0" marR="0" lvl="0" indent="457200" algn="justLow" defTabSz="914400" rtl="1" eaLnBrk="1" fontAlgn="base" latinLnBrk="0" hangingPunct="1">
              <a:lnSpc>
                <a:spcPct val="100000"/>
              </a:lnSpc>
              <a:spcBef>
                <a:spcPct val="0"/>
              </a:spcBef>
              <a:spcAft>
                <a:spcPct val="0"/>
              </a:spcAft>
              <a:buClrTx/>
              <a:buSzTx/>
              <a:buFontTx/>
              <a:buNone/>
              <a:tabLst/>
            </a:pPr>
            <a:endParaRPr kumimoji="0" lang="ar-SA" sz="2400" b="1" i="0" u="none" strike="noStrike" cap="none" normalizeH="0" baseline="0" dirty="0" smtClean="0">
              <a:ln>
                <a:noFill/>
              </a:ln>
              <a:effectLst/>
              <a:latin typeface="Arial" pitchFamily="34" charset="0"/>
              <a:cs typeface="Arial" pitchFamily="34" charset="0"/>
            </a:endParaRPr>
          </a:p>
        </p:txBody>
      </p:sp>
      <p:pic>
        <p:nvPicPr>
          <p:cNvPr id="9" name="Picture 8"/>
          <p:cNvPicPr/>
          <p:nvPr/>
        </p:nvPicPr>
        <p:blipFill>
          <a:blip r:embed="rId7" cstate="print"/>
          <a:srcRect/>
          <a:stretch>
            <a:fillRect/>
          </a:stretch>
        </p:blipFill>
        <p:spPr bwMode="auto">
          <a:xfrm>
            <a:off x="6400802" y="4724400"/>
            <a:ext cx="2436495" cy="2133600"/>
          </a:xfrm>
          <a:prstGeom prst="rect">
            <a:avLst/>
          </a:prstGeom>
          <a:noFill/>
        </p:spPr>
      </p:pic>
      <p:pic>
        <p:nvPicPr>
          <p:cNvPr id="10" name="Picture 9" descr="Whole and Dal"/>
          <p:cNvPicPr/>
          <p:nvPr/>
        </p:nvPicPr>
        <p:blipFill>
          <a:blip r:embed="rId8" cstate="print"/>
          <a:srcRect/>
          <a:stretch>
            <a:fillRect/>
          </a:stretch>
        </p:blipFill>
        <p:spPr bwMode="auto">
          <a:xfrm>
            <a:off x="3429001" y="4686300"/>
            <a:ext cx="2562225" cy="2171700"/>
          </a:xfrm>
          <a:prstGeom prst="rect">
            <a:avLst/>
          </a:prstGeom>
          <a:noFill/>
          <a:ln w="9525">
            <a:noFill/>
            <a:miter lim="800000"/>
            <a:headEnd/>
            <a:tailEnd/>
          </a:ln>
        </p:spPr>
      </p:pic>
      <p:pic>
        <p:nvPicPr>
          <p:cNvPr id="11" name="Picture 10" descr="mungbeans"/>
          <p:cNvPicPr/>
          <p:nvPr/>
        </p:nvPicPr>
        <p:blipFill>
          <a:blip r:embed="rId9" cstate="print"/>
          <a:srcRect/>
          <a:stretch>
            <a:fillRect/>
          </a:stretch>
        </p:blipFill>
        <p:spPr bwMode="auto">
          <a:xfrm>
            <a:off x="457200" y="4724400"/>
            <a:ext cx="2600325"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1143000"/>
        </p:xfrm>
        <a:graphic>
          <a:graphicData uri="http://schemas.openxmlformats.org/presentationml/2006/ole">
            <mc:AlternateContent xmlns:mc="http://schemas.openxmlformats.org/markup-compatibility/2006">
              <mc:Choice xmlns:v="urn:schemas-microsoft-com:vml" Requires="v">
                <p:oleObj spid="_x0000_s94212"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ounded Rectangle 4"/>
          <p:cNvSpPr/>
          <p:nvPr/>
        </p:nvSpPr>
        <p:spPr>
          <a:xfrm>
            <a:off x="4572000" y="1981200"/>
            <a:ext cx="4572000" cy="48768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1"/>
            <a:endParaRPr lang="ar-SA" sz="2000" b="1" dirty="0" smtClean="0">
              <a:solidFill>
                <a:schemeClr val="bg1"/>
              </a:solidFill>
            </a:endParaRPr>
          </a:p>
          <a:p>
            <a:pPr algn="just" rtl="1"/>
            <a:endParaRPr lang="ar-SA" sz="2000" b="1" dirty="0" smtClean="0">
              <a:solidFill>
                <a:schemeClr val="bg1"/>
              </a:solidFill>
            </a:endParaRPr>
          </a:p>
          <a:p>
            <a:pPr algn="just" rtl="1"/>
            <a:endParaRPr lang="ar-SA" sz="2000" b="1" dirty="0" smtClean="0">
              <a:solidFill>
                <a:schemeClr val="bg1"/>
              </a:solidFill>
            </a:endParaRPr>
          </a:p>
          <a:p>
            <a:pPr algn="just" rtl="1"/>
            <a:endParaRPr lang="ar-SA" sz="2000" b="1" dirty="0" smtClean="0">
              <a:solidFill>
                <a:schemeClr val="bg1"/>
              </a:solidFill>
            </a:endParaRPr>
          </a:p>
          <a:p>
            <a:pPr algn="just" rtl="1"/>
            <a:endParaRPr lang="ar-SA" sz="2000" b="1" dirty="0" smtClean="0">
              <a:solidFill>
                <a:schemeClr val="bg1"/>
              </a:solidFill>
            </a:endParaRPr>
          </a:p>
          <a:p>
            <a:pPr algn="just" rtl="1"/>
            <a:endParaRPr lang="ar-SA" sz="2000" b="1" dirty="0" smtClean="0">
              <a:solidFill>
                <a:schemeClr val="bg1"/>
              </a:solidFill>
            </a:endParaRPr>
          </a:p>
          <a:p>
            <a:pPr lvl="0" algn="just" rtl="1"/>
            <a:r>
              <a:rPr lang="ar-SA" sz="2000" b="1" dirty="0" smtClean="0">
                <a:solidFill>
                  <a:schemeClr val="bg1"/>
                </a:solidFill>
                <a:latin typeface="Arial" pitchFamily="34" charset="0"/>
                <a:cs typeface="Arial" pitchFamily="34" charset="0"/>
              </a:rPr>
              <a:t> </a:t>
            </a:r>
          </a:p>
          <a:p>
            <a:pPr lvl="0" algn="just" rtl="1"/>
            <a:r>
              <a:rPr lang="ar-SA" sz="2200" b="1" dirty="0" smtClean="0">
                <a:solidFill>
                  <a:schemeClr val="bg1"/>
                </a:solidFill>
                <a:latin typeface="Arial" pitchFamily="34" charset="0"/>
                <a:cs typeface="Arial" pitchFamily="34" charset="0"/>
              </a:rPr>
              <a:t>  نبات بقولى حولى صيفى يتبع جنس اللوبيا  ـ يصل طول الساق من 90 الى 120 سم ، متفرع بكثرة عند القاعدة ، احتياجاته المائية قليلة يتحمل ظروف الجفاف ، يتميز كغيرة من المحاصيل البقولية بقدرتة على تثبيت النيتروجين الجوى فى العقد البكتيرية الموجودةعلى الجذور. </a:t>
            </a:r>
          </a:p>
          <a:p>
            <a:pPr algn="just" rtl="1"/>
            <a:r>
              <a:rPr lang="ar-SA" sz="2200" b="1" dirty="0" smtClean="0">
                <a:solidFill>
                  <a:schemeClr val="bg1"/>
                </a:solidFill>
                <a:latin typeface="Arial" pitchFamily="34" charset="0"/>
                <a:cs typeface="Arial" pitchFamily="34" charset="0"/>
              </a:rPr>
              <a:t>الجذر : وتدى اصلى</a:t>
            </a:r>
            <a:r>
              <a:rPr lang="ar-EG" sz="2200" b="1" dirty="0" smtClean="0">
                <a:latin typeface="Arial" pitchFamily="34" charset="0"/>
                <a:cs typeface="Arial" pitchFamily="34" charset="0"/>
              </a:rPr>
              <a:t> قوي</a:t>
            </a:r>
            <a:r>
              <a:rPr lang="ar-SA" sz="2200" b="1" dirty="0" smtClean="0">
                <a:solidFill>
                  <a:schemeClr val="bg1"/>
                </a:solidFill>
                <a:latin typeface="Arial" pitchFamily="34" charset="0"/>
                <a:cs typeface="Arial" pitchFamily="34" charset="0"/>
              </a:rPr>
              <a:t> متفرع</a:t>
            </a:r>
            <a:r>
              <a:rPr lang="ar-EG" sz="2200" b="1" dirty="0" smtClean="0">
                <a:latin typeface="Arial" pitchFamily="34" charset="0"/>
                <a:cs typeface="Arial" pitchFamily="34" charset="0"/>
              </a:rPr>
              <a:t> الى العديد من الفروع الثانوية</a:t>
            </a:r>
            <a:r>
              <a:rPr lang="ar-SA" sz="2200" b="1" dirty="0" smtClean="0">
                <a:solidFill>
                  <a:schemeClr val="bg1"/>
                </a:solidFill>
                <a:latin typeface="Arial" pitchFamily="34" charset="0"/>
                <a:cs typeface="Arial" pitchFamily="34" charset="0"/>
              </a:rPr>
              <a:t> ،متعمق فى التربة </a:t>
            </a:r>
            <a:r>
              <a:rPr lang="ar-EG" sz="2200" b="1" dirty="0" smtClean="0">
                <a:latin typeface="Arial" pitchFamily="34" charset="0"/>
                <a:cs typeface="Arial" pitchFamily="34" charset="0"/>
              </a:rPr>
              <a:t>وتوجد عليه كمية كبيرة من العقد البكتيرية </a:t>
            </a:r>
            <a:r>
              <a:rPr lang="ar-SA" sz="2200" b="1" dirty="0" smtClean="0">
                <a:latin typeface="Arial" pitchFamily="34" charset="0"/>
                <a:cs typeface="Arial" pitchFamily="34" charset="0"/>
              </a:rPr>
              <a:t>.</a:t>
            </a:r>
          </a:p>
          <a:p>
            <a:pPr algn="r" rtl="1">
              <a:defRPr/>
            </a:pPr>
            <a:r>
              <a:rPr lang="ar-EG" sz="2800" b="1" dirty="0" smtClean="0">
                <a:solidFill>
                  <a:srgbClr val="FF5050"/>
                </a:solidFill>
                <a:effectLst>
                  <a:outerShdw blurRad="38100" dist="38100" dir="2700000" algn="tl">
                    <a:srgbClr val="000000"/>
                  </a:outerShdw>
                </a:effectLst>
                <a:latin typeface="Arial" pitchFamily="34" charset="0"/>
                <a:cs typeface="Arial" pitchFamily="34" charset="0"/>
              </a:rPr>
              <a:t>الساق</a:t>
            </a:r>
          </a:p>
          <a:p>
            <a:pPr algn="just" rtl="1">
              <a:defRPr/>
            </a:pPr>
            <a:r>
              <a:rPr lang="ar-EG" sz="2200" b="1" dirty="0" smtClean="0">
                <a:latin typeface="Arial" pitchFamily="34" charset="0"/>
                <a:cs typeface="Arial" pitchFamily="34" charset="0"/>
              </a:rPr>
              <a:t>اسطوانية طويلة مغطاة بوبر والساق متفرعة من العقد السفلى حتى منتصفها </a:t>
            </a:r>
            <a:endParaRPr lang="ar-SA" sz="2200" b="1" dirty="0" smtClean="0">
              <a:solidFill>
                <a:schemeClr val="bg1"/>
              </a:solidFill>
              <a:latin typeface="Arial" pitchFamily="34" charset="0"/>
              <a:cs typeface="Arial" pitchFamily="34" charset="0"/>
            </a:endParaRPr>
          </a:p>
          <a:p>
            <a:pPr algn="ctr"/>
            <a:endParaRPr lang="ar-SA" dirty="0" smtClean="0"/>
          </a:p>
          <a:p>
            <a:pPr algn="ctr"/>
            <a:endParaRPr lang="ar-SA" dirty="0" smtClean="0"/>
          </a:p>
          <a:p>
            <a:pPr algn="ctr"/>
            <a:endParaRPr lang="ar-SA" dirty="0" smtClean="0"/>
          </a:p>
          <a:p>
            <a:pPr algn="ctr"/>
            <a:endParaRPr lang="ar-SA" dirty="0" smtClean="0"/>
          </a:p>
          <a:p>
            <a:pPr algn="ctr"/>
            <a:endParaRPr lang="ar-SA" dirty="0" smtClean="0"/>
          </a:p>
          <a:p>
            <a:pPr algn="ctr"/>
            <a:endParaRPr lang="ar-SA" dirty="0" smtClean="0"/>
          </a:p>
          <a:p>
            <a:pPr algn="ctr"/>
            <a:r>
              <a:rPr lang="ar-SA" dirty="0" smtClean="0"/>
              <a:t> </a:t>
            </a:r>
          </a:p>
          <a:p>
            <a:pPr algn="ctr"/>
            <a:endParaRPr lang="ar-SA" dirty="0" smtClean="0"/>
          </a:p>
        </p:txBody>
      </p:sp>
      <p:sp>
        <p:nvSpPr>
          <p:cNvPr id="7" name="Rounded Rectangle 6"/>
          <p:cNvSpPr/>
          <p:nvPr/>
        </p:nvSpPr>
        <p:spPr>
          <a:xfrm>
            <a:off x="228600" y="2057400"/>
            <a:ext cx="3886200" cy="4648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10" name="Rectangle 9"/>
          <p:cNvSpPr/>
          <p:nvPr/>
        </p:nvSpPr>
        <p:spPr>
          <a:xfrm>
            <a:off x="2057400" y="1143000"/>
            <a:ext cx="5638800" cy="5334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lvl="0" algn="r" rtl="1" fontAlgn="base">
              <a:spcBef>
                <a:spcPct val="0"/>
              </a:spcBef>
              <a:spcAft>
                <a:spcPct val="0"/>
              </a:spcAft>
            </a:pPr>
            <a:r>
              <a:rPr lang="ar-SA" sz="2400" b="1" dirty="0" smtClean="0">
                <a:solidFill>
                  <a:schemeClr val="bg1"/>
                </a:solidFill>
                <a:latin typeface="Arial" pitchFamily="34" charset="0"/>
                <a:ea typeface="Times New Roman" pitchFamily="18" charset="0"/>
                <a:cs typeface="Arial" pitchFamily="34" charset="0"/>
              </a:rPr>
              <a:t>الوصف النباتى وألاحتياجات الزراعية والغذائية:  </a:t>
            </a:r>
            <a:endParaRPr lang="ar-SA" sz="2400" dirty="0" smtClean="0">
              <a:solidFill>
                <a:schemeClr val="bg1"/>
              </a:solidFill>
              <a:latin typeface="Arial" pitchFamily="34" charset="0"/>
              <a:cs typeface="Arial" pitchFamily="34" charset="0"/>
            </a:endParaRPr>
          </a:p>
        </p:txBody>
      </p:sp>
      <p:pic>
        <p:nvPicPr>
          <p:cNvPr id="11" name="Picture 7" descr="http://www.extension.umn.edu/distribution/cropsystems/images/5963a.jpg"/>
          <p:cNvPicPr>
            <a:picLocks noChangeAspect="1" noChangeArrowheads="1"/>
          </p:cNvPicPr>
          <p:nvPr/>
        </p:nvPicPr>
        <p:blipFill>
          <a:blip r:embed="rId7" r:link="rId8" cstate="print"/>
          <a:srcRect/>
          <a:stretch>
            <a:fillRect/>
          </a:stretch>
        </p:blipFill>
        <p:spPr bwMode="auto">
          <a:xfrm>
            <a:off x="457200" y="4419600"/>
            <a:ext cx="3352800" cy="2185169"/>
          </a:xfrm>
          <a:prstGeom prst="rect">
            <a:avLst/>
          </a:prstGeom>
          <a:noFill/>
          <a:ln w="9525">
            <a:noFill/>
            <a:miter lim="800000"/>
            <a:headEnd/>
            <a:tailEnd/>
          </a:ln>
        </p:spPr>
      </p:pic>
      <p:sp>
        <p:nvSpPr>
          <p:cNvPr id="12" name="Rectangle 11"/>
          <p:cNvSpPr/>
          <p:nvPr/>
        </p:nvSpPr>
        <p:spPr>
          <a:xfrm>
            <a:off x="7484570" y="1600200"/>
            <a:ext cx="1659430" cy="424732"/>
          </a:xfrm>
          <a:prstGeom prst="rect">
            <a:avLst/>
          </a:prstGeom>
        </p:spPr>
        <p:txBody>
          <a:bodyPr wrap="none">
            <a:spAutoFit/>
          </a:bodyPr>
          <a:lstStyle/>
          <a:p>
            <a:pPr algn="ctr">
              <a:lnSpc>
                <a:spcPct val="90000"/>
              </a:lnSpc>
              <a:spcBef>
                <a:spcPct val="20000"/>
              </a:spcBef>
              <a:buClr>
                <a:schemeClr val="hlink"/>
              </a:buClr>
              <a:buFont typeface="Wingdings" pitchFamily="2" charset="2"/>
              <a:buNone/>
              <a:defRPr/>
            </a:pPr>
            <a:r>
              <a:rPr lang="ar-EG" sz="2400" b="1" dirty="0" smtClean="0">
                <a:solidFill>
                  <a:srgbClr val="990000"/>
                </a:solidFill>
                <a:effectLst>
                  <a:outerShdw blurRad="38100" dist="38100" dir="2700000" algn="tl">
                    <a:srgbClr val="000000"/>
                  </a:outerShdw>
                </a:effectLst>
                <a:latin typeface="Arial" pitchFamily="34" charset="0"/>
                <a:cs typeface="Arial" pitchFamily="34" charset="0"/>
              </a:rPr>
              <a:t>الوصف النباتي</a:t>
            </a:r>
            <a:endParaRPr lang="en-US" sz="2400" b="1" dirty="0">
              <a:solidFill>
                <a:srgbClr val="990000"/>
              </a:solidFill>
              <a:effectLst>
                <a:outerShdw blurRad="38100" dist="38100" dir="2700000" algn="tl">
                  <a:srgbClr val="000000"/>
                </a:outerShdw>
              </a:effectLst>
              <a:latin typeface="Arial" pitchFamily="34" charset="0"/>
              <a:cs typeface="Arial" pitchFamily="34" charset="0"/>
            </a:endParaRPr>
          </a:p>
        </p:txBody>
      </p:sp>
      <p:pic>
        <p:nvPicPr>
          <p:cNvPr id="15" name="Picture 14" descr="C:\Users\KSU-User_2\Desktop\صور الحقل\068.JPG"/>
          <p:cNvPicPr/>
          <p:nvPr/>
        </p:nvPicPr>
        <p:blipFill>
          <a:blip r:embed="rId9" cstate="print"/>
          <a:srcRect/>
          <a:stretch>
            <a:fillRect/>
          </a:stretch>
        </p:blipFill>
        <p:spPr bwMode="auto">
          <a:xfrm>
            <a:off x="533400" y="2209800"/>
            <a:ext cx="3429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1143000"/>
        </p:xfrm>
        <a:graphic>
          <a:graphicData uri="http://schemas.openxmlformats.org/presentationml/2006/ole">
            <mc:AlternateContent xmlns:mc="http://schemas.openxmlformats.org/markup-compatibility/2006">
              <mc:Choice xmlns:v="urn:schemas-microsoft-com:vml" Requires="v">
                <p:oleObj spid="_x0000_s126980"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ounded Rectangle 4"/>
          <p:cNvSpPr/>
          <p:nvPr/>
        </p:nvSpPr>
        <p:spPr>
          <a:xfrm>
            <a:off x="4572000" y="1981200"/>
            <a:ext cx="4572000" cy="48768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1">
              <a:spcBef>
                <a:spcPct val="0"/>
              </a:spcBef>
              <a:defRPr/>
            </a:pPr>
            <a:endParaRPr lang="ar-SA" sz="2000" b="1" dirty="0" smtClean="0">
              <a:solidFill>
                <a:schemeClr val="bg1"/>
              </a:solidFill>
            </a:endParaRPr>
          </a:p>
          <a:p>
            <a:pPr algn="just" rtl="1">
              <a:spcBef>
                <a:spcPct val="0"/>
              </a:spcBef>
              <a:defRPr/>
            </a:pPr>
            <a:endParaRPr lang="ar-SA" sz="2000" b="1" dirty="0" smtClean="0">
              <a:solidFill>
                <a:schemeClr val="bg1"/>
              </a:solidFill>
            </a:endParaRPr>
          </a:p>
          <a:p>
            <a:pPr algn="just" rtl="1">
              <a:spcBef>
                <a:spcPct val="0"/>
              </a:spcBef>
              <a:defRPr/>
            </a:pPr>
            <a:endParaRPr lang="ar-SA" sz="2000" b="1" dirty="0" smtClean="0">
              <a:solidFill>
                <a:schemeClr val="bg1"/>
              </a:solidFill>
            </a:endParaRPr>
          </a:p>
          <a:p>
            <a:pPr algn="just" rtl="1">
              <a:spcBef>
                <a:spcPct val="0"/>
              </a:spcBef>
              <a:defRPr/>
            </a:pPr>
            <a:endParaRPr lang="ar-SA" sz="2000" b="1" dirty="0" smtClean="0">
              <a:solidFill>
                <a:schemeClr val="bg1"/>
              </a:solidFill>
            </a:endParaRPr>
          </a:p>
          <a:p>
            <a:pPr algn="just" rtl="1">
              <a:spcBef>
                <a:spcPct val="0"/>
              </a:spcBef>
              <a:defRPr/>
            </a:pPr>
            <a:endParaRPr lang="ar-SA" sz="2000" b="1" dirty="0" smtClean="0">
              <a:solidFill>
                <a:schemeClr val="bg1"/>
              </a:solidFill>
            </a:endParaRPr>
          </a:p>
          <a:p>
            <a:pPr algn="just" rtl="1">
              <a:spcBef>
                <a:spcPct val="0"/>
              </a:spcBef>
              <a:defRPr/>
            </a:pPr>
            <a:endParaRPr lang="ar-SA" sz="2000" b="1" dirty="0" smtClean="0">
              <a:solidFill>
                <a:schemeClr val="bg1"/>
              </a:solidFill>
            </a:endParaRPr>
          </a:p>
          <a:p>
            <a:pPr algn="just" rtl="1">
              <a:spcBef>
                <a:spcPct val="0"/>
              </a:spcBef>
              <a:defRPr/>
            </a:pPr>
            <a:endParaRPr lang="ar-SA" sz="2000" b="1" dirty="0" smtClean="0">
              <a:solidFill>
                <a:schemeClr val="bg1"/>
              </a:solidFill>
            </a:endParaRPr>
          </a:p>
          <a:p>
            <a:pPr algn="just" rtl="1">
              <a:spcBef>
                <a:spcPct val="0"/>
              </a:spcBef>
              <a:defRPr/>
            </a:pPr>
            <a:endParaRPr lang="ar-SA" sz="2000" b="1" dirty="0" smtClean="0">
              <a:solidFill>
                <a:schemeClr val="bg1"/>
              </a:solidFill>
            </a:endParaRPr>
          </a:p>
          <a:p>
            <a:pPr algn="just" rtl="1">
              <a:spcBef>
                <a:spcPct val="0"/>
              </a:spcBef>
              <a:defRPr/>
            </a:pPr>
            <a:r>
              <a:rPr lang="ar-EG" sz="2000" b="1" dirty="0" smtClean="0">
                <a:solidFill>
                  <a:schemeClr val="bg1"/>
                </a:solidFill>
              </a:rPr>
              <a:t>ا</a:t>
            </a:r>
            <a:r>
              <a:rPr lang="ar-EG" sz="2400" b="1" dirty="0" smtClean="0">
                <a:solidFill>
                  <a:schemeClr val="bg1"/>
                </a:solidFill>
                <a:latin typeface="Arial" pitchFamily="34" charset="0"/>
                <a:cs typeface="Arial" pitchFamily="34" charset="0"/>
              </a:rPr>
              <a:t>لورقة </a:t>
            </a:r>
          </a:p>
          <a:p>
            <a:pPr algn="just" rtl="1">
              <a:spcBef>
                <a:spcPct val="0"/>
              </a:spcBef>
              <a:defRPr/>
            </a:pPr>
            <a:r>
              <a:rPr lang="ar-EG" sz="2200" b="1" dirty="0" smtClean="0">
                <a:latin typeface="Arial" pitchFamily="34" charset="0"/>
                <a:cs typeface="Arial" pitchFamily="34" charset="0"/>
              </a:rPr>
              <a:t>مركبة ثلاثية توجد في وضع متبادل على الساق والوريقات بيضاوية ذات حافة كاملة والوريقة الوسطية اكبر حجما من الوريقتين الجانبيتين</a:t>
            </a:r>
            <a:r>
              <a:rPr lang="ar-SA" sz="2200" b="1" dirty="0" smtClean="0">
                <a:latin typeface="Arial" pitchFamily="34" charset="0"/>
                <a:cs typeface="Arial" pitchFamily="34" charset="0"/>
              </a:rPr>
              <a:t>.</a:t>
            </a:r>
          </a:p>
          <a:p>
            <a:pPr algn="just" rtl="1">
              <a:defRPr/>
            </a:pPr>
            <a:endParaRPr lang="ar-SA" sz="2000" b="1" dirty="0" smtClean="0">
              <a:solidFill>
                <a:schemeClr val="bg1"/>
              </a:solidFill>
              <a:effectLst>
                <a:outerShdw blurRad="38100" dist="38100" dir="2700000" algn="tl">
                  <a:srgbClr val="000000"/>
                </a:outerShdw>
              </a:effectLst>
              <a:latin typeface="Arial" pitchFamily="34" charset="0"/>
              <a:cs typeface="Arial" pitchFamily="34" charset="0"/>
            </a:endParaRPr>
          </a:p>
          <a:p>
            <a:pPr algn="just" rtl="1">
              <a:defRPr/>
            </a:pPr>
            <a:r>
              <a:rPr lang="ar-EG" sz="2400" b="1" dirty="0" smtClean="0">
                <a:solidFill>
                  <a:schemeClr val="bg1"/>
                </a:solidFill>
                <a:effectLst>
                  <a:outerShdw blurRad="38100" dist="38100" dir="2700000" algn="tl">
                    <a:srgbClr val="000000"/>
                  </a:outerShdw>
                </a:effectLst>
                <a:latin typeface="Arial" pitchFamily="34" charset="0"/>
                <a:cs typeface="Arial" pitchFamily="34" charset="0"/>
              </a:rPr>
              <a:t>الزهرة</a:t>
            </a:r>
          </a:p>
          <a:p>
            <a:pPr algn="just" rtl="1">
              <a:defRPr/>
            </a:pPr>
            <a:r>
              <a:rPr lang="ar-EG" sz="2200" b="1" dirty="0" smtClean="0">
                <a:latin typeface="Arial" pitchFamily="34" charset="0"/>
                <a:cs typeface="Arial" pitchFamily="34" charset="0"/>
              </a:rPr>
              <a:t>فراش</a:t>
            </a:r>
            <a:r>
              <a:rPr lang="ar-SA" sz="2200" b="1" dirty="0" smtClean="0">
                <a:latin typeface="Arial" pitchFamily="34" charset="0"/>
                <a:cs typeface="Arial" pitchFamily="34" charset="0"/>
              </a:rPr>
              <a:t>ية</a:t>
            </a:r>
            <a:r>
              <a:rPr lang="ar-EG" sz="2200" b="1" dirty="0" smtClean="0">
                <a:latin typeface="Arial" pitchFamily="34" charset="0"/>
                <a:cs typeface="Arial" pitchFamily="34" charset="0"/>
              </a:rPr>
              <a:t> جالسة او ذات عنق قصير كبيرة الحجم ذات تويج لونه اصفر أو اخضر مصفر وتحمل ازهار على نورة بها من 5- 10 ازهار على كحور طوله 10 سم والتلقيح ذاتي</a:t>
            </a:r>
            <a:endParaRPr lang="en-US" sz="2200" b="1" dirty="0" smtClean="0">
              <a:latin typeface="Arial" pitchFamily="34" charset="0"/>
              <a:cs typeface="Arial" pitchFamily="34" charset="0"/>
            </a:endParaRPr>
          </a:p>
          <a:p>
            <a:pPr algn="just" rtl="1">
              <a:spcBef>
                <a:spcPct val="0"/>
              </a:spcBef>
              <a:defRPr/>
            </a:pPr>
            <a:endParaRPr lang="ar-SA" sz="2000" dirty="0" smtClean="0">
              <a:cs typeface="Arabic Transparent" pitchFamily="2" charset="-78"/>
            </a:endParaRPr>
          </a:p>
          <a:p>
            <a:pPr algn="just" rtl="1">
              <a:spcBef>
                <a:spcPct val="0"/>
              </a:spcBef>
              <a:defRPr/>
            </a:pPr>
            <a:endParaRPr lang="ar-SA" sz="2000" dirty="0" smtClean="0">
              <a:cs typeface="Arabic Transparent" pitchFamily="2" charset="-78"/>
            </a:endParaRPr>
          </a:p>
          <a:p>
            <a:pPr algn="just" rtl="1">
              <a:spcBef>
                <a:spcPct val="0"/>
              </a:spcBef>
              <a:defRPr/>
            </a:pPr>
            <a:endParaRPr lang="ar-SA" sz="2000" dirty="0" smtClean="0">
              <a:cs typeface="Arabic Transparent" pitchFamily="2" charset="-78"/>
            </a:endParaRPr>
          </a:p>
          <a:p>
            <a:pPr algn="just" rtl="1">
              <a:spcBef>
                <a:spcPct val="0"/>
              </a:spcBef>
              <a:defRPr/>
            </a:pPr>
            <a:endParaRPr lang="ar-SA" sz="2000" dirty="0" smtClean="0">
              <a:cs typeface="Arabic Transparent" pitchFamily="2" charset="-78"/>
            </a:endParaRPr>
          </a:p>
          <a:p>
            <a:pPr algn="just" rtl="1">
              <a:spcBef>
                <a:spcPct val="0"/>
              </a:spcBef>
              <a:defRPr/>
            </a:pPr>
            <a:endParaRPr lang="ar-SA" sz="2000" dirty="0" smtClean="0">
              <a:cs typeface="Arabic Transparent" pitchFamily="2" charset="-78"/>
            </a:endParaRPr>
          </a:p>
          <a:p>
            <a:pPr algn="just" rtl="1">
              <a:spcBef>
                <a:spcPct val="0"/>
              </a:spcBef>
              <a:defRPr/>
            </a:pPr>
            <a:endParaRPr lang="ar-SA" sz="2000" dirty="0" smtClean="0">
              <a:cs typeface="Arabic Transparent" pitchFamily="2" charset="-78"/>
            </a:endParaRPr>
          </a:p>
          <a:p>
            <a:pPr algn="just" rtl="1">
              <a:spcBef>
                <a:spcPct val="0"/>
              </a:spcBef>
              <a:defRPr/>
            </a:pPr>
            <a:endParaRPr lang="ar-SA" sz="2000" dirty="0" smtClean="0">
              <a:cs typeface="Arabic Transparent" pitchFamily="2" charset="-78"/>
            </a:endParaRPr>
          </a:p>
          <a:p>
            <a:pPr algn="just" rtl="1">
              <a:spcBef>
                <a:spcPct val="0"/>
              </a:spcBef>
              <a:defRPr/>
            </a:pPr>
            <a:endParaRPr lang="ar-SA" sz="2000" dirty="0" smtClean="0">
              <a:cs typeface="Arabic Transparent" pitchFamily="2" charset="-78"/>
            </a:endParaRPr>
          </a:p>
          <a:p>
            <a:pPr algn="just" rtl="1">
              <a:spcBef>
                <a:spcPct val="0"/>
              </a:spcBef>
              <a:defRPr/>
            </a:pPr>
            <a:endParaRPr lang="ar-SA" sz="2000" dirty="0" smtClean="0">
              <a:cs typeface="Arabic Transparent" pitchFamily="2" charset="-78"/>
            </a:endParaRPr>
          </a:p>
          <a:p>
            <a:pPr algn="just" rtl="1">
              <a:spcBef>
                <a:spcPct val="0"/>
              </a:spcBef>
              <a:defRPr/>
            </a:pPr>
            <a:endParaRPr lang="en-US" sz="2000" dirty="0" smtClean="0">
              <a:cs typeface="Arabic Transparent" pitchFamily="2" charset="-78"/>
            </a:endParaRPr>
          </a:p>
        </p:txBody>
      </p:sp>
      <p:sp>
        <p:nvSpPr>
          <p:cNvPr id="7" name="Rounded Rectangle 6"/>
          <p:cNvSpPr/>
          <p:nvPr/>
        </p:nvSpPr>
        <p:spPr>
          <a:xfrm>
            <a:off x="228600" y="2057400"/>
            <a:ext cx="3886200" cy="4648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13" name="Picture 11" descr="Long Fallow Mung 4 week"/>
          <p:cNvPicPr>
            <a:picLocks noChangeAspect="1" noChangeArrowheads="1"/>
          </p:cNvPicPr>
          <p:nvPr/>
        </p:nvPicPr>
        <p:blipFill>
          <a:blip r:embed="rId7" cstate="print"/>
          <a:srcRect/>
          <a:stretch>
            <a:fillRect/>
          </a:stretch>
        </p:blipFill>
        <p:spPr bwMode="auto">
          <a:xfrm>
            <a:off x="533400" y="2209800"/>
            <a:ext cx="3200400" cy="2209801"/>
          </a:xfrm>
          <a:prstGeom prst="rect">
            <a:avLst/>
          </a:prstGeom>
          <a:noFill/>
          <a:ln w="9525">
            <a:noFill/>
            <a:miter lim="800000"/>
            <a:headEnd/>
            <a:tailEnd/>
          </a:ln>
        </p:spPr>
      </p:pic>
      <p:pic>
        <p:nvPicPr>
          <p:cNvPr id="14" name="Picture 13"/>
          <p:cNvPicPr>
            <a:picLocks noChangeAspect="1" noChangeArrowheads="1"/>
          </p:cNvPicPr>
          <p:nvPr/>
        </p:nvPicPr>
        <p:blipFill>
          <a:blip r:embed="rId8" cstate="print"/>
          <a:srcRect/>
          <a:stretch>
            <a:fillRect/>
          </a:stretch>
        </p:blipFill>
        <p:spPr bwMode="auto">
          <a:xfrm>
            <a:off x="533400" y="4495800"/>
            <a:ext cx="3200400" cy="2073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 calcmode="lin" valueType="num">
                                      <p:cBhvr additive="base">
                                        <p:cTn id="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 calcmode="lin" valueType="num">
                                      <p:cBhvr additive="base">
                                        <p:cTn id="1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anim calcmode="lin" valueType="num">
                                      <p:cBhvr additive="base">
                                        <p:cTn id="2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 calcmode="lin" valueType="num">
                                      <p:cBhvr additive="base">
                                        <p:cTn id="3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1143000"/>
        </p:xfrm>
        <a:graphic>
          <a:graphicData uri="http://schemas.openxmlformats.org/presentationml/2006/ole">
            <mc:AlternateContent xmlns:mc="http://schemas.openxmlformats.org/markup-compatibility/2006">
              <mc:Choice xmlns:v="urn:schemas-microsoft-com:vml" Requires="v">
                <p:oleObj spid="_x0000_s128004"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ounded Rectangle 4"/>
          <p:cNvSpPr/>
          <p:nvPr/>
        </p:nvSpPr>
        <p:spPr>
          <a:xfrm>
            <a:off x="4572000" y="1981200"/>
            <a:ext cx="4572000" cy="48768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lgn="just" rtl="1"/>
            <a:r>
              <a:rPr lang="ar-SA" sz="2400" b="1" dirty="0" smtClean="0">
                <a:solidFill>
                  <a:schemeClr val="bg1"/>
                </a:solidFill>
                <a:latin typeface="Arial" pitchFamily="34" charset="0"/>
                <a:cs typeface="Arial" pitchFamily="34" charset="0"/>
              </a:rPr>
              <a:t>النورة :</a:t>
            </a:r>
          </a:p>
          <a:p>
            <a:pPr lvl="0" indent="274638" algn="just" rtl="1"/>
            <a:r>
              <a:rPr lang="ar-SA" sz="2000" b="1" dirty="0" smtClean="0">
                <a:solidFill>
                  <a:schemeClr val="bg1"/>
                </a:solidFill>
                <a:latin typeface="Arial" pitchFamily="34" charset="0"/>
                <a:cs typeface="Arial" pitchFamily="34" charset="0"/>
              </a:rPr>
              <a:t>  </a:t>
            </a:r>
            <a:r>
              <a:rPr lang="ar-SA" sz="2200" b="1" dirty="0" smtClean="0">
                <a:latin typeface="Arial" pitchFamily="34" charset="0"/>
                <a:cs typeface="Arial" pitchFamily="34" charset="0"/>
              </a:rPr>
              <a:t>طرفية(محدود النمو) ذاتية التلقيح .</a:t>
            </a:r>
          </a:p>
          <a:p>
            <a:pPr lvl="0" indent="274638" algn="just" rtl="1"/>
            <a:endParaRPr lang="ar-SA" sz="2000" b="1" dirty="0" smtClean="0">
              <a:latin typeface="Arial" pitchFamily="34" charset="0"/>
              <a:cs typeface="Arial" pitchFamily="34" charset="0"/>
            </a:endParaRPr>
          </a:p>
          <a:p>
            <a:pPr algn="just" rtl="1"/>
            <a:r>
              <a:rPr lang="ar-EG" sz="2400" b="1" dirty="0" smtClean="0">
                <a:solidFill>
                  <a:schemeClr val="bg1"/>
                </a:solidFill>
                <a:latin typeface="Arial" pitchFamily="34" charset="0"/>
                <a:cs typeface="Arial" pitchFamily="34" charset="0"/>
              </a:rPr>
              <a:t>الثمرة </a:t>
            </a:r>
            <a:r>
              <a:rPr lang="ar-SA" sz="2400" b="1" dirty="0" smtClean="0">
                <a:solidFill>
                  <a:schemeClr val="bg1"/>
                </a:solidFill>
                <a:latin typeface="Arial" pitchFamily="34" charset="0"/>
                <a:cs typeface="Arial" pitchFamily="34" charset="0"/>
              </a:rPr>
              <a:t>:</a:t>
            </a:r>
          </a:p>
          <a:p>
            <a:pPr algn="just" rtl="1"/>
            <a:r>
              <a:rPr lang="ar-SA" sz="2200" b="1" dirty="0" smtClean="0">
                <a:latin typeface="Arial" pitchFamily="34" charset="0"/>
                <a:cs typeface="Arial" pitchFamily="34" charset="0"/>
              </a:rPr>
              <a:t>عبارة عن قرن </a:t>
            </a:r>
            <a:r>
              <a:rPr lang="ar-EG" sz="2200" b="1" dirty="0" smtClean="0">
                <a:latin typeface="Arial" pitchFamily="34" charset="0"/>
                <a:cs typeface="Arial" pitchFamily="34" charset="0"/>
              </a:rPr>
              <a:t>طويل اسطواني لونه من البني الى الأسود به من </a:t>
            </a:r>
            <a:r>
              <a:rPr lang="ar-SA" sz="2200" b="1" dirty="0" smtClean="0">
                <a:latin typeface="Arial" pitchFamily="34" charset="0"/>
                <a:cs typeface="Arial" pitchFamily="34" charset="0"/>
              </a:rPr>
              <a:t>9</a:t>
            </a:r>
            <a:r>
              <a:rPr lang="ar-EG" sz="2200" b="1" dirty="0" smtClean="0">
                <a:latin typeface="Arial" pitchFamily="34" charset="0"/>
                <a:cs typeface="Arial" pitchFamily="34" charset="0"/>
              </a:rPr>
              <a:t>- 1</a:t>
            </a:r>
            <a:r>
              <a:rPr lang="ar-SA" sz="2200" b="1" dirty="0" smtClean="0">
                <a:latin typeface="Arial" pitchFamily="34" charset="0"/>
                <a:cs typeface="Arial" pitchFamily="34" charset="0"/>
              </a:rPr>
              <a:t>2</a:t>
            </a:r>
            <a:r>
              <a:rPr lang="ar-EG" sz="2200" b="1" dirty="0" smtClean="0">
                <a:latin typeface="Arial" pitchFamily="34" charset="0"/>
                <a:cs typeface="Arial" pitchFamily="34" charset="0"/>
              </a:rPr>
              <a:t> بذرة</a:t>
            </a:r>
            <a:r>
              <a:rPr lang="ar-SA" sz="2200" b="1" dirty="0" smtClean="0">
                <a:latin typeface="Arial" pitchFamily="34" charset="0"/>
                <a:cs typeface="Arial" pitchFamily="34" charset="0"/>
              </a:rPr>
              <a:t> تختلف فى الحجم بأختلاف الصنف .</a:t>
            </a:r>
            <a:r>
              <a:rPr lang="ar-EG" sz="2200" b="1" dirty="0" smtClean="0">
                <a:latin typeface="Arial" pitchFamily="34" charset="0"/>
                <a:cs typeface="Arial" pitchFamily="34" charset="0"/>
              </a:rPr>
              <a:t> والقرن زغبي به انقباضات بين البذور</a:t>
            </a:r>
            <a:r>
              <a:rPr lang="ar-SA" sz="2200" b="1" dirty="0" smtClean="0">
                <a:latin typeface="Arial" pitchFamily="34" charset="0"/>
                <a:cs typeface="Arial" pitchFamily="34" charset="0"/>
              </a:rPr>
              <a:t>.</a:t>
            </a:r>
          </a:p>
          <a:p>
            <a:pPr algn="just" rtl="1"/>
            <a:endParaRPr lang="ar-SA" sz="2000" b="1" dirty="0" smtClean="0">
              <a:latin typeface="Arial" pitchFamily="34" charset="0"/>
              <a:cs typeface="Arial" pitchFamily="34" charset="0"/>
            </a:endParaRPr>
          </a:p>
          <a:p>
            <a:pPr algn="r" rtl="1"/>
            <a:r>
              <a:rPr lang="ar-EG" sz="2400" b="1" dirty="0" smtClean="0">
                <a:solidFill>
                  <a:schemeClr val="bg1"/>
                </a:solidFill>
                <a:latin typeface="Arial" pitchFamily="34" charset="0"/>
                <a:cs typeface="Arial" pitchFamily="34" charset="0"/>
              </a:rPr>
              <a:t>البذرة</a:t>
            </a:r>
          </a:p>
          <a:p>
            <a:pPr algn="ctr" rtl="1"/>
            <a:r>
              <a:rPr lang="ar-EG" sz="2200" b="1" dirty="0" smtClean="0">
                <a:latin typeface="Arial" pitchFamily="34" charset="0"/>
                <a:cs typeface="Arial" pitchFamily="34" charset="0"/>
              </a:rPr>
              <a:t>بيضية الشكل ذات غلاف اخضر املس</a:t>
            </a:r>
            <a:r>
              <a:rPr lang="ar-SA" sz="2200" b="1" dirty="0" smtClean="0">
                <a:latin typeface="Arial" pitchFamily="34" charset="0"/>
                <a:cs typeface="Arial" pitchFamily="34" charset="0"/>
              </a:rPr>
              <a:t>.</a:t>
            </a:r>
          </a:p>
          <a:p>
            <a:pPr algn="ctr" rtl="1"/>
            <a:endParaRPr lang="en-US" sz="2000" b="1" dirty="0" smtClean="0">
              <a:latin typeface="Arial" pitchFamily="34" charset="0"/>
              <a:cs typeface="Arial" pitchFamily="34" charset="0"/>
            </a:endParaRPr>
          </a:p>
          <a:p>
            <a:pPr algn="just" rtl="1"/>
            <a:endParaRPr lang="en-US" sz="2000" b="1" dirty="0" smtClean="0">
              <a:latin typeface="Arial" pitchFamily="34" charset="0"/>
              <a:cs typeface="Arial" pitchFamily="34" charset="0"/>
            </a:endParaRPr>
          </a:p>
          <a:p>
            <a:pPr lvl="0" indent="274638" algn="just" rtl="1"/>
            <a:endParaRPr lang="ar-SA" sz="2000" b="1" dirty="0" smtClean="0">
              <a:latin typeface="Arial" pitchFamily="34" charset="0"/>
              <a:cs typeface="Arial" pitchFamily="34" charset="0"/>
            </a:endParaRPr>
          </a:p>
        </p:txBody>
      </p:sp>
      <p:sp>
        <p:nvSpPr>
          <p:cNvPr id="7" name="Rounded Rectangle 6"/>
          <p:cNvSpPr/>
          <p:nvPr/>
        </p:nvSpPr>
        <p:spPr>
          <a:xfrm>
            <a:off x="228600" y="1066800"/>
            <a:ext cx="3886200" cy="5791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8" name="Picture 4" descr="titlepix"/>
          <p:cNvPicPr>
            <a:picLocks noChangeAspect="1" noChangeArrowheads="1"/>
          </p:cNvPicPr>
          <p:nvPr/>
        </p:nvPicPr>
        <p:blipFill>
          <a:blip r:embed="rId7" cstate="print"/>
          <a:srcRect/>
          <a:stretch>
            <a:fillRect/>
          </a:stretch>
        </p:blipFill>
        <p:spPr>
          <a:xfrm>
            <a:off x="381000" y="2819400"/>
            <a:ext cx="3505200" cy="2057400"/>
          </a:xfrm>
          <a:prstGeom prst="rect">
            <a:avLst/>
          </a:prstGeom>
          <a:noFill/>
        </p:spPr>
      </p:pic>
      <p:pic>
        <p:nvPicPr>
          <p:cNvPr id="9" name="Picture 7" descr="mung"/>
          <p:cNvPicPr>
            <a:picLocks noChangeAspect="1" noChangeArrowheads="1"/>
          </p:cNvPicPr>
          <p:nvPr/>
        </p:nvPicPr>
        <p:blipFill>
          <a:blip r:embed="rId8" cstate="print"/>
          <a:srcRect/>
          <a:stretch>
            <a:fillRect/>
          </a:stretch>
        </p:blipFill>
        <p:spPr bwMode="auto">
          <a:xfrm>
            <a:off x="381000" y="4917967"/>
            <a:ext cx="3581400" cy="1711433"/>
          </a:xfrm>
          <a:prstGeom prst="rect">
            <a:avLst/>
          </a:prstGeom>
          <a:noFill/>
          <a:ln w="9525">
            <a:noFill/>
            <a:miter lim="800000"/>
            <a:headEnd/>
            <a:tailEnd/>
          </a:ln>
        </p:spPr>
      </p:pic>
      <p:pic>
        <p:nvPicPr>
          <p:cNvPr id="10" name="Picture 9" descr="C:\Users\KSU-User_2\Desktop\صور الحقل\068.JPG"/>
          <p:cNvPicPr/>
          <p:nvPr/>
        </p:nvPicPr>
        <p:blipFill>
          <a:blip r:embed="rId9" cstate="print"/>
          <a:srcRect/>
          <a:stretch>
            <a:fillRect/>
          </a:stretch>
        </p:blipFill>
        <p:spPr bwMode="auto">
          <a:xfrm>
            <a:off x="381000" y="1219200"/>
            <a:ext cx="35052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1143000"/>
        </p:xfrm>
        <a:graphic>
          <a:graphicData uri="http://schemas.openxmlformats.org/presentationml/2006/ole">
            <mc:AlternateContent xmlns:mc="http://schemas.openxmlformats.org/markup-compatibility/2006">
              <mc:Choice xmlns:v="urn:schemas-microsoft-com:vml" Requires="v">
                <p:oleObj spid="_x0000_s115716"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ounded Rectangle 4"/>
          <p:cNvSpPr/>
          <p:nvPr/>
        </p:nvSpPr>
        <p:spPr>
          <a:xfrm>
            <a:off x="4648200" y="2209800"/>
            <a:ext cx="4495800" cy="4648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indent="185738" algn="just" rtl="1"/>
            <a:endParaRPr lang="ar-SA" sz="2200" b="1" dirty="0" smtClean="0">
              <a:latin typeface="Arial" pitchFamily="34" charset="0"/>
              <a:cs typeface="Arial" pitchFamily="34" charset="0"/>
            </a:endParaRPr>
          </a:p>
          <a:p>
            <a:pPr indent="185738" algn="just" rtl="1"/>
            <a:endParaRPr lang="ar-SA" sz="2200" b="1" dirty="0" smtClean="0">
              <a:latin typeface="Arial" pitchFamily="34" charset="0"/>
              <a:cs typeface="Arial" pitchFamily="34" charset="0"/>
            </a:endParaRPr>
          </a:p>
          <a:p>
            <a:pPr indent="185738" algn="just" rtl="1"/>
            <a:endParaRPr lang="ar-SA" sz="2200" b="1" dirty="0" smtClean="0">
              <a:latin typeface="Arial" pitchFamily="34" charset="0"/>
              <a:cs typeface="Arial" pitchFamily="34" charset="0"/>
            </a:endParaRPr>
          </a:p>
          <a:p>
            <a:pPr indent="185738" algn="just" rtl="1"/>
            <a:r>
              <a:rPr lang="ar-SA" sz="2200" b="1" dirty="0" smtClean="0">
                <a:latin typeface="Arial" pitchFamily="34" charset="0"/>
                <a:cs typeface="Arial" pitchFamily="34" charset="0"/>
              </a:rPr>
              <a:t>الاستخدام كمحصول علف :</a:t>
            </a:r>
          </a:p>
          <a:p>
            <a:pPr algn="just" rtl="1"/>
            <a:r>
              <a:rPr lang="ar-SA" b="1" dirty="0" smtClean="0"/>
              <a:t>  </a:t>
            </a:r>
            <a:r>
              <a:rPr lang="ar-SA" sz="2000" b="1" dirty="0" smtClean="0">
                <a:latin typeface="Arial" pitchFamily="34" charset="0"/>
                <a:cs typeface="Arial" pitchFamily="34" charset="0"/>
              </a:rPr>
              <a:t>يعطى نبات فول المانج حوالى 45 طن من المادة الجافة للهكتار منها حوالى 1 – 3 طن بذور ، ويمكن تحميله على المحاصيل الصيفية الاخرى أو تحت أشجار الفاكهة لاستخدامه فى تغذية الحيوانات المزرعية</a:t>
            </a:r>
          </a:p>
          <a:p>
            <a:pPr algn="just" rtl="1"/>
            <a:endParaRPr lang="ar-SA" sz="2000" b="1" dirty="0" smtClean="0">
              <a:latin typeface="Arial" pitchFamily="34" charset="0"/>
              <a:cs typeface="Arial" pitchFamily="34" charset="0"/>
            </a:endParaRPr>
          </a:p>
          <a:p>
            <a:pPr algn="just" rtl="1"/>
            <a:endParaRPr lang="ar-SA" sz="2000" b="1" dirty="0" smtClean="0">
              <a:latin typeface="Arial" pitchFamily="34" charset="0"/>
              <a:cs typeface="Arial" pitchFamily="34" charset="0"/>
            </a:endParaRPr>
          </a:p>
          <a:p>
            <a:pPr algn="just" rtl="1"/>
            <a:endParaRPr lang="ar-SA" sz="2000" b="1" dirty="0" smtClean="0">
              <a:latin typeface="Arial" pitchFamily="34" charset="0"/>
              <a:cs typeface="Arial" pitchFamily="34" charset="0"/>
            </a:endParaRPr>
          </a:p>
          <a:p>
            <a:pPr algn="just" rtl="1"/>
            <a:endParaRPr lang="ar-SA" sz="2000" b="1" dirty="0" smtClean="0">
              <a:latin typeface="Arial" pitchFamily="34" charset="0"/>
              <a:cs typeface="Arial" pitchFamily="34" charset="0"/>
            </a:endParaRPr>
          </a:p>
          <a:p>
            <a:pPr algn="just" rtl="1"/>
            <a:endParaRPr lang="ar-SA" sz="2000" b="1" dirty="0" smtClean="0">
              <a:latin typeface="Arial" pitchFamily="34" charset="0"/>
              <a:cs typeface="Arial" pitchFamily="34" charset="0"/>
            </a:endParaRPr>
          </a:p>
          <a:p>
            <a:pPr algn="just" rtl="1"/>
            <a:endParaRPr lang="ar-SA" sz="2000" b="1" dirty="0" smtClean="0">
              <a:latin typeface="Arial" pitchFamily="34" charset="0"/>
              <a:cs typeface="Arial" pitchFamily="34" charset="0"/>
            </a:endParaRPr>
          </a:p>
          <a:p>
            <a:pPr algn="just" rtl="1"/>
            <a:endParaRPr lang="ar-SA" sz="2000" b="1" dirty="0" smtClean="0">
              <a:latin typeface="Arial" pitchFamily="34" charset="0"/>
              <a:cs typeface="Arial" pitchFamily="34" charset="0"/>
            </a:endParaRPr>
          </a:p>
          <a:p>
            <a:pPr algn="just" rtl="1"/>
            <a:endParaRPr lang="en-US" sz="2000" b="1" dirty="0" smtClean="0">
              <a:latin typeface="Arial" pitchFamily="34" charset="0"/>
              <a:cs typeface="Arial" pitchFamily="34" charset="0"/>
            </a:endParaRPr>
          </a:p>
          <a:p>
            <a:pPr algn="just" rtl="1"/>
            <a:endParaRPr lang="ar-SA" sz="2000" b="1" dirty="0" smtClean="0">
              <a:latin typeface="Arial" pitchFamily="34" charset="0"/>
              <a:cs typeface="Arial" pitchFamily="34" charset="0"/>
            </a:endParaRPr>
          </a:p>
          <a:p>
            <a:pPr algn="just" rtl="1"/>
            <a:endParaRPr lang="ar-SA" sz="2000" b="1" dirty="0" smtClean="0">
              <a:latin typeface="Arial" pitchFamily="34" charset="0"/>
              <a:cs typeface="Arial" pitchFamily="34" charset="0"/>
            </a:endParaRPr>
          </a:p>
          <a:p>
            <a:pPr algn="just" rtl="1"/>
            <a:r>
              <a:rPr lang="ar-SA" sz="2000" b="1" dirty="0" smtClean="0">
                <a:latin typeface="Arial" pitchFamily="34" charset="0"/>
                <a:cs typeface="Arial" pitchFamily="34" charset="0"/>
              </a:rPr>
              <a:t>.</a:t>
            </a:r>
          </a:p>
        </p:txBody>
      </p:sp>
      <p:sp>
        <p:nvSpPr>
          <p:cNvPr id="7" name="Rounded Rectangle 6"/>
          <p:cNvSpPr/>
          <p:nvPr/>
        </p:nvSpPr>
        <p:spPr>
          <a:xfrm>
            <a:off x="0" y="1981200"/>
            <a:ext cx="4419600" cy="48768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1"/>
            <a:r>
              <a:rPr lang="ar-SA" b="1" dirty="0" smtClean="0">
                <a:latin typeface="Arial" pitchFamily="34" charset="0"/>
                <a:cs typeface="Arial" pitchFamily="34" charset="0"/>
              </a:rPr>
              <a:t>المحصول ذو قيمة غذائية عالية حيث تصل نسبة البروتين فيه حوالى 28% (البذور بها حوالى  23 -28 % والأوراق حوالى 19%) كما يتميز بإرتفاع نسبة الكربوهيدرات الذائبة فيه (42%)، وتنخفض فيه نسبة الرماد الذى يعوق الهضم . مما يجعل الحيوانات تقبل عليه  لاستساغته العالية. كما يتميز بارتفاع نسبة العناصر الغذائية و البروتين المهضومة مما يجعله علفاً مثالياً بديلا للشعير</a:t>
            </a:r>
          </a:p>
          <a:p>
            <a:pPr algn="just" rtl="1"/>
            <a:endParaRPr lang="ar-SA" b="1" dirty="0" smtClean="0">
              <a:latin typeface="Arial" pitchFamily="34" charset="0"/>
              <a:cs typeface="Arial" pitchFamily="34" charset="0"/>
            </a:endParaRPr>
          </a:p>
          <a:p>
            <a:pPr algn="just" rtl="1"/>
            <a:endParaRPr lang="ar-SA" b="1" dirty="0" smtClean="0">
              <a:latin typeface="Arial" pitchFamily="34" charset="0"/>
              <a:cs typeface="Arial" pitchFamily="34" charset="0"/>
            </a:endParaRPr>
          </a:p>
          <a:p>
            <a:pPr algn="just" rtl="1"/>
            <a:endParaRPr lang="ar-SA" b="1" dirty="0" smtClean="0">
              <a:latin typeface="Arial" pitchFamily="34" charset="0"/>
              <a:cs typeface="Arial" pitchFamily="34" charset="0"/>
            </a:endParaRPr>
          </a:p>
          <a:p>
            <a:pPr algn="just" rtl="1"/>
            <a:endParaRPr lang="ar-SA" b="1" dirty="0" smtClean="0">
              <a:latin typeface="Arial" pitchFamily="34" charset="0"/>
              <a:cs typeface="Arial" pitchFamily="34" charset="0"/>
            </a:endParaRPr>
          </a:p>
          <a:p>
            <a:pPr algn="just" rtl="1"/>
            <a:endParaRPr lang="ar-SA" b="1" dirty="0" smtClean="0">
              <a:latin typeface="Arial" pitchFamily="34" charset="0"/>
              <a:cs typeface="Arial" pitchFamily="34" charset="0"/>
            </a:endParaRPr>
          </a:p>
          <a:p>
            <a:pPr algn="just" rtl="1"/>
            <a:endParaRPr lang="ar-SA" b="1" dirty="0" smtClean="0">
              <a:latin typeface="Arial" pitchFamily="34" charset="0"/>
              <a:cs typeface="Arial" pitchFamily="34" charset="0"/>
            </a:endParaRPr>
          </a:p>
          <a:p>
            <a:pPr algn="just" rtl="1"/>
            <a:endParaRPr lang="ar-SA" b="1" dirty="0" smtClean="0">
              <a:latin typeface="Arial" pitchFamily="34" charset="0"/>
              <a:cs typeface="Arial" pitchFamily="34" charset="0"/>
            </a:endParaRPr>
          </a:p>
          <a:p>
            <a:pPr algn="just" rtl="1"/>
            <a:endParaRPr lang="ar-SA" b="1" dirty="0" smtClean="0">
              <a:latin typeface="Arial" pitchFamily="34" charset="0"/>
              <a:cs typeface="Arial" pitchFamily="34" charset="0"/>
            </a:endParaRPr>
          </a:p>
        </p:txBody>
      </p:sp>
      <p:sp>
        <p:nvSpPr>
          <p:cNvPr id="10" name="Rectangle 9"/>
          <p:cNvSpPr/>
          <p:nvPr/>
        </p:nvSpPr>
        <p:spPr>
          <a:xfrm>
            <a:off x="4495800" y="1295400"/>
            <a:ext cx="3733800" cy="5334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lvl="0" algn="r" rtl="1" fontAlgn="base">
              <a:spcBef>
                <a:spcPct val="0"/>
              </a:spcBef>
              <a:spcAft>
                <a:spcPct val="0"/>
              </a:spcAft>
            </a:pPr>
            <a:r>
              <a:rPr lang="ar-SA" sz="2400" b="1" dirty="0" smtClean="0">
                <a:solidFill>
                  <a:schemeClr val="bg1"/>
                </a:solidFill>
                <a:latin typeface="Arial" pitchFamily="34" charset="0"/>
                <a:ea typeface="Times New Roman" pitchFamily="18" charset="0"/>
                <a:cs typeface="Arial" pitchFamily="34" charset="0"/>
              </a:rPr>
              <a:t>ألاستخدمات الزراعية والغذائية:  </a:t>
            </a:r>
            <a:endParaRPr lang="ar-SA" sz="2400" dirty="0" smtClean="0">
              <a:solidFill>
                <a:schemeClr val="bg1"/>
              </a:solidFill>
              <a:latin typeface="Arial" pitchFamily="34" charset="0"/>
              <a:cs typeface="Arial" pitchFamily="34" charset="0"/>
            </a:endParaRPr>
          </a:p>
        </p:txBody>
      </p:sp>
      <p:pic>
        <p:nvPicPr>
          <p:cNvPr id="102404" name="Picture 4" descr="H:\صور الحقل\070.JPG"/>
          <p:cNvPicPr>
            <a:picLocks noChangeAspect="1" noChangeArrowheads="1"/>
          </p:cNvPicPr>
          <p:nvPr/>
        </p:nvPicPr>
        <p:blipFill>
          <a:blip r:embed="rId7" cstate="print"/>
          <a:srcRect/>
          <a:stretch>
            <a:fillRect/>
          </a:stretch>
        </p:blipFill>
        <p:spPr bwMode="auto">
          <a:xfrm>
            <a:off x="228600" y="4724400"/>
            <a:ext cx="3886200" cy="1905000"/>
          </a:xfrm>
          <a:prstGeom prst="rect">
            <a:avLst/>
          </a:prstGeom>
          <a:noFill/>
        </p:spPr>
      </p:pic>
      <p:pic>
        <p:nvPicPr>
          <p:cNvPr id="11" name="Picture 3" descr="H:\صور الحقل\071.JPG"/>
          <p:cNvPicPr>
            <a:picLocks noChangeAspect="1" noChangeArrowheads="1"/>
          </p:cNvPicPr>
          <p:nvPr/>
        </p:nvPicPr>
        <p:blipFill>
          <a:blip r:embed="rId8" cstate="print"/>
          <a:srcRect/>
          <a:stretch>
            <a:fillRect/>
          </a:stretch>
        </p:blipFill>
        <p:spPr bwMode="auto">
          <a:xfrm>
            <a:off x="4876800" y="4343400"/>
            <a:ext cx="3962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404"/>
                                        </p:tgtEl>
                                        <p:attrNameLst>
                                          <p:attrName>style.visibility</p:attrName>
                                        </p:attrNameLst>
                                      </p:cBhvr>
                                      <p:to>
                                        <p:strVal val="visible"/>
                                      </p:to>
                                    </p:set>
                                    <p:anim calcmode="lin" valueType="num">
                                      <p:cBhvr additive="base">
                                        <p:cTn id="29" dur="500" fill="hold"/>
                                        <p:tgtEl>
                                          <p:spTgt spid="102404"/>
                                        </p:tgtEl>
                                        <p:attrNameLst>
                                          <p:attrName>ppt_x</p:attrName>
                                        </p:attrNameLst>
                                      </p:cBhvr>
                                      <p:tavLst>
                                        <p:tav tm="0">
                                          <p:val>
                                            <p:strVal val="#ppt_x"/>
                                          </p:val>
                                        </p:tav>
                                        <p:tav tm="100000">
                                          <p:val>
                                            <p:strVal val="#ppt_x"/>
                                          </p:val>
                                        </p:tav>
                                      </p:tavLst>
                                    </p:anim>
                                    <p:anim calcmode="lin" valueType="num">
                                      <p:cBhvr additive="base">
                                        <p:cTn id="30"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92164"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ectangle 4"/>
          <p:cNvSpPr/>
          <p:nvPr/>
        </p:nvSpPr>
        <p:spPr>
          <a:xfrm>
            <a:off x="533400" y="3352801"/>
            <a:ext cx="8001000" cy="646331"/>
          </a:xfrm>
          <a:prstGeom prst="rect">
            <a:avLst/>
          </a:prstGeom>
        </p:spPr>
        <p:txBody>
          <a:bodyPr wrap="square">
            <a:spAutoFit/>
          </a:bodyPr>
          <a:lstStyle/>
          <a:p>
            <a:pPr algn="r"/>
            <a:r>
              <a:rPr lang="ar-SA" b="1" dirty="0" smtClean="0">
                <a:solidFill>
                  <a:schemeClr val="bg1"/>
                </a:solidFill>
                <a:latin typeface="Calibri" pitchFamily="34" charset="0"/>
                <a:ea typeface="Times New Roman" pitchFamily="18" charset="0"/>
                <a:cs typeface="Arial" pitchFamily="34" charset="0"/>
              </a:rPr>
              <a:t>    جدول(1) : محتوى البذور من  الدهون والسكريات والكربوهيدرات والنسبة المئوية للاحتياج اليومى</a:t>
            </a:r>
          </a:p>
          <a:p>
            <a:pPr algn="ctr"/>
            <a:r>
              <a:rPr lang="ar-SA" b="1" dirty="0" smtClean="0">
                <a:solidFill>
                  <a:schemeClr val="bg1"/>
                </a:solidFill>
                <a:latin typeface="Calibri" pitchFamily="34" charset="0"/>
                <a:ea typeface="Times New Roman" pitchFamily="18" charset="0"/>
                <a:cs typeface="Arial" pitchFamily="34" charset="0"/>
              </a:rPr>
              <a:t>( القيم فى عينة اساسية وزنها 100جم) </a:t>
            </a:r>
            <a:endParaRPr lang="ar-SA" dirty="0"/>
          </a:p>
        </p:txBody>
      </p:sp>
      <p:graphicFrame>
        <p:nvGraphicFramePr>
          <p:cNvPr id="7" name="Table 6"/>
          <p:cNvGraphicFramePr>
            <a:graphicFrameLocks noGrp="1"/>
          </p:cNvGraphicFramePr>
          <p:nvPr/>
        </p:nvGraphicFramePr>
        <p:xfrm>
          <a:off x="0" y="4191000"/>
          <a:ext cx="8915400" cy="2271188"/>
        </p:xfrm>
        <a:graphic>
          <a:graphicData uri="http://schemas.openxmlformats.org/drawingml/2006/table">
            <a:tbl>
              <a:tblPr/>
              <a:tblGrid>
                <a:gridCol w="775254"/>
                <a:gridCol w="933532"/>
                <a:gridCol w="668656"/>
                <a:gridCol w="1220003"/>
                <a:gridCol w="1094873"/>
                <a:gridCol w="860258"/>
                <a:gridCol w="860258"/>
                <a:gridCol w="866711"/>
                <a:gridCol w="1635855"/>
              </a:tblGrid>
              <a:tr h="785074">
                <a:tc>
                  <a:txBody>
                    <a:bodyPr/>
                    <a:lstStyle/>
                    <a:p>
                      <a:pPr algn="r" rtl="1">
                        <a:lnSpc>
                          <a:spcPct val="115000"/>
                        </a:lnSpc>
                        <a:spcAft>
                          <a:spcPts val="0"/>
                        </a:spcAft>
                      </a:pPr>
                      <a:r>
                        <a:rPr lang="ar-SA" sz="1800" b="1" dirty="0">
                          <a:solidFill>
                            <a:schemeClr val="bg1"/>
                          </a:solidFill>
                          <a:latin typeface="Arial" pitchFamily="34" charset="0"/>
                          <a:ea typeface="Times New Roman"/>
                          <a:cs typeface="Arial" pitchFamily="34" charset="0"/>
                        </a:rPr>
                        <a:t>البروتين</a:t>
                      </a:r>
                      <a:endParaRPr lang="en-US" sz="18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rtl="1">
                        <a:lnSpc>
                          <a:spcPct val="115000"/>
                        </a:lnSpc>
                        <a:spcAft>
                          <a:spcPts val="0"/>
                        </a:spcAft>
                      </a:pPr>
                      <a:r>
                        <a:rPr lang="ar-SA" sz="1800" b="1" dirty="0">
                          <a:solidFill>
                            <a:schemeClr val="bg1"/>
                          </a:solidFill>
                          <a:latin typeface="Arial" pitchFamily="34" charset="0"/>
                          <a:ea typeface="Times New Roman"/>
                          <a:cs typeface="Arial" pitchFamily="34" charset="0"/>
                        </a:rPr>
                        <a:t>السكريات</a:t>
                      </a:r>
                      <a:endParaRPr lang="en-US" sz="18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a:solidFill>
                            <a:schemeClr val="bg1"/>
                          </a:solidFill>
                          <a:latin typeface="Arial" pitchFamily="34" charset="0"/>
                          <a:ea typeface="Times New Roman"/>
                          <a:cs typeface="Arial" pitchFamily="34" charset="0"/>
                        </a:rPr>
                        <a:t>الألياف</a:t>
                      </a:r>
                      <a:endParaRPr lang="en-US" sz="18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rtl="1">
                        <a:lnSpc>
                          <a:spcPct val="115000"/>
                        </a:lnSpc>
                        <a:spcAft>
                          <a:spcPts val="0"/>
                        </a:spcAft>
                      </a:pPr>
                      <a:r>
                        <a:rPr lang="ar-SA" sz="1800" b="1" dirty="0">
                          <a:solidFill>
                            <a:schemeClr val="bg1"/>
                          </a:solidFill>
                          <a:latin typeface="Arial" pitchFamily="34" charset="0"/>
                          <a:ea typeface="Times New Roman"/>
                          <a:cs typeface="Arial" pitchFamily="34" charset="0"/>
                        </a:rPr>
                        <a:t>الكربوهيدرات</a:t>
                      </a:r>
                      <a:endParaRPr lang="en-US" sz="1800" b="1" dirty="0">
                        <a:solidFill>
                          <a:schemeClr val="bg1"/>
                        </a:solidFill>
                        <a:latin typeface="Arial" pitchFamily="34" charset="0"/>
                        <a:ea typeface="Times New Roman"/>
                        <a:cs typeface="Arial" pitchFamily="34" charset="0"/>
                      </a:endParaRPr>
                    </a:p>
                    <a:p>
                      <a:pPr algn="ctr" rtl="1">
                        <a:lnSpc>
                          <a:spcPct val="115000"/>
                        </a:lnSpc>
                        <a:spcAft>
                          <a:spcPts val="0"/>
                        </a:spcAft>
                      </a:pPr>
                      <a:r>
                        <a:rPr lang="ar-SA" sz="1800" b="1" dirty="0">
                          <a:solidFill>
                            <a:schemeClr val="bg1"/>
                          </a:solidFill>
                          <a:latin typeface="Arial" pitchFamily="34" charset="0"/>
                          <a:ea typeface="Times New Roman"/>
                          <a:cs typeface="Arial" pitchFamily="34" charset="0"/>
                        </a:rPr>
                        <a:t> الكلية</a:t>
                      </a:r>
                      <a:endParaRPr lang="en-US" sz="18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solidFill>
                            <a:schemeClr val="bg1"/>
                          </a:solidFill>
                          <a:latin typeface="Arial" pitchFamily="34" charset="0"/>
                          <a:ea typeface="Times New Roman"/>
                          <a:cs typeface="Arial" pitchFamily="34" charset="0"/>
                        </a:rPr>
                        <a:t>الكوليسترول</a:t>
                      </a:r>
                      <a:endParaRPr lang="en-US" sz="18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SA" sz="1800" b="1">
                          <a:solidFill>
                            <a:schemeClr val="bg1"/>
                          </a:solidFill>
                          <a:latin typeface="Arial" pitchFamily="34" charset="0"/>
                          <a:ea typeface="Times New Roman"/>
                          <a:cs typeface="Arial" pitchFamily="34" charset="0"/>
                        </a:rPr>
                        <a:t>الدهون المشبعة</a:t>
                      </a:r>
                      <a:endParaRPr lang="en-US" sz="18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SA" sz="1800" b="1">
                          <a:solidFill>
                            <a:schemeClr val="bg1"/>
                          </a:solidFill>
                          <a:latin typeface="Arial" pitchFamily="34" charset="0"/>
                          <a:ea typeface="Times New Roman"/>
                          <a:cs typeface="Arial" pitchFamily="34" charset="0"/>
                        </a:rPr>
                        <a:t>الدهون الكلية</a:t>
                      </a:r>
                      <a:endParaRPr lang="en-US" sz="18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rtl="1">
                        <a:lnSpc>
                          <a:spcPct val="115000"/>
                        </a:lnSpc>
                        <a:spcAft>
                          <a:spcPts val="0"/>
                        </a:spcAft>
                      </a:pPr>
                      <a:r>
                        <a:rPr lang="ar-SA" sz="1800" b="1" dirty="0" smtClean="0">
                          <a:solidFill>
                            <a:schemeClr val="bg1"/>
                          </a:solidFill>
                          <a:latin typeface="Arial" pitchFamily="34" charset="0"/>
                          <a:ea typeface="Times New Roman"/>
                          <a:cs typeface="Arial" pitchFamily="34" charset="0"/>
                        </a:rPr>
                        <a:t>السعرات </a:t>
                      </a:r>
                      <a:r>
                        <a:rPr lang="ar-SA" sz="1800" b="1" dirty="0">
                          <a:solidFill>
                            <a:schemeClr val="bg1"/>
                          </a:solidFill>
                          <a:latin typeface="Arial" pitchFamily="34" charset="0"/>
                          <a:ea typeface="Times New Roman"/>
                          <a:cs typeface="Arial" pitchFamily="34" charset="0"/>
                        </a:rPr>
                        <a:t>الكلية</a:t>
                      </a:r>
                      <a:endParaRPr lang="en-US" sz="18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0"/>
                        </a:spcAft>
                      </a:pPr>
                      <a:r>
                        <a:rPr lang="ar-SA" sz="2000" b="1" dirty="0" smtClean="0">
                          <a:solidFill>
                            <a:schemeClr val="bg1"/>
                          </a:solidFill>
                          <a:latin typeface="Arial" pitchFamily="34" charset="0"/>
                          <a:ea typeface="Times New Roman"/>
                          <a:cs typeface="Arial" pitchFamily="34" charset="0"/>
                        </a:rPr>
                        <a:t>القيم</a:t>
                      </a:r>
                      <a:r>
                        <a:rPr lang="en-US" sz="2000" b="1" dirty="0" smtClean="0">
                          <a:solidFill>
                            <a:schemeClr val="bg1"/>
                          </a:solidFill>
                          <a:latin typeface="Arial" pitchFamily="34" charset="0"/>
                          <a:ea typeface="Times New Roman"/>
                          <a:cs typeface="Arial" pitchFamily="34" charset="0"/>
                        </a:rPr>
                        <a:t>  </a:t>
                      </a:r>
                      <a:r>
                        <a:rPr lang="ar-SA" sz="2000" b="1" dirty="0" smtClean="0">
                          <a:solidFill>
                            <a:schemeClr val="bg1"/>
                          </a:solidFill>
                          <a:latin typeface="Arial" pitchFamily="34" charset="0"/>
                          <a:ea typeface="Times New Roman"/>
                          <a:cs typeface="Arial" pitchFamily="34" charset="0"/>
                        </a:rPr>
                        <a:t>        </a:t>
                      </a:r>
                    </a:p>
                    <a:p>
                      <a:pPr algn="r" rtl="0">
                        <a:lnSpc>
                          <a:spcPct val="115000"/>
                        </a:lnSpc>
                        <a:spcAft>
                          <a:spcPts val="0"/>
                        </a:spcAft>
                      </a:pPr>
                      <a:r>
                        <a:rPr lang="ar-SA" sz="2000" b="1" dirty="0" smtClean="0">
                          <a:solidFill>
                            <a:schemeClr val="bg1"/>
                          </a:solidFill>
                          <a:latin typeface="Arial" pitchFamily="34" charset="0"/>
                          <a:ea typeface="Times New Roman"/>
                          <a:cs typeface="Arial" pitchFamily="34" charset="0"/>
                        </a:rPr>
                        <a:t>البيان</a:t>
                      </a:r>
                      <a:r>
                        <a:rPr lang="en-US" sz="2000" b="1" dirty="0" smtClean="0">
                          <a:solidFill>
                            <a:schemeClr val="bg1"/>
                          </a:solidFill>
                          <a:latin typeface="Arial" pitchFamily="34" charset="0"/>
                          <a:ea typeface="Times New Roman"/>
                          <a:cs typeface="Arial" pitchFamily="34" charset="0"/>
                        </a:rPr>
                        <a:t>                          </a:t>
                      </a:r>
                      <a:endParaRPr lang="en-US" sz="20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636786">
                <a:tc>
                  <a:txBody>
                    <a:bodyPr/>
                    <a:lstStyle/>
                    <a:p>
                      <a:pPr algn="ctr" rtl="1">
                        <a:lnSpc>
                          <a:spcPct val="115000"/>
                        </a:lnSpc>
                        <a:spcAft>
                          <a:spcPts val="0"/>
                        </a:spcAft>
                      </a:pPr>
                      <a:r>
                        <a:rPr lang="en-US" sz="2000" b="1" dirty="0">
                          <a:solidFill>
                            <a:schemeClr val="bg1"/>
                          </a:solidFill>
                          <a:latin typeface="Arial" pitchFamily="34" charset="0"/>
                          <a:ea typeface="Times New Roman"/>
                          <a:cs typeface="Arial" pitchFamily="34" charset="0"/>
                        </a:rPr>
                        <a:t>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dirty="0">
                          <a:solidFill>
                            <a:schemeClr val="bg1"/>
                          </a:solidFill>
                          <a:latin typeface="Arial" pitchFamily="34" charset="0"/>
                          <a:ea typeface="Times New Roman"/>
                          <a:cs typeface="Arial" pitchFamily="34" charset="0"/>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a:solidFill>
                            <a:schemeClr val="bg1"/>
                          </a:solidFill>
                          <a:latin typeface="Arial" pitchFamily="34" charset="0"/>
                          <a:ea typeface="Times New Roman"/>
                          <a:cs typeface="Arial" pitchFamily="34" charset="0"/>
                        </a:rPr>
                        <a:t>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a:solidFill>
                            <a:schemeClr val="bg1"/>
                          </a:solidFill>
                          <a:latin typeface="Arial" pitchFamily="34" charset="0"/>
                          <a:ea typeface="Times New Roman"/>
                          <a:cs typeface="Arial" pitchFamily="34" charset="0"/>
                        </a:rPr>
                        <a:t>62.6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a:solidFill>
                            <a:schemeClr val="bg1"/>
                          </a:solidFill>
                          <a:latin typeface="Arial" pitchFamily="34" charset="0"/>
                          <a:ea typeface="Times New Roman"/>
                          <a:cs typeface="Arial" pitchFamily="34" charset="0"/>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bg1"/>
                          </a:solidFill>
                          <a:latin typeface="Arial" pitchFamily="34" charset="0"/>
                          <a:ea typeface="Times New Roman"/>
                          <a:cs typeface="Arial" pitchFamily="34" charset="0"/>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bg1"/>
                          </a:solidFill>
                          <a:latin typeface="Arial" pitchFamily="34" charset="0"/>
                          <a:ea typeface="Times New Roman"/>
                          <a:cs typeface="Arial"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chemeClr val="bg1"/>
                          </a:solidFill>
                          <a:latin typeface="Arial" pitchFamily="34" charset="0"/>
                          <a:ea typeface="Times New Roman"/>
                          <a:cs typeface="Arial" pitchFamily="34" charset="0"/>
                        </a:rPr>
                        <a:t>347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rtl="1">
                        <a:lnSpc>
                          <a:spcPct val="115000"/>
                        </a:lnSpc>
                        <a:spcAft>
                          <a:spcPts val="0"/>
                        </a:spcAft>
                      </a:pPr>
                      <a:r>
                        <a:rPr lang="ar-SA" sz="2000" b="1" dirty="0">
                          <a:solidFill>
                            <a:schemeClr val="bg1"/>
                          </a:solidFill>
                          <a:latin typeface="Arial" pitchFamily="34" charset="0"/>
                          <a:ea typeface="Times New Roman"/>
                          <a:cs typeface="Arial" pitchFamily="34" charset="0"/>
                        </a:rPr>
                        <a:t>المحتوى الكلى (جم)</a:t>
                      </a:r>
                      <a:endParaRPr lang="en-US" sz="20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074">
                <a:tc>
                  <a:txBody>
                    <a:bodyPr/>
                    <a:lstStyle/>
                    <a:p>
                      <a:pPr algn="ctr" rtl="1">
                        <a:lnSpc>
                          <a:spcPct val="115000"/>
                        </a:lnSpc>
                        <a:spcAft>
                          <a:spcPts val="0"/>
                        </a:spcAft>
                      </a:pPr>
                      <a:r>
                        <a:rPr lang="en-US" sz="2000" b="1" dirty="0">
                          <a:solidFill>
                            <a:schemeClr val="bg1"/>
                          </a:solidFill>
                          <a:latin typeface="Arial" pitchFamily="34" charset="0"/>
                          <a:ea typeface="Times New Roman"/>
                          <a:cs typeface="Arial" pitchFamily="34"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000" b="1" dirty="0">
                          <a:solidFill>
                            <a:schemeClr val="bg1"/>
                          </a:solidFill>
                          <a:latin typeface="Arial" pitchFamily="34" charset="0"/>
                          <a:ea typeface="Times New Roman"/>
                          <a:cs typeface="Arial" pitchFamily="34" charset="0"/>
                        </a:rPr>
                        <a:t>------</a:t>
                      </a:r>
                      <a:endParaRPr lang="en-US" sz="20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dirty="0">
                          <a:solidFill>
                            <a:schemeClr val="bg1"/>
                          </a:solidFill>
                          <a:latin typeface="Arial" pitchFamily="34" charset="0"/>
                          <a:ea typeface="Times New Roman"/>
                          <a:cs typeface="Arial" pitchFamily="34"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dirty="0">
                          <a:solidFill>
                            <a:schemeClr val="bg1"/>
                          </a:solidFill>
                          <a:latin typeface="Arial" pitchFamily="34" charset="0"/>
                          <a:ea typeface="Times New Roman"/>
                          <a:cs typeface="Arial" pitchFamily="34"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dirty="0">
                          <a:solidFill>
                            <a:schemeClr val="bg1"/>
                          </a:solidFill>
                          <a:latin typeface="Arial" pitchFamily="34" charset="0"/>
                          <a:ea typeface="Times New Roman"/>
                          <a:cs typeface="Arial" pitchFamily="34" charset="0"/>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chemeClr val="bg1"/>
                          </a:solidFill>
                          <a:latin typeface="Arial" pitchFamily="34" charset="0"/>
                          <a:ea typeface="Times New Roman"/>
                          <a:cs typeface="Arial"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chemeClr val="bg1"/>
                          </a:solidFill>
                          <a:latin typeface="Arial" pitchFamily="34" charset="0"/>
                          <a:ea typeface="Times New Roman"/>
                          <a:cs typeface="Arial"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chemeClr val="bg1"/>
                          </a:solidFill>
                          <a:latin typeface="Arial" pitchFamily="34" charset="0"/>
                          <a:ea typeface="Times New Roman"/>
                          <a:cs typeface="Arial" pitchFamily="34"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solidFill>
                            <a:schemeClr val="bg1"/>
                          </a:solidFill>
                          <a:latin typeface="Arial" pitchFamily="34" charset="0"/>
                          <a:ea typeface="Times New Roman"/>
                          <a:cs typeface="Arial" pitchFamily="34" charset="0"/>
                        </a:rPr>
                        <a:t>الأحتياج اليومى للشخص البالغ (%)</a:t>
                      </a:r>
                      <a:endParaRPr lang="en-US" sz="18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63" name="Rectangle 3"/>
          <p:cNvSpPr>
            <a:spLocks noChangeArrowheads="1"/>
          </p:cNvSpPr>
          <p:nvPr/>
        </p:nvSpPr>
        <p:spPr bwMode="auto">
          <a:xfrm>
            <a:off x="3657600" y="1371600"/>
            <a:ext cx="5257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القيمة الغذائية والفوائد الصحية لبذور فول المانج :</a:t>
            </a:r>
            <a:endParaRPr kumimoji="0" lang="ar-SA"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Rectangle 7"/>
          <p:cNvSpPr/>
          <p:nvPr/>
        </p:nvSpPr>
        <p:spPr>
          <a:xfrm>
            <a:off x="0" y="1828800"/>
            <a:ext cx="9144000" cy="1569660"/>
          </a:xfrm>
          <a:prstGeom prst="rect">
            <a:avLst/>
          </a:prstGeom>
        </p:spPr>
        <p:txBody>
          <a:bodyPr wrap="square">
            <a:spAutoFit/>
          </a:bodyPr>
          <a:lstStyle/>
          <a:p>
            <a:pPr algn="just" rtl="1"/>
            <a:r>
              <a:rPr lang="ar-SA" sz="2400" b="1" dirty="0" smtClean="0"/>
              <a:t>   تتميز بذور فول المانج بأنخفاض محتواها من الدهون المشبعة، و الصوديوم، ونسبة الكولسترول وارتفاع نسبة الالياف ، فيتامين ج فيتامين و ك، والريبوفلافين، والفولات، النحاس، المنغنيز، البروتين، وزيمين، النياسين، فيتامين ج ،</a:t>
            </a:r>
            <a:r>
              <a:rPr lang="en-US" sz="2400" b="1" dirty="0" smtClean="0"/>
              <a:t> B6 </a:t>
            </a:r>
            <a:r>
              <a:rPr lang="ar-SA" sz="2400" b="1" dirty="0" smtClean="0"/>
              <a:t>، </a:t>
            </a:r>
            <a:r>
              <a:rPr lang="en-US" sz="2400" b="1" dirty="0" smtClean="0"/>
              <a:t> B12</a:t>
            </a:r>
            <a:r>
              <a:rPr lang="ar-SA" sz="2400" b="1" dirty="0" smtClean="0"/>
              <a:t> علاوة على الحديد، المغنسيويوم، والفسفور البوتاسيوم </a:t>
            </a:r>
            <a:r>
              <a:rPr lang="ar-SA" b="1" dirty="0" smtClean="0"/>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ppt_x"/>
                                          </p:val>
                                        </p:tav>
                                        <p:tav tm="100000">
                                          <p:val>
                                            <p:strVal val="#ppt_x"/>
                                          </p:val>
                                        </p:tav>
                                      </p:tavLst>
                                    </p:anim>
                                    <p:anim calcmode="lin" valueType="num">
                                      <p:cBhvr additive="base">
                                        <p:cTn id="8" dur="500" fill="hold"/>
                                        <p:tgtEl>
                                          <p:spTgt spid="921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96260"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nvGraphicFramePr>
        <p:xfrm>
          <a:off x="304799" y="1676400"/>
          <a:ext cx="8839201" cy="2209800"/>
        </p:xfrm>
        <a:graphic>
          <a:graphicData uri="http://schemas.openxmlformats.org/drawingml/2006/table">
            <a:tbl>
              <a:tblPr/>
              <a:tblGrid>
                <a:gridCol w="980316"/>
                <a:gridCol w="702562"/>
                <a:gridCol w="731798"/>
                <a:gridCol w="638067"/>
                <a:gridCol w="853049"/>
                <a:gridCol w="853049"/>
                <a:gridCol w="853910"/>
                <a:gridCol w="877127"/>
                <a:gridCol w="521116"/>
                <a:gridCol w="609689"/>
                <a:gridCol w="1218518"/>
              </a:tblGrid>
              <a:tr h="736600">
                <a:tc>
                  <a:txBody>
                    <a:bodyPr/>
                    <a:lstStyle/>
                    <a:p>
                      <a:pPr algn="ctr" rtl="1">
                        <a:lnSpc>
                          <a:spcPct val="115000"/>
                        </a:lnSpc>
                        <a:spcAft>
                          <a:spcPts val="0"/>
                        </a:spcAft>
                      </a:pPr>
                      <a:r>
                        <a:rPr lang="ar-SA" sz="1400" b="1" dirty="0">
                          <a:solidFill>
                            <a:schemeClr val="bg1"/>
                          </a:solidFill>
                          <a:latin typeface="Arial" pitchFamily="34" charset="0"/>
                          <a:ea typeface="Times New Roman"/>
                          <a:cs typeface="Arial" pitchFamily="34" charset="0"/>
                        </a:rPr>
                        <a:t>سيلنيم</a:t>
                      </a:r>
                      <a:endParaRPr lang="en-US" sz="1400" b="1" dirty="0">
                        <a:solidFill>
                          <a:schemeClr val="bg1"/>
                        </a:solidFill>
                        <a:latin typeface="Arial" pitchFamily="34" charset="0"/>
                        <a:ea typeface="Times New Roman"/>
                        <a:cs typeface="Arial" pitchFamily="34" charset="0"/>
                      </a:endParaRPr>
                    </a:p>
                    <a:p>
                      <a:pPr algn="ctr" rtl="1">
                        <a:lnSpc>
                          <a:spcPct val="115000"/>
                        </a:lnSpc>
                        <a:spcAft>
                          <a:spcPts val="0"/>
                        </a:spcAft>
                      </a:pPr>
                      <a:r>
                        <a:rPr lang="ar-SA" sz="1400" b="1" dirty="0">
                          <a:solidFill>
                            <a:schemeClr val="bg1"/>
                          </a:solidFill>
                          <a:latin typeface="Arial" pitchFamily="34" charset="0"/>
                          <a:ea typeface="Times New Roman"/>
                          <a:cs typeface="Arial" pitchFamily="34" charset="0"/>
                        </a:rPr>
                        <a:t>ميكروجرام</a:t>
                      </a:r>
                      <a:endParaRPr lang="en-US" sz="1400" b="1" dirty="0">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solidFill>
                            <a:schemeClr val="bg1"/>
                          </a:solidFill>
                          <a:latin typeface="Arial" pitchFamily="34" charset="0"/>
                          <a:ea typeface="Times New Roman"/>
                          <a:cs typeface="Arial" pitchFamily="34" charset="0"/>
                        </a:rPr>
                        <a:t>منجنيز</a:t>
                      </a:r>
                      <a:endParaRPr lang="en-US" sz="1400" b="1">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solidFill>
                            <a:schemeClr val="bg1"/>
                          </a:solidFill>
                          <a:latin typeface="Arial" pitchFamily="34" charset="0"/>
                          <a:ea typeface="Times New Roman"/>
                          <a:cs typeface="Arial" pitchFamily="34" charset="0"/>
                        </a:rPr>
                        <a:t>نحاس</a:t>
                      </a:r>
                      <a:endParaRPr lang="en-US" sz="1400" b="1">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solidFill>
                            <a:schemeClr val="bg1"/>
                          </a:solidFill>
                          <a:latin typeface="Arial" pitchFamily="34" charset="0"/>
                          <a:ea typeface="Times New Roman"/>
                          <a:cs typeface="Arial" pitchFamily="34" charset="0"/>
                        </a:rPr>
                        <a:t>زنك</a:t>
                      </a:r>
                      <a:endParaRPr lang="en-US" sz="1400" b="1">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solidFill>
                            <a:schemeClr val="bg1"/>
                          </a:solidFill>
                          <a:latin typeface="Arial" pitchFamily="34" charset="0"/>
                          <a:ea typeface="Times New Roman"/>
                          <a:cs typeface="Arial" pitchFamily="34" charset="0"/>
                        </a:rPr>
                        <a:t>صوديوم</a:t>
                      </a:r>
                      <a:endParaRPr lang="en-US" sz="1400" b="1">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solidFill>
                            <a:schemeClr val="bg1"/>
                          </a:solidFill>
                          <a:latin typeface="Arial" pitchFamily="34" charset="0"/>
                          <a:ea typeface="Times New Roman"/>
                          <a:cs typeface="Arial" pitchFamily="34" charset="0"/>
                        </a:rPr>
                        <a:t>بوتاسيوم</a:t>
                      </a:r>
                      <a:endParaRPr lang="en-US" sz="1400" b="1">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solidFill>
                            <a:schemeClr val="bg1"/>
                          </a:solidFill>
                          <a:latin typeface="Arial" pitchFamily="34" charset="0"/>
                          <a:ea typeface="Times New Roman"/>
                          <a:cs typeface="Arial" pitchFamily="34" charset="0"/>
                        </a:rPr>
                        <a:t>فوسفور</a:t>
                      </a:r>
                      <a:endParaRPr lang="en-US" sz="1400" b="1" dirty="0">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solidFill>
                            <a:schemeClr val="bg1"/>
                          </a:solidFill>
                          <a:latin typeface="Arial" pitchFamily="34" charset="0"/>
                          <a:ea typeface="Times New Roman"/>
                          <a:cs typeface="Arial" pitchFamily="34" charset="0"/>
                        </a:rPr>
                        <a:t>مغنسيوم</a:t>
                      </a:r>
                      <a:endParaRPr lang="en-US" sz="1400" b="1">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solidFill>
                            <a:schemeClr val="bg1"/>
                          </a:solidFill>
                          <a:latin typeface="Arial" pitchFamily="34" charset="0"/>
                          <a:ea typeface="Times New Roman"/>
                          <a:cs typeface="Arial" pitchFamily="34" charset="0"/>
                        </a:rPr>
                        <a:t>حديد</a:t>
                      </a:r>
                      <a:endParaRPr lang="en-US" sz="1400" b="1">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SA" sz="1400" b="1">
                          <a:solidFill>
                            <a:schemeClr val="bg1"/>
                          </a:solidFill>
                          <a:latin typeface="Arial" pitchFamily="34" charset="0"/>
                          <a:ea typeface="Times New Roman"/>
                          <a:cs typeface="Arial" pitchFamily="34" charset="0"/>
                        </a:rPr>
                        <a:t>كالسيوم</a:t>
                      </a:r>
                      <a:endParaRPr lang="en-US" sz="1400" b="1">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0"/>
                        </a:spcAft>
                      </a:pPr>
                      <a:r>
                        <a:rPr lang="ar-SA" sz="1400" b="1" dirty="0">
                          <a:solidFill>
                            <a:schemeClr val="bg1"/>
                          </a:solidFill>
                          <a:latin typeface="Arial" pitchFamily="34" charset="0"/>
                          <a:ea typeface="Times New Roman"/>
                          <a:cs typeface="Arial" pitchFamily="34" charset="0"/>
                        </a:rPr>
                        <a:t>                 القيم                البيان</a:t>
                      </a:r>
                      <a:r>
                        <a:rPr lang="en-US" sz="1400" b="1" dirty="0">
                          <a:solidFill>
                            <a:schemeClr val="bg1"/>
                          </a:solidFill>
                          <a:latin typeface="Arial" pitchFamily="34" charset="0"/>
                          <a:ea typeface="Times New Roman"/>
                          <a:cs typeface="Arial" pitchFamily="34" charset="0"/>
                        </a:rPr>
                        <a:t>                          </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552450">
                <a:tc>
                  <a:txBody>
                    <a:bodyPr/>
                    <a:lstStyle/>
                    <a:p>
                      <a:pPr algn="ctr" rtl="0">
                        <a:lnSpc>
                          <a:spcPct val="115000"/>
                        </a:lnSpc>
                        <a:spcAft>
                          <a:spcPts val="0"/>
                        </a:spcAft>
                      </a:pPr>
                      <a:r>
                        <a:rPr lang="en-US" sz="1400" b="1">
                          <a:solidFill>
                            <a:schemeClr val="bg1"/>
                          </a:solidFill>
                          <a:latin typeface="Arial" pitchFamily="34" charset="0"/>
                          <a:ea typeface="Times New Roman"/>
                          <a:cs typeface="Arial" pitchFamily="34" charset="0"/>
                        </a:rPr>
                        <a:t>8.2</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solidFill>
                            <a:schemeClr val="bg1"/>
                          </a:solidFill>
                          <a:latin typeface="Arial" pitchFamily="34" charset="0"/>
                          <a:ea typeface="Times New Roman"/>
                          <a:cs typeface="Arial" pitchFamily="34" charset="0"/>
                        </a:rPr>
                        <a:t>1.0</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solidFill>
                            <a:schemeClr val="bg1"/>
                          </a:solidFill>
                          <a:latin typeface="Arial" pitchFamily="34" charset="0"/>
                          <a:ea typeface="Times New Roman"/>
                          <a:cs typeface="Arial" pitchFamily="34" charset="0"/>
                        </a:rPr>
                        <a:t>0.9</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solidFill>
                            <a:schemeClr val="bg1"/>
                          </a:solidFill>
                          <a:latin typeface="Arial" pitchFamily="34" charset="0"/>
                          <a:ea typeface="Times New Roman"/>
                          <a:cs typeface="Arial" pitchFamily="34" charset="0"/>
                        </a:rPr>
                        <a:t>2.7</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solidFill>
                            <a:schemeClr val="bg1"/>
                          </a:solidFill>
                          <a:latin typeface="Arial" pitchFamily="34" charset="0"/>
                          <a:ea typeface="Times New Roman"/>
                          <a:cs typeface="Arial" pitchFamily="34" charset="0"/>
                        </a:rPr>
                        <a:t>15</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solidFill>
                            <a:schemeClr val="bg1"/>
                          </a:solidFill>
                          <a:latin typeface="Arial" pitchFamily="34" charset="0"/>
                          <a:ea typeface="Times New Roman"/>
                          <a:cs typeface="Arial" pitchFamily="34" charset="0"/>
                        </a:rPr>
                        <a:t>1246</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solidFill>
                            <a:schemeClr val="bg1"/>
                          </a:solidFill>
                          <a:latin typeface="Arial" pitchFamily="34" charset="0"/>
                          <a:ea typeface="Times New Roman"/>
                          <a:cs typeface="Arial" pitchFamily="34" charset="0"/>
                        </a:rPr>
                        <a:t>367</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solidFill>
                            <a:schemeClr val="bg1"/>
                          </a:solidFill>
                          <a:latin typeface="Arial" pitchFamily="34" charset="0"/>
                          <a:ea typeface="Times New Roman"/>
                          <a:cs typeface="Arial" pitchFamily="34" charset="0"/>
                        </a:rPr>
                        <a:t>189</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6.7</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132</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1760" algn="ctr" rtl="1">
                        <a:lnSpc>
                          <a:spcPct val="115000"/>
                        </a:lnSpc>
                        <a:spcAft>
                          <a:spcPts val="0"/>
                        </a:spcAft>
                      </a:pPr>
                      <a:r>
                        <a:rPr lang="ar-SA" sz="1400" b="1" dirty="0">
                          <a:solidFill>
                            <a:schemeClr val="bg1"/>
                          </a:solidFill>
                          <a:latin typeface="Arial" pitchFamily="34" charset="0"/>
                          <a:ea typeface="Times New Roman"/>
                          <a:cs typeface="Arial" pitchFamily="34" charset="0"/>
                        </a:rPr>
                        <a:t>المحتوى الكلى (مليجرام)</a:t>
                      </a:r>
                      <a:endParaRPr lang="en-US" sz="1400" b="1" dirty="0">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750">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12</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52</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47</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18</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1.0</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36</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37</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47</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37</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chemeClr val="bg1"/>
                          </a:solidFill>
                          <a:latin typeface="Arial" pitchFamily="34" charset="0"/>
                          <a:ea typeface="Times New Roman"/>
                          <a:cs typeface="Arial" pitchFamily="34" charset="0"/>
                        </a:rPr>
                        <a:t>13</a:t>
                      </a: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solidFill>
                            <a:schemeClr val="bg1"/>
                          </a:solidFill>
                          <a:latin typeface="Arial" pitchFamily="34" charset="0"/>
                          <a:ea typeface="Times New Roman"/>
                          <a:cs typeface="Arial" pitchFamily="34" charset="0"/>
                        </a:rPr>
                        <a:t>الأحتياج اليومى للشخص البالغ (%)</a:t>
                      </a:r>
                      <a:endParaRPr lang="en-US" sz="1400" b="1" dirty="0">
                        <a:solidFill>
                          <a:schemeClr val="bg1"/>
                        </a:solidFill>
                        <a:latin typeface="Arial" pitchFamily="34" charset="0"/>
                        <a:ea typeface="Times New Roman"/>
                        <a:cs typeface="Arial" pitchFamily="34" charset="0"/>
                      </a:endParaRPr>
                    </a:p>
                  </a:txBody>
                  <a:tcPr marL="64075" marR="6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0" y="4648201"/>
          <a:ext cx="9144002" cy="2007280"/>
        </p:xfrm>
        <a:graphic>
          <a:graphicData uri="http://schemas.openxmlformats.org/drawingml/2006/table">
            <a:tbl>
              <a:tblPr/>
              <a:tblGrid>
                <a:gridCol w="989386"/>
                <a:gridCol w="738568"/>
                <a:gridCol w="767206"/>
                <a:gridCol w="737701"/>
                <a:gridCol w="767206"/>
                <a:gridCol w="897391"/>
                <a:gridCol w="702115"/>
                <a:gridCol w="677244"/>
                <a:gridCol w="929899"/>
                <a:gridCol w="771721"/>
                <a:gridCol w="1165565"/>
              </a:tblGrid>
              <a:tr h="723052">
                <a:tc>
                  <a:txBody>
                    <a:bodyPr/>
                    <a:lstStyle/>
                    <a:p>
                      <a:pPr algn="ctr" rtl="1">
                        <a:lnSpc>
                          <a:spcPct val="115000"/>
                        </a:lnSpc>
                        <a:spcAft>
                          <a:spcPts val="0"/>
                        </a:spcAft>
                      </a:pPr>
                      <a:r>
                        <a:rPr lang="ar-SA" sz="1400" b="1" dirty="0">
                          <a:latin typeface="Arial" pitchFamily="34" charset="0"/>
                          <a:ea typeface="Times New Roman"/>
                          <a:cs typeface="Arial" pitchFamily="34" charset="0"/>
                        </a:rPr>
                        <a:t>فيتوستيرول</a:t>
                      </a:r>
                      <a:endParaRPr lang="en-US" sz="1400" b="1" dirty="0">
                        <a:latin typeface="Arial" pitchFamily="34" charset="0"/>
                        <a:ea typeface="Times New Roman"/>
                        <a:cs typeface="Arial" pitchFamily="34" charset="0"/>
                      </a:endParaRPr>
                    </a:p>
                    <a:p>
                      <a:pPr algn="ctr" rtl="1">
                        <a:lnSpc>
                          <a:spcPct val="115000"/>
                        </a:lnSpc>
                        <a:spcAft>
                          <a:spcPts val="0"/>
                        </a:spcAft>
                      </a:pPr>
                      <a:r>
                        <a:rPr lang="ar-SA" sz="1400" b="1" dirty="0">
                          <a:latin typeface="Arial" pitchFamily="34" charset="0"/>
                          <a:ea typeface="Times New Roman"/>
                          <a:cs typeface="Arial" pitchFamily="34" charset="0"/>
                        </a:rPr>
                        <a:t>مليجرام</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latin typeface="Arial" pitchFamily="34" charset="0"/>
                          <a:ea typeface="Times New Roman"/>
                          <a:cs typeface="Arial" pitchFamily="34" charset="0"/>
                        </a:rPr>
                        <a:t>فيتامين</a:t>
                      </a:r>
                      <a:endParaRPr lang="en-US" sz="1400" b="1">
                        <a:latin typeface="Arial" pitchFamily="34" charset="0"/>
                        <a:ea typeface="Times New Roman"/>
                        <a:cs typeface="Arial" pitchFamily="34" charset="0"/>
                      </a:endParaRPr>
                    </a:p>
                    <a:p>
                      <a:pPr algn="ctr" rtl="1">
                        <a:lnSpc>
                          <a:spcPct val="115000"/>
                        </a:lnSpc>
                        <a:spcAft>
                          <a:spcPts val="0"/>
                        </a:spcAft>
                      </a:pPr>
                      <a:r>
                        <a:rPr lang="en-US" sz="1400" b="1">
                          <a:latin typeface="Arial" pitchFamily="34" charset="0"/>
                          <a:ea typeface="Times New Roman"/>
                          <a:cs typeface="Arial" pitchFamily="34" charset="0"/>
                        </a:rPr>
                        <a:t>K</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400" b="1">
                          <a:latin typeface="Arial" pitchFamily="34" charset="0"/>
                          <a:ea typeface="Times New Roman"/>
                          <a:cs typeface="Arial" pitchFamily="34" charset="0"/>
                        </a:rPr>
                        <a:t>فيتامين</a:t>
                      </a:r>
                      <a:endParaRPr lang="en-US" sz="1400" b="1">
                        <a:latin typeface="Arial" pitchFamily="34" charset="0"/>
                        <a:ea typeface="Times New Roman"/>
                        <a:cs typeface="Arial" pitchFamily="34" charset="0"/>
                      </a:endParaRPr>
                    </a:p>
                    <a:p>
                      <a:pPr algn="ctr" rtl="1">
                        <a:lnSpc>
                          <a:spcPct val="115000"/>
                        </a:lnSpc>
                        <a:spcAft>
                          <a:spcPts val="0"/>
                        </a:spcAft>
                      </a:pPr>
                      <a:r>
                        <a:rPr lang="en-US" sz="1400" b="1">
                          <a:latin typeface="Arial" pitchFamily="34" charset="0"/>
                          <a:ea typeface="Times New Roman"/>
                          <a:cs typeface="Arial" pitchFamily="34" charset="0"/>
                        </a:rPr>
                        <a:t>E</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latin typeface="Arial" pitchFamily="34" charset="0"/>
                          <a:ea typeface="Times New Roman"/>
                          <a:cs typeface="Arial" pitchFamily="34" charset="0"/>
                        </a:rPr>
                        <a:t>فيتامين</a:t>
                      </a:r>
                      <a:endParaRPr lang="en-US" sz="1400" b="1" dirty="0">
                        <a:latin typeface="Arial" pitchFamily="34" charset="0"/>
                        <a:ea typeface="Times New Roman"/>
                        <a:cs typeface="Arial" pitchFamily="34" charset="0"/>
                      </a:endParaRPr>
                    </a:p>
                    <a:p>
                      <a:pPr algn="ctr" rtl="1">
                        <a:lnSpc>
                          <a:spcPct val="115000"/>
                        </a:lnSpc>
                        <a:spcAft>
                          <a:spcPts val="0"/>
                        </a:spcAft>
                      </a:pPr>
                      <a:r>
                        <a:rPr lang="en-US" sz="1400" b="1" dirty="0">
                          <a:latin typeface="Arial" pitchFamily="34" charset="0"/>
                          <a:ea typeface="Times New Roman"/>
                          <a:cs typeface="Arial" pitchFamily="34" charset="0"/>
                        </a:rPr>
                        <a:t>C</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latin typeface="Arial" pitchFamily="34" charset="0"/>
                          <a:ea typeface="Times New Roman"/>
                          <a:cs typeface="Arial" pitchFamily="34" charset="0"/>
                        </a:rPr>
                        <a:t>فيتامين</a:t>
                      </a:r>
                      <a:endParaRPr lang="en-US" sz="1400" b="1" dirty="0">
                        <a:latin typeface="Arial" pitchFamily="34" charset="0"/>
                        <a:ea typeface="Times New Roman"/>
                        <a:cs typeface="Arial" pitchFamily="34" charset="0"/>
                      </a:endParaRPr>
                    </a:p>
                    <a:p>
                      <a:pPr algn="ctr" rtl="1">
                        <a:lnSpc>
                          <a:spcPct val="115000"/>
                        </a:lnSpc>
                        <a:spcAft>
                          <a:spcPts val="0"/>
                        </a:spcAft>
                      </a:pPr>
                      <a:r>
                        <a:rPr lang="ar-SA" sz="1400" b="1" dirty="0">
                          <a:latin typeface="Arial" pitchFamily="34" charset="0"/>
                          <a:ea typeface="Times New Roman"/>
                          <a:cs typeface="Arial" pitchFamily="34" charset="0"/>
                        </a:rPr>
                        <a:t>أ</a:t>
                      </a:r>
                      <a:endParaRPr lang="en-US" sz="1400" b="1" dirty="0">
                        <a:latin typeface="Arial" pitchFamily="34" charset="0"/>
                        <a:ea typeface="Times New Roman"/>
                        <a:cs typeface="Arial" pitchFamily="34" charset="0"/>
                      </a:endParaRPr>
                    </a:p>
                    <a:p>
                      <a:pPr algn="ctr" rtl="1">
                        <a:lnSpc>
                          <a:spcPct val="115000"/>
                        </a:lnSpc>
                        <a:spcAft>
                          <a:spcPts val="0"/>
                        </a:spcAft>
                      </a:pPr>
                      <a:r>
                        <a:rPr lang="en-US" sz="1400" b="1" dirty="0">
                          <a:latin typeface="Arial" pitchFamily="34" charset="0"/>
                          <a:ea typeface="Times New Roman"/>
                          <a:cs typeface="Arial" pitchFamily="34" charset="0"/>
                        </a:rPr>
                        <a:t>IU)</a:t>
                      </a:r>
                      <a:r>
                        <a:rPr lang="ar-SA" sz="1400" b="1" dirty="0">
                          <a:latin typeface="Arial" pitchFamily="34" charset="0"/>
                          <a:ea typeface="Times New Roman"/>
                          <a:cs typeface="Arial" pitchFamily="34" charset="0"/>
                        </a:rPr>
                        <a:t>)</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latin typeface="Arial" pitchFamily="34" charset="0"/>
                          <a:ea typeface="Times New Roman"/>
                          <a:cs typeface="Arial" pitchFamily="34" charset="0"/>
                        </a:rPr>
                        <a:t>فوليك-اسيد</a:t>
                      </a:r>
                      <a:endParaRPr lang="en-US" sz="1400" b="1">
                        <a:latin typeface="Arial" pitchFamily="34" charset="0"/>
                        <a:ea typeface="Times New Roman"/>
                        <a:cs typeface="Arial" pitchFamily="34" charset="0"/>
                      </a:endParaRPr>
                    </a:p>
                    <a:p>
                      <a:pPr algn="ctr" rtl="1">
                        <a:lnSpc>
                          <a:spcPct val="115000"/>
                        </a:lnSpc>
                        <a:spcAft>
                          <a:spcPts val="0"/>
                        </a:spcAft>
                      </a:pPr>
                      <a:r>
                        <a:rPr lang="ar-SA" sz="1400" b="1">
                          <a:latin typeface="Arial" pitchFamily="34" charset="0"/>
                          <a:ea typeface="Times New Roman"/>
                          <a:cs typeface="Arial" pitchFamily="34" charset="0"/>
                        </a:rPr>
                        <a:t>ميكروجرام</a:t>
                      </a:r>
                      <a:endParaRPr lang="en-US" sz="1400" b="1">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latin typeface="Arial" pitchFamily="34" charset="0"/>
                          <a:ea typeface="Times New Roman"/>
                          <a:cs typeface="Arial" pitchFamily="34" charset="0"/>
                        </a:rPr>
                        <a:t>فيتامين</a:t>
                      </a:r>
                      <a:endParaRPr lang="en-US" sz="1400" b="1" dirty="0">
                        <a:latin typeface="Arial" pitchFamily="34" charset="0"/>
                        <a:ea typeface="Times New Roman"/>
                        <a:cs typeface="Arial" pitchFamily="34" charset="0"/>
                      </a:endParaRPr>
                    </a:p>
                    <a:p>
                      <a:pPr algn="ctr" rtl="1">
                        <a:lnSpc>
                          <a:spcPct val="115000"/>
                        </a:lnSpc>
                        <a:spcAft>
                          <a:spcPts val="0"/>
                        </a:spcAft>
                      </a:pPr>
                      <a:r>
                        <a:rPr lang="ar-SA" sz="1400" b="1" dirty="0">
                          <a:latin typeface="Arial" pitchFamily="34" charset="0"/>
                          <a:ea typeface="Times New Roman"/>
                          <a:cs typeface="Arial" pitchFamily="34" charset="0"/>
                        </a:rPr>
                        <a:t>ب-6</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latin typeface="Arial" pitchFamily="34" charset="0"/>
                          <a:ea typeface="Times New Roman"/>
                          <a:cs typeface="Arial" pitchFamily="34" charset="0"/>
                        </a:rPr>
                        <a:t>النياسين</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91465" algn="l"/>
                        </a:tabLst>
                      </a:pPr>
                      <a:r>
                        <a:rPr lang="ar-SA" sz="1400" b="1" dirty="0">
                          <a:latin typeface="Arial" pitchFamily="34" charset="0"/>
                          <a:ea typeface="Times New Roman"/>
                          <a:cs typeface="Arial" pitchFamily="34" charset="0"/>
                        </a:rPr>
                        <a:t>الريبوفلافين</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latin typeface="Arial" pitchFamily="34" charset="0"/>
                          <a:ea typeface="Times New Roman"/>
                          <a:cs typeface="Arial" pitchFamily="34" charset="0"/>
                        </a:rPr>
                        <a:t>الثيامين</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0"/>
                        </a:spcAft>
                      </a:pPr>
                      <a:r>
                        <a:rPr lang="ar-SA" sz="1400" b="1" dirty="0" smtClean="0">
                          <a:latin typeface="Arial" pitchFamily="34" charset="0"/>
                          <a:ea typeface="Times New Roman"/>
                          <a:cs typeface="Arial" pitchFamily="34" charset="0"/>
                        </a:rPr>
                        <a:t>          </a:t>
                      </a:r>
                    </a:p>
                    <a:p>
                      <a:pPr algn="r" rtl="0">
                        <a:lnSpc>
                          <a:spcPct val="115000"/>
                        </a:lnSpc>
                        <a:spcAft>
                          <a:spcPts val="0"/>
                        </a:spcAft>
                      </a:pPr>
                      <a:endParaRPr lang="ar-SA" sz="1400" b="1" dirty="0" smtClean="0">
                        <a:latin typeface="Arial" pitchFamily="34" charset="0"/>
                        <a:ea typeface="Times New Roman"/>
                        <a:cs typeface="Arial" pitchFamily="34" charset="0"/>
                      </a:endParaRPr>
                    </a:p>
                    <a:p>
                      <a:pPr algn="r" rtl="0">
                        <a:lnSpc>
                          <a:spcPct val="115000"/>
                        </a:lnSpc>
                        <a:spcAft>
                          <a:spcPts val="0"/>
                        </a:spcAft>
                      </a:pPr>
                      <a:r>
                        <a:rPr lang="ar-SA" sz="1400" b="1" dirty="0" smtClean="0">
                          <a:latin typeface="Arial" pitchFamily="34" charset="0"/>
                          <a:ea typeface="Times New Roman"/>
                          <a:cs typeface="Arial" pitchFamily="34" charset="0"/>
                        </a:rPr>
                        <a:t>البيان</a:t>
                      </a:r>
                      <a:r>
                        <a:rPr lang="en-US" sz="1400" b="1" dirty="0" smtClean="0">
                          <a:latin typeface="Arial" pitchFamily="34" charset="0"/>
                          <a:ea typeface="Times New Roman"/>
                          <a:cs typeface="Arial" pitchFamily="34" charset="0"/>
                        </a:rPr>
                        <a:t>                          </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535096">
                <a:tc>
                  <a:txBody>
                    <a:bodyPr/>
                    <a:lstStyle/>
                    <a:p>
                      <a:pPr algn="ctr" rtl="0">
                        <a:lnSpc>
                          <a:spcPct val="115000"/>
                        </a:lnSpc>
                        <a:spcAft>
                          <a:spcPts val="0"/>
                        </a:spcAft>
                      </a:pPr>
                      <a:r>
                        <a:rPr lang="en-US" sz="1400" b="1">
                          <a:latin typeface="Arial" pitchFamily="34" charset="0"/>
                          <a:ea typeface="Times New Roman"/>
                          <a:cs typeface="Arial" pitchFamily="34" charset="0"/>
                        </a:rPr>
                        <a:t>23</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9</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latin typeface="Arial" pitchFamily="34" charset="0"/>
                          <a:ea typeface="Times New Roman"/>
                          <a:cs typeface="Arial" pitchFamily="34" charset="0"/>
                        </a:rPr>
                        <a:t>0.5</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4.8</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latin typeface="Arial" pitchFamily="34" charset="0"/>
                          <a:ea typeface="Times New Roman"/>
                          <a:cs typeface="Arial" pitchFamily="34" charset="0"/>
                        </a:rPr>
                        <a:t>114</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625</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latin typeface="Arial" pitchFamily="34" charset="0"/>
                          <a:ea typeface="Times New Roman"/>
                          <a:cs typeface="Arial" pitchFamily="34" charset="0"/>
                        </a:rPr>
                        <a:t>0.4</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2.3</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latin typeface="Arial" pitchFamily="34" charset="0"/>
                          <a:ea typeface="Times New Roman"/>
                          <a:cs typeface="Arial" pitchFamily="34" charset="0"/>
                        </a:rPr>
                        <a:t>0.2</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400" b="1">
                          <a:latin typeface="Arial" pitchFamily="34" charset="0"/>
                          <a:ea typeface="Times New Roman"/>
                          <a:cs typeface="Arial" pitchFamily="34" charset="0"/>
                        </a:rPr>
                        <a:t>0.6</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1760" algn="ctr" rtl="1">
                        <a:lnSpc>
                          <a:spcPct val="115000"/>
                        </a:lnSpc>
                        <a:spcAft>
                          <a:spcPts val="0"/>
                        </a:spcAft>
                      </a:pPr>
                      <a:r>
                        <a:rPr lang="ar-SA" sz="1400" b="1" dirty="0">
                          <a:latin typeface="Arial" pitchFamily="34" charset="0"/>
                          <a:ea typeface="Times New Roman"/>
                          <a:cs typeface="Arial" pitchFamily="34" charset="0"/>
                        </a:rPr>
                        <a:t>المحتوى الكلى (مليجرام)</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052">
                <a:tc>
                  <a:txBody>
                    <a:bodyPr/>
                    <a:lstStyle/>
                    <a:p>
                      <a:pPr algn="ctr" rtl="0">
                        <a:lnSpc>
                          <a:spcPct val="115000"/>
                        </a:lnSpc>
                        <a:spcAft>
                          <a:spcPts val="0"/>
                        </a:spcAft>
                      </a:pPr>
                      <a:r>
                        <a:rPr lang="en-US" sz="1400" b="1" dirty="0" smtClean="0">
                          <a:latin typeface="Arial" pitchFamily="34" charset="0"/>
                          <a:ea typeface="Times New Roman"/>
                          <a:cs typeface="Arial" pitchFamily="34" charset="0"/>
                        </a:rPr>
                        <a:t>---</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11</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3</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8</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2</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156</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19</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11</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Arial" pitchFamily="34" charset="0"/>
                          <a:ea typeface="Times New Roman"/>
                          <a:cs typeface="Arial" pitchFamily="34" charset="0"/>
                        </a:rPr>
                        <a:t>12</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400" b="1">
                          <a:latin typeface="Arial" pitchFamily="34" charset="0"/>
                          <a:ea typeface="Times New Roman"/>
                          <a:cs typeface="Arial" pitchFamily="34" charset="0"/>
                        </a:rPr>
                        <a:t>30</a:t>
                      </a: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latin typeface="Arial" pitchFamily="34" charset="0"/>
                          <a:ea typeface="Times New Roman"/>
                          <a:cs typeface="Arial" pitchFamily="34" charset="0"/>
                        </a:rPr>
                        <a:t>الأحتياج اليومى للشخص البالغ (%)</a:t>
                      </a:r>
                      <a:endParaRPr lang="en-US" sz="1400" b="1" dirty="0">
                        <a:latin typeface="Arial" pitchFamily="34" charset="0"/>
                        <a:ea typeface="Times New Roman"/>
                        <a:cs typeface="Arial" pitchFamily="34" charset="0"/>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259" name="Rectangle 3"/>
          <p:cNvSpPr>
            <a:spLocks noChangeArrowheads="1"/>
          </p:cNvSpPr>
          <p:nvPr/>
        </p:nvSpPr>
        <p:spPr bwMode="auto">
          <a:xfrm>
            <a:off x="0" y="914400"/>
            <a:ext cx="88392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1125" algn="r" defTabSz="914400" rtl="1" eaLnBrk="1" fontAlgn="base" latinLnBrk="0" hangingPunct="1">
              <a:lnSpc>
                <a:spcPct val="100000"/>
              </a:lnSpc>
              <a:spcBef>
                <a:spcPct val="0"/>
              </a:spcBef>
              <a:spcAft>
                <a:spcPct val="0"/>
              </a:spcAft>
              <a:buClrTx/>
              <a:buSzTx/>
              <a:buFontTx/>
              <a:buNone/>
              <a:tabLst>
                <a:tab pos="292100" algn="l"/>
              </a:tabLst>
            </a:pPr>
            <a:r>
              <a:rPr kumimoji="0" lang="ar-SA" sz="20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محتوى البذور من  العناصر المعدنية ( القيم فى عينة اساسية وزنها 100جم)</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111125" algn="l" defTabSz="914400" rtl="1" eaLnBrk="0" fontAlgn="base" latinLnBrk="0" hangingPunct="0">
              <a:lnSpc>
                <a:spcPct val="100000"/>
              </a:lnSpc>
              <a:spcBef>
                <a:spcPct val="0"/>
              </a:spcBef>
              <a:spcAft>
                <a:spcPct val="0"/>
              </a:spcAft>
              <a:buClrTx/>
              <a:buSzTx/>
              <a:buFontTx/>
              <a:buNone/>
              <a:tabLst>
                <a:tab pos="292100" algn="l"/>
              </a:tabLst>
            </a:pPr>
            <a:endPar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111125" algn="l" defTabSz="914400" rtl="1" eaLnBrk="0" fontAlgn="base" latinLnBrk="0" hangingPunct="0">
              <a:lnSpc>
                <a:spcPct val="100000"/>
              </a:lnSpc>
              <a:spcBef>
                <a:spcPct val="0"/>
              </a:spcBef>
              <a:spcAft>
                <a:spcPct val="0"/>
              </a:spcAft>
              <a:buClrTx/>
              <a:buSzTx/>
              <a:buFontTx/>
              <a:buNone/>
              <a:tabLst>
                <a:tab pos="292100" algn="l"/>
              </a:tabLst>
            </a:pPr>
            <a:r>
              <a:rPr lang="ar-SA" sz="2000" b="1" dirty="0" smtClean="0">
                <a:latin typeface="Calibri" pitchFamily="34" charset="0"/>
                <a:ea typeface="Times New Roman" pitchFamily="18" charset="0"/>
                <a:cs typeface="Arial" pitchFamily="34" charset="0"/>
              </a:rPr>
              <a:t>  </a:t>
            </a:r>
          </a:p>
          <a:p>
            <a:pPr marL="0" marR="0" lvl="0" indent="111125" algn="l" defTabSz="914400" rtl="1" eaLnBrk="0" fontAlgn="base" latinLnBrk="0" hangingPunct="0">
              <a:lnSpc>
                <a:spcPct val="100000"/>
              </a:lnSpc>
              <a:spcBef>
                <a:spcPct val="0"/>
              </a:spcBef>
              <a:spcAft>
                <a:spcPct val="0"/>
              </a:spcAft>
              <a:buClrTx/>
              <a:buSzTx/>
              <a:buFontTx/>
              <a:buNone/>
              <a:tabLst>
                <a:tab pos="292100" algn="l"/>
              </a:tabLst>
            </a:pPr>
            <a:endPar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111125" algn="l" defTabSz="914400" rtl="1" eaLnBrk="0" fontAlgn="base" latinLnBrk="0" hangingPunct="0">
              <a:lnSpc>
                <a:spcPct val="100000"/>
              </a:lnSpc>
              <a:spcBef>
                <a:spcPct val="0"/>
              </a:spcBef>
              <a:spcAft>
                <a:spcPct val="0"/>
              </a:spcAft>
              <a:buClrTx/>
              <a:buSzTx/>
              <a:buFontTx/>
              <a:buNone/>
              <a:tabLst>
                <a:tab pos="292100" algn="l"/>
              </a:tabLst>
            </a:pPr>
            <a:endParaRPr lang="ar-SA" sz="2000" b="1" dirty="0" smtClean="0">
              <a:latin typeface="Calibri" pitchFamily="34" charset="0"/>
              <a:ea typeface="Times New Roman" pitchFamily="18" charset="0"/>
              <a:cs typeface="Arial" pitchFamily="34" charset="0"/>
            </a:endParaRPr>
          </a:p>
          <a:p>
            <a:pPr marL="0" marR="0" lvl="0" indent="111125" algn="l" defTabSz="914400" rtl="1" eaLnBrk="0" fontAlgn="base" latinLnBrk="0" hangingPunct="0">
              <a:lnSpc>
                <a:spcPct val="100000"/>
              </a:lnSpc>
              <a:spcBef>
                <a:spcPct val="0"/>
              </a:spcBef>
              <a:spcAft>
                <a:spcPct val="0"/>
              </a:spcAft>
              <a:buClrTx/>
              <a:buSzTx/>
              <a:buFontTx/>
              <a:buNone/>
              <a:tabLst>
                <a:tab pos="292100" algn="l"/>
              </a:tabLst>
            </a:pPr>
            <a:endPar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111125" algn="l" defTabSz="914400" rtl="1" eaLnBrk="0" fontAlgn="base" latinLnBrk="0" hangingPunct="0">
              <a:lnSpc>
                <a:spcPct val="100000"/>
              </a:lnSpc>
              <a:spcBef>
                <a:spcPct val="0"/>
              </a:spcBef>
              <a:spcAft>
                <a:spcPct val="0"/>
              </a:spcAft>
              <a:buClrTx/>
              <a:buSzTx/>
              <a:buFontTx/>
              <a:buNone/>
              <a:tabLst>
                <a:tab pos="292100" algn="l"/>
              </a:tabLst>
            </a:pPr>
            <a:endParaRPr lang="ar-SA" sz="2000" b="1" dirty="0" smtClean="0">
              <a:latin typeface="Calibri" pitchFamily="34" charset="0"/>
              <a:ea typeface="Times New Roman" pitchFamily="18" charset="0"/>
              <a:cs typeface="Arial" pitchFamily="34" charset="0"/>
            </a:endParaRPr>
          </a:p>
          <a:p>
            <a:pPr marL="0" marR="0" lvl="0" indent="111125" algn="l" defTabSz="914400" rtl="1" eaLnBrk="0" fontAlgn="base" latinLnBrk="0" hangingPunct="0">
              <a:lnSpc>
                <a:spcPct val="100000"/>
              </a:lnSpc>
              <a:spcBef>
                <a:spcPct val="0"/>
              </a:spcBef>
              <a:spcAft>
                <a:spcPct val="0"/>
              </a:spcAft>
              <a:buClrTx/>
              <a:buSzTx/>
              <a:buFontTx/>
              <a:buNone/>
              <a:tabLst>
                <a:tab pos="292100" algn="l"/>
              </a:tabLst>
            </a:pPr>
            <a:endParaRPr lang="ar-SA" sz="2000" b="1" dirty="0" smtClean="0">
              <a:latin typeface="Calibri" pitchFamily="34" charset="0"/>
              <a:ea typeface="Times New Roman" pitchFamily="18" charset="0"/>
              <a:cs typeface="Arial" pitchFamily="34" charset="0"/>
            </a:endParaRPr>
          </a:p>
          <a:p>
            <a:pPr marL="0" marR="0" lvl="0" indent="111125" algn="r" defTabSz="914400" rtl="1" eaLnBrk="0" fontAlgn="base" latinLnBrk="0" hangingPunct="0">
              <a:lnSpc>
                <a:spcPct val="100000"/>
              </a:lnSpc>
              <a:spcBef>
                <a:spcPct val="0"/>
              </a:spcBef>
              <a:spcAft>
                <a:spcPct val="0"/>
              </a:spcAft>
              <a:buClrTx/>
              <a:buSzTx/>
              <a:buFontTx/>
              <a:buNone/>
              <a:tabLst>
                <a:tab pos="292100" algn="l"/>
              </a:tabLst>
            </a:pPr>
            <a:endPar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111125" algn="r" defTabSz="914400" rtl="1" eaLnBrk="0" fontAlgn="base" latinLnBrk="0" hangingPunct="0">
              <a:lnSpc>
                <a:spcPct val="100000"/>
              </a:lnSpc>
              <a:spcBef>
                <a:spcPct val="0"/>
              </a:spcBef>
              <a:spcAft>
                <a:spcPct val="0"/>
              </a:spcAft>
              <a:buClrTx/>
              <a:buSzTx/>
              <a:buFontTx/>
              <a:buNone/>
              <a:tabLst>
                <a:tab pos="292100" algn="l"/>
              </a:tabLst>
            </a:pPr>
            <a:endParaRPr kumimoji="0" lang="ar-SA" sz="2000" b="1" i="0" u="none" strike="noStrike" cap="none" normalizeH="0" dirty="0" smtClean="0">
              <a:ln>
                <a:noFill/>
              </a:ln>
              <a:solidFill>
                <a:schemeClr val="tx1"/>
              </a:solidFill>
              <a:effectLst/>
              <a:latin typeface="Calibri" pitchFamily="34" charset="0"/>
              <a:ea typeface="Times New Roman" pitchFamily="18" charset="0"/>
              <a:cs typeface="Arial" pitchFamily="34" charset="0"/>
            </a:endParaRPr>
          </a:p>
          <a:p>
            <a:pPr marL="0" marR="0" lvl="0" indent="111125" algn="r" defTabSz="914400" rtl="1" eaLnBrk="0" fontAlgn="base" latinLnBrk="0" hangingPunct="0">
              <a:lnSpc>
                <a:spcPct val="100000"/>
              </a:lnSpc>
              <a:spcBef>
                <a:spcPct val="0"/>
              </a:spcBef>
              <a:spcAft>
                <a:spcPct val="0"/>
              </a:spcAft>
              <a:buClrTx/>
              <a:buSzTx/>
              <a:buFontTx/>
              <a:buNone/>
              <a:tabLst>
                <a:tab pos="292100" algn="l"/>
              </a:tabLst>
            </a:pPr>
            <a:r>
              <a:rPr lang="ar-SA" sz="2000" b="1" dirty="0" smtClean="0">
                <a:latin typeface="Calibri" pitchFamily="34" charset="0"/>
                <a:ea typeface="Times New Roman" pitchFamily="18" charset="0"/>
                <a:cs typeface="Arial" pitchFamily="34" charset="0"/>
              </a:rPr>
              <a:t>                     </a:t>
            </a:r>
            <a:r>
              <a:rPr kumimoji="0" lang="ar-SA" sz="20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محتوى البذور من  الفيتامينات ( القيم فى عينة اساسية وزنها 100جم)</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111125" algn="l" defTabSz="914400" rtl="0" eaLnBrk="0" fontAlgn="base" latinLnBrk="0" hangingPunct="0">
              <a:lnSpc>
                <a:spcPct val="100000"/>
              </a:lnSpc>
              <a:spcBef>
                <a:spcPct val="0"/>
              </a:spcBef>
              <a:spcAft>
                <a:spcPct val="0"/>
              </a:spcAft>
              <a:buClrTx/>
              <a:buSzTx/>
              <a:buFontTx/>
              <a:buNone/>
              <a:tabLst>
                <a:tab pos="2921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anim calcmode="lin" valueType="num">
                                      <p:cBhvr additive="base">
                                        <p:cTn id="13"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6259">
                                            <p:txEl>
                                              <p:pRg st="10" end="10"/>
                                            </p:txEl>
                                          </p:spTgt>
                                        </p:tgtEl>
                                        <p:attrNameLst>
                                          <p:attrName>style.visibility</p:attrName>
                                        </p:attrNameLst>
                                      </p:cBhvr>
                                      <p:to>
                                        <p:strVal val="visible"/>
                                      </p:to>
                                    </p:set>
                                    <p:anim calcmode="lin" valueType="num">
                                      <p:cBhvr additive="base">
                                        <p:cTn id="19" dur="500" fill="hold"/>
                                        <p:tgtEl>
                                          <p:spTgt spid="96259">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1143000"/>
        </p:xfrm>
        <a:graphic>
          <a:graphicData uri="http://schemas.openxmlformats.org/presentationml/2006/ole">
            <mc:AlternateContent xmlns:mc="http://schemas.openxmlformats.org/markup-compatibility/2006">
              <mc:Choice xmlns:v="urn:schemas-microsoft-com:vml" Requires="v">
                <p:oleObj spid="_x0000_s109572"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ounded Rectangle 4"/>
          <p:cNvSpPr/>
          <p:nvPr/>
        </p:nvSpPr>
        <p:spPr>
          <a:xfrm>
            <a:off x="4648200" y="1981200"/>
            <a:ext cx="4495800" cy="4648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indent="185738" algn="just" rtl="1"/>
            <a:endParaRPr lang="ar-SA" sz="2200" b="1" dirty="0" smtClean="0"/>
          </a:p>
          <a:p>
            <a:pPr indent="185738" algn="just" rtl="1"/>
            <a:r>
              <a:rPr lang="ar-SA" sz="2200" b="1" dirty="0" smtClean="0"/>
              <a:t>إعداد وجبات غذائية من بذور فول المانج:</a:t>
            </a:r>
            <a:r>
              <a:rPr lang="ar-SA" sz="2000" b="1" dirty="0" smtClean="0"/>
              <a:t> </a:t>
            </a:r>
          </a:p>
          <a:p>
            <a:pPr indent="185738" algn="just" rtl="1"/>
            <a:endParaRPr lang="ar-SA" sz="2000" b="1" dirty="0" smtClean="0">
              <a:solidFill>
                <a:schemeClr val="accent1">
                  <a:lumMod val="75000"/>
                </a:schemeClr>
              </a:solidFill>
              <a:latin typeface="Arial" pitchFamily="34" charset="0"/>
              <a:cs typeface="Arial" pitchFamily="34" charset="0"/>
            </a:endParaRPr>
          </a:p>
          <a:p>
            <a:pPr indent="185738" algn="just" rtl="1"/>
            <a:r>
              <a:rPr lang="ar-SA" sz="2000" b="1" dirty="0" smtClean="0">
                <a:solidFill>
                  <a:schemeClr val="bg1"/>
                </a:solidFill>
                <a:latin typeface="Arial" pitchFamily="34" charset="0"/>
                <a:cs typeface="Arial" pitchFamily="34" charset="0"/>
              </a:rPr>
              <a:t>إستخدام البذور فى </a:t>
            </a:r>
          </a:p>
          <a:p>
            <a:pPr indent="185738" algn="just" rtl="1"/>
            <a:r>
              <a:rPr lang="ar-SA" sz="2000" b="1" dirty="0" smtClean="0">
                <a:solidFill>
                  <a:schemeClr val="bg1"/>
                </a:solidFill>
                <a:latin typeface="Arial" pitchFamily="34" charset="0"/>
                <a:cs typeface="Arial" pitchFamily="34" charset="0"/>
              </a:rPr>
              <a:t>عمل شوربة</a:t>
            </a:r>
            <a:endParaRPr lang="ar-SA" sz="2000" b="1" dirty="0" smtClean="0">
              <a:solidFill>
                <a:schemeClr val="bg1"/>
              </a:solidFill>
            </a:endParaRPr>
          </a:p>
          <a:p>
            <a:pPr indent="185738" algn="just" rtl="1"/>
            <a:endParaRPr lang="ar-SA" sz="2000" b="1" dirty="0" smtClean="0"/>
          </a:p>
          <a:p>
            <a:pPr indent="185738" algn="just" rtl="1"/>
            <a:endParaRPr lang="ar-SA" sz="2000" b="1" dirty="0" smtClean="0"/>
          </a:p>
          <a:p>
            <a:pPr algn="r" rtl="1"/>
            <a:r>
              <a:rPr lang="ar-SA" sz="2000" b="1" dirty="0" smtClean="0">
                <a:latin typeface="Arial" pitchFamily="34" charset="0"/>
                <a:cs typeface="Arial" pitchFamily="34" charset="0"/>
              </a:rPr>
              <a:t>أوإستخدام القرون الخضراء </a:t>
            </a:r>
          </a:p>
          <a:p>
            <a:pPr algn="r" rtl="1"/>
            <a:r>
              <a:rPr lang="ar-SA" sz="2000" b="1" dirty="0" smtClean="0">
                <a:latin typeface="Arial" pitchFamily="34" charset="0"/>
                <a:cs typeface="Arial" pitchFamily="34" charset="0"/>
              </a:rPr>
              <a:t>كاملة قبل تمام النضج</a:t>
            </a:r>
          </a:p>
          <a:p>
            <a:pPr indent="185738" algn="just" rtl="1"/>
            <a:r>
              <a:rPr lang="ar-SA" sz="2000" b="1" dirty="0" smtClean="0">
                <a:latin typeface="Arial" pitchFamily="34" charset="0"/>
                <a:cs typeface="Arial" pitchFamily="34" charset="0"/>
              </a:rPr>
              <a:t> مع الطماطم او</a:t>
            </a:r>
          </a:p>
          <a:p>
            <a:pPr indent="185738" algn="just" rtl="1"/>
            <a:r>
              <a:rPr lang="ar-SA" sz="2000" b="1" dirty="0" smtClean="0">
                <a:latin typeface="Arial" pitchFamily="34" charset="0"/>
                <a:cs typeface="Arial" pitchFamily="34" charset="0"/>
              </a:rPr>
              <a:t> الصلصة كما تستخدم</a:t>
            </a:r>
          </a:p>
          <a:p>
            <a:pPr indent="185738" algn="just" rtl="1"/>
            <a:r>
              <a:rPr lang="ar-SA" sz="2000" b="1" dirty="0" smtClean="0">
                <a:latin typeface="Arial" pitchFamily="34" charset="0"/>
                <a:cs typeface="Arial" pitchFamily="34" charset="0"/>
              </a:rPr>
              <a:t> الفاصوليا او البسلة ، </a:t>
            </a:r>
          </a:p>
          <a:p>
            <a:pPr indent="185738" algn="just" rtl="1"/>
            <a:endParaRPr lang="ar-SA" sz="2000" b="1" dirty="0" smtClean="0"/>
          </a:p>
          <a:p>
            <a:pPr indent="185738" algn="just" rtl="1"/>
            <a:endParaRPr lang="ar-SA" sz="2000" b="1" dirty="0" smtClean="0"/>
          </a:p>
          <a:p>
            <a:pPr indent="185738" algn="just" rtl="1"/>
            <a:endParaRPr lang="ar-SA" sz="2000" b="1" dirty="0" smtClean="0"/>
          </a:p>
        </p:txBody>
      </p:sp>
      <p:sp>
        <p:nvSpPr>
          <p:cNvPr id="7" name="Rounded Rectangle 6"/>
          <p:cNvSpPr/>
          <p:nvPr/>
        </p:nvSpPr>
        <p:spPr>
          <a:xfrm>
            <a:off x="0" y="1981200"/>
            <a:ext cx="4419600" cy="48768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dirty="0" smtClean="0"/>
          </a:p>
        </p:txBody>
      </p:sp>
      <p:sp>
        <p:nvSpPr>
          <p:cNvPr id="10" name="Rectangle 9"/>
          <p:cNvSpPr/>
          <p:nvPr/>
        </p:nvSpPr>
        <p:spPr>
          <a:xfrm>
            <a:off x="4495800" y="1295400"/>
            <a:ext cx="3733800" cy="5334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lvl="0" algn="r" rtl="1" fontAlgn="base">
              <a:spcBef>
                <a:spcPct val="0"/>
              </a:spcBef>
              <a:spcAft>
                <a:spcPct val="0"/>
              </a:spcAft>
            </a:pPr>
            <a:r>
              <a:rPr lang="ar-SA" sz="2400" b="1" dirty="0" smtClean="0">
                <a:solidFill>
                  <a:schemeClr val="bg1"/>
                </a:solidFill>
                <a:latin typeface="Arial" pitchFamily="34" charset="0"/>
                <a:ea typeface="Times New Roman" pitchFamily="18" charset="0"/>
                <a:cs typeface="Arial" pitchFamily="34" charset="0"/>
              </a:rPr>
              <a:t>ألاستخدمات الغذائية:  </a:t>
            </a:r>
            <a:endParaRPr lang="ar-SA" sz="2400" dirty="0" smtClean="0">
              <a:solidFill>
                <a:schemeClr val="bg1"/>
              </a:solidFill>
              <a:latin typeface="Arial" pitchFamily="34" charset="0"/>
              <a:cs typeface="Arial" pitchFamily="34" charset="0"/>
            </a:endParaRPr>
          </a:p>
        </p:txBody>
      </p:sp>
      <p:pic>
        <p:nvPicPr>
          <p:cNvPr id="8" name="food-image" descr="Pasta and bean soup (Pasta e fagioli)"/>
          <p:cNvPicPr/>
          <p:nvPr/>
        </p:nvPicPr>
        <p:blipFill>
          <a:blip r:embed="rId7" cstate="print"/>
          <a:srcRect/>
          <a:stretch>
            <a:fillRect/>
          </a:stretch>
        </p:blipFill>
        <p:spPr bwMode="auto">
          <a:xfrm>
            <a:off x="4953000" y="2667000"/>
            <a:ext cx="1828800" cy="1524000"/>
          </a:xfrm>
          <a:prstGeom prst="rect">
            <a:avLst/>
          </a:prstGeom>
          <a:noFill/>
          <a:ln w="9525">
            <a:noFill/>
            <a:miter lim="800000"/>
            <a:headEnd/>
            <a:tailEnd/>
          </a:ln>
        </p:spPr>
      </p:pic>
      <p:pic>
        <p:nvPicPr>
          <p:cNvPr id="12" name="Picture 11" descr="How to Sprout Mung Beans | Sprouted Mung beans Recipe">
            <a:hlinkClick r:id="rId8"/>
          </p:cNvPr>
          <p:cNvPicPr/>
          <p:nvPr/>
        </p:nvPicPr>
        <p:blipFill>
          <a:blip r:embed="rId9" cstate="print"/>
          <a:srcRect/>
          <a:stretch>
            <a:fillRect/>
          </a:stretch>
        </p:blipFill>
        <p:spPr bwMode="auto">
          <a:xfrm>
            <a:off x="304800" y="3810000"/>
            <a:ext cx="1905000" cy="1524000"/>
          </a:xfrm>
          <a:prstGeom prst="rect">
            <a:avLst/>
          </a:prstGeom>
          <a:noFill/>
          <a:ln w="9525">
            <a:noFill/>
            <a:miter lim="800000"/>
            <a:headEnd/>
            <a:tailEnd/>
          </a:ln>
        </p:spPr>
      </p:pic>
      <p:pic>
        <p:nvPicPr>
          <p:cNvPr id="13" name="صورة 53" descr="What Are the Health Benefits of Mung Beans?"/>
          <p:cNvPicPr>
            <a:picLocks noChangeAspect="1" noChangeArrowheads="1"/>
          </p:cNvPicPr>
          <p:nvPr/>
        </p:nvPicPr>
        <p:blipFill>
          <a:blip r:embed="rId10" cstate="print"/>
          <a:srcRect/>
          <a:stretch>
            <a:fillRect/>
          </a:stretch>
        </p:blipFill>
        <p:spPr bwMode="auto">
          <a:xfrm>
            <a:off x="762000" y="5334001"/>
            <a:ext cx="2895600" cy="1420761"/>
          </a:xfrm>
          <a:prstGeom prst="rect">
            <a:avLst/>
          </a:prstGeom>
          <a:noFill/>
          <a:ln w="9525">
            <a:noFill/>
            <a:miter lim="800000"/>
            <a:headEnd/>
            <a:tailEnd/>
          </a:ln>
        </p:spPr>
      </p:pic>
      <p:pic>
        <p:nvPicPr>
          <p:cNvPr id="14" name="food-image" descr="French beans"/>
          <p:cNvPicPr/>
          <p:nvPr/>
        </p:nvPicPr>
        <p:blipFill>
          <a:blip r:embed="rId11" cstate="print"/>
          <a:srcRect/>
          <a:stretch>
            <a:fillRect/>
          </a:stretch>
        </p:blipFill>
        <p:spPr bwMode="auto">
          <a:xfrm>
            <a:off x="4724400" y="4495800"/>
            <a:ext cx="1752599" cy="1447800"/>
          </a:xfrm>
          <a:prstGeom prst="rect">
            <a:avLst/>
          </a:prstGeom>
          <a:noFill/>
          <a:ln w="9525">
            <a:noFill/>
            <a:miter lim="800000"/>
            <a:headEnd/>
            <a:tailEnd/>
          </a:ln>
        </p:spPr>
      </p:pic>
      <p:pic>
        <p:nvPicPr>
          <p:cNvPr id="15" name="food-image" descr="Broad bean and courgette pilaf">
            <a:hlinkClick r:id="rId12"/>
          </p:cNvPr>
          <p:cNvPicPr/>
          <p:nvPr/>
        </p:nvPicPr>
        <p:blipFill>
          <a:blip r:embed="rId13" cstate="print"/>
          <a:srcRect/>
          <a:stretch>
            <a:fillRect/>
          </a:stretch>
        </p:blipFill>
        <p:spPr bwMode="auto">
          <a:xfrm>
            <a:off x="304800" y="2133600"/>
            <a:ext cx="1905000" cy="1524000"/>
          </a:xfrm>
          <a:prstGeom prst="rect">
            <a:avLst/>
          </a:prstGeom>
          <a:noFill/>
          <a:ln w="9525">
            <a:noFill/>
            <a:miter lim="800000"/>
            <a:headEnd/>
            <a:tailEnd/>
          </a:ln>
        </p:spPr>
      </p:pic>
      <p:sp>
        <p:nvSpPr>
          <p:cNvPr id="16" name="Rectangle 15"/>
          <p:cNvSpPr/>
          <p:nvPr/>
        </p:nvSpPr>
        <p:spPr>
          <a:xfrm>
            <a:off x="2438400" y="2286001"/>
            <a:ext cx="1752600" cy="646331"/>
          </a:xfrm>
          <a:prstGeom prst="rect">
            <a:avLst/>
          </a:prstGeom>
        </p:spPr>
        <p:txBody>
          <a:bodyPr wrap="square">
            <a:spAutoFit/>
          </a:bodyPr>
          <a:lstStyle/>
          <a:p>
            <a:pPr indent="185738" algn="just" rtl="1"/>
            <a:r>
              <a:rPr lang="ar-SA" b="1" dirty="0" smtClean="0">
                <a:solidFill>
                  <a:schemeClr val="bg1"/>
                </a:solidFill>
                <a:latin typeface="Arial" pitchFamily="34" charset="0"/>
                <a:cs typeface="Arial" pitchFamily="34" charset="0"/>
              </a:rPr>
              <a:t>استخدام البذور المسلوقة مع السلطة</a:t>
            </a:r>
            <a:endParaRPr lang="ar-SA" sz="1600" b="1" dirty="0" smtClean="0">
              <a:solidFill>
                <a:schemeClr val="bg1"/>
              </a:solidFill>
            </a:endParaRPr>
          </a:p>
        </p:txBody>
      </p:sp>
      <p:sp>
        <p:nvSpPr>
          <p:cNvPr id="17" name="Rectangle 16"/>
          <p:cNvSpPr/>
          <p:nvPr/>
        </p:nvSpPr>
        <p:spPr>
          <a:xfrm>
            <a:off x="2209799" y="3886200"/>
            <a:ext cx="2093419" cy="1477328"/>
          </a:xfrm>
          <a:prstGeom prst="rect">
            <a:avLst/>
          </a:prstGeom>
        </p:spPr>
        <p:txBody>
          <a:bodyPr wrap="square">
            <a:spAutoFit/>
          </a:bodyPr>
          <a:lstStyle/>
          <a:p>
            <a:pPr algn="r"/>
            <a:r>
              <a:rPr lang="ar-SA" b="1" dirty="0" smtClean="0">
                <a:solidFill>
                  <a:schemeClr val="bg1"/>
                </a:solidFill>
                <a:latin typeface="Arial" pitchFamily="34" charset="0"/>
                <a:cs typeface="Arial" pitchFamily="34" charset="0"/>
              </a:rPr>
              <a:t>اوقد تستخدم</a:t>
            </a:r>
            <a:r>
              <a:rPr lang="en-US" b="1" dirty="0" smtClean="0">
                <a:solidFill>
                  <a:schemeClr val="bg1"/>
                </a:solidFill>
                <a:latin typeface="Arial" pitchFamily="34" charset="0"/>
                <a:cs typeface="Arial" pitchFamily="34" charset="0"/>
              </a:rPr>
              <a:t> </a:t>
            </a:r>
          </a:p>
          <a:p>
            <a:pPr algn="r" rtl="1"/>
            <a:r>
              <a:rPr lang="en-US" b="1" dirty="0" smtClean="0">
                <a:solidFill>
                  <a:schemeClr val="bg1"/>
                </a:solidFill>
                <a:latin typeface="Arial" pitchFamily="34" charset="0"/>
                <a:cs typeface="Arial" pitchFamily="34" charset="0"/>
              </a:rPr>
              <a:t> </a:t>
            </a:r>
            <a:r>
              <a:rPr lang="ar-SA" b="1" dirty="0" smtClean="0">
                <a:solidFill>
                  <a:schemeClr val="bg1"/>
                </a:solidFill>
                <a:latin typeface="Arial" pitchFamily="34" charset="0"/>
                <a:cs typeface="Arial" pitchFamily="34" charset="0"/>
              </a:rPr>
              <a:t>البذور المنبتة فى الغذاء</a:t>
            </a:r>
          </a:p>
          <a:p>
            <a:pPr algn="r" rtl="1"/>
            <a:r>
              <a:rPr lang="ar-SA" b="1" dirty="0" smtClean="0">
                <a:solidFill>
                  <a:schemeClr val="bg1"/>
                </a:solidFill>
                <a:latin typeface="Arial" pitchFamily="34" charset="0"/>
                <a:cs typeface="Arial" pitchFamily="34" charset="0"/>
              </a:rPr>
              <a:t>فهى غذاء شهى مفيد للنباتيين</a:t>
            </a:r>
          </a:p>
          <a:p>
            <a:r>
              <a:rPr lang="ar-SA" b="1" dirty="0" smtClean="0">
                <a:solidFill>
                  <a:schemeClr val="bg1"/>
                </a:solidFill>
                <a:latin typeface="Arial" pitchFamily="34" charset="0"/>
                <a:cs typeface="Arial" pitchFamily="34" charset="0"/>
              </a:rPr>
              <a:t> </a:t>
            </a:r>
            <a:endParaRPr lang="ar-SA"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6">
                                            <p:txEl>
                                              <p:pRg st="0" end="0"/>
                                            </p:txEl>
                                          </p:spTgt>
                                        </p:tgtEl>
                                        <p:attrNameLst>
                                          <p:attrName>style.visibility</p:attrName>
                                        </p:attrNameLst>
                                      </p:cBhvr>
                                      <p:to>
                                        <p:strVal val="visible"/>
                                      </p:to>
                                    </p:set>
                                    <p:anim calcmode="lin" valueType="num">
                                      <p:cBhvr additive="base">
                                        <p:cTn id="6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 calcmode="lin" valueType="num">
                                      <p:cBhvr additive="base">
                                        <p:cTn id="7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7">
                                            <p:txEl>
                                              <p:pRg st="1" end="1"/>
                                            </p:txEl>
                                          </p:spTgt>
                                        </p:tgtEl>
                                        <p:attrNameLst>
                                          <p:attrName>style.visibility</p:attrName>
                                        </p:attrNameLst>
                                      </p:cBhvr>
                                      <p:to>
                                        <p:strVal val="visible"/>
                                      </p:to>
                                    </p:set>
                                    <p:anim calcmode="lin" valueType="num">
                                      <p:cBhvr additive="base">
                                        <p:cTn id="8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7">
                                            <p:txEl>
                                              <p:pRg st="2" end="2"/>
                                            </p:txEl>
                                          </p:spTgt>
                                        </p:tgtEl>
                                        <p:attrNameLst>
                                          <p:attrName>style.visibility</p:attrName>
                                        </p:attrNameLst>
                                      </p:cBhvr>
                                      <p:to>
                                        <p:strVal val="visible"/>
                                      </p:to>
                                    </p:set>
                                    <p:anim calcmode="lin" valueType="num">
                                      <p:cBhvr additive="base">
                                        <p:cTn id="8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143000"/>
          </a:xfrm>
        </p:spPr>
        <p:txBody>
          <a:bodyPr>
            <a:normAutofit fontScale="90000"/>
          </a:bodyPr>
          <a:lstStyle/>
          <a:p>
            <a:r>
              <a:rPr lang="ar-SA" dirty="0" smtClean="0">
                <a:ln w="10541" cmpd="sng">
                  <a:solidFill>
                    <a:schemeClr val="accent1">
                      <a:shade val="88000"/>
                      <a:satMod val="110000"/>
                    </a:schemeClr>
                  </a:solidFill>
                  <a:prstDash val="solid"/>
                </a:ln>
                <a:solidFill>
                  <a:srgbClr val="C00000"/>
                </a:solidFill>
                <a:latin typeface="Tahoma" pitchFamily="34" charset="0"/>
                <a:cs typeface="Tahoma" pitchFamily="34" charset="0"/>
              </a:rPr>
              <a:t/>
            </a:r>
            <a:br>
              <a:rPr lang="ar-SA" dirty="0" smtClean="0">
                <a:ln w="10541" cmpd="sng">
                  <a:solidFill>
                    <a:schemeClr val="accent1">
                      <a:shade val="88000"/>
                      <a:satMod val="110000"/>
                    </a:schemeClr>
                  </a:solidFill>
                  <a:prstDash val="solid"/>
                </a:ln>
                <a:solidFill>
                  <a:srgbClr val="C00000"/>
                </a:solidFill>
                <a:latin typeface="Tahoma" pitchFamily="34" charset="0"/>
                <a:cs typeface="Tahoma" pitchFamily="34" charset="0"/>
              </a:rPr>
            </a:br>
            <a:endParaRPr lang="ar-SA" dirty="0"/>
          </a:p>
        </p:txBody>
      </p:sp>
      <p:pic>
        <p:nvPicPr>
          <p:cNvPr id="5" name="Picture 4" descr="map2.jpg"/>
          <p:cNvPicPr>
            <a:picLocks noChangeAspect="1"/>
          </p:cNvPicPr>
          <p:nvPr/>
        </p:nvPicPr>
        <p:blipFill>
          <a:blip r:embed="rId3" cstate="print"/>
          <a:stretch>
            <a:fillRect/>
          </a:stretch>
        </p:blipFill>
        <p:spPr>
          <a:xfrm>
            <a:off x="142844" y="1981201"/>
            <a:ext cx="8858312" cy="3941216"/>
          </a:xfrm>
          <a:prstGeom prst="rect">
            <a:avLst/>
          </a:prstGeom>
        </p:spPr>
      </p:pic>
      <p:pic>
        <p:nvPicPr>
          <p:cNvPr id="7" name="Content Placeholder 3" descr="King Saud University - College of Foods and Agriculture">
            <a:hlinkClick r:id="rId4"/>
          </p:cNvPr>
          <p:cNvPicPr>
            <a:picLocks noGrp="1"/>
          </p:cNvPicPr>
          <p:nvPr/>
        </p:nvPicPr>
        <p:blipFill>
          <a:blip r:embed="rId5" cstate="print"/>
          <a:srcRect/>
          <a:stretch>
            <a:fillRect/>
          </a:stretch>
        </p:blipFill>
        <p:spPr bwMode="auto">
          <a:xfrm>
            <a:off x="0" y="0"/>
            <a:ext cx="1295400" cy="1219200"/>
          </a:xfrm>
          <a:prstGeom prst="rect">
            <a:avLst/>
          </a:prstGeom>
          <a:noFill/>
          <a:ln w="9525">
            <a:noFill/>
            <a:miter lim="800000"/>
            <a:headEnd/>
            <a:tailEnd/>
          </a:ln>
        </p:spPr>
      </p:pic>
      <p:sp>
        <p:nvSpPr>
          <p:cNvPr id="8" name="Rectangle 7"/>
          <p:cNvSpPr/>
          <p:nvPr/>
        </p:nvSpPr>
        <p:spPr>
          <a:xfrm>
            <a:off x="2362200" y="1524001"/>
            <a:ext cx="4038600" cy="369332"/>
          </a:xfrm>
          <a:prstGeom prst="rect">
            <a:avLst/>
          </a:prstGeom>
        </p:spPr>
        <p:txBody>
          <a:bodyPr wrap="square">
            <a:spAutoFit/>
          </a:bodyPr>
          <a:lstStyle/>
          <a:p>
            <a:pPr algn="ctr"/>
            <a:r>
              <a:rPr lang="en-US" dirty="0" smtClean="0">
                <a:ln w="10541" cmpd="sng">
                  <a:solidFill>
                    <a:schemeClr val="accent1">
                      <a:shade val="88000"/>
                      <a:satMod val="110000"/>
                    </a:schemeClr>
                  </a:solidFill>
                  <a:prstDash val="solid"/>
                </a:ln>
                <a:solidFill>
                  <a:schemeClr val="bg1"/>
                </a:solidFill>
                <a:latin typeface="Tahoma" pitchFamily="34" charset="0"/>
                <a:cs typeface="Tahoma" pitchFamily="34" charset="0"/>
              </a:rPr>
              <a:t>KINGDOM OF SAUDI ARABIA</a:t>
            </a:r>
            <a:endParaRPr lang="ar-SA" dirty="0">
              <a:solidFill>
                <a:schemeClr val="bg1"/>
              </a:solidFill>
            </a:endParaRPr>
          </a:p>
        </p:txBody>
      </p:sp>
      <p:graphicFrame>
        <p:nvGraphicFramePr>
          <p:cNvPr id="27649"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27651" name="Picture" r:id="rId6" imgW="1018440" imgH="1330200" progId="Word.Picture.8">
                  <p:embed/>
                </p:oleObj>
              </mc:Choice>
              <mc:Fallback>
                <p:oleObj name="Picture" r:id="rId6" imgW="1018440" imgH="1330200" progId="Word.Picture.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9" name="Rectangle 8"/>
          <p:cNvSpPr/>
          <p:nvPr/>
        </p:nvSpPr>
        <p:spPr>
          <a:xfrm>
            <a:off x="1219200" y="1"/>
            <a:ext cx="6477000" cy="830997"/>
          </a:xfrm>
          <a:prstGeom prst="rect">
            <a:avLst/>
          </a:prstGeom>
        </p:spPr>
        <p:txBody>
          <a:bodyPr wrap="square">
            <a:spAutoFit/>
          </a:bodyPr>
          <a:lstStyle/>
          <a:p>
            <a:pPr algn="ctr"/>
            <a:r>
              <a:rPr lang="en-US" sz="2400" b="1" dirty="0" smtClean="0">
                <a:solidFill>
                  <a:schemeClr val="bg1"/>
                </a:solidFill>
              </a:rPr>
              <a:t>The 27</a:t>
            </a:r>
            <a:r>
              <a:rPr lang="en-US" sz="2400" b="1" baseline="30000" dirty="0" smtClean="0">
                <a:solidFill>
                  <a:schemeClr val="bg1"/>
                </a:solidFill>
              </a:rPr>
              <a:t>th</a:t>
            </a:r>
            <a:r>
              <a:rPr lang="en-US" sz="2400" b="1" dirty="0" smtClean="0">
                <a:solidFill>
                  <a:schemeClr val="bg1"/>
                </a:solidFill>
              </a:rPr>
              <a:t> Meeting of Saudi Biological Society </a:t>
            </a:r>
            <a:r>
              <a:rPr lang="en-US" sz="2400" b="1" dirty="0" smtClean="0"/>
              <a:t/>
            </a:r>
            <a:br>
              <a:rPr lang="en-US" sz="2400" b="1" dirty="0" smtClean="0"/>
            </a:br>
            <a:r>
              <a:rPr lang="ar-SA" sz="2400" b="1" dirty="0" smtClean="0">
                <a:solidFill>
                  <a:schemeClr val="bg1"/>
                </a:solidFill>
              </a:rPr>
              <a:t>اللقاء السنوى السابع والعشرون للجمعية السعودية لعلوم الحياة</a:t>
            </a:r>
            <a:r>
              <a:rPr lang="ar-SA" sz="2400" b="1" dirty="0" smtClean="0"/>
              <a:t> </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95236"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ectangle 4"/>
          <p:cNvSpPr/>
          <p:nvPr/>
        </p:nvSpPr>
        <p:spPr>
          <a:xfrm>
            <a:off x="0" y="2209801"/>
            <a:ext cx="9144000" cy="4524315"/>
          </a:xfrm>
          <a:prstGeom prst="rect">
            <a:avLst/>
          </a:prstGeom>
        </p:spPr>
        <p:txBody>
          <a:bodyPr wrap="square">
            <a:spAutoFit/>
          </a:bodyPr>
          <a:lstStyle/>
          <a:p>
            <a:pPr algn="just" rtl="1"/>
            <a:r>
              <a:rPr lang="ar-SA" sz="2400" b="1" dirty="0" smtClean="0">
                <a:latin typeface="Arial" pitchFamily="34" charset="0"/>
                <a:cs typeface="Arial" pitchFamily="34" charset="0"/>
              </a:rPr>
              <a:t>   أجريت تجربتان حقليتان  فى ميعادين  مختلفين الأولى فى منتصف مارس والثانية  فى اول  أغسطس خلال الموسم الصيفى  2011 بمحطة التجارب والبحوث الزراعية التابعة لكلية علوم الأغذية والزراعة  ـ جامعة الملك سعود – بديراب  ـ بهدف تقييم انتاجية بعض سلالات فول المانج المستوردة . واتبع فى الزراعة جميع العمليات الزراعية الموصى بها .</a:t>
            </a:r>
            <a:endParaRPr lang="ar-SA" sz="2400" b="1" dirty="0" smtClean="0"/>
          </a:p>
          <a:p>
            <a:pPr algn="just" rtl="1"/>
            <a:r>
              <a:rPr lang="ar-SA" sz="2400" b="1" dirty="0" smtClean="0">
                <a:solidFill>
                  <a:schemeClr val="bg1"/>
                </a:solidFill>
                <a:latin typeface="Arial" pitchFamily="34" charset="0"/>
                <a:cs typeface="Arial" pitchFamily="34" charset="0"/>
              </a:rPr>
              <a:t>خدمة الأرض وتجهيزها للزراعة :</a:t>
            </a:r>
          </a:p>
          <a:p>
            <a:pPr algn="just" rtl="1"/>
            <a:r>
              <a:rPr lang="ar-SA" sz="2400" dirty="0" smtClean="0"/>
              <a:t>   </a:t>
            </a:r>
            <a:r>
              <a:rPr lang="ar-SA" sz="2400" dirty="0" smtClean="0">
                <a:latin typeface="Arial" pitchFamily="34" charset="0"/>
                <a:cs typeface="Arial" pitchFamily="34" charset="0"/>
              </a:rPr>
              <a:t>أجريت عملية الخدمة من رى الارض وعند وصولها للاستحراث تم حرثها مرتين متعامدتين وتزحيفها لتنعيم حبيبات التربة مع إجراء التسوية المناسبة لتسهيل عملية الري وتقسيمها الى احواض مساحة 3متر  </a:t>
            </a:r>
            <a:r>
              <a:rPr lang="en-US" sz="2400" dirty="0" smtClean="0">
                <a:latin typeface="Arial" pitchFamily="34" charset="0"/>
                <a:cs typeface="Arial" pitchFamily="34" charset="0"/>
              </a:rPr>
              <a:t>X </a:t>
            </a:r>
            <a:r>
              <a:rPr lang="ar-SA" sz="2400" dirty="0" smtClean="0">
                <a:latin typeface="Arial" pitchFamily="34" charset="0"/>
                <a:cs typeface="Arial" pitchFamily="34" charset="0"/>
              </a:rPr>
              <a:t>  3.5 متر وهى تعادل 10.50 م2.</a:t>
            </a:r>
          </a:p>
          <a:p>
            <a:pPr algn="just" rtl="1"/>
            <a:endParaRPr lang="ar-SA" sz="2400" b="1" dirty="0" smtClean="0">
              <a:solidFill>
                <a:schemeClr val="bg1"/>
              </a:solidFill>
              <a:latin typeface="Arial" pitchFamily="34" charset="0"/>
              <a:cs typeface="Arial" pitchFamily="34" charset="0"/>
            </a:endParaRPr>
          </a:p>
          <a:p>
            <a:pPr algn="just" rtl="1"/>
            <a:r>
              <a:rPr lang="ar-SA" sz="2400" b="1" dirty="0" smtClean="0">
                <a:solidFill>
                  <a:schemeClr val="bg1"/>
                </a:solidFill>
                <a:latin typeface="Arial" pitchFamily="34" charset="0"/>
                <a:cs typeface="Arial" pitchFamily="34" charset="0"/>
              </a:rPr>
              <a:t>طريقة الزراعة :</a:t>
            </a:r>
          </a:p>
          <a:p>
            <a:pPr algn="just" rtl="1"/>
            <a:r>
              <a:rPr lang="ar-SA" sz="2400" dirty="0" smtClean="0"/>
              <a:t>   زرع  فول المانج  عفيراً فى سطور بينها 20سم ،في جور على أبعاد 20سم مع وضع بذرتين في الجورة .</a:t>
            </a:r>
            <a:endParaRPr lang="ar-EG" sz="2400" b="1" dirty="0" smtClean="0">
              <a:solidFill>
                <a:schemeClr val="bg1"/>
              </a:solidFill>
              <a:latin typeface="Arial" pitchFamily="34" charset="0"/>
              <a:cs typeface="Arial" pitchFamily="34" charset="0"/>
            </a:endParaRPr>
          </a:p>
        </p:txBody>
      </p:sp>
      <p:sp>
        <p:nvSpPr>
          <p:cNvPr id="7" name="Rectangle 6"/>
          <p:cNvSpPr/>
          <p:nvPr/>
        </p:nvSpPr>
        <p:spPr>
          <a:xfrm>
            <a:off x="3048000" y="990600"/>
            <a:ext cx="4658391" cy="646331"/>
          </a:xfrm>
          <a:prstGeom prst="rect">
            <a:avLst/>
          </a:prstGeom>
        </p:spPr>
        <p:txBody>
          <a:bodyPr wrap="none">
            <a:spAutoFit/>
          </a:bodyPr>
          <a:lstStyle/>
          <a:p>
            <a:pPr algn="ctr"/>
            <a:r>
              <a:rPr lang="en-US" sz="3600" b="1" dirty="0" smtClean="0">
                <a:solidFill>
                  <a:schemeClr val="bg1"/>
                </a:solidFill>
              </a:rPr>
              <a:t>Materials and Methods</a:t>
            </a:r>
            <a:endParaRPr lang="ar-SA" sz="3600" dirty="0">
              <a:solidFill>
                <a:schemeClr val="bg1"/>
              </a:solidFill>
            </a:endParaRPr>
          </a:p>
        </p:txBody>
      </p:sp>
      <p:sp>
        <p:nvSpPr>
          <p:cNvPr id="8" name="Rectangle 7"/>
          <p:cNvSpPr/>
          <p:nvPr/>
        </p:nvSpPr>
        <p:spPr>
          <a:xfrm>
            <a:off x="838200" y="1600201"/>
            <a:ext cx="4572000" cy="584775"/>
          </a:xfrm>
          <a:prstGeom prst="rect">
            <a:avLst/>
          </a:prstGeom>
        </p:spPr>
        <p:txBody>
          <a:bodyPr wrap="square">
            <a:spAutoFit/>
          </a:bodyPr>
          <a:lstStyle/>
          <a:p>
            <a:pPr algn="ctr"/>
            <a:r>
              <a:rPr lang="ar-SA" sz="3200" b="1" dirty="0" smtClean="0">
                <a:solidFill>
                  <a:srgbClr val="FFFF00"/>
                </a:solidFill>
                <a:latin typeface="Arial" pitchFamily="34" charset="0"/>
                <a:cs typeface="Arial" pitchFamily="34" charset="0"/>
              </a:rPr>
              <a:t>المواد والطرق المستخدمـة</a:t>
            </a:r>
            <a:endParaRPr lang="ar-SA" sz="32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4"/>
          </p:cNvPr>
          <p:cNvPicPr>
            <a:picLocks noGrp="1"/>
          </p:cNvPicPr>
          <p:nvPr/>
        </p:nvPicPr>
        <p:blipFill>
          <a:blip r:embed="rId5"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130052" name="Picture" r:id="rId6" imgW="1018440" imgH="1330200" progId="Word.Picture.8">
                  <p:embed/>
                </p:oleObj>
              </mc:Choice>
              <mc:Fallback>
                <p:oleObj name="Picture" r:id="rId6" imgW="1018440" imgH="1330200" progId="Word.Picture.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ectangle 4"/>
          <p:cNvSpPr/>
          <p:nvPr/>
        </p:nvSpPr>
        <p:spPr>
          <a:xfrm>
            <a:off x="6934200" y="1447800"/>
            <a:ext cx="1894441" cy="523220"/>
          </a:xfrm>
          <a:prstGeom prst="rect">
            <a:avLst/>
          </a:prstGeom>
        </p:spPr>
        <p:txBody>
          <a:bodyPr wrap="square">
            <a:spAutoFit/>
          </a:bodyPr>
          <a:lstStyle/>
          <a:p>
            <a:pPr algn="ctr">
              <a:defRPr/>
            </a:pPr>
            <a:r>
              <a:rPr lang="ar-SA" sz="2800" b="1" dirty="0" smtClean="0">
                <a:solidFill>
                  <a:schemeClr val="bg1"/>
                </a:solidFill>
                <a:latin typeface="Arial" pitchFamily="34" charset="0"/>
                <a:cs typeface="Arial" pitchFamily="34" charset="0"/>
              </a:rPr>
              <a:t>كمية التقاوى:</a:t>
            </a:r>
            <a:endParaRPr lang="ar-SA" sz="2800" dirty="0" smtClean="0">
              <a:solidFill>
                <a:schemeClr val="bg1"/>
              </a:solidFill>
              <a:latin typeface="Arial" pitchFamily="34" charset="0"/>
              <a:cs typeface="Arial" pitchFamily="34" charset="0"/>
            </a:endParaRPr>
          </a:p>
        </p:txBody>
      </p:sp>
      <p:sp>
        <p:nvSpPr>
          <p:cNvPr id="8" name="Rectangle 7"/>
          <p:cNvSpPr/>
          <p:nvPr/>
        </p:nvSpPr>
        <p:spPr>
          <a:xfrm>
            <a:off x="7315200" y="2438400"/>
            <a:ext cx="1295400" cy="523220"/>
          </a:xfrm>
          <a:prstGeom prst="rect">
            <a:avLst/>
          </a:prstGeom>
        </p:spPr>
        <p:txBody>
          <a:bodyPr wrap="square">
            <a:spAutoFit/>
          </a:bodyPr>
          <a:lstStyle/>
          <a:p>
            <a:pPr algn="r"/>
            <a:r>
              <a:rPr lang="ar-EG" sz="2800" b="1" dirty="0" smtClean="0">
                <a:solidFill>
                  <a:schemeClr val="bg1"/>
                </a:solidFill>
                <a:latin typeface="Arial" pitchFamily="34" charset="0"/>
                <a:cs typeface="Arial" pitchFamily="34" charset="0"/>
              </a:rPr>
              <a:t>التسميد</a:t>
            </a:r>
            <a:r>
              <a:rPr lang="ar-SA" sz="2800" b="1" dirty="0" smtClean="0">
                <a:solidFill>
                  <a:schemeClr val="bg1"/>
                </a:solidFill>
                <a:latin typeface="Arial" pitchFamily="34" charset="0"/>
                <a:cs typeface="Arial" pitchFamily="34" charset="0"/>
              </a:rPr>
              <a:t>:</a:t>
            </a:r>
            <a:endParaRPr lang="ar-SA" sz="2800" dirty="0">
              <a:solidFill>
                <a:schemeClr val="bg1"/>
              </a:solidFill>
              <a:latin typeface="Arial" pitchFamily="34" charset="0"/>
              <a:cs typeface="Arial" pitchFamily="34" charset="0"/>
            </a:endParaRPr>
          </a:p>
        </p:txBody>
      </p:sp>
      <p:sp>
        <p:nvSpPr>
          <p:cNvPr id="9" name="Rectangle 8"/>
          <p:cNvSpPr/>
          <p:nvPr/>
        </p:nvSpPr>
        <p:spPr>
          <a:xfrm>
            <a:off x="228600" y="2819400"/>
            <a:ext cx="8458200" cy="2308324"/>
          </a:xfrm>
          <a:prstGeom prst="rect">
            <a:avLst/>
          </a:prstGeom>
        </p:spPr>
        <p:txBody>
          <a:bodyPr wrap="square">
            <a:spAutoFit/>
          </a:bodyPr>
          <a:lstStyle/>
          <a:p>
            <a:pPr algn="just" rtl="1"/>
            <a:r>
              <a:rPr lang="ar-SA" sz="2400" b="1" dirty="0" smtClean="0">
                <a:latin typeface="Arial" pitchFamily="34" charset="0"/>
                <a:cs typeface="Arial" pitchFamily="34" charset="0"/>
              </a:rPr>
              <a:t>أضيف</a:t>
            </a:r>
            <a:r>
              <a:rPr lang="ar-EG" sz="2400" b="1" dirty="0" smtClean="0">
                <a:latin typeface="Arial" pitchFamily="34" charset="0"/>
                <a:cs typeface="Arial" pitchFamily="34" charset="0"/>
              </a:rPr>
              <a:t> السماد الفوسفاتى بمعدل </a:t>
            </a:r>
            <a:r>
              <a:rPr lang="ar-SA" sz="2400" b="1" dirty="0" smtClean="0">
                <a:latin typeface="Arial" pitchFamily="34" charset="0"/>
                <a:cs typeface="Arial" pitchFamily="34" charset="0"/>
              </a:rPr>
              <a:t>3</a:t>
            </a:r>
            <a:r>
              <a:rPr lang="ar-EG" sz="2400" b="1" dirty="0" smtClean="0">
                <a:latin typeface="Arial" pitchFamily="34" charset="0"/>
                <a:cs typeface="Arial" pitchFamily="34" charset="0"/>
              </a:rPr>
              <a:t>50كجم سوبر فوسفات الكالسيوم 15% </a:t>
            </a:r>
            <a:r>
              <a:rPr lang="en-US" sz="2400" b="1" dirty="0" smtClean="0"/>
              <a:t>P</a:t>
            </a:r>
            <a:r>
              <a:rPr lang="en-US" sz="2400" b="1" baseline="-25000" dirty="0" smtClean="0"/>
              <a:t>2</a:t>
            </a:r>
            <a:r>
              <a:rPr lang="en-US" sz="2400" b="1" dirty="0" smtClean="0"/>
              <a:t>O</a:t>
            </a:r>
            <a:r>
              <a:rPr lang="en-US" sz="2400" b="1" baseline="-25000" dirty="0" smtClean="0"/>
              <a:t>5</a:t>
            </a:r>
            <a:endParaRPr lang="en-US" sz="2400" b="1" dirty="0" smtClean="0"/>
          </a:p>
          <a:p>
            <a:pPr algn="just" rtl="1"/>
            <a:r>
              <a:rPr lang="ar-EG" sz="2400" b="1" dirty="0" smtClean="0">
                <a:latin typeface="Arial" pitchFamily="34" charset="0"/>
                <a:cs typeface="Arial" pitchFamily="34" charset="0"/>
              </a:rPr>
              <a:t> أثناء تجهيز الأرض للزراعة </a:t>
            </a:r>
            <a:r>
              <a:rPr lang="ar-SA" sz="2400" b="1" dirty="0" smtClean="0">
                <a:latin typeface="Arial" pitchFamily="34" charset="0"/>
                <a:cs typeface="Arial" pitchFamily="34" charset="0"/>
              </a:rPr>
              <a:t>و</a:t>
            </a:r>
            <a:r>
              <a:rPr lang="ar-EG" sz="2400" b="1" dirty="0" smtClean="0">
                <a:latin typeface="Arial" pitchFamily="34" charset="0"/>
                <a:cs typeface="Arial" pitchFamily="34" charset="0"/>
              </a:rPr>
              <a:t>خلط جيداً مع التربة </a:t>
            </a:r>
            <a:r>
              <a:rPr lang="ar-SA" sz="2400" b="1" dirty="0" smtClean="0">
                <a:latin typeface="Arial" pitchFamily="34" charset="0"/>
                <a:cs typeface="Arial" pitchFamily="34" charset="0"/>
              </a:rPr>
              <a:t>. اما </a:t>
            </a:r>
            <a:r>
              <a:rPr lang="ar-EG" sz="2400" b="1" dirty="0" smtClean="0">
                <a:latin typeface="Arial" pitchFamily="34" charset="0"/>
                <a:cs typeface="Arial" pitchFamily="34" charset="0"/>
              </a:rPr>
              <a:t>السم</a:t>
            </a:r>
            <a:r>
              <a:rPr lang="ar-SA" sz="2400" b="1" dirty="0" smtClean="0">
                <a:latin typeface="Arial" pitchFamily="34" charset="0"/>
                <a:cs typeface="Arial" pitchFamily="34" charset="0"/>
              </a:rPr>
              <a:t>ا</a:t>
            </a:r>
            <a:r>
              <a:rPr lang="ar-EG" sz="2400" b="1" dirty="0" smtClean="0">
                <a:latin typeface="Arial" pitchFamily="34" charset="0"/>
                <a:cs typeface="Arial" pitchFamily="34" charset="0"/>
              </a:rPr>
              <a:t>د النيتروجينى</a:t>
            </a:r>
            <a:r>
              <a:rPr lang="ar-SA" sz="2400" b="1" dirty="0" smtClean="0">
                <a:latin typeface="Arial" pitchFamily="34" charset="0"/>
                <a:cs typeface="Arial" pitchFamily="34" charset="0"/>
              </a:rPr>
              <a:t> أضيف على جرعتين متساويتين الأولى</a:t>
            </a:r>
            <a:r>
              <a:rPr lang="ar-EG" sz="2400" b="1" dirty="0" smtClean="0">
                <a:latin typeface="Arial" pitchFamily="34" charset="0"/>
                <a:cs typeface="Arial" pitchFamily="34" charset="0"/>
              </a:rPr>
              <a:t> مقدارها </a:t>
            </a:r>
            <a:r>
              <a:rPr lang="ar-SA" sz="2400" b="1" dirty="0" smtClean="0">
                <a:latin typeface="Arial" pitchFamily="34" charset="0"/>
                <a:cs typeface="Arial" pitchFamily="34" charset="0"/>
              </a:rPr>
              <a:t>3</a:t>
            </a:r>
            <a:r>
              <a:rPr lang="ar-EG" sz="2400" b="1" dirty="0" smtClean="0">
                <a:latin typeface="Arial" pitchFamily="34" charset="0"/>
                <a:cs typeface="Arial" pitchFamily="34" charset="0"/>
              </a:rPr>
              <a:t>5كجم نيتروجين/</a:t>
            </a:r>
            <a:r>
              <a:rPr lang="ar-SA" sz="2400" b="1" dirty="0" smtClean="0">
                <a:latin typeface="Arial" pitchFamily="34" charset="0"/>
                <a:cs typeface="Arial" pitchFamily="34" charset="0"/>
              </a:rPr>
              <a:t>هكتار</a:t>
            </a:r>
            <a:r>
              <a:rPr lang="ar-EG" sz="2400" b="1" dirty="0" smtClean="0">
                <a:latin typeface="Arial" pitchFamily="34" charset="0"/>
                <a:cs typeface="Arial" pitchFamily="34" charset="0"/>
              </a:rPr>
              <a:t> عند الزراعة </a:t>
            </a:r>
            <a:r>
              <a:rPr lang="ar-SA" sz="2400" b="1" dirty="0" smtClean="0">
                <a:latin typeface="Arial" pitchFamily="34" charset="0"/>
                <a:cs typeface="Arial" pitchFamily="34" charset="0"/>
              </a:rPr>
              <a:t>و</a:t>
            </a:r>
            <a:r>
              <a:rPr lang="ar-EG" sz="2400" b="1" dirty="0" smtClean="0">
                <a:latin typeface="Arial" pitchFamily="34" charset="0"/>
                <a:cs typeface="Arial" pitchFamily="34" charset="0"/>
              </a:rPr>
              <a:t> جرعة أخرى مقدارها </a:t>
            </a:r>
            <a:r>
              <a:rPr lang="ar-SA" sz="2400" b="1" dirty="0" smtClean="0">
                <a:latin typeface="Arial" pitchFamily="34" charset="0"/>
                <a:cs typeface="Arial" pitchFamily="34" charset="0"/>
              </a:rPr>
              <a:t>3</a:t>
            </a:r>
            <a:r>
              <a:rPr lang="ar-EG" sz="2400" b="1" dirty="0" smtClean="0">
                <a:latin typeface="Arial" pitchFamily="34" charset="0"/>
                <a:cs typeface="Arial" pitchFamily="34" charset="0"/>
              </a:rPr>
              <a:t>5كجم عند بداية التزهير مع الرية الثالثة. وينصح بإضافة </a:t>
            </a:r>
            <a:r>
              <a:rPr lang="ar-SA" sz="2400" b="1" dirty="0" smtClean="0">
                <a:latin typeface="Arial" pitchFamily="34" charset="0"/>
                <a:cs typeface="Arial" pitchFamily="34" charset="0"/>
              </a:rPr>
              <a:t>2</a:t>
            </a:r>
            <a:r>
              <a:rPr lang="ar-EG" sz="2400" b="1" dirty="0" smtClean="0">
                <a:latin typeface="Arial" pitchFamily="34" charset="0"/>
                <a:cs typeface="Arial" pitchFamily="34" charset="0"/>
              </a:rPr>
              <a:t>00كجم سلفات بوتاسيوم 48% </a:t>
            </a:r>
            <a:r>
              <a:rPr lang="en-US" sz="2400" b="1" dirty="0" smtClean="0"/>
              <a:t>K</a:t>
            </a:r>
            <a:r>
              <a:rPr lang="en-US" sz="2400" b="1" baseline="-25000" dirty="0" smtClean="0"/>
              <a:t>2</a:t>
            </a:r>
            <a:r>
              <a:rPr lang="en-US" sz="2400" b="1" dirty="0" smtClean="0"/>
              <a:t>O</a:t>
            </a:r>
            <a:r>
              <a:rPr lang="ar-EG" sz="2400" b="1" dirty="0" smtClean="0">
                <a:latin typeface="Arial" pitchFamily="34" charset="0"/>
                <a:cs typeface="Arial" pitchFamily="34" charset="0"/>
              </a:rPr>
              <a:t>عند رية المحاياه</a:t>
            </a:r>
            <a:r>
              <a:rPr lang="ar-SA" sz="2400" b="1" dirty="0" smtClean="0">
                <a:latin typeface="Arial" pitchFamily="34" charset="0"/>
                <a:cs typeface="Arial" pitchFamily="34" charset="0"/>
              </a:rPr>
              <a:t>(الرية الثانية)</a:t>
            </a:r>
            <a:r>
              <a:rPr lang="ar-EG" sz="2400" b="1" dirty="0" smtClean="0">
                <a:latin typeface="Arial" pitchFamily="34" charset="0"/>
                <a:cs typeface="Arial" pitchFamily="34" charset="0"/>
              </a:rPr>
              <a:t> خاصةً في الأراضي الجيرية.</a:t>
            </a:r>
            <a:endParaRPr lang="ar-SA" sz="2400" b="1" dirty="0">
              <a:latin typeface="Arial" pitchFamily="34" charset="0"/>
              <a:cs typeface="Arial" pitchFamily="34" charset="0"/>
            </a:endParaRPr>
          </a:p>
        </p:txBody>
      </p:sp>
      <p:sp>
        <p:nvSpPr>
          <p:cNvPr id="10" name="Rectangle 9"/>
          <p:cNvSpPr/>
          <p:nvPr/>
        </p:nvSpPr>
        <p:spPr>
          <a:xfrm>
            <a:off x="6629400" y="5181600"/>
            <a:ext cx="2159566" cy="461665"/>
          </a:xfrm>
          <a:prstGeom prst="rect">
            <a:avLst/>
          </a:prstGeom>
        </p:spPr>
        <p:txBody>
          <a:bodyPr wrap="none">
            <a:spAutoFit/>
          </a:bodyPr>
          <a:lstStyle/>
          <a:p>
            <a:pPr algn="just">
              <a:defRPr/>
            </a:pPr>
            <a:r>
              <a:rPr lang="ar-SA" sz="2400" b="1" dirty="0" smtClean="0">
                <a:solidFill>
                  <a:schemeClr val="bg1"/>
                </a:solidFill>
                <a:latin typeface="Arial" pitchFamily="34" charset="0"/>
                <a:cs typeface="Arial" pitchFamily="34" charset="0"/>
              </a:rPr>
              <a:t>مقاومة الحشائش : </a:t>
            </a:r>
            <a:endParaRPr lang="ar-SA" sz="2400" dirty="0" smtClean="0">
              <a:solidFill>
                <a:schemeClr val="bg1"/>
              </a:solidFill>
              <a:latin typeface="Arial" pitchFamily="34" charset="0"/>
              <a:cs typeface="Arial" pitchFamily="34" charset="0"/>
            </a:endParaRPr>
          </a:p>
        </p:txBody>
      </p:sp>
      <p:sp>
        <p:nvSpPr>
          <p:cNvPr id="11" name="Rectangle 10"/>
          <p:cNvSpPr/>
          <p:nvPr/>
        </p:nvSpPr>
        <p:spPr>
          <a:xfrm>
            <a:off x="228600" y="5715000"/>
            <a:ext cx="8458200" cy="830997"/>
          </a:xfrm>
          <a:prstGeom prst="rect">
            <a:avLst/>
          </a:prstGeom>
        </p:spPr>
        <p:txBody>
          <a:bodyPr wrap="square">
            <a:spAutoFit/>
          </a:bodyPr>
          <a:lstStyle/>
          <a:p>
            <a:pPr algn="r" rtl="1"/>
            <a:r>
              <a:rPr lang="ar-SA" sz="2400" b="1" dirty="0" smtClean="0">
                <a:latin typeface="Arial" pitchFamily="34" charset="0"/>
                <a:cs typeface="Arial" pitchFamily="34" charset="0"/>
              </a:rPr>
              <a:t>تقاوم الحشائش فى حالة ظهورها فوراً  يدويا بالمحش</a:t>
            </a:r>
            <a:r>
              <a:rPr lang="ar-EG" sz="2400" b="1" dirty="0" smtClean="0">
                <a:latin typeface="Arial" pitchFamily="34" charset="0"/>
                <a:cs typeface="Arial" pitchFamily="34" charset="0"/>
              </a:rPr>
              <a:t>ة</a:t>
            </a:r>
            <a:r>
              <a:rPr lang="ar-SA" sz="2400" b="1" dirty="0" smtClean="0">
                <a:latin typeface="Arial" pitchFamily="34" charset="0"/>
                <a:cs typeface="Arial" pitchFamily="34" charset="0"/>
              </a:rPr>
              <a:t> أو بالعزيق  وفى حالة زيادتها او فى الاراضى الموبؤة يمكن مقاومتها كيماوياً بإستخدام مبيدات الحشائش الملائمة</a:t>
            </a:r>
            <a:endParaRPr lang="ar-SA" sz="2400" b="1" dirty="0">
              <a:latin typeface="Arial" pitchFamily="34" charset="0"/>
              <a:cs typeface="Arial" pitchFamily="34" charset="0"/>
            </a:endParaRPr>
          </a:p>
        </p:txBody>
      </p:sp>
      <p:sp>
        <p:nvSpPr>
          <p:cNvPr id="12" name="Rectangle 11"/>
          <p:cNvSpPr/>
          <p:nvPr/>
        </p:nvSpPr>
        <p:spPr>
          <a:xfrm>
            <a:off x="1981200" y="2057401"/>
            <a:ext cx="6248400" cy="461665"/>
          </a:xfrm>
          <a:prstGeom prst="rect">
            <a:avLst/>
          </a:prstGeom>
        </p:spPr>
        <p:txBody>
          <a:bodyPr wrap="square">
            <a:spAutoFit/>
          </a:bodyPr>
          <a:lstStyle/>
          <a:p>
            <a:r>
              <a:rPr lang="ar-SA" dirty="0" smtClean="0"/>
              <a:t>أ</a:t>
            </a:r>
            <a:r>
              <a:rPr lang="ar-SA" sz="2400" b="1" dirty="0" smtClean="0">
                <a:latin typeface="Arial" pitchFamily="34" charset="0"/>
                <a:cs typeface="Arial" pitchFamily="34" charset="0"/>
              </a:rPr>
              <a:t>ستخدم كمية تقاوى  حوالى 60 كيلوا جرام للهكتا</a:t>
            </a:r>
            <a:r>
              <a:rPr lang="ar-SA" b="1" dirty="0" smtClean="0"/>
              <a:t>ر </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pPr algn="r"/>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73732"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ectangle 4"/>
          <p:cNvSpPr/>
          <p:nvPr/>
        </p:nvSpPr>
        <p:spPr>
          <a:xfrm>
            <a:off x="381000" y="2057400"/>
            <a:ext cx="8534400" cy="2419124"/>
          </a:xfrm>
          <a:prstGeom prst="rect">
            <a:avLst/>
          </a:prstGeom>
        </p:spPr>
        <p:txBody>
          <a:bodyPr wrap="square">
            <a:spAutoFit/>
          </a:bodyPr>
          <a:lstStyle/>
          <a:p>
            <a:pPr algn="just" rtl="1">
              <a:lnSpc>
                <a:spcPct val="90000"/>
              </a:lnSpc>
              <a:defRPr/>
            </a:pPr>
            <a:r>
              <a:rPr lang="ar-SA" sz="2400" b="1" dirty="0" smtClean="0">
                <a:latin typeface="Arial" pitchFamily="34" charset="0"/>
                <a:cs typeface="Arial" pitchFamily="34" charset="0"/>
              </a:rPr>
              <a:t>    </a:t>
            </a:r>
            <a:r>
              <a:rPr lang="ar-EG" sz="2400" b="1" dirty="0" smtClean="0">
                <a:latin typeface="Arial" pitchFamily="34" charset="0"/>
                <a:cs typeface="Arial" pitchFamily="34" charset="0"/>
              </a:rPr>
              <a:t>فول المانج </a:t>
            </a:r>
            <a:r>
              <a:rPr lang="ar-SA" sz="2400" b="1" dirty="0" smtClean="0">
                <a:latin typeface="Arial" pitchFamily="34" charset="0"/>
                <a:cs typeface="Arial" pitchFamily="34" charset="0"/>
              </a:rPr>
              <a:t> من المحاصيل التى تتحمل الجفاف وهو قليل الاحتياجات المائية </a:t>
            </a:r>
            <a:r>
              <a:rPr lang="ar-EG" sz="2400" b="1" dirty="0" smtClean="0">
                <a:latin typeface="Arial" pitchFamily="34" charset="0"/>
                <a:cs typeface="Arial" pitchFamily="34" charset="0"/>
              </a:rPr>
              <a:t>ولذلك يتم ريه بإحكام وعلى الحامي حيث تعطى رية المحاياة بعد 15</a:t>
            </a:r>
            <a:r>
              <a:rPr lang="ar-SA" sz="2400" b="1" dirty="0" smtClean="0">
                <a:latin typeface="Arial" pitchFamily="34" charset="0"/>
                <a:cs typeface="Arial" pitchFamily="34" charset="0"/>
              </a:rPr>
              <a:t> ـ 20 </a:t>
            </a:r>
            <a:r>
              <a:rPr lang="ar-EG" sz="2400" b="1" dirty="0" smtClean="0">
                <a:latin typeface="Arial" pitchFamily="34" charset="0"/>
                <a:cs typeface="Arial" pitchFamily="34" charset="0"/>
              </a:rPr>
              <a:t>يوم من الزراعة وذلك لتشجيع الانبات وتحسين التكشف وتنشيط تكوين العقد البكتيرية على الجذور</a:t>
            </a:r>
            <a:r>
              <a:rPr lang="ar-SA" sz="2400" b="1" dirty="0" smtClean="0">
                <a:latin typeface="Arial" pitchFamily="34" charset="0"/>
                <a:cs typeface="Arial" pitchFamily="34" charset="0"/>
              </a:rPr>
              <a:t> فى حالة استخدام التلقيح البكتيرى للبذور قبل الزراعة </a:t>
            </a:r>
            <a:r>
              <a:rPr lang="ar-EG" sz="2400" b="1" dirty="0" smtClean="0">
                <a:latin typeface="Arial" pitchFamily="34" charset="0"/>
                <a:cs typeface="Arial" pitchFamily="34" charset="0"/>
              </a:rPr>
              <a:t>، ويتم الري بعد ذلك على فترات متقاربة كل 15 – 20 يوم في الأراضي الثقيلة و 10 – 14 يوم في الأراضي الرملية</a:t>
            </a:r>
            <a:r>
              <a:rPr lang="ar-SA" sz="2400" b="1" dirty="0" smtClean="0">
                <a:latin typeface="Arial" pitchFamily="34" charset="0"/>
                <a:cs typeface="Arial" pitchFamily="34" charset="0"/>
              </a:rPr>
              <a:t> الخفيفة </a:t>
            </a:r>
            <a:r>
              <a:rPr lang="ar-EG" sz="2400" b="1" dirty="0" smtClean="0">
                <a:latin typeface="Arial" pitchFamily="34" charset="0"/>
                <a:cs typeface="Arial" pitchFamily="34" charset="0"/>
              </a:rPr>
              <a:t>. ولفول المانج  القدرة على الدخول في طور سكون في حالة عدم توافر مياه الري ثم يعاود النمو مرة أخرى عند توفر مياه الري.</a:t>
            </a:r>
            <a:endParaRPr lang="en-GB" sz="2400" b="1" dirty="0" smtClean="0">
              <a:latin typeface="Arial" pitchFamily="34" charset="0"/>
              <a:cs typeface="Arial" pitchFamily="34" charset="0"/>
            </a:endParaRPr>
          </a:p>
        </p:txBody>
      </p:sp>
      <p:sp>
        <p:nvSpPr>
          <p:cNvPr id="7" name="Rectangle 6"/>
          <p:cNvSpPr/>
          <p:nvPr/>
        </p:nvSpPr>
        <p:spPr>
          <a:xfrm>
            <a:off x="7239000" y="1524000"/>
            <a:ext cx="1676400" cy="480131"/>
          </a:xfrm>
          <a:prstGeom prst="rect">
            <a:avLst/>
          </a:prstGeom>
        </p:spPr>
        <p:txBody>
          <a:bodyPr wrap="square">
            <a:spAutoFit/>
          </a:bodyPr>
          <a:lstStyle/>
          <a:p>
            <a:pPr algn="r">
              <a:lnSpc>
                <a:spcPct val="90000"/>
              </a:lnSpc>
              <a:defRPr/>
            </a:pPr>
            <a:r>
              <a:rPr lang="ar-EG" sz="2800" b="1" dirty="0" smtClean="0">
                <a:solidFill>
                  <a:schemeClr val="bg1"/>
                </a:solidFill>
                <a:latin typeface="Arial" pitchFamily="34" charset="0"/>
                <a:cs typeface="Arial" pitchFamily="34" charset="0"/>
              </a:rPr>
              <a:t>الري</a:t>
            </a:r>
            <a:r>
              <a:rPr lang="ar-SA" sz="2800" b="1" dirty="0" smtClean="0">
                <a:solidFill>
                  <a:schemeClr val="bg1"/>
                </a:solidFill>
                <a:latin typeface="Arial" pitchFamily="34" charset="0"/>
                <a:cs typeface="Arial" pitchFamily="34" charset="0"/>
              </a:rPr>
              <a:t> :</a:t>
            </a:r>
            <a:endParaRPr lang="ar-EG" sz="2800" dirty="0" smtClean="0">
              <a:solidFill>
                <a:schemeClr val="bg1"/>
              </a:solidFill>
              <a:latin typeface="Arial" pitchFamily="34" charset="0"/>
              <a:cs typeface="Arial" pitchFamily="34" charset="0"/>
            </a:endParaRPr>
          </a:p>
        </p:txBody>
      </p:sp>
      <p:sp>
        <p:nvSpPr>
          <p:cNvPr id="8" name="Rectangle 7"/>
          <p:cNvSpPr/>
          <p:nvPr/>
        </p:nvSpPr>
        <p:spPr>
          <a:xfrm>
            <a:off x="6553200" y="4648200"/>
            <a:ext cx="2123270" cy="523220"/>
          </a:xfrm>
          <a:prstGeom prst="rect">
            <a:avLst/>
          </a:prstGeom>
        </p:spPr>
        <p:txBody>
          <a:bodyPr wrap="square">
            <a:spAutoFit/>
          </a:bodyPr>
          <a:lstStyle/>
          <a:p>
            <a:pPr algn="r"/>
            <a:r>
              <a:rPr lang="ar-SA" sz="2800" b="1" dirty="0" smtClean="0">
                <a:solidFill>
                  <a:schemeClr val="bg1"/>
                </a:solidFill>
                <a:latin typeface="Arial" pitchFamily="34" charset="0"/>
                <a:cs typeface="Arial" pitchFamily="34" charset="0"/>
              </a:rPr>
              <a:t>النضج والحصاد</a:t>
            </a:r>
            <a:endParaRPr lang="ar-SA" sz="2800" dirty="0">
              <a:solidFill>
                <a:schemeClr val="bg1"/>
              </a:solidFill>
              <a:latin typeface="Arial" pitchFamily="34" charset="0"/>
              <a:cs typeface="Arial" pitchFamily="34" charset="0"/>
            </a:endParaRPr>
          </a:p>
        </p:txBody>
      </p:sp>
      <p:sp>
        <p:nvSpPr>
          <p:cNvPr id="9" name="Rectangle 8"/>
          <p:cNvSpPr/>
          <p:nvPr/>
        </p:nvSpPr>
        <p:spPr>
          <a:xfrm>
            <a:off x="304800" y="5103674"/>
            <a:ext cx="8534400" cy="1569660"/>
          </a:xfrm>
          <a:prstGeom prst="rect">
            <a:avLst/>
          </a:prstGeom>
        </p:spPr>
        <p:txBody>
          <a:bodyPr wrap="square">
            <a:spAutoFit/>
          </a:bodyPr>
          <a:lstStyle/>
          <a:p>
            <a:pPr algn="just" rtl="1"/>
            <a:r>
              <a:rPr lang="ar-SA" sz="2400" b="1" dirty="0" smtClean="0">
                <a:latin typeface="Arial" pitchFamily="34" charset="0"/>
                <a:cs typeface="Arial" pitchFamily="34" charset="0"/>
              </a:rPr>
              <a:t>تنضج قرون  فول المانج على فترات والنباتات خضراء لهذا يجب حصادها مباشرةً عند تحولها إلى اللون البنى الفاتح حيث تجنى على دفعات </a:t>
            </a:r>
            <a:r>
              <a:rPr lang="ar-EG" sz="2400" b="1" dirty="0" smtClean="0">
                <a:latin typeface="Arial" pitchFamily="34" charset="0"/>
                <a:cs typeface="Arial" pitchFamily="34" charset="0"/>
              </a:rPr>
              <a:t>(</a:t>
            </a:r>
            <a:r>
              <a:rPr lang="ar-SA" sz="2400" b="1" dirty="0" smtClean="0">
                <a:latin typeface="Arial" pitchFamily="34" charset="0"/>
                <a:cs typeface="Arial" pitchFamily="34" charset="0"/>
              </a:rPr>
              <a:t>2-3جمعات</a:t>
            </a:r>
            <a:r>
              <a:rPr lang="ar-EG" sz="2400" b="1" dirty="0" smtClean="0">
                <a:latin typeface="Arial" pitchFamily="34" charset="0"/>
                <a:cs typeface="Arial" pitchFamily="34" charset="0"/>
              </a:rPr>
              <a:t>)</a:t>
            </a:r>
            <a:r>
              <a:rPr lang="ar-SA" sz="2400" b="1" dirty="0" smtClean="0">
                <a:latin typeface="Arial" pitchFamily="34" charset="0"/>
                <a:cs typeface="Arial" pitchFamily="34" charset="0"/>
              </a:rPr>
              <a:t> خلال الموسم مع ملاحظة عدم التأخير في جمع القرون الناضجة لآن ذلك يؤدى إلى إنفتاحها وفرطها. </a:t>
            </a:r>
            <a:endParaRPr lang="ar-SA"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057400" y="274638"/>
            <a:ext cx="4800600" cy="563562"/>
          </a:xfrm>
        </p:spPr>
        <p:txBody>
          <a:bodyPr/>
          <a:lstStyle/>
          <a:p>
            <a:pPr eaLnBrk="1" hangingPunct="1">
              <a:defRPr/>
            </a:pPr>
            <a:r>
              <a:rPr lang="ar-SA" sz="2800" b="1" dirty="0" smtClean="0">
                <a:solidFill>
                  <a:schemeClr val="bg1"/>
                </a:solidFill>
                <a:latin typeface="Arial" pitchFamily="34" charset="0"/>
                <a:cs typeface="Arial" pitchFamily="34" charset="0"/>
              </a:rPr>
              <a:t>رى فول المانج</a:t>
            </a:r>
            <a:endParaRPr lang="en-GB" sz="2800" b="1" dirty="0" smtClean="0">
              <a:solidFill>
                <a:schemeClr val="bg1"/>
              </a:solidFill>
              <a:latin typeface="Arial" pitchFamily="34" charset="0"/>
              <a:cs typeface="Arial" pitchFamily="34" charset="0"/>
            </a:endParaRPr>
          </a:p>
        </p:txBody>
      </p:sp>
      <p:sp>
        <p:nvSpPr>
          <p:cNvPr id="87043" name="Rectangle 3"/>
          <p:cNvSpPr>
            <a:spLocks noGrp="1" noChangeArrowheads="1"/>
          </p:cNvSpPr>
          <p:nvPr>
            <p:ph type="body" idx="1"/>
          </p:nvPr>
        </p:nvSpPr>
        <p:spPr/>
        <p:txBody>
          <a:bodyPr/>
          <a:lstStyle/>
          <a:p>
            <a:pPr eaLnBrk="1" hangingPunct="1">
              <a:defRPr/>
            </a:pPr>
            <a:endParaRPr lang="en-GB" smtClean="0"/>
          </a:p>
        </p:txBody>
      </p:sp>
      <p:pic>
        <p:nvPicPr>
          <p:cNvPr id="13316" name="Picture 5" descr="irrigating"/>
          <p:cNvPicPr>
            <a:picLocks noChangeAspect="1" noChangeArrowheads="1"/>
          </p:cNvPicPr>
          <p:nvPr/>
        </p:nvPicPr>
        <p:blipFill>
          <a:blip r:embed="rId2" cstate="print"/>
          <a:srcRect/>
          <a:stretch>
            <a:fillRect/>
          </a:stretch>
        </p:blipFill>
        <p:spPr bwMode="auto">
          <a:xfrm>
            <a:off x="228600" y="1066800"/>
            <a:ext cx="86868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pPr algn="r"/>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1143000"/>
        </p:xfrm>
        <a:graphic>
          <a:graphicData uri="http://schemas.openxmlformats.org/presentationml/2006/ole">
            <mc:AlternateContent xmlns:mc="http://schemas.openxmlformats.org/markup-compatibility/2006">
              <mc:Choice xmlns:v="urn:schemas-microsoft-com:vml" Requires="v">
                <p:oleObj spid="_x0000_s134148"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pic>
        <p:nvPicPr>
          <p:cNvPr id="8" name="Picture 3" descr="H:\صور الحقل\068.JPG"/>
          <p:cNvPicPr>
            <a:picLocks noChangeAspect="1" noChangeArrowheads="1"/>
          </p:cNvPicPr>
          <p:nvPr/>
        </p:nvPicPr>
        <p:blipFill>
          <a:blip r:embed="rId7" cstate="print"/>
          <a:srcRect/>
          <a:stretch>
            <a:fillRect/>
          </a:stretch>
        </p:blipFill>
        <p:spPr bwMode="auto">
          <a:xfrm>
            <a:off x="0" y="1752600"/>
            <a:ext cx="9144000" cy="5105400"/>
          </a:xfrm>
          <a:prstGeom prst="rect">
            <a:avLst/>
          </a:prstGeom>
          <a:noFill/>
        </p:spPr>
      </p:pic>
      <p:sp>
        <p:nvSpPr>
          <p:cNvPr id="9" name="Rectangle 8"/>
          <p:cNvSpPr/>
          <p:nvPr/>
        </p:nvSpPr>
        <p:spPr>
          <a:xfrm>
            <a:off x="228600" y="1295400"/>
            <a:ext cx="8915400" cy="523220"/>
          </a:xfrm>
          <a:prstGeom prst="rect">
            <a:avLst/>
          </a:prstGeom>
        </p:spPr>
        <p:txBody>
          <a:bodyPr wrap="square">
            <a:spAutoFit/>
          </a:bodyPr>
          <a:lstStyle/>
          <a:p>
            <a:pPr algn="ctr"/>
            <a:r>
              <a:rPr lang="ar-SA" sz="2800" b="1" dirty="0" smtClean="0">
                <a:solidFill>
                  <a:schemeClr val="bg1"/>
                </a:solidFill>
                <a:latin typeface="Arial" pitchFamily="34" charset="0"/>
                <a:cs typeface="Arial" pitchFamily="34" charset="0"/>
              </a:rPr>
              <a:t>الحصاد على فترات لإختلاف ميعاد نضج القرون للصنف الواحد</a:t>
            </a:r>
            <a:endParaRPr lang="ar-SA"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pPr algn="r"/>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84996"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ectangle 4"/>
          <p:cNvSpPr/>
          <p:nvPr/>
        </p:nvSpPr>
        <p:spPr>
          <a:xfrm>
            <a:off x="2514600" y="1828800"/>
            <a:ext cx="2514600" cy="646331"/>
          </a:xfrm>
          <a:prstGeom prst="rect">
            <a:avLst/>
          </a:prstGeom>
        </p:spPr>
        <p:txBody>
          <a:bodyPr wrap="square">
            <a:spAutoFit/>
          </a:bodyPr>
          <a:lstStyle/>
          <a:p>
            <a:r>
              <a:rPr lang="en-US" sz="3600" b="1" dirty="0" smtClean="0">
                <a:solidFill>
                  <a:srgbClr val="FFFF00"/>
                </a:solidFill>
              </a:rPr>
              <a:t>RESULTS</a:t>
            </a:r>
            <a:endParaRPr lang="ar-SA" sz="3600" dirty="0">
              <a:solidFill>
                <a:srgbClr val="FFFF00"/>
              </a:solidFill>
            </a:endParaRPr>
          </a:p>
        </p:txBody>
      </p:sp>
      <p:pic>
        <p:nvPicPr>
          <p:cNvPr id="7" name="Picture 4" descr="j0301252"/>
          <p:cNvPicPr>
            <a:picLocks noChangeAspect="1" noChangeArrowheads="1"/>
          </p:cNvPicPr>
          <p:nvPr/>
        </p:nvPicPr>
        <p:blipFill>
          <a:blip r:embed="rId7" cstate="print"/>
          <a:srcRect/>
          <a:stretch>
            <a:fillRect/>
          </a:stretch>
        </p:blipFill>
        <p:spPr bwMode="auto">
          <a:xfrm>
            <a:off x="4787900" y="2474913"/>
            <a:ext cx="3983038" cy="2682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761999"/>
          </a:xfrm>
        </p:spPr>
        <p:txBody>
          <a:bodyPr>
            <a:normAutofit fontScale="90000"/>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0668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1143000"/>
        </p:xfrm>
        <a:graphic>
          <a:graphicData uri="http://schemas.openxmlformats.org/presentationml/2006/ole">
            <mc:AlternateContent xmlns:mc="http://schemas.openxmlformats.org/markup-compatibility/2006">
              <mc:Choice xmlns:v="urn:schemas-microsoft-com:vml" Requires="v">
                <p:oleObj spid="_x0000_s76804"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7" name="Rectangle 6"/>
          <p:cNvSpPr/>
          <p:nvPr/>
        </p:nvSpPr>
        <p:spPr>
          <a:xfrm>
            <a:off x="1828800" y="762000"/>
            <a:ext cx="5105400" cy="369332"/>
          </a:xfrm>
          <a:prstGeom prst="rect">
            <a:avLst/>
          </a:prstGeom>
        </p:spPr>
        <p:txBody>
          <a:bodyPr wrap="square">
            <a:spAutoFit/>
          </a:bodyPr>
          <a:lstStyle/>
          <a:p>
            <a:pPr algn="ctr">
              <a:defRPr/>
            </a:pPr>
            <a:r>
              <a:rPr lang="ar-SA" b="1" dirty="0" smtClean="0">
                <a:solidFill>
                  <a:schemeClr val="bg1"/>
                </a:solidFill>
                <a:latin typeface="Arial" pitchFamily="34" charset="0"/>
                <a:cs typeface="Arial" pitchFamily="34" charset="0"/>
              </a:rPr>
              <a:t>تأثير الاختلافات الصنفية على متوسط محصول البذور ومكوناتة </a:t>
            </a:r>
            <a:endParaRPr lang="ar-SA" dirty="0" smtClean="0">
              <a:solidFill>
                <a:schemeClr val="bg1"/>
              </a:solidFill>
              <a:latin typeface="Arial" pitchFamily="34" charset="0"/>
              <a:cs typeface="Arial" pitchFamily="34" charset="0"/>
            </a:endParaRPr>
          </a:p>
        </p:txBody>
      </p:sp>
      <p:graphicFrame>
        <p:nvGraphicFramePr>
          <p:cNvPr id="9" name="Table 8"/>
          <p:cNvGraphicFramePr>
            <a:graphicFrameLocks noGrp="1"/>
          </p:cNvGraphicFramePr>
          <p:nvPr/>
        </p:nvGraphicFramePr>
        <p:xfrm>
          <a:off x="0" y="1066800"/>
          <a:ext cx="9144000" cy="5791200"/>
        </p:xfrm>
        <a:graphic>
          <a:graphicData uri="http://schemas.openxmlformats.org/drawingml/2006/table">
            <a:tbl>
              <a:tblPr/>
              <a:tblGrid>
                <a:gridCol w="1119245"/>
                <a:gridCol w="1031904"/>
                <a:gridCol w="1031904"/>
                <a:gridCol w="1260768"/>
                <a:gridCol w="1145933"/>
                <a:gridCol w="963446"/>
                <a:gridCol w="1902594"/>
                <a:gridCol w="688206"/>
              </a:tblGrid>
              <a:tr h="733461">
                <a:tc>
                  <a:txBody>
                    <a:bodyPr/>
                    <a:lstStyle/>
                    <a:p>
                      <a:pPr marL="111125" indent="-111125" algn="ctr" rtl="1">
                        <a:spcAft>
                          <a:spcPts val="0"/>
                        </a:spcAft>
                      </a:pPr>
                      <a:r>
                        <a:rPr lang="ar-SA" sz="1800" b="1" dirty="0">
                          <a:latin typeface="Arial" pitchFamily="34" charset="0"/>
                          <a:ea typeface="Times New Roman"/>
                          <a:cs typeface="Arial" pitchFamily="34" charset="0"/>
                        </a:rPr>
                        <a:t>محصول البذور /طن/هكتار </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عدد البذور /قرن </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وزن البذور جرام/م</a:t>
                      </a:r>
                      <a:r>
                        <a:rPr lang="ar-SA" sz="1800" b="1" baseline="30000">
                          <a:latin typeface="Arial" pitchFamily="34" charset="0"/>
                          <a:ea typeface="Times New Roman"/>
                          <a:cs typeface="Arial" pitchFamily="34" charset="0"/>
                        </a:rPr>
                        <a:t>2</a:t>
                      </a:r>
                      <a:r>
                        <a:rPr lang="ar-SA" sz="1800" b="1">
                          <a:latin typeface="Arial" pitchFamily="34" charset="0"/>
                          <a:ea typeface="Times New Roman"/>
                          <a:cs typeface="Arial" pitchFamily="34" charset="0"/>
                        </a:rPr>
                        <a:t> </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وزن100بذرة</a:t>
                      </a:r>
                      <a:endParaRPr lang="en-US" sz="1800" b="1">
                        <a:latin typeface="Arial" pitchFamily="34" charset="0"/>
                        <a:ea typeface="Times New Roman"/>
                        <a:cs typeface="Arial" pitchFamily="34" charset="0"/>
                      </a:endParaRPr>
                    </a:p>
                    <a:p>
                      <a:pPr algn="ctr" rtl="1">
                        <a:spcAft>
                          <a:spcPts val="0"/>
                        </a:spcAft>
                      </a:pPr>
                      <a:r>
                        <a:rPr lang="ar-SA" sz="1800" b="1">
                          <a:latin typeface="Arial" pitchFamily="34" charset="0"/>
                          <a:ea typeface="Times New Roman"/>
                          <a:cs typeface="Arial" pitchFamily="34" charset="0"/>
                        </a:rPr>
                        <a:t>جرام</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عدد القرون/نبات</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المجموعة التابعة </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1800" b="1">
                          <a:latin typeface="Arial" pitchFamily="34" charset="0"/>
                          <a:ea typeface="Times New Roman"/>
                          <a:cs typeface="Arial" pitchFamily="34" charset="0"/>
                        </a:rPr>
                        <a:t>السلالة</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رقم السلالة</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0000"/>
                          </a:solidFill>
                          <a:latin typeface="Arial" pitchFamily="34" charset="0"/>
                          <a:ea typeface="Times New Roman"/>
                          <a:cs typeface="Arial" pitchFamily="34" charset="0"/>
                        </a:rPr>
                        <a:t>3.11</a:t>
                      </a:r>
                      <a:endParaRPr lang="en-US" sz="1800" b="1" dirty="0">
                        <a:solidFill>
                          <a:srgbClr val="FF00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12.0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305.5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26.0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spcAft>
                          <a:spcPts val="0"/>
                        </a:spcAft>
                      </a:pPr>
                      <a:r>
                        <a:rPr lang="ar-SA" sz="1800" b="1" dirty="0">
                          <a:solidFill>
                            <a:srgbClr val="FF0000"/>
                          </a:solidFill>
                          <a:latin typeface="Arial" pitchFamily="34" charset="0"/>
                          <a:ea typeface="Times New Roman"/>
                          <a:cs typeface="Arial" pitchFamily="34" charset="0"/>
                        </a:rPr>
                        <a:t>فائقة الإنتاج</a:t>
                      </a:r>
                      <a:endParaRPr lang="en-US" sz="1800" b="1" dirty="0">
                        <a:solidFill>
                          <a:srgbClr val="FF00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en-US" sz="1800" b="1">
                          <a:latin typeface="Arial" pitchFamily="34" charset="0"/>
                          <a:ea typeface="Times New Roman"/>
                          <a:cs typeface="Arial" pitchFamily="34" charset="0"/>
                        </a:rPr>
                        <a:t>VC6141-54</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Arial" pitchFamily="34" charset="0"/>
                          <a:ea typeface="Times New Roman"/>
                          <a:cs typeface="Arial" pitchFamily="34" charset="0"/>
                        </a:rPr>
                        <a:t>11</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0000"/>
                          </a:solidFill>
                          <a:latin typeface="Arial" pitchFamily="34" charset="0"/>
                          <a:ea typeface="Times New Roman"/>
                          <a:cs typeface="Arial" pitchFamily="34" charset="0"/>
                        </a:rPr>
                        <a:t>3.16</a:t>
                      </a:r>
                      <a:endParaRPr lang="en-US" sz="1800" b="1" dirty="0">
                        <a:solidFill>
                          <a:srgbClr val="FF00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12.6</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296.3</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8.0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37.7</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CN9-5</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15</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0000"/>
                          </a:solidFill>
                          <a:latin typeface="Arial" pitchFamily="34" charset="0"/>
                          <a:ea typeface="Times New Roman"/>
                          <a:cs typeface="Arial" pitchFamily="34" charset="0"/>
                        </a:rPr>
                        <a:t>2.90</a:t>
                      </a:r>
                      <a:endParaRPr lang="en-US" sz="1800" b="1" dirty="0">
                        <a:solidFill>
                          <a:srgbClr val="FF00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12.4</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289.7</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8.5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40.8</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Kawmay-1</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16</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FF00"/>
                          </a:solidFill>
                          <a:latin typeface="Arial" pitchFamily="34" charset="0"/>
                          <a:ea typeface="Times New Roman"/>
                          <a:cs typeface="Arial" pitchFamily="34" charset="0"/>
                        </a:rPr>
                        <a:t>2.66</a:t>
                      </a:r>
                      <a:endParaRPr lang="en-US" sz="1800" b="1" dirty="0">
                        <a:solidFill>
                          <a:srgbClr val="FFFF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9.25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255.6</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6.5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23.4</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rtl="1">
                        <a:spcAft>
                          <a:spcPts val="0"/>
                        </a:spcAft>
                      </a:pPr>
                      <a:r>
                        <a:rPr lang="ar-SA" sz="1800" b="1" dirty="0">
                          <a:solidFill>
                            <a:srgbClr val="FFFF00"/>
                          </a:solidFill>
                          <a:latin typeface="Arial" pitchFamily="34" charset="0"/>
                          <a:ea typeface="Times New Roman"/>
                          <a:cs typeface="Arial" pitchFamily="34" charset="0"/>
                        </a:rPr>
                        <a:t>عالية الإنتاج</a:t>
                      </a:r>
                      <a:endParaRPr lang="en-US" sz="1800" b="1" dirty="0">
                        <a:solidFill>
                          <a:srgbClr val="FFFF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en-US" sz="1800" b="1">
                          <a:latin typeface="Arial" pitchFamily="34" charset="0"/>
                          <a:ea typeface="Times New Roman"/>
                          <a:cs typeface="Arial" pitchFamily="34" charset="0"/>
                        </a:rPr>
                        <a:t>VC2010</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18</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FF00"/>
                          </a:solidFill>
                          <a:latin typeface="Arial" pitchFamily="34" charset="0"/>
                          <a:ea typeface="Times New Roman"/>
                          <a:cs typeface="Arial" pitchFamily="34" charset="0"/>
                        </a:rPr>
                        <a:t>2.62</a:t>
                      </a:r>
                      <a:endParaRPr lang="en-US" sz="1800" b="1" dirty="0">
                        <a:solidFill>
                          <a:srgbClr val="FFFF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11.0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260.0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30.1</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VC6368(46-40-4)</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8</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FF00"/>
                          </a:solidFill>
                          <a:latin typeface="Arial" pitchFamily="34" charset="0"/>
                          <a:ea typeface="Times New Roman"/>
                          <a:cs typeface="Arial" pitchFamily="34" charset="0"/>
                        </a:rPr>
                        <a:t>2.65</a:t>
                      </a:r>
                      <a:endParaRPr lang="en-US" sz="1800" b="1" dirty="0">
                        <a:solidFill>
                          <a:srgbClr val="FFFF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8.9</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254.8</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6.0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22.0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VC6173B-6</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5</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FF00"/>
                          </a:solidFill>
                          <a:latin typeface="Arial" pitchFamily="34" charset="0"/>
                          <a:ea typeface="Times New Roman"/>
                          <a:cs typeface="Arial" pitchFamily="34" charset="0"/>
                        </a:rPr>
                        <a:t>2.59</a:t>
                      </a:r>
                      <a:endParaRPr lang="en-US" sz="1800" b="1" dirty="0">
                        <a:solidFill>
                          <a:srgbClr val="FFFF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8.0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255.9</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6.0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32.6</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VC6173C</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1</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FF00"/>
                          </a:solidFill>
                          <a:latin typeface="Arial" pitchFamily="34" charset="0"/>
                          <a:ea typeface="Times New Roman"/>
                          <a:cs typeface="Arial" pitchFamily="34" charset="0"/>
                        </a:rPr>
                        <a:t>2.55</a:t>
                      </a:r>
                      <a:endParaRPr lang="en-US" sz="1800" b="1" dirty="0">
                        <a:solidFill>
                          <a:srgbClr val="FFFF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12.8</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245.5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9.0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27.3</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King</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17</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FF00"/>
                          </a:solidFill>
                          <a:latin typeface="Arial" pitchFamily="34" charset="0"/>
                          <a:ea typeface="Times New Roman"/>
                          <a:cs typeface="Arial" pitchFamily="34" charset="0"/>
                        </a:rPr>
                        <a:t>2.57</a:t>
                      </a:r>
                      <a:endParaRPr lang="en-US" sz="1800" b="1" dirty="0">
                        <a:solidFill>
                          <a:srgbClr val="FFFF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8.5</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255.5</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7.5</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20.0</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VC6153B-20P</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9</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C000"/>
                          </a:solidFill>
                          <a:latin typeface="Arial" pitchFamily="34" charset="0"/>
                          <a:ea typeface="Times New Roman"/>
                          <a:cs typeface="Arial" pitchFamily="34" charset="0"/>
                        </a:rPr>
                        <a:t>2.43</a:t>
                      </a:r>
                      <a:endParaRPr lang="en-US" sz="1800" b="1" dirty="0">
                        <a:solidFill>
                          <a:srgbClr val="FFC0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7.9</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233.7</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20.0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1">
                        <a:spcAft>
                          <a:spcPts val="0"/>
                        </a:spcAft>
                      </a:pPr>
                      <a:r>
                        <a:rPr lang="ar-SA" sz="1800" b="1" dirty="0">
                          <a:solidFill>
                            <a:srgbClr val="FFC000"/>
                          </a:solidFill>
                          <a:latin typeface="Arial" pitchFamily="34" charset="0"/>
                          <a:ea typeface="Times New Roman"/>
                          <a:cs typeface="Arial" pitchFamily="34" charset="0"/>
                        </a:rPr>
                        <a:t>متوسطة الإنتاج</a:t>
                      </a:r>
                      <a:endParaRPr lang="en-US" sz="1800" b="1" dirty="0">
                        <a:solidFill>
                          <a:srgbClr val="FFC0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en-US" sz="1800" b="1">
                          <a:latin typeface="Arial" pitchFamily="34" charset="0"/>
                          <a:ea typeface="Times New Roman"/>
                          <a:cs typeface="Arial" pitchFamily="34" charset="0"/>
                        </a:rPr>
                        <a:t>VC6173B-13P</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2</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C000"/>
                          </a:solidFill>
                          <a:latin typeface="Arial" pitchFamily="34" charset="0"/>
                          <a:ea typeface="Times New Roman"/>
                          <a:cs typeface="Arial" pitchFamily="34" charset="0"/>
                        </a:rPr>
                        <a:t>2.38</a:t>
                      </a:r>
                      <a:endParaRPr lang="en-US" sz="1800" b="1" dirty="0">
                        <a:solidFill>
                          <a:srgbClr val="FFC0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7.4</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227.8</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6.0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48.0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VC1973A</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13</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C000"/>
                          </a:solidFill>
                          <a:latin typeface="Arial" pitchFamily="34" charset="0"/>
                          <a:ea typeface="Times New Roman"/>
                          <a:cs typeface="Arial" pitchFamily="34" charset="0"/>
                        </a:rPr>
                        <a:t>2.33</a:t>
                      </a:r>
                      <a:endParaRPr lang="en-US" sz="1800" b="1" dirty="0">
                        <a:solidFill>
                          <a:srgbClr val="FFC0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7.0</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228.7</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7.0</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29.5</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dirty="0">
                          <a:latin typeface="Arial" pitchFamily="34" charset="0"/>
                          <a:ea typeface="Times New Roman"/>
                          <a:cs typeface="Arial" pitchFamily="34" charset="0"/>
                        </a:rPr>
                        <a:t>VC6173B-11</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3</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dirty="0">
                          <a:solidFill>
                            <a:srgbClr val="FFC000"/>
                          </a:solidFill>
                          <a:latin typeface="Arial" pitchFamily="34" charset="0"/>
                          <a:ea typeface="Times New Roman"/>
                          <a:cs typeface="Arial" pitchFamily="34" charset="0"/>
                        </a:rPr>
                        <a:t>2.28</a:t>
                      </a:r>
                      <a:endParaRPr lang="en-US" sz="1800" b="1" dirty="0">
                        <a:solidFill>
                          <a:srgbClr val="FFC000"/>
                        </a:solidFill>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7.5</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222.8</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7.0</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latin typeface="Arial" pitchFamily="34" charset="0"/>
                          <a:ea typeface="Times New Roman"/>
                          <a:cs typeface="Arial" pitchFamily="34" charset="0"/>
                        </a:rPr>
                        <a:t>31.5</a:t>
                      </a:r>
                      <a:endParaRPr lang="en-US" sz="1800" b="1" dirty="0">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dirty="0">
                          <a:latin typeface="Arial" pitchFamily="34" charset="0"/>
                          <a:ea typeface="Times New Roman"/>
                          <a:cs typeface="Arial" pitchFamily="34" charset="0"/>
                        </a:rPr>
                        <a:t>VC3890A</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12</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a:latin typeface="Arial" pitchFamily="34" charset="0"/>
                          <a:ea typeface="Times New Roman"/>
                          <a:cs typeface="Arial" pitchFamily="34" charset="0"/>
                        </a:rPr>
                        <a:t>2.08</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210.0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37.0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rtl="1">
                        <a:spcAft>
                          <a:spcPts val="0"/>
                        </a:spcAft>
                      </a:pPr>
                      <a:r>
                        <a:rPr lang="ar-SA" sz="1800" b="1">
                          <a:latin typeface="Arial" pitchFamily="34" charset="0"/>
                          <a:ea typeface="Times New Roman"/>
                          <a:cs typeface="Arial" pitchFamily="34" charset="0"/>
                        </a:rPr>
                        <a:t>منخفضة الإنتاج</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en-US" sz="1800" b="1">
                          <a:latin typeface="Arial" pitchFamily="34" charset="0"/>
                          <a:ea typeface="Times New Roman"/>
                          <a:cs typeface="Arial" pitchFamily="34" charset="0"/>
                        </a:rPr>
                        <a:t>KPS2</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14</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a:latin typeface="Arial" pitchFamily="34" charset="0"/>
                          <a:ea typeface="Times New Roman"/>
                          <a:cs typeface="Arial" pitchFamily="34" charset="0"/>
                        </a:rPr>
                        <a:t>2.17</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6.0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198.7</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5.5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31.5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VC6370A</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7</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1800" b="1">
                          <a:latin typeface="Arial" pitchFamily="34" charset="0"/>
                          <a:ea typeface="Times New Roman"/>
                          <a:cs typeface="Arial" pitchFamily="34" charset="0"/>
                        </a:rPr>
                        <a:t>2.13</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210.4</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6.5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31.5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VC6173A</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6</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035">
                <a:tc>
                  <a:txBody>
                    <a:bodyPr/>
                    <a:lstStyle/>
                    <a:p>
                      <a:pPr algn="ctr" rtl="1">
                        <a:spcAft>
                          <a:spcPts val="0"/>
                        </a:spcAft>
                      </a:pPr>
                      <a:r>
                        <a:rPr lang="ar-SA" sz="1800" b="1">
                          <a:latin typeface="Arial" pitchFamily="34" charset="0"/>
                          <a:ea typeface="Times New Roman"/>
                          <a:cs typeface="Arial" pitchFamily="34" charset="0"/>
                        </a:rPr>
                        <a:t>1.69</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164.5</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7.0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latin typeface="Arial" pitchFamily="34" charset="0"/>
                          <a:ea typeface="Times New Roman"/>
                          <a:cs typeface="Arial" pitchFamily="34" charset="0"/>
                        </a:rPr>
                        <a:t>28.0</a:t>
                      </a:r>
                      <a:endParaRPr lang="en-US" sz="18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1800" b="1">
                          <a:latin typeface="Arial" pitchFamily="34" charset="0"/>
                          <a:ea typeface="Times New Roman"/>
                          <a:cs typeface="Arial" pitchFamily="34" charset="0"/>
                        </a:rPr>
                        <a:t>VC6173B-10</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Arial" pitchFamily="34" charset="0"/>
                          <a:ea typeface="Times New Roman"/>
                          <a:cs typeface="Arial" pitchFamily="34" charset="0"/>
                        </a:rPr>
                        <a:t>4</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algn="ctr" rtl="1">
                        <a:spcAft>
                          <a:spcPts val="0"/>
                        </a:spcAft>
                      </a:pPr>
                      <a:r>
                        <a:rPr lang="ar-SA" sz="2000" b="1">
                          <a:latin typeface="Arial" pitchFamily="34" charset="0"/>
                          <a:ea typeface="Times New Roman"/>
                          <a:cs typeface="Arial" pitchFamily="34" charset="0"/>
                        </a:rPr>
                        <a:t>1.51</a:t>
                      </a:r>
                      <a:endParaRPr lang="en-US" sz="20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latin typeface="Arial" pitchFamily="34" charset="0"/>
                          <a:ea typeface="Times New Roman"/>
                          <a:cs typeface="Arial" pitchFamily="34" charset="0"/>
                        </a:rPr>
                        <a:t>7.5</a:t>
                      </a:r>
                      <a:endParaRPr lang="en-US" sz="20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latin typeface="Arial" pitchFamily="34" charset="0"/>
                          <a:ea typeface="Times New Roman"/>
                          <a:cs typeface="Arial" pitchFamily="34" charset="0"/>
                        </a:rPr>
                        <a:t>148.9</a:t>
                      </a:r>
                      <a:endParaRPr lang="en-US" sz="20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latin typeface="Arial" pitchFamily="34" charset="0"/>
                          <a:ea typeface="Times New Roman"/>
                          <a:cs typeface="Arial" pitchFamily="34" charset="0"/>
                        </a:rPr>
                        <a:t>7.0</a:t>
                      </a:r>
                      <a:endParaRPr lang="en-US" sz="20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latin typeface="Arial" pitchFamily="34" charset="0"/>
                          <a:ea typeface="Times New Roman"/>
                          <a:cs typeface="Arial" pitchFamily="34" charset="0"/>
                        </a:rPr>
                        <a:t>28.4</a:t>
                      </a:r>
                      <a:endParaRPr lang="en-US" sz="2000" b="1">
                        <a:latin typeface="Arial" pitchFamily="34" charset="0"/>
                        <a:ea typeface="Times New Roman"/>
                        <a:cs typeface="Arial" pitchFamily="34" charset="0"/>
                      </a:endParaRP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just" rtl="1">
                        <a:spcAft>
                          <a:spcPts val="0"/>
                        </a:spcAft>
                      </a:pPr>
                      <a:r>
                        <a:rPr lang="en-US" sz="2000" b="1">
                          <a:latin typeface="Arial" pitchFamily="34" charset="0"/>
                          <a:ea typeface="Times New Roman"/>
                          <a:cs typeface="Arial" pitchFamily="34" charset="0"/>
                        </a:rPr>
                        <a:t>VC6153B-20G</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2000" b="1" dirty="0">
                          <a:latin typeface="Arial" pitchFamily="34" charset="0"/>
                          <a:ea typeface="Times New Roman"/>
                          <a:cs typeface="Arial" pitchFamily="34" charset="0"/>
                        </a:rPr>
                        <a:t>10</a:t>
                      </a:r>
                    </a:p>
                  </a:txBody>
                  <a:tcPr marL="58211" marR="58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pPr algn="r"/>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86020"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86019" name="Rectangle 3"/>
          <p:cNvSpPr>
            <a:spLocks noChangeArrowheads="1"/>
          </p:cNvSpPr>
          <p:nvPr/>
        </p:nvSpPr>
        <p:spPr bwMode="auto">
          <a:xfrm>
            <a:off x="762000" y="3276600"/>
            <a:ext cx="4267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800" b="1" i="0" strike="noStrike" cap="none" normalizeH="0" baseline="0" dirty="0" smtClean="0">
                <a:ln>
                  <a:noFill/>
                </a:ln>
                <a:solidFill>
                  <a:srgbClr val="FFC000"/>
                </a:solidFill>
                <a:effectLst/>
                <a:latin typeface="Arial" pitchFamily="34" charset="0"/>
                <a:ea typeface="Times New Roman" pitchFamily="18" charset="0"/>
                <a:cs typeface="Arial" pitchFamily="34" charset="0"/>
              </a:rPr>
              <a:t>References</a:t>
            </a:r>
            <a:endParaRPr kumimoji="0" lang="en-US" sz="4800" b="0" i="0" strike="noStrike" cap="none" normalizeH="0" baseline="0" dirty="0" smtClean="0">
              <a:ln>
                <a:noFill/>
              </a:ln>
              <a:solidFill>
                <a:srgbClr val="FFC000"/>
              </a:solidFill>
              <a:effectLst/>
              <a:latin typeface="Arial" pitchFamily="34" charset="0"/>
              <a:cs typeface="Arial" pitchFamily="34" charset="0"/>
            </a:endParaRPr>
          </a:p>
        </p:txBody>
      </p:sp>
      <p:sp>
        <p:nvSpPr>
          <p:cNvPr id="7" name="Rectangle 6"/>
          <p:cNvSpPr/>
          <p:nvPr/>
        </p:nvSpPr>
        <p:spPr>
          <a:xfrm>
            <a:off x="3733800" y="1752600"/>
            <a:ext cx="5105400" cy="1015663"/>
          </a:xfrm>
          <a:prstGeom prst="rect">
            <a:avLst/>
          </a:prstGeom>
        </p:spPr>
        <p:txBody>
          <a:bodyPr wrap="square">
            <a:spAutoFit/>
          </a:bodyPr>
          <a:lstStyle/>
          <a:p>
            <a:pPr lvl="0" algn="ctr" rtl="1" fontAlgn="base">
              <a:spcBef>
                <a:spcPct val="0"/>
              </a:spcBef>
              <a:spcAft>
                <a:spcPct val="0"/>
              </a:spcAft>
            </a:pPr>
            <a:r>
              <a:rPr lang="ar-SA" sz="6000" b="1" dirty="0" smtClean="0">
                <a:solidFill>
                  <a:srgbClr val="FFFF00"/>
                </a:solidFill>
                <a:latin typeface="Arial" pitchFamily="34" charset="0"/>
                <a:ea typeface="Times New Roman" pitchFamily="18" charset="0"/>
                <a:cs typeface="Arial" pitchFamily="34" charset="0"/>
              </a:rPr>
              <a:t>المراجع العلمية</a:t>
            </a:r>
            <a:r>
              <a:rPr lang="ar-SA" b="1" dirty="0" smtClean="0">
                <a:solidFill>
                  <a:srgbClr val="FFC000"/>
                </a:solidFill>
                <a:latin typeface="Arial" pitchFamily="34" charset="0"/>
                <a:ea typeface="Times New Roman" pitchFamily="18" charset="0"/>
                <a:cs typeface="Arial" pitchFamily="34" charset="0"/>
              </a:rPr>
              <a:t> </a:t>
            </a:r>
            <a:endParaRPr lang="en-US" dirty="0" smtClean="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9"/>
                                        </p:tgtEl>
                                        <p:attrNameLst>
                                          <p:attrName>style.visibility</p:attrName>
                                        </p:attrNameLst>
                                      </p:cBhvr>
                                      <p:to>
                                        <p:strVal val="visible"/>
                                      </p:to>
                                    </p:set>
                                    <p:anim calcmode="lin" valueType="num">
                                      <p:cBhvr additive="base">
                                        <p:cTn id="13" dur="500" fill="hold"/>
                                        <p:tgtEl>
                                          <p:spTgt spid="86019"/>
                                        </p:tgtEl>
                                        <p:attrNameLst>
                                          <p:attrName>ppt_x</p:attrName>
                                        </p:attrNameLst>
                                      </p:cBhvr>
                                      <p:tavLst>
                                        <p:tav tm="0">
                                          <p:val>
                                            <p:strVal val="#ppt_x"/>
                                          </p:val>
                                        </p:tav>
                                        <p:tav tm="100000">
                                          <p:val>
                                            <p:strVal val="#ppt_x"/>
                                          </p:val>
                                        </p:tav>
                                      </p:tavLst>
                                    </p:anim>
                                    <p:anim calcmode="lin" valueType="num">
                                      <p:cBhvr additive="base">
                                        <p:cTn id="14" dur="500" fill="hold"/>
                                        <p:tgtEl>
                                          <p:spTgt spid="860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pPr algn="r"/>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4"/>
          </p:cNvPr>
          <p:cNvPicPr>
            <a:picLocks noGrp="1"/>
          </p:cNvPicPr>
          <p:nvPr/>
        </p:nvPicPr>
        <p:blipFill>
          <a:blip r:embed="rId5"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78852" name="Picture" r:id="rId6" imgW="1018440" imgH="1330200" progId="Word.Picture.8">
                  <p:embed/>
                </p:oleObj>
              </mc:Choice>
              <mc:Fallback>
                <p:oleObj name="Picture" r:id="rId6" imgW="1018440" imgH="1330200" progId="Word.Picture.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78851" name="Rectangle 3"/>
          <p:cNvSpPr>
            <a:spLocks noChangeArrowheads="1"/>
          </p:cNvSpPr>
          <p:nvPr/>
        </p:nvSpPr>
        <p:spPr bwMode="auto">
          <a:xfrm>
            <a:off x="228600" y="1295400"/>
            <a:ext cx="89154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2563" marR="0" lvl="0" indent="-182563"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Calibri" pitchFamily="34" charset="0"/>
              </a:rPr>
              <a:t>Abad P., B. </a:t>
            </a:r>
            <a:r>
              <a:rPr kumimoji="0" lang="en-US" b="1" i="0" u="none" strike="noStrike" cap="none" normalizeH="0" baseline="0" dirty="0" err="1" smtClean="0">
                <a:ln>
                  <a:noFill/>
                </a:ln>
                <a:solidFill>
                  <a:schemeClr val="tx1"/>
                </a:solidFill>
                <a:effectLst/>
                <a:latin typeface="Arial" pitchFamily="34" charset="0"/>
                <a:ea typeface="Calibri" pitchFamily="34" charset="0"/>
                <a:cs typeface="Calibri" pitchFamily="34" charset="0"/>
              </a:rPr>
              <a:t>Favery</a:t>
            </a:r>
            <a:r>
              <a:rPr kumimoji="0" lang="en-US"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M. </a:t>
            </a:r>
            <a:r>
              <a:rPr kumimoji="0" lang="en-US" b="1" i="0" u="none" strike="noStrike" cap="none" normalizeH="0" baseline="0" dirty="0" err="1" smtClean="0">
                <a:ln>
                  <a:noFill/>
                </a:ln>
                <a:solidFill>
                  <a:schemeClr val="tx1"/>
                </a:solidFill>
                <a:effectLst/>
                <a:latin typeface="Arial" pitchFamily="34" charset="0"/>
                <a:ea typeface="Calibri" pitchFamily="34" charset="0"/>
                <a:cs typeface="Calibri" pitchFamily="34" charset="0"/>
              </a:rPr>
              <a:t>Rosso</a:t>
            </a:r>
            <a:r>
              <a:rPr kumimoji="0" lang="en-US"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and </a:t>
            </a:r>
            <a:r>
              <a:rPr kumimoji="0" lang="en-US" b="1" i="0" u="none" strike="noStrike" cap="none" normalizeH="0" baseline="0" dirty="0" err="1" smtClean="0">
                <a:ln>
                  <a:noFill/>
                </a:ln>
                <a:solidFill>
                  <a:schemeClr val="tx1"/>
                </a:solidFill>
                <a:effectLst/>
                <a:latin typeface="Arial" pitchFamily="34" charset="0"/>
                <a:ea typeface="Calibri" pitchFamily="34" charset="0"/>
                <a:cs typeface="Calibri" pitchFamily="34" charset="0"/>
              </a:rPr>
              <a:t>Castagnone-Sereno</a:t>
            </a:r>
            <a:r>
              <a:rPr kumimoji="0" lang="en-US"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P. (2003). Root-knot nematode parasitism and host response: molecular basis of a sophisticated interaction. </a:t>
            </a:r>
            <a:r>
              <a:rPr kumimoji="0" lang="en-US" b="1" i="1" u="none" strike="noStrike" cap="none" normalizeH="0" baseline="0" dirty="0" smtClean="0">
                <a:ln>
                  <a:noFill/>
                </a:ln>
                <a:solidFill>
                  <a:schemeClr val="tx1"/>
                </a:solidFill>
                <a:effectLst/>
                <a:latin typeface="Arial" pitchFamily="34" charset="0"/>
                <a:ea typeface="Calibri" pitchFamily="34" charset="0"/>
                <a:cs typeface="Calibri" pitchFamily="34" charset="0"/>
              </a:rPr>
              <a:t>Molecular Plant Pathology 4,</a:t>
            </a:r>
            <a:r>
              <a:rPr kumimoji="0" lang="en-US" b="1" i="0" u="none" strike="noStrike" cap="none" normalizeH="0" baseline="0" dirty="0" smtClean="0">
                <a:ln>
                  <a:noFill/>
                </a:ln>
                <a:solidFill>
                  <a:schemeClr val="tx1"/>
                </a:solidFill>
                <a:effectLst/>
                <a:latin typeface="Arial" pitchFamily="34" charset="0"/>
                <a:ea typeface="Calibri" pitchFamily="34" charset="0"/>
                <a:cs typeface="Calibri" pitchFamily="34" charset="0"/>
              </a:rPr>
              <a:t>pp. 217– 224.</a:t>
            </a:r>
            <a:r>
              <a:rPr kumimoji="0" lang="en-US" b="1" i="1" u="none" strike="noStrike" cap="none" normalizeH="0" baseline="0" dirty="0" smtClean="0">
                <a:ln>
                  <a:noFill/>
                </a:ln>
                <a:solidFill>
                  <a:schemeClr val="tx1"/>
                </a:solidFill>
                <a:effectLst/>
                <a:latin typeface="Arial" pitchFamily="34" charset="0"/>
                <a:ea typeface="Calibri" pitchFamily="34" charset="0"/>
                <a:cs typeface="Calibri" pitchFamily="34" charset="0"/>
              </a:rPr>
              <a: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182563" marR="0" lvl="0" indent="-182563" defTabSz="914400" rtl="0" eaLnBrk="0" fontAlgn="t"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Abd</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-El-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Lateef</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E.M. (1993). Effect of Mung bean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phaseolus</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aureus</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Roxb</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.)intercropping with maize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Zea</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mays</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on productivity and land use efficiency- Egypt.J.Appl.Sci.,8(5): pp.32-38.</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182563" marR="0" lvl="0" indent="-182563" defTabSz="914400" rtl="0" eaLnBrk="0" fontAlgn="t"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Abd</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-El-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Lateef</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E.M; T. G.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Behairy</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and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Ashour</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N.I( 1998). Effect of phosphatic and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potassic</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fertilization on yield and its components of Mungbean (Vigna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radiata</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(L.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Wilczek</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varieties .Arab Univ. J. Agric. Sci.,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Ain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-Shams Univ.,Cairo,6(1), pp.167-181.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182563" marR="0" lvl="0" indent="-182563" defTabSz="914400" rtl="0" eaLnBrk="0" fontAlgn="t"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Ahmed,N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 ; M,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Shaukat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 S.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Shahid</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 and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Zaki</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Javed</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,M. (2009). Physiological changes in leaves of mungbean plants infected with </a:t>
            </a:r>
            <a:r>
              <a:rPr kumimoji="0" lang="en-US" b="1" i="1"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Meloidogyne</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b="1" i="1"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javanica</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Phytopathol</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Mediterr</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48, pp.262–268.</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182563" marR="0" lvl="0" indent="-182563" defTabSz="914400" rtl="0" eaLnBrk="0" fontAlgn="t"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Ashour</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N. I; S. H.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Abou-Khadrah</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M. E.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Mosalem</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G. M.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Yakout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M.E.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Zedan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E. M.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Abd</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-El-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Lateef</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T.G.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Behairy</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Sh. A.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Shaban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 N.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Sharaan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b="1" i="0" u="none" strike="noStrike" cap="none" normalizeH="0" baseline="0" dirty="0" smtClean="0">
                <a:ln>
                  <a:noFill/>
                </a:ln>
                <a:solidFill>
                  <a:srgbClr val="FFFF00"/>
                </a:solidFill>
                <a:effectLst/>
                <a:latin typeface="Arial" pitchFamily="34" charset="0"/>
                <a:ea typeface="Times New Roman" pitchFamily="18" charset="0"/>
                <a:cs typeface="Calibri" pitchFamily="34" charset="0"/>
              </a:rPr>
              <a:t>M. M. Selim;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S. A.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Mahmoud</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M. W. Hassan; G. G.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Darwish</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and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Eifny</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M. Z. (1991). Introduction of mungbean ((Vigna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radiata</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L.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Wilczek</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in Egypt . Effect of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genotype,Planting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Density and Location on Mung Bean Yield..</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Egypt.J.Agron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Vol.20.No.1-2 ,pp.99-108.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
            <a:ext cx="6477000" cy="914399"/>
          </a:xfrm>
        </p:spPr>
        <p:txBody>
          <a:bodyPr>
            <a:normAutofit/>
          </a:bodyPr>
          <a:lstStyle/>
          <a:p>
            <a:pPr algn="r"/>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9906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990600"/>
        </p:xfrm>
        <a:graphic>
          <a:graphicData uri="http://schemas.openxmlformats.org/presentationml/2006/ole">
            <mc:AlternateContent xmlns:mc="http://schemas.openxmlformats.org/markup-compatibility/2006">
              <mc:Choice xmlns:v="urn:schemas-microsoft-com:vml" Requires="v">
                <p:oleObj spid="_x0000_s74756"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9906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74756" name="Rectangle 4"/>
          <p:cNvSpPr>
            <a:spLocks noChangeArrowheads="1"/>
          </p:cNvSpPr>
          <p:nvPr/>
        </p:nvSpPr>
        <p:spPr bwMode="auto">
          <a:xfrm>
            <a:off x="0" y="1447801"/>
            <a:ext cx="89916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525" marR="0" lvl="0" indent="-263525"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Ashour,N.I;S.H.Abou-Khadrah</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M.E.Mosalem</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G.M.Yakout</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M.E.Zedan;E.M.Abd</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-El-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Lateef;T.G.Behairy</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Sh.A.Shaban</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A.N.Sharaan;</a:t>
            </a:r>
            <a:r>
              <a:rPr kumimoji="0" lang="en-US" sz="2000" b="1" i="0" u="none" strike="noStrike" cap="none" normalizeH="0" baseline="0" dirty="0" err="1" smtClean="0">
                <a:ln>
                  <a:noFill/>
                </a:ln>
                <a:solidFill>
                  <a:srgbClr val="FFFF00"/>
                </a:solidFill>
                <a:effectLst/>
                <a:latin typeface="Arial" pitchFamily="34" charset="0"/>
                <a:ea typeface="Times New Roman" pitchFamily="18" charset="0"/>
                <a:cs typeface="Calibri" pitchFamily="34" charset="0"/>
              </a:rPr>
              <a:t>M.M.Selim;</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S.A.Mahmoud;M.W.Hassan;G.G.Darwish</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and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Eifny</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M. Z. (1997).Introduction of mungbean (Vigna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radiata</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L.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Wilczek</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in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mung</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bean yield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Egypt.J.Agron</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Vol.20.No.1-2 ,pp.52-74.</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263525" marR="0" lvl="0" indent="-263525"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Ashour,N.I</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T.G.Behairy</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en-US" sz="2000" b="1" i="0" u="none" strike="noStrike" cap="none" normalizeH="0" baseline="0" dirty="0" err="1" smtClean="0">
                <a:ln>
                  <a:noFill/>
                </a:ln>
                <a:solidFill>
                  <a:srgbClr val="FFFF00"/>
                </a:solidFill>
                <a:effectLst/>
                <a:latin typeface="Arial" pitchFamily="34" charset="0"/>
                <a:ea typeface="Times New Roman" pitchFamily="18" charset="0"/>
                <a:cs typeface="Calibri" pitchFamily="34" charset="0"/>
              </a:rPr>
              <a:t>M.M.Selim</a:t>
            </a:r>
            <a:r>
              <a:rPr kumimoji="0" lang="en-US" sz="2000" b="1" i="0" u="none" strike="noStrike" cap="none" normalizeH="0" baseline="0" dirty="0" smtClean="0">
                <a:ln>
                  <a:noFill/>
                </a:ln>
                <a:solidFill>
                  <a:srgbClr val="FFFF00"/>
                </a:solidFill>
                <a:effectLst/>
                <a:latin typeface="Arial" pitchFamily="34" charset="0"/>
                <a:ea typeface="Times New Roman" pitchFamily="18" charset="0"/>
                <a:cs typeface="Calibri" pitchFamily="34" charset="0"/>
              </a:rPr>
              <a:t>;</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and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Abd</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-El-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Lateef</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E.M.(1992). Mung bean (Vigna radiate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Roxb</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 new introduction crop in Egypt. </a:t>
            </a:r>
          </a:p>
          <a:p>
            <a:pPr marL="357188" indent="-357188" eaLnBrk="0" fontAlgn="base" hangingPunct="0">
              <a:spcBef>
                <a:spcPct val="0"/>
              </a:spcBef>
              <a:spcAft>
                <a:spcPct val="0"/>
              </a:spcAft>
            </a:pPr>
            <a:r>
              <a:rPr lang="en-US" sz="2000" b="1" dirty="0" smtClean="0">
                <a:latin typeface="Arial" pitchFamily="34" charset="0"/>
                <a:cs typeface="Arial" pitchFamily="34" charset="0"/>
              </a:rPr>
              <a:t>         2. Varietal differences on growth and yield .Proc.5 </a:t>
            </a:r>
            <a:r>
              <a:rPr lang="en-US" sz="2000" b="1" dirty="0" err="1" smtClean="0">
                <a:latin typeface="Arial" pitchFamily="34" charset="0"/>
                <a:cs typeface="Arial" pitchFamily="34" charset="0"/>
              </a:rPr>
              <a:t>th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ConfAgron.Zagazig,Vol</a:t>
            </a:r>
            <a:r>
              <a:rPr lang="en-US" sz="2000" b="1" dirty="0" smtClean="0">
                <a:latin typeface="Arial" pitchFamily="34" charset="0"/>
                <a:cs typeface="Arial" pitchFamily="34" charset="0"/>
              </a:rPr>
              <a:t>.(1):pp.361-370.</a:t>
            </a:r>
          </a:p>
          <a:p>
            <a:pPr marL="263525" indent="-263525"/>
            <a:r>
              <a:rPr lang="en-US" sz="2000" b="1" dirty="0" err="1" smtClean="0">
                <a:latin typeface="Arial" pitchFamily="34" charset="0"/>
                <a:cs typeface="Arial" pitchFamily="34" charset="0"/>
              </a:rPr>
              <a:t>Ashour,N.I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T.G.Behairy</a:t>
            </a:r>
            <a:r>
              <a:rPr lang="en-US" sz="2000" b="1" dirty="0" smtClean="0">
                <a:latin typeface="Arial" pitchFamily="34" charset="0"/>
                <a:cs typeface="Arial" pitchFamily="34" charset="0"/>
              </a:rPr>
              <a:t>; E.M. </a:t>
            </a:r>
            <a:r>
              <a:rPr lang="en-US" sz="2000" b="1" dirty="0" err="1" smtClean="0">
                <a:latin typeface="Arial" pitchFamily="34" charset="0"/>
                <a:cs typeface="Arial" pitchFamily="34" charset="0"/>
              </a:rPr>
              <a:t>Abd</a:t>
            </a:r>
            <a:r>
              <a:rPr lang="en-US" sz="2000" b="1" dirty="0" smtClean="0">
                <a:latin typeface="Arial" pitchFamily="34" charset="0"/>
                <a:cs typeface="Arial" pitchFamily="34" charset="0"/>
              </a:rPr>
              <a:t>-El- </a:t>
            </a:r>
            <a:r>
              <a:rPr lang="en-US" sz="2000" b="1" dirty="0" err="1" smtClean="0">
                <a:latin typeface="Arial" pitchFamily="34" charset="0"/>
                <a:cs typeface="Arial" pitchFamily="34" charset="0"/>
              </a:rPr>
              <a:t>Lateef</a:t>
            </a:r>
            <a:r>
              <a:rPr lang="en-US" sz="2000" b="1" dirty="0" smtClean="0">
                <a:latin typeface="Arial" pitchFamily="34" charset="0"/>
                <a:cs typeface="Arial" pitchFamily="34" charset="0"/>
              </a:rPr>
              <a:t> and </a:t>
            </a:r>
            <a:r>
              <a:rPr lang="en-US" sz="2000" b="1" dirty="0" smtClean="0">
                <a:solidFill>
                  <a:srgbClr val="FFFF00"/>
                </a:solidFill>
                <a:latin typeface="Arial" pitchFamily="34" charset="0"/>
                <a:cs typeface="Arial" pitchFamily="34" charset="0"/>
              </a:rPr>
              <a:t>Selim, M.M</a:t>
            </a:r>
            <a:r>
              <a:rPr lang="en-US" sz="2000" b="1" dirty="0" smtClean="0">
                <a:latin typeface="Arial" pitchFamily="34" charset="0"/>
                <a:cs typeface="Arial" pitchFamily="34" charset="0"/>
              </a:rPr>
              <a:t>. (1993).Mung bean (Vigna radiate </a:t>
            </a:r>
            <a:r>
              <a:rPr lang="en-US" sz="2000" b="1" dirty="0" err="1" smtClean="0">
                <a:latin typeface="Arial" pitchFamily="34" charset="0"/>
                <a:cs typeface="Arial" pitchFamily="34" charset="0"/>
              </a:rPr>
              <a:t>phaseolus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aureus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Roxb</a:t>
            </a:r>
            <a:r>
              <a:rPr lang="en-US" sz="2000" b="1" dirty="0" smtClean="0">
                <a:latin typeface="Arial" pitchFamily="34" charset="0"/>
                <a:cs typeface="Arial" pitchFamily="34" charset="0"/>
              </a:rPr>
              <a:t>.). Anew introduced crop in Egypt ,1.Effect of planting date on growth and yield .Bull.NRC.,Egypt,18,(4).pp.325-330.</a:t>
            </a:r>
          </a:p>
          <a:p>
            <a:pPr marL="263525" indent="-263525"/>
            <a:r>
              <a:rPr lang="en-US" sz="2000" b="1" dirty="0" smtClean="0">
                <a:latin typeface="Arial" pitchFamily="34" charset="0"/>
                <a:cs typeface="Arial" pitchFamily="34" charset="0"/>
              </a:rPr>
              <a:t> </a:t>
            </a:r>
            <a:r>
              <a:rPr lang="en-US" sz="2000" b="1" dirty="0" err="1" smtClean="0"/>
              <a:t>Arkroyd</a:t>
            </a:r>
            <a:r>
              <a:rPr lang="en-US" sz="2000" b="1" dirty="0" smtClean="0"/>
              <a:t>, W. R. and Doughty, Joyce.  (1973). Legume in Human Nutrition. F. A. O.Nutr.Stud.No.19.</a:t>
            </a:r>
          </a:p>
          <a:p>
            <a:pPr marL="263525" indent="-263525"/>
            <a:r>
              <a:rPr lang="en-US" sz="2000" b="1" dirty="0" smtClean="0"/>
              <a:t> Bell, R.W. (1991).Mineral Nutrition of Mungbeans. </a:t>
            </a:r>
            <a:r>
              <a:rPr lang="en-US" sz="2000" b="1" dirty="0" err="1" smtClean="0"/>
              <a:t>Imc</a:t>
            </a:r>
            <a:r>
              <a:rPr lang="en-US" sz="2000" b="1" dirty="0" smtClean="0"/>
              <a:t>: Mungbean the Australian Experience:</a:t>
            </a:r>
            <a:r>
              <a:rPr lang="en-US" sz="2000" b="1" i="1" dirty="0" smtClean="0"/>
              <a:t> Proc.1st Aust. Mungbean Workshop, Brisbane, </a:t>
            </a:r>
            <a:r>
              <a:rPr lang="en-US" sz="2000" b="1" dirty="0" smtClean="0"/>
              <a:t>pp.53-65</a:t>
            </a:r>
            <a:r>
              <a:rPr lang="en-US" sz="2000" b="1" i="1" dirty="0" smtClean="0"/>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121860"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ectangle 4"/>
          <p:cNvSpPr/>
          <p:nvPr/>
        </p:nvSpPr>
        <p:spPr>
          <a:xfrm>
            <a:off x="6400800" y="1447800"/>
            <a:ext cx="2362200" cy="523220"/>
          </a:xfrm>
          <a:prstGeom prst="rect">
            <a:avLst/>
          </a:prstGeom>
        </p:spPr>
        <p:txBody>
          <a:bodyPr wrap="square">
            <a:spAutoFit/>
          </a:bodyPr>
          <a:lstStyle/>
          <a:p>
            <a:pPr algn="r" rtl="1"/>
            <a:r>
              <a:rPr lang="en-US" dirty="0" smtClean="0"/>
              <a:t>  </a:t>
            </a:r>
            <a:r>
              <a:rPr lang="ar-SA" sz="2800" b="1" dirty="0" smtClean="0">
                <a:latin typeface="Arial" pitchFamily="34" charset="0"/>
                <a:cs typeface="Arial" pitchFamily="34" charset="0"/>
              </a:rPr>
              <a:t>مقدـــــــــــــدمة :</a:t>
            </a:r>
            <a:endParaRPr lang="ar-SA" sz="2800" b="1" dirty="0">
              <a:latin typeface="Arial" pitchFamily="34" charset="0"/>
              <a:cs typeface="Arial" pitchFamily="34" charset="0"/>
            </a:endParaRPr>
          </a:p>
        </p:txBody>
      </p:sp>
      <p:sp>
        <p:nvSpPr>
          <p:cNvPr id="7" name="Rectangle 6"/>
          <p:cNvSpPr/>
          <p:nvPr/>
        </p:nvSpPr>
        <p:spPr>
          <a:xfrm>
            <a:off x="152400" y="2057400"/>
            <a:ext cx="8763000" cy="2677656"/>
          </a:xfrm>
          <a:prstGeom prst="rect">
            <a:avLst/>
          </a:prstGeom>
        </p:spPr>
        <p:txBody>
          <a:bodyPr wrap="square">
            <a:spAutoFit/>
          </a:bodyPr>
          <a:lstStyle/>
          <a:p>
            <a:pPr indent="365125" algn="just" rtl="1"/>
            <a:r>
              <a:rPr lang="ar-SA" sz="2400" b="1" dirty="0" smtClean="0">
                <a:latin typeface="Arial" pitchFamily="34" charset="0"/>
                <a:cs typeface="Arial" pitchFamily="34" charset="0"/>
              </a:rPr>
              <a:t>ندرة موارد المياه العذبة تمثل أحد التحديات الكبرى التى تواجهة الزراعة المستدامة  فى العالم عموماً والمملكة العربية السعودية بوجه خاص . وتحول العالم حالياً من مجرد التركيز على توفير المياه او زيادة المعروض منها ،إلى  الوصول او النجاح فى ايجاد  التوازن بين العرض والطلب من خلال علم إدارة الطلب على المياه الذى يهتم بوضع السياسات المحددة للتوزيع الأمثل لأستخدام المياه لمواجهة التحديات الطبيعية التى يواجهة العالم حالياً من التغير فى المناخ الى ندرة المياه والذى وصل فى بعض البلدان الى الشح فى المياه .</a:t>
            </a:r>
            <a:endParaRPr lang="ar-SA" sz="2400" b="1" dirty="0">
              <a:latin typeface="Arial" pitchFamily="34" charset="0"/>
              <a:cs typeface="Arial" pitchFamily="34" charset="0"/>
            </a:endParaRPr>
          </a:p>
        </p:txBody>
      </p:sp>
      <p:sp>
        <p:nvSpPr>
          <p:cNvPr id="8" name="Rectangle 7"/>
          <p:cNvSpPr/>
          <p:nvPr/>
        </p:nvSpPr>
        <p:spPr>
          <a:xfrm>
            <a:off x="228600" y="4724400"/>
            <a:ext cx="8686800" cy="1200329"/>
          </a:xfrm>
          <a:prstGeom prst="rect">
            <a:avLst/>
          </a:prstGeom>
        </p:spPr>
        <p:txBody>
          <a:bodyPr wrap="square">
            <a:spAutoFit/>
          </a:bodyPr>
          <a:lstStyle/>
          <a:p>
            <a:pPr indent="365125" algn="just" rtl="1"/>
            <a:r>
              <a:rPr lang="ar-SA" sz="2400" b="1" dirty="0" smtClean="0">
                <a:latin typeface="Arial" pitchFamily="34" charset="0"/>
                <a:cs typeface="Arial" pitchFamily="34" charset="0"/>
              </a:rPr>
              <a:t>وأصبح على سكان المعمورة والزراعيين خصوصاً مواجهة ذلك بترشيد استخدام المياه  فى الزراعة التى تستهلك اكثر من 85 % من المياه العذبة المتاحة وصولاً الى الاستخدام الامثل للموارد المائية المتاحة .</a:t>
            </a:r>
            <a:endParaRPr lang="ar-SA" sz="2400" b="1" dirty="0">
              <a:latin typeface="Arial" pitchFamily="34" charset="0"/>
              <a:cs typeface="Arial" pitchFamily="34" charset="0"/>
            </a:endParaRPr>
          </a:p>
        </p:txBody>
      </p:sp>
      <p:sp>
        <p:nvSpPr>
          <p:cNvPr id="9" name="Rectangle 8"/>
          <p:cNvSpPr/>
          <p:nvPr/>
        </p:nvSpPr>
        <p:spPr>
          <a:xfrm>
            <a:off x="381000" y="5486400"/>
            <a:ext cx="8305800" cy="369332"/>
          </a:xfrm>
          <a:prstGeom prst="rect">
            <a:avLst/>
          </a:prstGeom>
        </p:spPr>
        <p:txBody>
          <a:bodyPr wrap="square">
            <a:spAutoFit/>
          </a:bodyPr>
          <a:lstStyle/>
          <a:p>
            <a:pPr algn="r" rtl="1"/>
            <a:r>
              <a:rPr lang="ar-SA" b="1" dirty="0" smtClean="0">
                <a:latin typeface="Arial" pitchFamily="34" charset="0"/>
                <a:cs typeface="Arial" pitchFamily="34" charset="0"/>
              </a:rPr>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
            <a:ext cx="6400800" cy="685799"/>
          </a:xfrm>
        </p:spPr>
        <p:txBody>
          <a:bodyPr>
            <a:normAutofit fontScale="90000"/>
          </a:bodyPr>
          <a:lstStyle/>
          <a:p>
            <a:pPr algn="l"/>
            <a:r>
              <a:rPr lang="en-US" sz="2400" b="1" dirty="0" smtClean="0">
                <a:solidFill>
                  <a:schemeClr val="bg1"/>
                </a:solidFill>
                <a:cs typeface="+mn-cs"/>
              </a:rPr>
              <a:t>    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7620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762000"/>
        </p:xfrm>
        <a:graphic>
          <a:graphicData uri="http://schemas.openxmlformats.org/presentationml/2006/ole">
            <mc:AlternateContent xmlns:mc="http://schemas.openxmlformats.org/markup-compatibility/2006">
              <mc:Choice xmlns:v="urn:schemas-microsoft-com:vml" Requires="v">
                <p:oleObj spid="_x0000_s80900"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762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80899" name="Rectangle 3"/>
          <p:cNvSpPr>
            <a:spLocks noChangeArrowheads="1"/>
          </p:cNvSpPr>
          <p:nvPr/>
        </p:nvSpPr>
        <p:spPr bwMode="auto">
          <a:xfrm>
            <a:off x="0" y="838201"/>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525" marR="0" lvl="0" indent="-2635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Bell,R</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 B.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Reskasem</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Phetchawes</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Pongsakul</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.(1990).Mineral nutrition of food legumes in Thailand with Particular References to Micronutrients.</a:t>
            </a: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ACIAR Technical Report.No.16,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pp.52.</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263525" marR="0" lvl="0" indent="-263525"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Chiang, M. Y. and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Hubbel</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 N. (1978). Effect of irrigation on Mungbean yield .In "The First International Mung bean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Syposium</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Cowell</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(Ed.), Los Banos.pp.93-93 (AVRDC;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Shanhua</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Taiwan).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263525" marR="0" lvl="0" indent="-263525"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Chitwood</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D.J.( 2003). Research on plant-parasitic nematode biology conducted by the United States Department of Agriculture-Agricultural Research Service. </a:t>
            </a: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Pest Management Science </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59, pp. 748–753.</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185738" marR="0" lvl="0" indent="-185738"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DPR-JCARD (1988).Technology for increasing pulse production in India .Directorate of Pulses Research. Indian Council of Agricultural Research Ka.,npur.pp.56-</a:t>
            </a:r>
          </a:p>
          <a:p>
            <a:pPr marL="263525" indent="-263525"/>
            <a:r>
              <a:rPr lang="en-US" sz="2000" b="1" dirty="0" smtClean="0">
                <a:latin typeface="Arial" pitchFamily="34" charset="0"/>
                <a:cs typeface="Arial" pitchFamily="34" charset="0"/>
              </a:rPr>
              <a:t>El-</a:t>
            </a:r>
            <a:r>
              <a:rPr lang="en-US" sz="2000" b="1" dirty="0" err="1" smtClean="0">
                <a:latin typeface="Arial" pitchFamily="34" charset="0"/>
                <a:cs typeface="Arial" pitchFamily="34" charset="0"/>
              </a:rPr>
              <a:t>Sharari</a:t>
            </a:r>
            <a:r>
              <a:rPr lang="en-US" sz="2000" b="1" dirty="0" smtClean="0">
                <a:latin typeface="Arial" pitchFamily="34" charset="0"/>
                <a:cs typeface="Arial" pitchFamily="34" charset="0"/>
              </a:rPr>
              <a:t> ,S.F.( 2004 ).Evaluation and selection of drought  </a:t>
            </a:r>
            <a:r>
              <a:rPr lang="en-US" sz="2000" b="1" dirty="0" err="1" smtClean="0">
                <a:latin typeface="Arial" pitchFamily="34" charset="0"/>
                <a:cs typeface="Arial" pitchFamily="34" charset="0"/>
              </a:rPr>
              <a:t>tolernce</a:t>
            </a:r>
            <a:r>
              <a:rPr lang="en-US" sz="2000" b="1" dirty="0" smtClean="0">
                <a:latin typeface="Arial" pitchFamily="34" charset="0"/>
                <a:cs typeface="Arial" pitchFamily="34" charset="0"/>
              </a:rPr>
              <a:t> in Potato cultivars .King </a:t>
            </a:r>
            <a:r>
              <a:rPr lang="en-US" sz="2000" b="1" dirty="0" err="1" smtClean="0">
                <a:latin typeface="Arial" pitchFamily="34" charset="0"/>
                <a:cs typeface="Arial" pitchFamily="34" charset="0"/>
              </a:rPr>
              <a:t>saud</a:t>
            </a:r>
            <a:r>
              <a:rPr lang="en-US" sz="2000" b="1" dirty="0" smtClean="0">
                <a:latin typeface="Arial" pitchFamily="34" charset="0"/>
                <a:cs typeface="Arial" pitchFamily="34" charset="0"/>
              </a:rPr>
              <a:t>  University .Riyadh .</a:t>
            </a:r>
          </a:p>
          <a:p>
            <a:pPr marL="263525" indent="-263525"/>
            <a:r>
              <a:rPr lang="en-US" sz="2000" b="1" dirty="0" err="1" smtClean="0">
                <a:latin typeface="Arial" pitchFamily="34" charset="0"/>
                <a:cs typeface="Arial" pitchFamily="34" charset="0"/>
              </a:rPr>
              <a:t>Imrie</a:t>
            </a:r>
            <a:r>
              <a:rPr lang="en-US" sz="2000" b="1" dirty="0" smtClean="0">
                <a:latin typeface="Arial" pitchFamily="34" charset="0"/>
                <a:cs typeface="Arial" pitchFamily="34" charset="0"/>
              </a:rPr>
              <a:t>, B. C. and R. J. Lawn (1991). Mungbean: The Australian Experience, Proc. 1</a:t>
            </a:r>
            <a:r>
              <a:rPr lang="en-US" sz="2000" b="1" baseline="30000" dirty="0" smtClean="0">
                <a:latin typeface="Arial" pitchFamily="34" charset="0"/>
                <a:cs typeface="Arial" pitchFamily="34" charset="0"/>
              </a:rPr>
              <a:t>st</a:t>
            </a:r>
            <a:r>
              <a:rPr lang="en-US" sz="2000" b="1" dirty="0" smtClean="0">
                <a:latin typeface="Arial" pitchFamily="34" charset="0"/>
                <a:cs typeface="Arial" pitchFamily="34" charset="0"/>
              </a:rPr>
              <a:t> Australian Mungbean Work-shop, Brisbane, p.53.</a:t>
            </a:r>
          </a:p>
          <a:p>
            <a:pPr marL="263525" indent="-263525"/>
            <a:r>
              <a:rPr lang="en-US" sz="2000" b="1" dirty="0" smtClean="0">
                <a:latin typeface="Arial" pitchFamily="34" charset="0"/>
                <a:cs typeface="Arial" pitchFamily="34" charset="0"/>
              </a:rPr>
              <a:t>Kumar, A. and Sharma, K. D.</a:t>
            </a:r>
            <a:r>
              <a:rPr lang="ar-SA" sz="2000" b="1" dirty="0" smtClean="0">
                <a:latin typeface="Arial" pitchFamily="34" charset="0"/>
                <a:cs typeface="Arial" pitchFamily="34" charset="0"/>
              </a:rPr>
              <a:t>)</a:t>
            </a:r>
            <a:r>
              <a:rPr lang="en-US" sz="2000" b="1" dirty="0" smtClean="0">
                <a:latin typeface="Arial" pitchFamily="34" charset="0"/>
                <a:cs typeface="Arial" pitchFamily="34" charset="0"/>
              </a:rPr>
              <a:t> 2009) .Physiological Responses and Dry Matter Partitioning of Summer Mungbean (Vigna </a:t>
            </a:r>
            <a:r>
              <a:rPr lang="en-US" sz="2000" b="1" dirty="0" err="1" smtClean="0">
                <a:latin typeface="Arial" pitchFamily="34" charset="0"/>
                <a:cs typeface="Arial" pitchFamily="34" charset="0"/>
              </a:rPr>
              <a:t>radiata</a:t>
            </a:r>
            <a:r>
              <a:rPr lang="en-US" sz="2000" b="1" dirty="0" smtClean="0">
                <a:latin typeface="Arial" pitchFamily="34" charset="0"/>
                <a:cs typeface="Arial" pitchFamily="34" charset="0"/>
              </a:rPr>
              <a:t> L.) Genotypes Subjected to Drought Conditions. J. Agronomy &amp; Crop Science. ISSN 0931-2250.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
            <a:ext cx="6400800" cy="609599"/>
          </a:xfrm>
        </p:spPr>
        <p:txBody>
          <a:bodyPr>
            <a:normAutofit fontScale="90000"/>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6858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762000"/>
        </p:xfrm>
        <a:graphic>
          <a:graphicData uri="http://schemas.openxmlformats.org/presentationml/2006/ole">
            <mc:AlternateContent xmlns:mc="http://schemas.openxmlformats.org/markup-compatibility/2006">
              <mc:Choice xmlns:v="urn:schemas-microsoft-com:vml" Requires="v">
                <p:oleObj spid="_x0000_s81924"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762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81923" name="Rectangle 3"/>
          <p:cNvSpPr>
            <a:spLocks noChangeArrowheads="1"/>
          </p:cNvSpPr>
          <p:nvPr/>
        </p:nvSpPr>
        <p:spPr bwMode="auto">
          <a:xfrm>
            <a:off x="0" y="685802"/>
            <a:ext cx="9144000" cy="66293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724275"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Lawn, R.J. and C.S.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Ahn</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(1985). Mungbean (Vigna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radiata</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 )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Wilczek</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357188" marR="0" lvl="0" indent="-357188" algn="l" defTabSz="914400" rtl="0" eaLnBrk="0" fontAlgn="base" latinLnBrk="0" hangingPunct="0">
              <a:lnSpc>
                <a:spcPct val="100000"/>
              </a:lnSpc>
              <a:spcBef>
                <a:spcPct val="0"/>
              </a:spcBef>
              <a:spcAft>
                <a:spcPct val="0"/>
              </a:spcAft>
              <a:buClrTx/>
              <a:buSzTx/>
              <a:buFontTx/>
              <a:buNone/>
              <a:tabLst>
                <a:tab pos="3724275"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(Vigna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mungo</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Hepper</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In: Grain Legume Crop Summerfield R.J. and E.H.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Roberts,eds</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Collins,London</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pp. 584-623.</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357188" marR="0" lvl="0" indent="-357188" algn="l" defTabSz="914400" rtl="0" eaLnBrk="0" fontAlgn="base" latinLnBrk="0" hangingPunct="0">
              <a:lnSpc>
                <a:spcPct val="100000"/>
              </a:lnSpc>
              <a:spcBef>
                <a:spcPct val="0"/>
              </a:spcBef>
              <a:spcAft>
                <a:spcPct val="0"/>
              </a:spcAft>
              <a:buClrTx/>
              <a:buSzTx/>
              <a:buFontTx/>
              <a:buNone/>
              <a:tabLst>
                <a:tab pos="3724275"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Lawn, R. J. and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Iwrie</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B.C. (1991). The Australian Ming bean. In: "Mung bean: The Australian Experience".Proc.1</a:t>
            </a:r>
            <a:r>
              <a:rPr kumimoji="0" lang="en-US" sz="20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st</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Aust. Mung bean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Workshop.Bisbane</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pp.106-110.</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357188" marR="0" lvl="0" indent="-357188" algn="l" defTabSz="914400" rtl="0" eaLnBrk="0" fontAlgn="base" latinLnBrk="0" hangingPunct="0">
              <a:lnSpc>
                <a:spcPct val="100000"/>
              </a:lnSpc>
              <a:spcBef>
                <a:spcPct val="0"/>
              </a:spcBef>
              <a:spcAft>
                <a:spcPct val="0"/>
              </a:spcAft>
              <a:buClrTx/>
              <a:buSzTx/>
              <a:buFontTx/>
              <a:buNone/>
              <a:tabLst>
                <a:tab pos="3724275"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Neale, D. H. (1991).Marketing Australian Mung bean .In: "Mung bean: The Australian Experience".Proc.1</a:t>
            </a:r>
            <a:r>
              <a:rPr kumimoji="0" lang="en-US" sz="20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st</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Aust. Mung bean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Workshop.Bisbane</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pp.106-110.</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357188" marR="0" lvl="0" indent="-357188" algn="l" defTabSz="914400" rtl="0" eaLnBrk="0" fontAlgn="base" latinLnBrk="0" hangingPunct="0">
              <a:lnSpc>
                <a:spcPct val="100000"/>
              </a:lnSpc>
              <a:spcBef>
                <a:spcPct val="0"/>
              </a:spcBef>
              <a:spcAft>
                <a:spcPct val="0"/>
              </a:spcAft>
              <a:buClrTx/>
              <a:buSzTx/>
              <a:buFontTx/>
              <a:buNone/>
              <a:tabLst>
                <a:tab pos="3724275"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Noreen, S. and M.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Ashraf</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(2008). Alleviation of adverse effects of salt stress on sunflower (helianthus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annuus</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 by exogenous application of salicylic acid: growth and photosynthesis. Pak. J. Bot., 40(4): pp.1657-1663.</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357188" marR="0" lvl="0" indent="-357188" algn="l" defTabSz="914400" rtl="0" eaLnBrk="0" fontAlgn="base" latinLnBrk="0" hangingPunct="0">
              <a:lnSpc>
                <a:spcPct val="100000"/>
              </a:lnSpc>
              <a:spcBef>
                <a:spcPct val="0"/>
              </a:spcBef>
              <a:spcAft>
                <a:spcPct val="0"/>
              </a:spcAft>
              <a:buClrTx/>
              <a:buSzTx/>
              <a:buFontTx/>
              <a:buNone/>
              <a:tabLst>
                <a:tab pos="3724275" algn="l"/>
              </a:tabLst>
            </a:pP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Pandey</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 K; W. A. T. Herrera, and Pendleton, J. W.  (1983). Drought Response of Grain Legumes under Irrigation Gradient: I. Yield and Yield Components. Agronomy Journal – Abstract, Vol. 76 No. 4, pp. 557-560.</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357188" marR="0" lvl="0" indent="-357188" algn="l" defTabSz="914400" rtl="0" eaLnBrk="0" fontAlgn="base" latinLnBrk="0" hangingPunct="0">
              <a:lnSpc>
                <a:spcPct val="100000"/>
              </a:lnSpc>
              <a:spcBef>
                <a:spcPct val="0"/>
              </a:spcBef>
              <a:spcAft>
                <a:spcPct val="0"/>
              </a:spcAft>
              <a:buClrTx/>
              <a:buSzTx/>
              <a:buFontTx/>
              <a:buNone/>
              <a:tabLst>
                <a:tab pos="3724275" algn="l"/>
              </a:tabLst>
            </a:pPr>
            <a:r>
              <a:rPr kumimoji="0" lang="en-US" sz="2000" b="1" i="0" u="none" strike="noStrike" cap="none" normalizeH="0" baseline="0" dirty="0" err="1" smtClean="0">
                <a:ln>
                  <a:noFill/>
                </a:ln>
                <a:effectLst/>
                <a:latin typeface="Arial" pitchFamily="34" charset="0"/>
                <a:ea typeface="Times New Roman" pitchFamily="18" charset="0"/>
                <a:cs typeface="Arial" pitchFamily="34" charset="0"/>
                <a:hlinkClick r:id="rId7"/>
              </a:rPr>
              <a:t>Pannu</a:t>
            </a: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 R.K. and Singh, </a:t>
            </a:r>
            <a:r>
              <a:rPr kumimoji="0" lang="en-US" sz="2000" b="1" i="0" u="none" strike="noStrike" cap="none" normalizeH="0" baseline="0" dirty="0" smtClean="0">
                <a:ln>
                  <a:noFill/>
                </a:ln>
                <a:effectLst/>
                <a:latin typeface="Arial" pitchFamily="34" charset="0"/>
                <a:ea typeface="Times New Roman" pitchFamily="18" charset="0"/>
                <a:cs typeface="Arial" pitchFamily="34" charset="0"/>
                <a:hlinkClick r:id="rId8"/>
              </a:rPr>
              <a:t>D.P. </a:t>
            </a: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( 1993).Effect of irrigation on water use,    water-use efficiency, growth and yield of mungbean. </a:t>
            </a:r>
            <a:r>
              <a:rPr kumimoji="0" lang="en-US" sz="2000" b="1" i="0" u="none" strike="noStrike" cap="none" normalizeH="0" baseline="0" dirty="0" smtClean="0">
                <a:ln>
                  <a:noFill/>
                </a:ln>
                <a:effectLst/>
                <a:latin typeface="Arial" pitchFamily="34" charset="0"/>
                <a:ea typeface="Times New Roman" pitchFamily="18" charset="0"/>
                <a:cs typeface="Arial" pitchFamily="34" charset="0"/>
                <a:hlinkClick r:id="rId9"/>
              </a:rPr>
              <a:t>Field Crops Research</a:t>
            </a: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effectLst/>
                <a:latin typeface="Arial" pitchFamily="34" charset="0"/>
                <a:ea typeface="Times New Roman" pitchFamily="18" charset="0"/>
                <a:cs typeface="Arial" pitchFamily="34" charset="0"/>
                <a:hlinkClick r:id="rId10"/>
              </a:rPr>
              <a:t>Volume 31, Issues 1-2</a:t>
            </a: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1 January 1993, Available online 1 July 2003.pp. 87-100.</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pPr algn="r"/>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82948"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ectangle 4"/>
          <p:cNvSpPr/>
          <p:nvPr/>
        </p:nvSpPr>
        <p:spPr>
          <a:xfrm>
            <a:off x="4038600" y="2133600"/>
            <a:ext cx="2507418" cy="707886"/>
          </a:xfrm>
          <a:prstGeom prst="rect">
            <a:avLst/>
          </a:prstGeom>
        </p:spPr>
        <p:txBody>
          <a:bodyPr wrap="none">
            <a:spAutoFit/>
          </a:bodyPr>
          <a:lstStyle/>
          <a:p>
            <a:r>
              <a:rPr lang="en-US" sz="4000" b="1" dirty="0" smtClean="0">
                <a:solidFill>
                  <a:srgbClr val="FFC000"/>
                </a:solidFill>
              </a:rPr>
              <a:t>Conclusion</a:t>
            </a:r>
            <a:endParaRPr lang="ar-SA" sz="4000" b="1" dirty="0">
              <a:solidFill>
                <a:srgbClr val="FFC000"/>
              </a:solidFill>
            </a:endParaRPr>
          </a:p>
        </p:txBody>
      </p:sp>
      <p:sp>
        <p:nvSpPr>
          <p:cNvPr id="7" name="Rectangle 6"/>
          <p:cNvSpPr/>
          <p:nvPr/>
        </p:nvSpPr>
        <p:spPr>
          <a:xfrm>
            <a:off x="2286000" y="3962400"/>
            <a:ext cx="6400800" cy="707886"/>
          </a:xfrm>
          <a:prstGeom prst="rect">
            <a:avLst/>
          </a:prstGeom>
        </p:spPr>
        <p:txBody>
          <a:bodyPr wrap="square">
            <a:spAutoFit/>
          </a:bodyPr>
          <a:lstStyle/>
          <a:p>
            <a:pPr algn="ctr"/>
            <a:r>
              <a:rPr lang="ar-SA" sz="4000" b="1" dirty="0" smtClean="0">
                <a:solidFill>
                  <a:srgbClr val="FFFF00"/>
                </a:solidFill>
                <a:latin typeface="Tahoma" pitchFamily="34" charset="0"/>
                <a:ea typeface="Tahoma" pitchFamily="34" charset="0"/>
                <a:cs typeface="Tahoma" pitchFamily="34" charset="0"/>
              </a:rPr>
              <a:t>الخلاصــــــــــــــــــــــــــة</a:t>
            </a:r>
            <a:endParaRPr lang="ar-SA" sz="4000" b="1" dirty="0">
              <a:solidFill>
                <a:srgbClr val="FFFF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0"/>
            <a:ext cx="6553200" cy="990599"/>
          </a:xfrm>
        </p:spPr>
        <p:txBody>
          <a:bodyPr>
            <a:normAutofit fontScale="90000"/>
          </a:bodyPr>
          <a:lstStyle/>
          <a:p>
            <a:r>
              <a:rPr lang="en-US" sz="2400" b="1" dirty="0" smtClean="0">
                <a:solidFill>
                  <a:schemeClr val="bg1"/>
                </a:solidFill>
                <a:latin typeface="Arial" pitchFamily="34" charset="0"/>
                <a:cs typeface="Arial" pitchFamily="34" charset="0"/>
              </a:rPr>
              <a:t>The 27</a:t>
            </a:r>
            <a:r>
              <a:rPr lang="en-US" sz="2400" b="1" baseline="30000" dirty="0" smtClean="0">
                <a:solidFill>
                  <a:schemeClr val="bg1"/>
                </a:solidFill>
                <a:latin typeface="Arial" pitchFamily="34" charset="0"/>
                <a:cs typeface="Arial" pitchFamily="34" charset="0"/>
              </a:rPr>
              <a:t>th</a:t>
            </a:r>
            <a:r>
              <a:rPr lang="en-US" sz="2400" b="1" dirty="0" smtClean="0">
                <a:solidFill>
                  <a:schemeClr val="bg1"/>
                </a:solidFill>
                <a:latin typeface="Arial" pitchFamily="34" charset="0"/>
                <a:cs typeface="Arial" pitchFamily="34" charset="0"/>
              </a:rPr>
              <a:t> Meeting of Saudi Biological Society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ar-SA" sz="2400" b="1" dirty="0" smtClean="0">
                <a:solidFill>
                  <a:schemeClr val="bg1"/>
                </a:solidFill>
                <a:latin typeface="Arial" pitchFamily="34" charset="0"/>
                <a:cs typeface="Arial" pitchFamily="34" charset="0"/>
              </a:rPr>
              <a:t>اللقاء السنوى السابع والعشرون للجمعية السعودية لعلوم الحياة</a:t>
            </a:r>
            <a:endParaRPr lang="ar-SA" sz="2400" dirty="0"/>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4478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0"/>
          <a:ext cx="1371600" cy="1143000"/>
        </p:xfrm>
        <a:graphic>
          <a:graphicData uri="http://schemas.openxmlformats.org/presentationml/2006/ole">
            <mc:AlternateContent xmlns:mc="http://schemas.openxmlformats.org/markup-compatibility/2006">
              <mc:Choice xmlns:v="urn:schemas-microsoft-com:vml" Requires="v">
                <p:oleObj spid="_x0000_s47108"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pic>
        <p:nvPicPr>
          <p:cNvPr id="8" name="Picture 2" descr="D:\Dr khodran\water_drop.jpg"/>
          <p:cNvPicPr>
            <a:picLocks noChangeAspect="1" noChangeArrowheads="1"/>
          </p:cNvPicPr>
          <p:nvPr/>
        </p:nvPicPr>
        <p:blipFill>
          <a:blip r:embed="rId7" cstate="print"/>
          <a:srcRect/>
          <a:stretch>
            <a:fillRect/>
          </a:stretch>
        </p:blipFill>
        <p:spPr bwMode="auto">
          <a:xfrm>
            <a:off x="228600" y="1143000"/>
            <a:ext cx="8643999" cy="5715000"/>
          </a:xfrm>
          <a:prstGeom prst="rect">
            <a:avLst/>
          </a:prstGeom>
          <a:noFill/>
        </p:spPr>
      </p:pic>
      <p:sp>
        <p:nvSpPr>
          <p:cNvPr id="9" name="Rectangle 8"/>
          <p:cNvSpPr/>
          <p:nvPr/>
        </p:nvSpPr>
        <p:spPr>
          <a:xfrm>
            <a:off x="457200" y="4572001"/>
            <a:ext cx="8305800" cy="584775"/>
          </a:xfrm>
          <a:prstGeom prst="rect">
            <a:avLst/>
          </a:prstGeom>
        </p:spPr>
        <p:txBody>
          <a:bodyPr wrap="square">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 </a:t>
            </a:r>
            <a:r>
              <a:rPr lang="ar-S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تعنى حيــــــاة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    =</a:t>
            </a:r>
            <a:r>
              <a:rPr lang="ar-S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نقطة مـــــاء    </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990600" y="5562601"/>
            <a:ext cx="7391400" cy="1200329"/>
          </a:xfrm>
          <a:prstGeom prst="rect">
            <a:avLst/>
          </a:prstGeom>
        </p:spPr>
        <p:txBody>
          <a:bodyPr wrap="square">
            <a:spAutoFit/>
          </a:bodyPr>
          <a:lstStyle/>
          <a:p>
            <a:pPr algn="ctr"/>
            <a:endParaRPr lang="ar-SA" sz="3600" b="1" dirty="0" smtClean="0">
              <a:solidFill>
                <a:srgbClr val="FFC000"/>
              </a:solidFill>
            </a:endParaRPr>
          </a:p>
          <a:p>
            <a:pPr algn="ctr" rtl="1"/>
            <a:r>
              <a:rPr lang="ar-SA" sz="3600" b="1" dirty="0" smtClean="0">
                <a:solidFill>
                  <a:srgbClr val="FFC000"/>
                </a:solidFill>
              </a:rPr>
              <a:t>كل نقطة مــاء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a:t>
            </a:r>
            <a:r>
              <a:rPr lang="ar-SA" sz="3600" b="1" dirty="0" smtClean="0">
                <a:solidFill>
                  <a:srgbClr val="FFC000"/>
                </a:solidFill>
              </a:rPr>
              <a:t>  زيادة في المحصول</a:t>
            </a:r>
            <a:endParaRPr lang="ar-SA" sz="3600" b="1" dirty="0">
              <a:solidFill>
                <a:srgbClr val="FFC000"/>
              </a:solidFill>
            </a:endParaRPr>
          </a:p>
        </p:txBody>
      </p:sp>
      <p:sp>
        <p:nvSpPr>
          <p:cNvPr id="11" name="Down Arrow 10"/>
          <p:cNvSpPr/>
          <p:nvPr/>
        </p:nvSpPr>
        <p:spPr>
          <a:xfrm>
            <a:off x="4419600" y="5257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pPr algn="r"/>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4"/>
          </p:cNvPr>
          <p:cNvPicPr>
            <a:picLocks noGrp="1"/>
          </p:cNvPicPr>
          <p:nvPr/>
        </p:nvPicPr>
        <p:blipFill>
          <a:blip r:embed="rId5"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83972" name="Picture" r:id="rId6" imgW="1018440" imgH="1330200" progId="Word.Picture.8">
                  <p:embed/>
                </p:oleObj>
              </mc:Choice>
              <mc:Fallback>
                <p:oleObj name="Picture" r:id="rId6" imgW="1018440" imgH="1330200" progId="Word.Picture.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pic>
        <p:nvPicPr>
          <p:cNvPr id="7" name="Picture 2" descr="163061"/>
          <p:cNvPicPr>
            <a:picLocks noChangeAspect="1" noChangeArrowheads="1"/>
          </p:cNvPicPr>
          <p:nvPr/>
        </p:nvPicPr>
        <p:blipFill>
          <a:blip r:embed="rId8" cstate="print"/>
          <a:srcRect/>
          <a:stretch>
            <a:fillRect/>
          </a:stretch>
        </p:blipFill>
        <p:spPr bwMode="auto">
          <a:xfrm>
            <a:off x="0" y="1295400"/>
            <a:ext cx="9144000" cy="5562600"/>
          </a:xfrm>
          <a:prstGeom prst="rect">
            <a:avLst/>
          </a:prstGeom>
          <a:noFill/>
        </p:spPr>
      </p:pic>
      <p:sp>
        <p:nvSpPr>
          <p:cNvPr id="8" name="Rectangle 7"/>
          <p:cNvSpPr/>
          <p:nvPr/>
        </p:nvSpPr>
        <p:spPr>
          <a:xfrm>
            <a:off x="990600" y="1676400"/>
            <a:ext cx="7225629" cy="830997"/>
          </a:xfrm>
          <a:prstGeom prst="rect">
            <a:avLst/>
          </a:prstGeom>
        </p:spPr>
        <p:txBody>
          <a:bodyPr wrap="square">
            <a:spAutoFit/>
          </a:bodyPr>
          <a:lstStyle/>
          <a:p>
            <a:pPr algn="ctr"/>
            <a:r>
              <a:rPr lang="ar-SA" sz="4800" b="1" dirty="0" smtClean="0">
                <a:solidFill>
                  <a:srgbClr val="0070C0"/>
                </a:solidFill>
                <a:latin typeface="Times New Roman" pitchFamily="18" charset="0"/>
                <a:cs typeface="Times New Roman" pitchFamily="18" charset="0"/>
              </a:rPr>
              <a:t>يسعدني الاجابة على تساؤلاتكم  </a:t>
            </a:r>
            <a:endParaRPr lang="ar-EG" sz="4800" b="1" dirty="0">
              <a:solidFill>
                <a:srgbClr val="0070C0"/>
              </a:solidFill>
              <a:latin typeface="Times New Roman" pitchFamily="18" charset="0"/>
              <a:cs typeface="Times New Roman" pitchFamily="18" charset="0"/>
            </a:endParaRPr>
          </a:p>
        </p:txBody>
      </p:sp>
      <p:sp>
        <p:nvSpPr>
          <p:cNvPr id="9" name="Rectangle 8"/>
          <p:cNvSpPr/>
          <p:nvPr/>
        </p:nvSpPr>
        <p:spPr>
          <a:xfrm>
            <a:off x="1447800" y="5029200"/>
            <a:ext cx="5943600" cy="1323439"/>
          </a:xfrm>
          <a:prstGeom prst="rect">
            <a:avLst/>
          </a:prstGeom>
        </p:spPr>
        <p:txBody>
          <a:bodyPr wrap="square">
            <a:spAutoFit/>
          </a:bodyPr>
          <a:lstStyle/>
          <a:p>
            <a:pPr algn="ctr" rtl="1"/>
            <a:r>
              <a:rPr lang="ar-SA" sz="4000" b="1" dirty="0" smtClean="0">
                <a:solidFill>
                  <a:schemeClr val="bg1"/>
                </a:solidFill>
                <a:latin typeface="Tahoma" pitchFamily="34" charset="0"/>
                <a:ea typeface="Tahoma" pitchFamily="34" charset="0"/>
                <a:cs typeface="Tahoma" pitchFamily="34" charset="0"/>
              </a:rPr>
              <a:t>وأشكركم على حسن إنصاتكم</a:t>
            </a:r>
            <a:endParaRPr lang="ar-EG"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9906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143000" cy="838200"/>
        </p:xfrm>
        <a:graphic>
          <a:graphicData uri="http://schemas.openxmlformats.org/presentationml/2006/ole">
            <mc:AlternateContent xmlns:mc="http://schemas.openxmlformats.org/markup-compatibility/2006">
              <mc:Choice xmlns:v="urn:schemas-microsoft-com:vml" Requires="v">
                <p:oleObj spid="_x0000_s122884"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143000" cy="8382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sp>
        <p:nvSpPr>
          <p:cNvPr id="5" name="Rectangle 4"/>
          <p:cNvSpPr/>
          <p:nvPr/>
        </p:nvSpPr>
        <p:spPr>
          <a:xfrm>
            <a:off x="381000" y="1066800"/>
            <a:ext cx="8153400" cy="1569660"/>
          </a:xfrm>
          <a:prstGeom prst="rect">
            <a:avLst/>
          </a:prstGeom>
        </p:spPr>
        <p:txBody>
          <a:bodyPr wrap="square">
            <a:spAutoFit/>
          </a:bodyPr>
          <a:lstStyle/>
          <a:p>
            <a:pPr algn="just" rtl="1"/>
            <a:r>
              <a:rPr lang="ar-SA" sz="2400" b="1" dirty="0" smtClean="0">
                <a:latin typeface="Arial" pitchFamily="34" charset="0"/>
                <a:cs typeface="Arial" pitchFamily="34" charset="0"/>
              </a:rPr>
              <a:t>  الموقع الجغرافى للمملكة العربية السعودية فى حزام المنطقة الجافة وشبه الجافة  التى تتميز بندرة المياه ،وارتفاع درجة الحرارة ، ومع النمو السريع والمتلاحق التى تشهدة البلاد ،وتزايد الطلب على المياه فرض على المراكز البحثية والباحثين فى الجامعات  مجالات بحثية بعينها .</a:t>
            </a:r>
            <a:endParaRPr lang="ar-SA" sz="2400" b="1" dirty="0">
              <a:latin typeface="Arial" pitchFamily="34" charset="0"/>
              <a:cs typeface="Arial" pitchFamily="34" charset="0"/>
            </a:endParaRPr>
          </a:p>
        </p:txBody>
      </p:sp>
      <p:sp>
        <p:nvSpPr>
          <p:cNvPr id="7" name="Rectangle 6"/>
          <p:cNvSpPr/>
          <p:nvPr/>
        </p:nvSpPr>
        <p:spPr>
          <a:xfrm>
            <a:off x="0" y="5791200"/>
            <a:ext cx="8915400" cy="830997"/>
          </a:xfrm>
          <a:prstGeom prst="rect">
            <a:avLst/>
          </a:prstGeom>
        </p:spPr>
        <p:txBody>
          <a:bodyPr wrap="square">
            <a:spAutoFit/>
          </a:bodyPr>
          <a:lstStyle/>
          <a:p>
            <a:pPr algn="r" rtl="1"/>
            <a:r>
              <a:rPr lang="ar-SA" sz="2400" b="1" dirty="0" smtClean="0">
                <a:latin typeface="Arial" pitchFamily="34" charset="0"/>
                <a:cs typeface="Arial" pitchFamily="34" charset="0"/>
              </a:rPr>
              <a:t>   لذلك اجريت الدراسة الحالية بهدف تقييم إدخال محصول فول المانج الى الزراعة فى المملكة كمحصول قليل الاستهلاك المائى ،قصير االموسم ، يتحمل الجفاف والحرارة العالية </a:t>
            </a:r>
            <a:endParaRPr lang="ar-SA" sz="2400" dirty="0"/>
          </a:p>
        </p:txBody>
      </p:sp>
      <p:sp>
        <p:nvSpPr>
          <p:cNvPr id="8" name="AutoShape 19"/>
          <p:cNvSpPr>
            <a:spLocks noChangeArrowheads="1"/>
          </p:cNvSpPr>
          <p:nvPr/>
        </p:nvSpPr>
        <p:spPr bwMode="auto">
          <a:xfrm>
            <a:off x="2743200" y="2514600"/>
            <a:ext cx="3429000" cy="1447800"/>
          </a:xfrm>
          <a:prstGeom prst="flowChartConnector">
            <a:avLst/>
          </a:prstGeom>
          <a:gradFill rotWithShape="0">
            <a:gsLst>
              <a:gs pos="0">
                <a:srgbClr val="F79646"/>
              </a:gs>
              <a:gs pos="100000">
                <a:srgbClr val="DF6A09"/>
              </a:gs>
            </a:gsLst>
            <a:path path="shape">
              <a:fillToRect l="50000" t="50000" r="50000" b="50000"/>
            </a:path>
          </a:gradFill>
          <a:ln w="0">
            <a:noFill/>
            <a:round/>
            <a:headEnd/>
            <a:tailEnd/>
          </a:ln>
          <a:effectLst>
            <a:outerShdw dist="28398" dir="3806097" algn="ctr" rotWithShape="0">
              <a:srgbClr val="974706"/>
            </a:outerShdw>
          </a:effectLst>
        </p:spPr>
        <p:txBody>
          <a:bodyPr/>
          <a:lstStyle/>
          <a:p>
            <a:pPr algn="ctr" rtl="1">
              <a:spcAft>
                <a:spcPts val="1000"/>
              </a:spcAft>
              <a:defRPr/>
            </a:pPr>
            <a:r>
              <a:rPr lang="ar-SA" b="1" dirty="0" smtClean="0"/>
              <a:t>الحد من التوسع الزراعى غير المنظم و المستهلك للنصيب الاكبر من المياه</a:t>
            </a:r>
          </a:p>
          <a:p>
            <a:pPr algn="ctr" rtl="1">
              <a:spcAft>
                <a:spcPts val="1000"/>
              </a:spcAft>
              <a:defRPr/>
            </a:pPr>
            <a:r>
              <a:rPr lang="ar-SA" b="1" dirty="0" smtClean="0"/>
              <a:t> </a:t>
            </a:r>
          </a:p>
        </p:txBody>
      </p:sp>
      <p:sp>
        <p:nvSpPr>
          <p:cNvPr id="9" name="AutoShape 13"/>
          <p:cNvSpPr>
            <a:spLocks noChangeArrowheads="1"/>
          </p:cNvSpPr>
          <p:nvPr/>
        </p:nvSpPr>
        <p:spPr bwMode="auto">
          <a:xfrm rot="3179263">
            <a:off x="5868472" y="3487459"/>
            <a:ext cx="955833" cy="475163"/>
          </a:xfrm>
          <a:prstGeom prst="leftRightArrow">
            <a:avLst>
              <a:gd name="adj1" fmla="val 50000"/>
              <a:gd name="adj2" fmla="val 45258"/>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a:lstStyle/>
          <a:p>
            <a:pPr>
              <a:defRPr/>
            </a:pPr>
            <a:endParaRPr lang="ar-SA"/>
          </a:p>
        </p:txBody>
      </p:sp>
      <p:sp>
        <p:nvSpPr>
          <p:cNvPr id="11" name="AutoShape 17"/>
          <p:cNvSpPr>
            <a:spLocks noChangeArrowheads="1"/>
          </p:cNvSpPr>
          <p:nvPr/>
        </p:nvSpPr>
        <p:spPr bwMode="auto">
          <a:xfrm>
            <a:off x="4876800" y="3962400"/>
            <a:ext cx="4267200" cy="1828800"/>
          </a:xfrm>
          <a:prstGeom prst="flowChartConnector">
            <a:avLst/>
          </a:prstGeom>
          <a:gradFill rotWithShape="0">
            <a:gsLst>
              <a:gs pos="0">
                <a:srgbClr val="9BBB59"/>
              </a:gs>
              <a:gs pos="100000">
                <a:srgbClr val="74903B"/>
              </a:gs>
            </a:gsLst>
            <a:path path="shape">
              <a:fillToRect l="50000" t="50000" r="50000" b="50000"/>
            </a:path>
          </a:gradFill>
          <a:ln w="0">
            <a:noFill/>
            <a:round/>
            <a:headEnd/>
            <a:tailEnd/>
          </a:ln>
          <a:effectLst>
            <a:outerShdw dist="28398" dir="3806097" algn="ctr" rotWithShape="0">
              <a:srgbClr val="4E6128"/>
            </a:outerShdw>
          </a:effectLst>
        </p:spPr>
        <p:txBody>
          <a:bodyPr/>
          <a:lstStyle/>
          <a:p>
            <a:pPr algn="justLow" rtl="1">
              <a:spcAft>
                <a:spcPts val="1000"/>
              </a:spcAft>
              <a:defRPr/>
            </a:pPr>
            <a:r>
              <a:rPr lang="ar-SA" b="1" dirty="0" smtClean="0">
                <a:latin typeface="Arial" pitchFamily="34" charset="0"/>
                <a:cs typeface="Arial" pitchFamily="34" charset="0"/>
              </a:rPr>
              <a:t>إدخال تكنولوجيا جديدة رخيصةآمنة </a:t>
            </a:r>
          </a:p>
          <a:p>
            <a:pPr marL="361950" indent="-361950" algn="justLow" rtl="1">
              <a:spcAft>
                <a:spcPts val="1000"/>
              </a:spcAft>
              <a:defRPr/>
            </a:pPr>
            <a:r>
              <a:rPr lang="ar-SA" b="1" dirty="0" smtClean="0">
                <a:latin typeface="Arial" pitchFamily="34" charset="0"/>
                <a:cs typeface="Arial" pitchFamily="34" charset="0"/>
              </a:rPr>
              <a:t> ـ تعالج مشكلة ملوحة مياه الابار</a:t>
            </a:r>
          </a:p>
          <a:p>
            <a:pPr marL="361950" indent="-361950" algn="justLow" rtl="1">
              <a:spcAft>
                <a:spcPts val="1000"/>
              </a:spcAft>
              <a:defRPr/>
            </a:pPr>
            <a:r>
              <a:rPr lang="ar-SA" b="1" dirty="0" smtClean="0">
                <a:latin typeface="Arial" pitchFamily="34" charset="0"/>
                <a:cs typeface="Arial" pitchFamily="34" charset="0"/>
              </a:rPr>
              <a:t> ـ تسمح بإعادة استخدام مياه ا لصرف الصحى والزراعى</a:t>
            </a:r>
            <a:r>
              <a:rPr lang="ar-SA" b="1" dirty="0" smtClean="0"/>
              <a:t> </a:t>
            </a:r>
            <a:endParaRPr lang="ar-SA" dirty="0"/>
          </a:p>
        </p:txBody>
      </p:sp>
      <p:sp>
        <p:nvSpPr>
          <p:cNvPr id="12" name="AutoShape 20"/>
          <p:cNvSpPr>
            <a:spLocks noChangeArrowheads="1"/>
          </p:cNvSpPr>
          <p:nvPr/>
        </p:nvSpPr>
        <p:spPr bwMode="auto">
          <a:xfrm rot="8450675">
            <a:off x="2075345" y="3663970"/>
            <a:ext cx="1035435" cy="425090"/>
          </a:xfrm>
          <a:prstGeom prst="leftRightArrow">
            <a:avLst>
              <a:gd name="adj1" fmla="val 50000"/>
              <a:gd name="adj2" fmla="val 47721"/>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a:lstStyle/>
          <a:p>
            <a:pPr>
              <a:defRPr/>
            </a:pPr>
            <a:endParaRPr lang="ar-SA"/>
          </a:p>
        </p:txBody>
      </p:sp>
      <p:sp>
        <p:nvSpPr>
          <p:cNvPr id="13" name="AutoShape 14"/>
          <p:cNvSpPr>
            <a:spLocks noChangeArrowheads="1"/>
          </p:cNvSpPr>
          <p:nvPr/>
        </p:nvSpPr>
        <p:spPr bwMode="auto">
          <a:xfrm>
            <a:off x="228600" y="4343400"/>
            <a:ext cx="4267200" cy="1524000"/>
          </a:xfrm>
          <a:prstGeom prst="flowChartConnector">
            <a:avLst/>
          </a:prstGeom>
          <a:solidFill>
            <a:srgbClr val="4F81BD"/>
          </a:solidFill>
          <a:ln w="127000" cmpd="dbl">
            <a:solidFill>
              <a:srgbClr val="4F81BD"/>
            </a:solidFill>
            <a:round/>
            <a:headEnd/>
            <a:tailEnd/>
          </a:ln>
        </p:spPr>
        <p:txBody>
          <a:bodyPr/>
          <a:lstStyle/>
          <a:p>
            <a:pPr algn="r" rtl="1">
              <a:spcAft>
                <a:spcPts val="1000"/>
              </a:spcAft>
            </a:pPr>
            <a:r>
              <a:rPr lang="ar-SA" b="1" dirty="0" smtClean="0">
                <a:latin typeface="Arial" pitchFamily="34" charset="0"/>
                <a:ea typeface="Arial" pitchFamily="34" charset="0"/>
                <a:cs typeface="Arial" pitchFamily="34" charset="0"/>
              </a:rPr>
              <a:t>إدخال محاصيل جديدة قليلة   الاستهلاك المائى تتحمل الجفاف وتتشابه في القيمة الغذائية مع المحاصيل مرتفعة الاستهلاك المائى </a:t>
            </a:r>
            <a:endParaRPr lang="ar-SA" b="1" dirty="0">
              <a:latin typeface="Arial" pitchFamily="34" charset="0"/>
              <a:ea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72708"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pic>
        <p:nvPicPr>
          <p:cNvPr id="72707" name="Picture 3"/>
          <p:cNvPicPr>
            <a:picLocks noChangeAspect="1" noChangeArrowheads="1"/>
          </p:cNvPicPr>
          <p:nvPr/>
        </p:nvPicPr>
        <p:blipFill>
          <a:blip r:embed="rId7" cstate="print"/>
          <a:srcRect/>
          <a:stretch>
            <a:fillRect/>
          </a:stretch>
        </p:blipFill>
        <p:spPr bwMode="auto">
          <a:xfrm>
            <a:off x="457200" y="1371600"/>
            <a:ext cx="8153400" cy="4495800"/>
          </a:xfrm>
          <a:prstGeom prst="rect">
            <a:avLst/>
          </a:prstGeom>
          <a:noFill/>
          <a:ln w="9525">
            <a:noFill/>
            <a:miter lim="800000"/>
            <a:headEnd/>
            <a:tailEnd/>
          </a:ln>
        </p:spPr>
      </p:pic>
      <p:sp>
        <p:nvSpPr>
          <p:cNvPr id="7" name="Rectangle 6"/>
          <p:cNvSpPr/>
          <p:nvPr/>
        </p:nvSpPr>
        <p:spPr>
          <a:xfrm>
            <a:off x="2971801" y="5867401"/>
            <a:ext cx="4392549" cy="461665"/>
          </a:xfrm>
          <a:prstGeom prst="rect">
            <a:avLst/>
          </a:prstGeom>
        </p:spPr>
        <p:txBody>
          <a:bodyPr wrap="none">
            <a:spAutoFit/>
          </a:bodyPr>
          <a:lstStyle/>
          <a:p>
            <a:r>
              <a:rPr lang="ar-SA" sz="2400" b="1" dirty="0" smtClean="0">
                <a:latin typeface="Arial" pitchFamily="34" charset="0"/>
                <a:cs typeface="Arial" pitchFamily="34" charset="0"/>
              </a:rPr>
              <a:t>الــطلب الــفـعـلي والـمـقـدّرعــــلى الـــــمياه</a:t>
            </a:r>
            <a:endParaRPr lang="ar-SA"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64516"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graphicFrame>
        <p:nvGraphicFramePr>
          <p:cNvPr id="8" name="Table 7"/>
          <p:cNvGraphicFramePr>
            <a:graphicFrameLocks noGrp="1"/>
          </p:cNvGraphicFramePr>
          <p:nvPr/>
        </p:nvGraphicFramePr>
        <p:xfrm>
          <a:off x="0" y="2057401"/>
          <a:ext cx="9144000" cy="3761451"/>
        </p:xfrm>
        <a:graphic>
          <a:graphicData uri="http://schemas.openxmlformats.org/drawingml/2006/table">
            <a:tbl>
              <a:tblPr rtl="1"/>
              <a:tblGrid>
                <a:gridCol w="4428783"/>
                <a:gridCol w="4715217"/>
              </a:tblGrid>
              <a:tr h="328374">
                <a:tc>
                  <a:txBody>
                    <a:bodyPr/>
                    <a:lstStyle/>
                    <a:p>
                      <a:pPr marL="228600" algn="ctr" rtl="1">
                        <a:lnSpc>
                          <a:spcPct val="115000"/>
                        </a:lnSpc>
                        <a:spcAft>
                          <a:spcPts val="600"/>
                        </a:spcAft>
                      </a:pPr>
                      <a:r>
                        <a:rPr lang="ar-SA" sz="2000" b="1" dirty="0">
                          <a:solidFill>
                            <a:schemeClr val="bg1"/>
                          </a:solidFill>
                          <a:latin typeface="Calibri"/>
                          <a:ea typeface="Calibri"/>
                          <a:cs typeface="+mn-cs"/>
                        </a:rPr>
                        <a:t>الــــبــــيــــان</a:t>
                      </a:r>
                      <a:endParaRPr lang="en-US" sz="2000" b="1" dirty="0">
                        <a:solidFill>
                          <a:schemeClr val="bg1"/>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c>
                  <a:txBody>
                    <a:bodyPr/>
                    <a:lstStyle/>
                    <a:p>
                      <a:pPr marL="228600" algn="ctr" rtl="1">
                        <a:lnSpc>
                          <a:spcPct val="115000"/>
                        </a:lnSpc>
                        <a:spcAft>
                          <a:spcPts val="600"/>
                        </a:spcAft>
                      </a:pPr>
                      <a:r>
                        <a:rPr lang="ar-SA" sz="2000" b="1" dirty="0">
                          <a:solidFill>
                            <a:schemeClr val="bg1"/>
                          </a:solidFill>
                          <a:latin typeface="Calibri"/>
                          <a:ea typeface="Calibri"/>
                          <a:cs typeface="+mn-cs"/>
                        </a:rPr>
                        <a:t>            المعدل</a:t>
                      </a:r>
                      <a:endParaRPr lang="en-US" sz="2000" b="1" dirty="0">
                        <a:solidFill>
                          <a:schemeClr val="bg1"/>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290716">
                <a:tc>
                  <a:txBody>
                    <a:bodyPr/>
                    <a:lstStyle/>
                    <a:p>
                      <a:pPr marL="228600" algn="just" rtl="1">
                        <a:lnSpc>
                          <a:spcPct val="115000"/>
                        </a:lnSpc>
                        <a:spcAft>
                          <a:spcPts val="600"/>
                        </a:spcAft>
                      </a:pPr>
                      <a:r>
                        <a:rPr lang="ar-SA" sz="2000" b="1" dirty="0">
                          <a:solidFill>
                            <a:schemeClr val="bg1"/>
                          </a:solidFill>
                          <a:latin typeface="Calibri"/>
                          <a:ea typeface="Calibri"/>
                          <a:cs typeface="+mn-cs"/>
                        </a:rPr>
                        <a:t>المعدل السنوي للنمو</a:t>
                      </a:r>
                      <a:endParaRPr lang="en-US" sz="2000" b="1" dirty="0">
                        <a:solidFill>
                          <a:schemeClr val="bg1"/>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228600" algn="ctr" rtl="1">
                        <a:lnSpc>
                          <a:spcPct val="115000"/>
                        </a:lnSpc>
                        <a:spcAft>
                          <a:spcPts val="600"/>
                        </a:spcAft>
                      </a:pPr>
                      <a:r>
                        <a:rPr lang="ar-SA" sz="2000" b="1" dirty="0">
                          <a:solidFill>
                            <a:schemeClr val="bg1"/>
                          </a:solidFill>
                          <a:latin typeface="Calibri"/>
                          <a:ea typeface="Calibri"/>
                          <a:cs typeface="+mn-cs"/>
                        </a:rPr>
                        <a:t>3.8%</a:t>
                      </a:r>
                      <a:endParaRPr lang="en-US" sz="2000" b="1" dirty="0">
                        <a:solidFill>
                          <a:schemeClr val="bg1"/>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r>
              <a:tr h="573525">
                <a:tc>
                  <a:txBody>
                    <a:bodyPr/>
                    <a:lstStyle/>
                    <a:p>
                      <a:pPr marL="228600" algn="just" rtl="1">
                        <a:lnSpc>
                          <a:spcPct val="115000"/>
                        </a:lnSpc>
                        <a:spcAft>
                          <a:spcPts val="600"/>
                        </a:spcAft>
                      </a:pPr>
                      <a:r>
                        <a:rPr lang="ar-SA" sz="2000" b="1" dirty="0">
                          <a:solidFill>
                            <a:schemeClr val="bg1"/>
                          </a:solidFill>
                          <a:latin typeface="Calibri"/>
                          <a:ea typeface="Calibri"/>
                          <a:cs typeface="+mn-cs"/>
                        </a:rPr>
                        <a:t>معدل إستهلاك المياه المنزلية</a:t>
                      </a:r>
                      <a:endParaRPr lang="en-US" sz="2000" b="1" dirty="0">
                        <a:solidFill>
                          <a:schemeClr val="bg1"/>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c>
                  <a:txBody>
                    <a:bodyPr/>
                    <a:lstStyle/>
                    <a:p>
                      <a:pPr marL="228600" algn="ctr" rtl="1">
                        <a:lnSpc>
                          <a:spcPct val="115000"/>
                        </a:lnSpc>
                        <a:spcAft>
                          <a:spcPts val="600"/>
                        </a:spcAft>
                      </a:pPr>
                      <a:r>
                        <a:rPr lang="ar-SA" sz="2000" b="1" dirty="0">
                          <a:solidFill>
                            <a:schemeClr val="bg1"/>
                          </a:solidFill>
                          <a:latin typeface="Calibri"/>
                          <a:ea typeface="Calibri"/>
                          <a:cs typeface="+mn-cs"/>
                        </a:rPr>
                        <a:t>300 لتر / فرد / يوم</a:t>
                      </a:r>
                      <a:endParaRPr lang="en-US" sz="2000" b="1" dirty="0">
                        <a:solidFill>
                          <a:schemeClr val="bg1"/>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r>
              <a:tr h="573525">
                <a:tc>
                  <a:txBody>
                    <a:bodyPr/>
                    <a:lstStyle/>
                    <a:p>
                      <a:pPr marL="228600" algn="just" rtl="1">
                        <a:lnSpc>
                          <a:spcPct val="115000"/>
                        </a:lnSpc>
                        <a:spcAft>
                          <a:spcPts val="600"/>
                        </a:spcAft>
                      </a:pPr>
                      <a:r>
                        <a:rPr lang="ar-SA" sz="2000" b="1" dirty="0">
                          <a:solidFill>
                            <a:srgbClr val="92D050"/>
                          </a:solidFill>
                          <a:latin typeface="Calibri"/>
                          <a:ea typeface="Calibri"/>
                          <a:cs typeface="+mn-cs"/>
                        </a:rPr>
                        <a:t>كمية المياه المتجددة (التغذية)</a:t>
                      </a:r>
                      <a:endParaRPr lang="en-US" sz="2000" b="1" dirty="0">
                        <a:solidFill>
                          <a:srgbClr val="92D050"/>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c>
                  <a:txBody>
                    <a:bodyPr/>
                    <a:lstStyle/>
                    <a:p>
                      <a:pPr marL="228600" algn="ctr" rtl="1">
                        <a:lnSpc>
                          <a:spcPct val="115000"/>
                        </a:lnSpc>
                        <a:spcAft>
                          <a:spcPts val="600"/>
                        </a:spcAft>
                      </a:pPr>
                      <a:r>
                        <a:rPr lang="ar-SA" sz="2000" b="1" dirty="0">
                          <a:solidFill>
                            <a:srgbClr val="92D050"/>
                          </a:solidFill>
                          <a:latin typeface="Calibri"/>
                          <a:ea typeface="Calibri"/>
                          <a:cs typeface="+mn-cs"/>
                        </a:rPr>
                        <a:t>8 مليارات م</a:t>
                      </a:r>
                      <a:r>
                        <a:rPr lang="ar-SA" sz="2000" b="1" baseline="30000" dirty="0">
                          <a:solidFill>
                            <a:srgbClr val="92D050"/>
                          </a:solidFill>
                          <a:latin typeface="Calibri"/>
                          <a:ea typeface="Calibri"/>
                          <a:cs typeface="+mn-cs"/>
                        </a:rPr>
                        <a:t>3</a:t>
                      </a:r>
                      <a:r>
                        <a:rPr lang="ar-SA" sz="2000" b="1" dirty="0">
                          <a:solidFill>
                            <a:srgbClr val="92D050"/>
                          </a:solidFill>
                          <a:latin typeface="Calibri"/>
                          <a:ea typeface="Calibri"/>
                          <a:cs typeface="+mn-cs"/>
                        </a:rPr>
                        <a:t>/عام</a:t>
                      </a:r>
                      <a:endParaRPr lang="en-US" sz="2000" b="1" dirty="0">
                        <a:solidFill>
                          <a:srgbClr val="92D050"/>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r>
              <a:tr h="573525">
                <a:tc>
                  <a:txBody>
                    <a:bodyPr/>
                    <a:lstStyle/>
                    <a:p>
                      <a:pPr marL="228600" algn="just" rtl="1">
                        <a:lnSpc>
                          <a:spcPct val="115000"/>
                        </a:lnSpc>
                        <a:spcAft>
                          <a:spcPts val="600"/>
                        </a:spcAft>
                      </a:pPr>
                      <a:r>
                        <a:rPr lang="ar-SA" sz="2000" b="1" dirty="0">
                          <a:solidFill>
                            <a:srgbClr val="FFFF00"/>
                          </a:solidFill>
                          <a:latin typeface="Calibri"/>
                          <a:ea typeface="Calibri"/>
                          <a:cs typeface="+mn-cs"/>
                        </a:rPr>
                        <a:t>كمية المياه المستهلكة</a:t>
                      </a:r>
                      <a:endParaRPr lang="en-US" sz="2000" b="1" dirty="0">
                        <a:solidFill>
                          <a:srgbClr val="FFFF00"/>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c>
                  <a:txBody>
                    <a:bodyPr/>
                    <a:lstStyle/>
                    <a:p>
                      <a:pPr marL="228600" algn="ctr" rtl="1">
                        <a:lnSpc>
                          <a:spcPct val="115000"/>
                        </a:lnSpc>
                        <a:spcAft>
                          <a:spcPts val="600"/>
                        </a:spcAft>
                      </a:pPr>
                      <a:r>
                        <a:rPr lang="ar-SA" sz="2000" b="1" dirty="0">
                          <a:solidFill>
                            <a:srgbClr val="FFFF00"/>
                          </a:solidFill>
                          <a:latin typeface="Calibri"/>
                          <a:ea typeface="Calibri"/>
                          <a:cs typeface="+mn-cs"/>
                        </a:rPr>
                        <a:t>22.5 مليار م</a:t>
                      </a:r>
                      <a:r>
                        <a:rPr lang="ar-SA" sz="2000" b="1" baseline="30000" dirty="0">
                          <a:solidFill>
                            <a:srgbClr val="FFFF00"/>
                          </a:solidFill>
                          <a:latin typeface="Calibri"/>
                          <a:ea typeface="Calibri"/>
                          <a:cs typeface="+mn-cs"/>
                        </a:rPr>
                        <a:t>3</a:t>
                      </a:r>
                      <a:r>
                        <a:rPr lang="ar-SA" sz="2000" b="1" dirty="0">
                          <a:solidFill>
                            <a:srgbClr val="FFFF00"/>
                          </a:solidFill>
                          <a:latin typeface="Calibri"/>
                          <a:ea typeface="Calibri"/>
                          <a:cs typeface="+mn-cs"/>
                        </a:rPr>
                        <a:t> (2000م)</a:t>
                      </a:r>
                      <a:endParaRPr lang="en-US" sz="2000" b="1" dirty="0">
                        <a:solidFill>
                          <a:srgbClr val="FFFF00"/>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r>
              <a:tr h="573525">
                <a:tc>
                  <a:txBody>
                    <a:bodyPr/>
                    <a:lstStyle/>
                    <a:p>
                      <a:pPr marL="228600" algn="just" rtl="1">
                        <a:lnSpc>
                          <a:spcPct val="115000"/>
                        </a:lnSpc>
                        <a:spcAft>
                          <a:spcPts val="600"/>
                        </a:spcAft>
                      </a:pPr>
                      <a:r>
                        <a:rPr lang="ar-SA" sz="2000" b="1" dirty="0">
                          <a:solidFill>
                            <a:srgbClr val="FF0000"/>
                          </a:solidFill>
                          <a:latin typeface="Calibri"/>
                          <a:ea typeface="Calibri"/>
                          <a:cs typeface="+mn-cs"/>
                        </a:rPr>
                        <a:t>العجز في المياه المتجددة</a:t>
                      </a:r>
                      <a:endParaRPr lang="en-US" sz="2000" b="1" dirty="0">
                        <a:solidFill>
                          <a:srgbClr val="FF0000"/>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c>
                  <a:txBody>
                    <a:bodyPr/>
                    <a:lstStyle/>
                    <a:p>
                      <a:pPr marL="228600" algn="ctr" rtl="1">
                        <a:lnSpc>
                          <a:spcPct val="115000"/>
                        </a:lnSpc>
                        <a:spcAft>
                          <a:spcPts val="600"/>
                        </a:spcAft>
                      </a:pPr>
                      <a:r>
                        <a:rPr lang="ar-SA" sz="2000" b="1" dirty="0">
                          <a:solidFill>
                            <a:srgbClr val="FF0000"/>
                          </a:solidFill>
                          <a:latin typeface="Calibri"/>
                          <a:ea typeface="Calibri"/>
                          <a:cs typeface="+mn-cs"/>
                        </a:rPr>
                        <a:t>14 مليار م</a:t>
                      </a:r>
                      <a:r>
                        <a:rPr lang="ar-SA" sz="2000" b="1" baseline="30000" dirty="0">
                          <a:solidFill>
                            <a:srgbClr val="FF0000"/>
                          </a:solidFill>
                          <a:latin typeface="Calibri"/>
                          <a:ea typeface="Calibri"/>
                          <a:cs typeface="+mn-cs"/>
                        </a:rPr>
                        <a:t>3</a:t>
                      </a:r>
                      <a:r>
                        <a:rPr lang="ar-SA" sz="2000" b="1" dirty="0">
                          <a:solidFill>
                            <a:srgbClr val="FF0000"/>
                          </a:solidFill>
                          <a:latin typeface="Calibri"/>
                          <a:ea typeface="Calibri"/>
                          <a:cs typeface="+mn-cs"/>
                        </a:rPr>
                        <a:t> (2000م)</a:t>
                      </a:r>
                      <a:endParaRPr lang="en-US" sz="2000" b="1" dirty="0">
                        <a:solidFill>
                          <a:srgbClr val="FF0000"/>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r>
              <a:tr h="573525">
                <a:tc>
                  <a:txBody>
                    <a:bodyPr/>
                    <a:lstStyle/>
                    <a:p>
                      <a:pPr marL="228600" algn="just" rtl="1">
                        <a:lnSpc>
                          <a:spcPct val="115000"/>
                        </a:lnSpc>
                        <a:spcAft>
                          <a:spcPts val="600"/>
                        </a:spcAft>
                      </a:pPr>
                      <a:r>
                        <a:rPr lang="ar-SA" sz="2000" b="1" dirty="0">
                          <a:solidFill>
                            <a:schemeClr val="bg1"/>
                          </a:solidFill>
                          <a:latin typeface="Calibri"/>
                          <a:ea typeface="Calibri"/>
                          <a:cs typeface="+mn-cs"/>
                        </a:rPr>
                        <a:t>نسبة العجز إلى كمية التغذية</a:t>
                      </a:r>
                      <a:endParaRPr lang="en-US" sz="2000" b="1" dirty="0">
                        <a:solidFill>
                          <a:schemeClr val="bg1"/>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c>
                  <a:txBody>
                    <a:bodyPr/>
                    <a:lstStyle/>
                    <a:p>
                      <a:pPr marL="228600" algn="ctr" rtl="1">
                        <a:lnSpc>
                          <a:spcPct val="115000"/>
                        </a:lnSpc>
                        <a:spcAft>
                          <a:spcPts val="600"/>
                        </a:spcAft>
                      </a:pPr>
                      <a:r>
                        <a:rPr lang="ar-SA" sz="2000" b="1" dirty="0">
                          <a:solidFill>
                            <a:schemeClr val="bg1"/>
                          </a:solidFill>
                          <a:latin typeface="Calibri"/>
                          <a:ea typeface="Calibri"/>
                          <a:cs typeface="+mn-cs"/>
                        </a:rPr>
                        <a:t>175%</a:t>
                      </a:r>
                      <a:endParaRPr lang="en-US" sz="2000" b="1" dirty="0">
                        <a:solidFill>
                          <a:schemeClr val="bg1"/>
                        </a:solidFill>
                        <a:latin typeface="Calibri"/>
                        <a:ea typeface="Calibri"/>
                        <a:cs typeface="+mn-cs"/>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tcPr>
                </a:tc>
              </a:tr>
              <a:tr h="170883">
                <a:tc>
                  <a:txBody>
                    <a:bodyPr/>
                    <a:lstStyle/>
                    <a:p>
                      <a:pPr algn="r" rtl="1">
                        <a:lnSpc>
                          <a:spcPct val="115000"/>
                        </a:lnSpc>
                        <a:spcAft>
                          <a:spcPts val="600"/>
                        </a:spcAft>
                      </a:pPr>
                      <a:endParaRPr lang="ar-SA" sz="1100" dirty="0">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228600" algn="ctr" rtl="1">
                        <a:lnSpc>
                          <a:spcPct val="115000"/>
                        </a:lnSpc>
                        <a:spcAft>
                          <a:spcPts val="600"/>
                        </a:spcAft>
                      </a:pPr>
                      <a:endParaRPr lang="ar-SA" sz="1100" dirty="0">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r>
            </a:tbl>
          </a:graphicData>
        </a:graphic>
      </p:graphicFrame>
      <p:sp>
        <p:nvSpPr>
          <p:cNvPr id="64515" name="Rectangle 3"/>
          <p:cNvSpPr>
            <a:spLocks noChangeArrowheads="1"/>
          </p:cNvSpPr>
          <p:nvPr/>
        </p:nvSpPr>
        <p:spPr bwMode="auto">
          <a:xfrm>
            <a:off x="762000" y="1371602"/>
            <a:ext cx="815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جدول ( 1 ) : </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مــؤشرات عـن الــموارد الــمائية فــي المملكة العربية السعودية</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9" name="Rectangle 8"/>
          <p:cNvSpPr/>
          <p:nvPr/>
        </p:nvSpPr>
        <p:spPr>
          <a:xfrm>
            <a:off x="0" y="5943600"/>
            <a:ext cx="9144000" cy="1015663"/>
          </a:xfrm>
          <a:prstGeom prst="rect">
            <a:avLst/>
          </a:prstGeom>
        </p:spPr>
        <p:txBody>
          <a:bodyPr wrap="square">
            <a:spAutoFit/>
          </a:bodyPr>
          <a:lstStyle/>
          <a:p>
            <a:pPr algn="r" rtl="1"/>
            <a:r>
              <a:rPr lang="en-US" sz="2000" b="1" dirty="0" smtClean="0">
                <a:solidFill>
                  <a:schemeClr val="bg1"/>
                </a:solidFill>
                <a:latin typeface="Arial" pitchFamily="34" charset="0"/>
                <a:ea typeface="Calibri" pitchFamily="34" charset="0"/>
                <a:cs typeface="Times New Roman" pitchFamily="18" charset="0"/>
              </a:rPr>
              <a:t> </a:t>
            </a:r>
            <a:r>
              <a:rPr lang="ar-SA" sz="2000" b="1" dirty="0" smtClean="0">
                <a:solidFill>
                  <a:schemeClr val="bg1"/>
                </a:solidFill>
                <a:latin typeface="Arial" pitchFamily="34" charset="0"/>
                <a:ea typeface="Calibri" pitchFamily="34" charset="0"/>
                <a:cs typeface="Arial" pitchFamily="34" charset="0"/>
              </a:rPr>
              <a:t>المصدر: </a:t>
            </a:r>
          </a:p>
          <a:p>
            <a:pPr algn="l"/>
            <a:r>
              <a:rPr lang="ar-SA" sz="1050" b="1" dirty="0" smtClean="0">
                <a:solidFill>
                  <a:schemeClr val="bg1"/>
                </a:solidFill>
                <a:latin typeface="Times New Roman" pitchFamily="18" charset="0"/>
                <a:ea typeface="Calibri" pitchFamily="34" charset="0"/>
                <a:cs typeface="Times New Roman" pitchFamily="18" charset="0"/>
              </a:rPr>
              <a:t> </a:t>
            </a:r>
            <a:r>
              <a:rPr lang="en-US" sz="2000" b="1" dirty="0" smtClean="0">
                <a:solidFill>
                  <a:schemeClr val="bg1"/>
                </a:solidFill>
                <a:latin typeface="Arial" pitchFamily="34" charset="0"/>
                <a:ea typeface="Calibri" pitchFamily="34" charset="0"/>
                <a:cs typeface="Arial" pitchFamily="34" charset="0"/>
              </a:rPr>
              <a:t>World Bank (2000),Report No.15718-YE,Yemen:Towards A Water Strategy Agenda </a:t>
            </a:r>
            <a:endParaRPr lang="ar-SA"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additive="base">
                                        <p:cTn id="7" dur="500" fill="hold"/>
                                        <p:tgtEl>
                                          <p:spTgt spid="64515"/>
                                        </p:tgtEl>
                                        <p:attrNameLst>
                                          <p:attrName>ppt_x</p:attrName>
                                        </p:attrNameLst>
                                      </p:cBhvr>
                                      <p:tavLst>
                                        <p:tav tm="0">
                                          <p:val>
                                            <p:strVal val="#ppt_x"/>
                                          </p:val>
                                        </p:tav>
                                        <p:tav tm="100000">
                                          <p:val>
                                            <p:strVal val="#ppt_x"/>
                                          </p:val>
                                        </p:tav>
                                      </p:tavLst>
                                    </p:anim>
                                    <p:anim calcmode="lin" valueType="num">
                                      <p:cBhvr additive="base">
                                        <p:cTn id="8" dur="500" fill="hold"/>
                                        <p:tgtEl>
                                          <p:spTgt spid="645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75780"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nvGraphicFramePr>
        <p:xfrm>
          <a:off x="533400" y="1828800"/>
          <a:ext cx="8382000" cy="3931920"/>
        </p:xfrm>
        <a:graphic>
          <a:graphicData uri="http://schemas.openxmlformats.org/drawingml/2006/table">
            <a:tbl>
              <a:tblPr rtl="1"/>
              <a:tblGrid>
                <a:gridCol w="3131389"/>
                <a:gridCol w="3010331"/>
                <a:gridCol w="2240280"/>
              </a:tblGrid>
              <a:tr h="831342">
                <a:tc>
                  <a:txBody>
                    <a:bodyPr/>
                    <a:lstStyle/>
                    <a:p>
                      <a:pPr marL="228600" algn="justLow" rtl="1">
                        <a:lnSpc>
                          <a:spcPct val="115000"/>
                        </a:lnSpc>
                        <a:spcAft>
                          <a:spcPts val="600"/>
                        </a:spcAft>
                      </a:pPr>
                      <a:r>
                        <a:rPr lang="ar-SA" sz="2400" b="1" dirty="0">
                          <a:solidFill>
                            <a:schemeClr val="bg1"/>
                          </a:solidFill>
                          <a:latin typeface="Arial" pitchFamily="34" charset="0"/>
                          <a:ea typeface="Calibri"/>
                          <a:cs typeface="Arial" pitchFamily="34" charset="0"/>
                        </a:rPr>
                        <a:t>البيان</a:t>
                      </a:r>
                      <a:endParaRPr lang="en-US" sz="2400" dirty="0">
                        <a:solidFill>
                          <a:schemeClr val="bg1"/>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E6E6E6"/>
                    </a:solidFill>
                  </a:tcPr>
                </a:tc>
                <a:tc>
                  <a:txBody>
                    <a:bodyPr/>
                    <a:lstStyle/>
                    <a:p>
                      <a:pPr marL="228600" indent="-136525" algn="ctr" rtl="1">
                        <a:lnSpc>
                          <a:spcPct val="115000"/>
                        </a:lnSpc>
                        <a:spcAft>
                          <a:spcPts val="600"/>
                        </a:spcAft>
                      </a:pPr>
                      <a:r>
                        <a:rPr lang="ar-SA" sz="2000" b="1" dirty="0">
                          <a:solidFill>
                            <a:schemeClr val="bg1"/>
                          </a:solidFill>
                          <a:latin typeface="Arial" pitchFamily="34" charset="0"/>
                          <a:ea typeface="Calibri"/>
                          <a:cs typeface="Arial" pitchFamily="34" charset="0"/>
                        </a:rPr>
                        <a:t>تقديرات</a:t>
                      </a:r>
                      <a:r>
                        <a:rPr lang="ar-SA" sz="2400" b="1" dirty="0">
                          <a:solidFill>
                            <a:schemeClr val="bg1"/>
                          </a:solidFill>
                          <a:latin typeface="Arial" pitchFamily="34" charset="0"/>
                          <a:ea typeface="Calibri"/>
                          <a:cs typeface="Arial" pitchFamily="34" charset="0"/>
                        </a:rPr>
                        <a:t> </a:t>
                      </a:r>
                      <a:r>
                        <a:rPr lang="ar-SA" sz="2400" b="1" dirty="0" smtClean="0">
                          <a:solidFill>
                            <a:schemeClr val="bg1"/>
                          </a:solidFill>
                          <a:latin typeface="Arial" pitchFamily="34" charset="0"/>
                          <a:ea typeface="Calibri"/>
                          <a:cs typeface="Arial" pitchFamily="34" charset="0"/>
                        </a:rPr>
                        <a:t>عــــام</a:t>
                      </a:r>
                    </a:p>
                    <a:p>
                      <a:pPr marL="228600" indent="-136525" algn="ctr" rtl="1">
                        <a:lnSpc>
                          <a:spcPct val="115000"/>
                        </a:lnSpc>
                        <a:spcAft>
                          <a:spcPts val="600"/>
                        </a:spcAft>
                      </a:pPr>
                      <a:r>
                        <a:rPr lang="ar-SA" sz="2400" b="1" dirty="0" smtClean="0">
                          <a:solidFill>
                            <a:schemeClr val="bg1"/>
                          </a:solidFill>
                          <a:latin typeface="Arial" pitchFamily="34" charset="0"/>
                          <a:ea typeface="Calibri"/>
                          <a:cs typeface="Arial" pitchFamily="34" charset="0"/>
                        </a:rPr>
                        <a:t> </a:t>
                      </a:r>
                      <a:r>
                        <a:rPr lang="ar-SA" sz="2400" b="1" dirty="0">
                          <a:solidFill>
                            <a:schemeClr val="bg1"/>
                          </a:solidFill>
                          <a:latin typeface="Arial" pitchFamily="34" charset="0"/>
                          <a:ea typeface="Calibri"/>
                          <a:cs typeface="Arial" pitchFamily="34" charset="0"/>
                        </a:rPr>
                        <a:t>1419-1420هـ</a:t>
                      </a:r>
                      <a:endParaRPr lang="en-US" sz="2400" dirty="0">
                        <a:solidFill>
                          <a:schemeClr val="bg1"/>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E6E6E6"/>
                    </a:solidFill>
                  </a:tcPr>
                </a:tc>
                <a:tc>
                  <a:txBody>
                    <a:bodyPr/>
                    <a:lstStyle/>
                    <a:p>
                      <a:pPr marL="228600" algn="justLow" rtl="1">
                        <a:lnSpc>
                          <a:spcPct val="115000"/>
                        </a:lnSpc>
                        <a:spcAft>
                          <a:spcPts val="600"/>
                        </a:spcAft>
                      </a:pPr>
                      <a:r>
                        <a:rPr lang="ar-SA" sz="2400" b="1" dirty="0">
                          <a:solidFill>
                            <a:schemeClr val="bg1"/>
                          </a:solidFill>
                          <a:latin typeface="Arial" pitchFamily="34" charset="0"/>
                          <a:ea typeface="Calibri"/>
                          <a:cs typeface="Arial" pitchFamily="34" charset="0"/>
                        </a:rPr>
                        <a:t>تقديرات عام 1424-1425هـ</a:t>
                      </a:r>
                      <a:endParaRPr lang="en-US" sz="2400" dirty="0">
                        <a:solidFill>
                          <a:schemeClr val="bg1"/>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E6E6E6"/>
                    </a:solidFill>
                  </a:tcPr>
                </a:tc>
              </a:tr>
              <a:tr h="457200">
                <a:tc gridSpan="3">
                  <a:txBody>
                    <a:bodyPr/>
                    <a:lstStyle/>
                    <a:p>
                      <a:pPr marL="228600" algn="justLow" rtl="1">
                        <a:lnSpc>
                          <a:spcPct val="115000"/>
                        </a:lnSpc>
                        <a:spcAft>
                          <a:spcPts val="600"/>
                        </a:spcAft>
                      </a:pPr>
                      <a:r>
                        <a:rPr lang="ar-SA" sz="2400" b="1" dirty="0">
                          <a:solidFill>
                            <a:schemeClr val="bg1"/>
                          </a:solidFill>
                          <a:latin typeface="Arial" pitchFamily="34" charset="0"/>
                          <a:ea typeface="Calibri"/>
                          <a:cs typeface="Arial" pitchFamily="34" charset="0"/>
                        </a:rPr>
                        <a:t>الطلب على المياه:</a:t>
                      </a:r>
                      <a:endParaRPr lang="en-US" sz="2400" dirty="0">
                        <a:solidFill>
                          <a:schemeClr val="bg1"/>
                        </a:solidFill>
                        <a:latin typeface="Arial" pitchFamily="34" charset="0"/>
                        <a:ea typeface="Calibri"/>
                        <a:cs typeface="Arial" pitchFamily="34" charset="0"/>
                      </a:endParaRPr>
                    </a:p>
                  </a:txBody>
                  <a:tcPr marL="68580" marR="68580" marT="0" marB="0">
                    <a:lnL>
                      <a:noFill/>
                    </a:lnL>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762000">
                <a:tc>
                  <a:txBody>
                    <a:bodyPr/>
                    <a:lstStyle/>
                    <a:p>
                      <a:pPr marL="228600" algn="r" rtl="1">
                        <a:lnSpc>
                          <a:spcPct val="115000"/>
                        </a:lnSpc>
                        <a:spcAft>
                          <a:spcPts val="600"/>
                        </a:spcAft>
                      </a:pPr>
                      <a:r>
                        <a:rPr lang="ar-SA" sz="2400" b="1" dirty="0">
                          <a:solidFill>
                            <a:srgbClr val="FFFF00"/>
                          </a:solidFill>
                          <a:latin typeface="Arial" pitchFamily="34" charset="0"/>
                          <a:ea typeface="Calibri"/>
                          <a:cs typeface="Arial" pitchFamily="34" charset="0"/>
                        </a:rPr>
                        <a:t>الأغراض المنزلية و البلدية</a:t>
                      </a:r>
                      <a:endParaRPr lang="en-US" sz="2400" b="1" dirty="0">
                        <a:solidFill>
                          <a:srgbClr val="FFFF00"/>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228600" algn="ctr" rtl="1">
                        <a:lnSpc>
                          <a:spcPct val="115000"/>
                        </a:lnSpc>
                        <a:spcAft>
                          <a:spcPts val="600"/>
                        </a:spcAft>
                      </a:pPr>
                      <a:r>
                        <a:rPr lang="ar-SA" sz="2400" b="1" dirty="0">
                          <a:solidFill>
                            <a:srgbClr val="FFFF00"/>
                          </a:solidFill>
                          <a:latin typeface="Arial" pitchFamily="34" charset="0"/>
                          <a:ea typeface="Calibri"/>
                          <a:cs typeface="Arial" pitchFamily="34" charset="0"/>
                        </a:rPr>
                        <a:t>1750</a:t>
                      </a:r>
                      <a:endParaRPr lang="en-US" sz="2400" b="1" dirty="0">
                        <a:solidFill>
                          <a:srgbClr val="FFFF00"/>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marL="228600" algn="ctr" rtl="1">
                        <a:lnSpc>
                          <a:spcPct val="115000"/>
                        </a:lnSpc>
                        <a:spcAft>
                          <a:spcPts val="600"/>
                        </a:spcAft>
                      </a:pPr>
                      <a:r>
                        <a:rPr lang="ar-SA" sz="2400" b="1" dirty="0">
                          <a:solidFill>
                            <a:srgbClr val="FFFF00"/>
                          </a:solidFill>
                          <a:latin typeface="Arial" pitchFamily="34" charset="0"/>
                          <a:ea typeface="Calibri"/>
                          <a:cs typeface="Arial" pitchFamily="34" charset="0"/>
                        </a:rPr>
                        <a:t>2100</a:t>
                      </a:r>
                      <a:endParaRPr lang="en-US" sz="2400" b="1" dirty="0">
                        <a:solidFill>
                          <a:srgbClr val="FFFF00"/>
                        </a:solidFill>
                        <a:latin typeface="Arial" pitchFamily="34" charset="0"/>
                        <a:ea typeface="Calibri"/>
                        <a:cs typeface="Arial" pitchFamily="34"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tcPr>
                </a:tc>
              </a:tr>
              <a:tr h="533400">
                <a:tc>
                  <a:txBody>
                    <a:bodyPr/>
                    <a:lstStyle/>
                    <a:p>
                      <a:pPr marL="228600" algn="r" rtl="1">
                        <a:lnSpc>
                          <a:spcPct val="115000"/>
                        </a:lnSpc>
                        <a:spcAft>
                          <a:spcPts val="600"/>
                        </a:spcAft>
                      </a:pPr>
                      <a:r>
                        <a:rPr lang="ar-SA" sz="2400" b="1" dirty="0">
                          <a:solidFill>
                            <a:srgbClr val="FFFF00"/>
                          </a:solidFill>
                          <a:latin typeface="Arial" pitchFamily="34" charset="0"/>
                          <a:ea typeface="Calibri"/>
                          <a:cs typeface="Arial" pitchFamily="34" charset="0"/>
                        </a:rPr>
                        <a:t>الأغراض الصناعية</a:t>
                      </a:r>
                      <a:endParaRPr lang="en-US" sz="2400" b="1" dirty="0">
                        <a:solidFill>
                          <a:srgbClr val="FFFF00"/>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228600" algn="ctr" rtl="1">
                        <a:lnSpc>
                          <a:spcPct val="115000"/>
                        </a:lnSpc>
                        <a:spcAft>
                          <a:spcPts val="600"/>
                        </a:spcAft>
                      </a:pPr>
                      <a:r>
                        <a:rPr lang="ar-SA" sz="2400" b="1" dirty="0">
                          <a:solidFill>
                            <a:srgbClr val="FFFF00"/>
                          </a:solidFill>
                          <a:latin typeface="Arial" pitchFamily="34" charset="0"/>
                          <a:ea typeface="Calibri"/>
                          <a:cs typeface="Arial" pitchFamily="34" charset="0"/>
                        </a:rPr>
                        <a:t>450</a:t>
                      </a:r>
                      <a:endParaRPr lang="en-US" sz="2400" b="1" dirty="0">
                        <a:solidFill>
                          <a:srgbClr val="FFFF00"/>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a:noFill/>
                    </a:lnR>
                    <a:lnT>
                      <a:noFill/>
                    </a:lnT>
                    <a:lnB>
                      <a:noFill/>
                    </a:lnB>
                  </a:tcPr>
                </a:tc>
                <a:tc>
                  <a:txBody>
                    <a:bodyPr/>
                    <a:lstStyle/>
                    <a:p>
                      <a:pPr marL="228600" algn="ctr" rtl="1">
                        <a:lnSpc>
                          <a:spcPct val="115000"/>
                        </a:lnSpc>
                        <a:spcAft>
                          <a:spcPts val="600"/>
                        </a:spcAft>
                      </a:pPr>
                      <a:r>
                        <a:rPr lang="ar-SA" sz="2400" b="1" dirty="0">
                          <a:solidFill>
                            <a:srgbClr val="FFFF00"/>
                          </a:solidFill>
                          <a:latin typeface="Arial" pitchFamily="34" charset="0"/>
                          <a:ea typeface="Calibri"/>
                          <a:cs typeface="Arial" pitchFamily="34" charset="0"/>
                        </a:rPr>
                        <a:t>640</a:t>
                      </a:r>
                      <a:endParaRPr lang="en-US" sz="2400" b="1" dirty="0">
                        <a:solidFill>
                          <a:srgbClr val="FFFF00"/>
                        </a:solidFill>
                        <a:latin typeface="Arial" pitchFamily="34" charset="0"/>
                        <a:ea typeface="Calibri"/>
                        <a:cs typeface="Arial" pitchFamily="34" charset="0"/>
                      </a:endParaRPr>
                    </a:p>
                  </a:txBody>
                  <a:tcPr marL="68580" marR="68580" marT="0" marB="0" anchor="ctr">
                    <a:lnL>
                      <a:noFill/>
                    </a:lnL>
                    <a:lnR>
                      <a:noFill/>
                    </a:lnR>
                    <a:lnT>
                      <a:noFill/>
                    </a:lnT>
                    <a:lnB>
                      <a:noFill/>
                    </a:lnB>
                  </a:tcPr>
                </a:tc>
              </a:tr>
              <a:tr h="841248">
                <a:tc>
                  <a:txBody>
                    <a:bodyPr/>
                    <a:lstStyle/>
                    <a:p>
                      <a:pPr marL="228600" algn="r" rtl="1">
                        <a:lnSpc>
                          <a:spcPct val="115000"/>
                        </a:lnSpc>
                        <a:spcAft>
                          <a:spcPts val="600"/>
                        </a:spcAft>
                      </a:pPr>
                      <a:r>
                        <a:rPr lang="ar-SA" sz="2400" b="1" dirty="0">
                          <a:solidFill>
                            <a:srgbClr val="FFC000"/>
                          </a:solidFill>
                          <a:latin typeface="Arial" pitchFamily="34" charset="0"/>
                          <a:ea typeface="Calibri"/>
                          <a:cs typeface="Arial" pitchFamily="34" charset="0"/>
                        </a:rPr>
                        <a:t>الأغراض الزراعية</a:t>
                      </a:r>
                      <a:endParaRPr lang="en-US" sz="2400" b="1" dirty="0">
                        <a:solidFill>
                          <a:srgbClr val="FFC000"/>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228600" algn="ctr" rtl="1">
                        <a:lnSpc>
                          <a:spcPct val="115000"/>
                        </a:lnSpc>
                        <a:spcAft>
                          <a:spcPts val="600"/>
                        </a:spcAft>
                      </a:pPr>
                      <a:r>
                        <a:rPr lang="ar-SA" sz="2400" b="1" dirty="0">
                          <a:solidFill>
                            <a:srgbClr val="FFC000"/>
                          </a:solidFill>
                          <a:latin typeface="Arial" pitchFamily="34" charset="0"/>
                          <a:ea typeface="Calibri"/>
                          <a:cs typeface="Arial" pitchFamily="34" charset="0"/>
                        </a:rPr>
                        <a:t>18540</a:t>
                      </a:r>
                      <a:endParaRPr lang="en-US" sz="2400" b="1" dirty="0">
                        <a:solidFill>
                          <a:srgbClr val="FFC000"/>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a:noFill/>
                    </a:lnR>
                    <a:lnT>
                      <a:noFill/>
                    </a:lnT>
                    <a:lnB>
                      <a:noFill/>
                    </a:lnB>
                  </a:tcPr>
                </a:tc>
                <a:tc>
                  <a:txBody>
                    <a:bodyPr/>
                    <a:lstStyle/>
                    <a:p>
                      <a:pPr marL="228600" algn="ctr" rtl="1">
                        <a:lnSpc>
                          <a:spcPct val="115000"/>
                        </a:lnSpc>
                        <a:spcAft>
                          <a:spcPts val="600"/>
                        </a:spcAft>
                      </a:pPr>
                      <a:r>
                        <a:rPr lang="ar-SA" sz="2400" b="1" dirty="0">
                          <a:solidFill>
                            <a:srgbClr val="FFC000"/>
                          </a:solidFill>
                          <a:latin typeface="Arial" pitchFamily="34" charset="0"/>
                          <a:ea typeface="Calibri"/>
                          <a:cs typeface="Arial" pitchFamily="34" charset="0"/>
                        </a:rPr>
                        <a:t>17350</a:t>
                      </a:r>
                      <a:endParaRPr lang="en-US" sz="2400" b="1" dirty="0">
                        <a:solidFill>
                          <a:srgbClr val="FFC000"/>
                        </a:solidFill>
                        <a:latin typeface="Arial" pitchFamily="34" charset="0"/>
                        <a:ea typeface="Calibri"/>
                        <a:cs typeface="Arial" pitchFamily="34" charset="0"/>
                      </a:endParaRPr>
                    </a:p>
                  </a:txBody>
                  <a:tcPr marL="68580" marR="68580" marT="0" marB="0" anchor="ctr">
                    <a:lnL>
                      <a:noFill/>
                    </a:lnL>
                    <a:lnR>
                      <a:noFill/>
                    </a:lnR>
                    <a:lnT>
                      <a:noFill/>
                    </a:lnT>
                    <a:lnB>
                      <a:noFill/>
                    </a:lnB>
                  </a:tcPr>
                </a:tc>
              </a:tr>
              <a:tr h="225552">
                <a:tc>
                  <a:txBody>
                    <a:bodyPr/>
                    <a:lstStyle/>
                    <a:p>
                      <a:pPr marL="228600" algn="r" rtl="1">
                        <a:lnSpc>
                          <a:spcPct val="115000"/>
                        </a:lnSpc>
                        <a:spcAft>
                          <a:spcPts val="600"/>
                        </a:spcAft>
                      </a:pPr>
                      <a:r>
                        <a:rPr lang="ar-SA" sz="2400" b="1">
                          <a:solidFill>
                            <a:schemeClr val="bg1"/>
                          </a:solidFill>
                          <a:latin typeface="Arial" pitchFamily="34" charset="0"/>
                          <a:ea typeface="Calibri"/>
                          <a:cs typeface="Arial" pitchFamily="34" charset="0"/>
                        </a:rPr>
                        <a:t>إجمالي الطلب</a:t>
                      </a:r>
                      <a:endParaRPr lang="en-US" sz="2400">
                        <a:solidFill>
                          <a:schemeClr val="bg1"/>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228600" algn="ctr" rtl="1">
                        <a:lnSpc>
                          <a:spcPct val="115000"/>
                        </a:lnSpc>
                        <a:spcAft>
                          <a:spcPts val="600"/>
                        </a:spcAft>
                      </a:pPr>
                      <a:r>
                        <a:rPr lang="ar-SA" sz="2400">
                          <a:solidFill>
                            <a:schemeClr val="bg1"/>
                          </a:solidFill>
                          <a:latin typeface="Arial" pitchFamily="34" charset="0"/>
                          <a:ea typeface="Calibri"/>
                          <a:cs typeface="Arial" pitchFamily="34" charset="0"/>
                        </a:rPr>
                        <a:t>20740</a:t>
                      </a:r>
                      <a:endParaRPr lang="en-US" sz="2400">
                        <a:solidFill>
                          <a:schemeClr val="bg1"/>
                        </a:solidFill>
                        <a:latin typeface="Arial" pitchFamily="34" charset="0"/>
                        <a:ea typeface="Calibri"/>
                        <a:cs typeface="Arial" pitchFamily="34" charset="0"/>
                      </a:endParaRPr>
                    </a:p>
                  </a:txBody>
                  <a:tcPr marL="68580" marR="68580" marT="0" marB="0" anchor="ctr">
                    <a:lnL w="28575" cap="flat" cmpd="dbl" algn="ctr">
                      <a:solidFill>
                        <a:srgbClr val="000000"/>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marL="228600" algn="ctr" rtl="1">
                        <a:lnSpc>
                          <a:spcPct val="115000"/>
                        </a:lnSpc>
                        <a:spcAft>
                          <a:spcPts val="600"/>
                        </a:spcAft>
                      </a:pPr>
                      <a:r>
                        <a:rPr lang="ar-SA" sz="2400" dirty="0">
                          <a:solidFill>
                            <a:schemeClr val="bg1"/>
                          </a:solidFill>
                          <a:latin typeface="Arial" pitchFamily="34" charset="0"/>
                          <a:ea typeface="Calibri"/>
                          <a:cs typeface="Arial" pitchFamily="34" charset="0"/>
                        </a:rPr>
                        <a:t>20270</a:t>
                      </a:r>
                      <a:endParaRPr lang="en-US" sz="2400" dirty="0">
                        <a:solidFill>
                          <a:schemeClr val="bg1"/>
                        </a:solidFill>
                        <a:latin typeface="Arial" pitchFamily="34" charset="0"/>
                        <a:ea typeface="Calibri"/>
                        <a:cs typeface="Arial" pitchFamily="34"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r>
            </a:tbl>
          </a:graphicData>
        </a:graphic>
      </p:graphicFrame>
      <p:sp>
        <p:nvSpPr>
          <p:cNvPr id="75779" name="Rectangle 3"/>
          <p:cNvSpPr>
            <a:spLocks noChangeArrowheads="1"/>
          </p:cNvSpPr>
          <p:nvPr/>
        </p:nvSpPr>
        <p:spPr bwMode="auto">
          <a:xfrm>
            <a:off x="1905000" y="1219200"/>
            <a:ext cx="5486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مــيزان المياه الوطني في المملكة (مليون م</a:t>
            </a:r>
            <a:r>
              <a:rPr kumimoji="0" lang="ar-SA" sz="2400" b="1" i="0" u="none" strike="noStrike" cap="none" normalizeH="0" baseline="30000" dirty="0" smtClean="0">
                <a:ln>
                  <a:noFill/>
                </a:ln>
                <a:solidFill>
                  <a:schemeClr val="bg1"/>
                </a:solidFill>
                <a:effectLst/>
                <a:latin typeface="Calibri" pitchFamily="34" charset="0"/>
                <a:ea typeface="Calibri" pitchFamily="34" charset="0"/>
                <a:cs typeface="Arial" pitchFamily="34" charset="0"/>
              </a:rPr>
              <a:t>3</a:t>
            </a:r>
            <a:r>
              <a:rPr kumimoji="0" lang="ar-SA"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/سنوياً)</a:t>
            </a:r>
            <a:endParaRPr kumimoji="0" lang="ar-SA"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75780" name="Rectangle 4"/>
          <p:cNvSpPr>
            <a:spLocks noChangeArrowheads="1"/>
          </p:cNvSpPr>
          <p:nvPr/>
        </p:nvSpPr>
        <p:spPr bwMode="auto">
          <a:xfrm>
            <a:off x="0" y="6027003"/>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المصدر: بيانات وزارة الزراعة، وزارة الاقتصاد والتخطيط، خطة التنمية الثامنة  1424/1425هـ.-1429/1430هـ .</a:t>
            </a:r>
            <a:endParaRPr kumimoji="0" lang="ar-SA" sz="2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68612"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pic>
        <p:nvPicPr>
          <p:cNvPr id="5" name="Picture 1" descr="حقول القمح"/>
          <p:cNvPicPr>
            <a:picLocks noChangeAspect="1" noChangeArrowheads="1"/>
          </p:cNvPicPr>
          <p:nvPr/>
        </p:nvPicPr>
        <p:blipFill>
          <a:blip r:embed="rId7"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6477000" cy="1066800"/>
          </a:xfrm>
        </p:spPr>
        <p:txBody>
          <a:bodyPr>
            <a:normAutofit/>
          </a:bodyPr>
          <a:lstStyle/>
          <a:p>
            <a:r>
              <a:rPr lang="en-US" sz="2400" b="1" dirty="0" smtClean="0">
                <a:solidFill>
                  <a:schemeClr val="bg1"/>
                </a:solidFill>
                <a:cs typeface="+mn-cs"/>
              </a:rPr>
              <a:t>The 27</a:t>
            </a:r>
            <a:r>
              <a:rPr lang="en-US" sz="2400" b="1" baseline="30000" dirty="0" smtClean="0">
                <a:solidFill>
                  <a:schemeClr val="bg1"/>
                </a:solidFill>
                <a:cs typeface="+mn-cs"/>
              </a:rPr>
              <a:t>th</a:t>
            </a:r>
            <a:r>
              <a:rPr lang="en-US" sz="2400" b="1" dirty="0" smtClean="0">
                <a:solidFill>
                  <a:schemeClr val="bg1"/>
                </a:solidFill>
                <a:cs typeface="+mn-cs"/>
              </a:rPr>
              <a:t> Meeting of Saudi Biological Society </a:t>
            </a:r>
            <a:r>
              <a:rPr lang="en-US" sz="2400" b="1" dirty="0" smtClean="0">
                <a:cs typeface="+mn-cs"/>
              </a:rPr>
              <a:t/>
            </a:r>
            <a:br>
              <a:rPr lang="en-US" sz="2400" b="1" dirty="0" smtClean="0">
                <a:cs typeface="+mn-cs"/>
              </a:rPr>
            </a:br>
            <a:r>
              <a:rPr lang="ar-SA" sz="2400" b="1" dirty="0" smtClean="0">
                <a:solidFill>
                  <a:schemeClr val="bg1"/>
                </a:solidFill>
                <a:cs typeface="+mn-cs"/>
              </a:rPr>
              <a:t>اللقاء السنوى السابع والعشرون للجمعية السعودية لعلوم الحياة</a:t>
            </a:r>
            <a:r>
              <a:rPr lang="ar-SA" sz="2400" b="1" dirty="0" smtClean="0">
                <a:cs typeface="+mn-cs"/>
              </a:rPr>
              <a:t> </a:t>
            </a:r>
            <a:endParaRPr lang="ar-SA" sz="2400" b="1" dirty="0">
              <a:cs typeface="+mn-cs"/>
            </a:endParaRPr>
          </a:p>
        </p:txBody>
      </p:sp>
      <p:pic>
        <p:nvPicPr>
          <p:cNvPr id="6" name="Content Placeholder 3" descr="King Saud University - College of Foods and Agriculture">
            <a:hlinkClick r:id="rId3"/>
          </p:cNvPr>
          <p:cNvPicPr>
            <a:picLocks noGrp="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7772400" y="152400"/>
          <a:ext cx="1371600" cy="1143000"/>
        </p:xfrm>
        <a:graphic>
          <a:graphicData uri="http://schemas.openxmlformats.org/presentationml/2006/ole">
            <mc:AlternateContent xmlns:mc="http://schemas.openxmlformats.org/markup-compatibility/2006">
              <mc:Choice xmlns:v="urn:schemas-microsoft-com:vml" Requires="v">
                <p:oleObj spid="_x0000_s71684" name="Picture" r:id="rId5" imgW="1018440" imgH="1330200" progId="Word.Picture.8">
                  <p:embed/>
                </p:oleObj>
              </mc:Choice>
              <mc:Fallback>
                <p:oleObj name="Picture" r:id="rId5" imgW="1018440" imgH="13302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400"/>
                        <a:ext cx="1371600" cy="11430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175">
                            <a:solidFill>
                              <a:srgbClr val="0000FF"/>
                            </a:solidFill>
                            <a:miter lim="800000"/>
                            <a:headEnd/>
                            <a:tailEnd/>
                          </a14:hiddenLine>
                        </a:ext>
                      </a:extLst>
                    </p:spPr>
                  </p:pic>
                </p:oleObj>
              </mc:Fallback>
            </mc:AlternateContent>
          </a:graphicData>
        </a:graphic>
      </p:graphicFrame>
      <p:pic>
        <p:nvPicPr>
          <p:cNvPr id="5" name="Picture 1" descr="ري الحقول"/>
          <p:cNvPicPr>
            <a:picLocks noChangeAspect="1" noChangeArrowheads="1"/>
          </p:cNvPicPr>
          <p:nvPr/>
        </p:nvPicPr>
        <p:blipFill>
          <a:blip r:embed="rId7"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DBF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TotalTime>
  <Words>3109</Words>
  <Application>Microsoft Office PowerPoint</Application>
  <PresentationFormat>On-screen Show (4:3)</PresentationFormat>
  <Paragraphs>518</Paragraphs>
  <Slides>34</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Arabic Transparent</vt:lpstr>
      <vt:lpstr>Arial</vt:lpstr>
      <vt:lpstr>Calibri</vt:lpstr>
      <vt:lpstr>Tahoma</vt:lpstr>
      <vt:lpstr>Times New Roman</vt:lpstr>
      <vt:lpstr>Wingdings</vt:lpstr>
      <vt:lpstr>Office Theme</vt:lpstr>
      <vt:lpstr>Picture</vt:lpstr>
      <vt:lpstr>The 27th Meeting of Saudi Biological Society  اللقاء السنوى السابع والعشرون للجمعية السعودية لعلوم الحياة  </vt:lpstr>
      <vt:lpstr>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رى فول المانج</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    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 </vt:lpstr>
      <vt:lpstr>The 27th Meeting of Saudi Biological Society  اللقاء السنوى السابع والعشرون للجمعية السعودية لعلوم الحياة</vt:lpstr>
      <vt:lpstr>The 27th Meeting of Saudi Biological Society  اللقاء السنوى السابع والعشرون للجمعية السعودية لعلوم الحياة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ALI ALDERFASI</cp:lastModifiedBy>
  <cp:revision>232</cp:revision>
  <dcterms:created xsi:type="dcterms:W3CDTF">2006-08-16T00:00:00Z</dcterms:created>
  <dcterms:modified xsi:type="dcterms:W3CDTF">2016-09-26T11:42:00Z</dcterms:modified>
</cp:coreProperties>
</file>