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99"/>
  </p:normalViewPr>
  <p:slideViewPr>
    <p:cSldViewPr snapToGrid="0" snapToObjects="1">
      <p:cViewPr varScale="1">
        <p:scale>
          <a:sx n="75" d="100"/>
          <a:sy n="75" d="100"/>
        </p:scale>
        <p:origin x="184" y="7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9/15/20</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50986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9/15/20</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206504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9/15/20</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757601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9/15/20</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308632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9/15/20</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014387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9/15/20</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229961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9/15/20</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748503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9/15/20</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043210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9/15/20</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936029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9/15/20</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982035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9/15/20</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47533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9/15/20</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270201694"/>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55D7866-985D-4D23-BF0E-72CA30F5C7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59CE3E13-186E-4438-BF27-430754223CEE}"/>
              </a:ext>
            </a:extLst>
          </p:cNvPr>
          <p:cNvPicPr>
            <a:picLocks noChangeAspect="1"/>
          </p:cNvPicPr>
          <p:nvPr/>
        </p:nvPicPr>
        <p:blipFill rotWithShape="1">
          <a:blip r:embed="rId2"/>
          <a:srcRect t="15608" b="123"/>
          <a:stretch/>
        </p:blipFill>
        <p:spPr>
          <a:xfrm>
            <a:off x="20" y="10"/>
            <a:ext cx="12191980" cy="6857990"/>
          </a:xfrm>
          <a:prstGeom prst="rect">
            <a:avLst/>
          </a:prstGeom>
        </p:spPr>
      </p:pic>
      <p:sp>
        <p:nvSpPr>
          <p:cNvPr id="11" name="Rectangle 10">
            <a:extLst>
              <a:ext uri="{FF2B5EF4-FFF2-40B4-BE49-F238E27FC236}">
                <a16:creationId xmlns:a16="http://schemas.microsoft.com/office/drawing/2014/main" id="{0ADDB668-2CA4-4D2B-9C34-3487CA33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4731" y="4716089"/>
            <a:ext cx="6288261" cy="1573149"/>
          </a:xfrm>
          <a:prstGeom prst="rect">
            <a:avLst/>
          </a:prstGeom>
          <a:solidFill>
            <a:schemeClr val="bg1">
              <a:alpha val="95000"/>
            </a:schemeClr>
          </a:solidFill>
          <a:ln w="12700">
            <a:solidFill>
              <a:schemeClr val="tx2">
                <a:lumMod val="10000"/>
                <a:lumOff val="9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9318370-023C-444A-BEDE-3EC82E5F60B5}"/>
              </a:ext>
            </a:extLst>
          </p:cNvPr>
          <p:cNvSpPr>
            <a:spLocks noGrp="1"/>
          </p:cNvSpPr>
          <p:nvPr>
            <p:ph type="ctrTitle"/>
          </p:nvPr>
        </p:nvSpPr>
        <p:spPr>
          <a:xfrm>
            <a:off x="5849388" y="4907629"/>
            <a:ext cx="3212386" cy="1185353"/>
          </a:xfrm>
        </p:spPr>
        <p:txBody>
          <a:bodyPr anchor="ctr">
            <a:noAutofit/>
          </a:bodyPr>
          <a:lstStyle/>
          <a:p>
            <a:pPr algn="ctr" rtl="1"/>
            <a:r>
              <a:rPr lang="ar-SA" sz="2400" dirty="0">
                <a:latin typeface="Times New Roman" panose="02020603050405020304" pitchFamily="18" charset="0"/>
                <a:cs typeface="Times New Roman" panose="02020603050405020304" pitchFamily="18" charset="0"/>
              </a:rPr>
              <a:t>إدارة الموارد المائية</a:t>
            </a:r>
            <a:br>
              <a:rPr lang="ar-SA" sz="2400" dirty="0">
                <a:latin typeface="Times New Roman" panose="02020603050405020304" pitchFamily="18" charset="0"/>
                <a:cs typeface="Times New Roman" panose="02020603050405020304" pitchFamily="18" charset="0"/>
              </a:rPr>
            </a:br>
            <a:r>
              <a:rPr lang="en-US" sz="2400" dirty="0"/>
              <a:t>Water Resources Management </a:t>
            </a:r>
            <a:endParaRPr lang="en-US" sz="24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8FB5C8FE-1004-9C4C-A162-C35A0F7AA6AD}"/>
              </a:ext>
            </a:extLst>
          </p:cNvPr>
          <p:cNvSpPr>
            <a:spLocks noGrp="1"/>
          </p:cNvSpPr>
          <p:nvPr>
            <p:ph type="subTitle" idx="1"/>
          </p:nvPr>
        </p:nvSpPr>
        <p:spPr>
          <a:xfrm>
            <a:off x="9403912" y="4907629"/>
            <a:ext cx="2228641" cy="1185353"/>
          </a:xfrm>
        </p:spPr>
        <p:txBody>
          <a:bodyPr anchor="ctr">
            <a:normAutofit/>
          </a:bodyPr>
          <a:lstStyle/>
          <a:p>
            <a:endParaRPr lang="en-US" sz="1700"/>
          </a:p>
        </p:txBody>
      </p:sp>
      <p:sp>
        <p:nvSpPr>
          <p:cNvPr id="13" name="Rectangle 12">
            <a:extLst>
              <a:ext uri="{FF2B5EF4-FFF2-40B4-BE49-F238E27FC236}">
                <a16:creationId xmlns:a16="http://schemas.microsoft.com/office/drawing/2014/main" id="{2568BC19-F052-4108-93E1-6A3D1DEC07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87962" y="5175711"/>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D5FD337D-4D6B-4C8B-B6F5-121097E098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722114" y="5495733"/>
            <a:ext cx="1021458"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39760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DF515-8233-424E-86BE-0065733D6D36}"/>
              </a:ext>
            </a:extLst>
          </p:cNvPr>
          <p:cNvSpPr>
            <a:spLocks noGrp="1"/>
          </p:cNvSpPr>
          <p:nvPr>
            <p:ph type="title"/>
          </p:nvPr>
        </p:nvSpPr>
        <p:spPr/>
        <p:txBody>
          <a:bodyPr>
            <a:normAutofit/>
          </a:bodyPr>
          <a:lstStyle/>
          <a:p>
            <a:pPr algn="r" rtl="1"/>
            <a:r>
              <a:rPr lang="ar-SA" sz="3200" dirty="0"/>
              <a:t>إدارة الموارد المائية (</a:t>
            </a:r>
            <a:r>
              <a:rPr lang="en-US" sz="3200" dirty="0"/>
              <a:t>WRM</a:t>
            </a:r>
            <a:r>
              <a:rPr lang="ar-SA" sz="3200" dirty="0"/>
              <a:t>)</a:t>
            </a:r>
            <a:r>
              <a:rPr lang="en-US" sz="3200" dirty="0"/>
              <a:t> Water Resources Management </a:t>
            </a:r>
          </a:p>
        </p:txBody>
      </p:sp>
      <p:sp>
        <p:nvSpPr>
          <p:cNvPr id="3" name="Content Placeholder 2">
            <a:extLst>
              <a:ext uri="{FF2B5EF4-FFF2-40B4-BE49-F238E27FC236}">
                <a16:creationId xmlns:a16="http://schemas.microsoft.com/office/drawing/2014/main" id="{7C4ED277-F274-0448-83D2-F80B0F474699}"/>
              </a:ext>
            </a:extLst>
          </p:cNvPr>
          <p:cNvSpPr>
            <a:spLocks noGrp="1"/>
          </p:cNvSpPr>
          <p:nvPr>
            <p:ph idx="1"/>
          </p:nvPr>
        </p:nvSpPr>
        <p:spPr/>
        <p:txBody>
          <a:bodyPr/>
          <a:lstStyle/>
          <a:p>
            <a:pPr algn="r" rtl="1"/>
            <a:r>
              <a:rPr lang="ar-SA" dirty="0"/>
              <a:t>هي عملية تخطيط الموارد المائية وتطويرها وإدارتها ، من حيث كمية المياه وجودتها ، عبر جميع استخدامات المياه. ويشمل المؤسسات والبنية التحتية والحوافز وأنظمة المعلومات التي تدعم وتوجه إدارة المياه.</a:t>
            </a:r>
            <a:endParaRPr lang="en-US" dirty="0"/>
          </a:p>
          <a:p>
            <a:pPr algn="r" rtl="1"/>
            <a:endParaRPr lang="en-US" dirty="0"/>
          </a:p>
        </p:txBody>
      </p:sp>
    </p:spTree>
    <p:extLst>
      <p:ext uri="{BB962C8B-B14F-4D97-AF65-F5344CB8AC3E}">
        <p14:creationId xmlns:p14="http://schemas.microsoft.com/office/powerpoint/2010/main" val="1359873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8E786-CC07-6040-81B3-B9BD683E6CD4}"/>
              </a:ext>
            </a:extLst>
          </p:cNvPr>
          <p:cNvSpPr>
            <a:spLocks noGrp="1"/>
          </p:cNvSpPr>
          <p:nvPr>
            <p:ph type="title"/>
          </p:nvPr>
        </p:nvSpPr>
        <p:spPr/>
        <p:txBody>
          <a:bodyPr>
            <a:normAutofit/>
          </a:bodyPr>
          <a:lstStyle/>
          <a:p>
            <a:pPr algn="r" rtl="1"/>
            <a:r>
              <a:rPr lang="ar-SA" dirty="0"/>
              <a:t>اهداف إدارة الموارد المائية</a:t>
            </a:r>
            <a:endParaRPr lang="en-US" dirty="0"/>
          </a:p>
        </p:txBody>
      </p:sp>
      <p:sp>
        <p:nvSpPr>
          <p:cNvPr id="3" name="Content Placeholder 2">
            <a:extLst>
              <a:ext uri="{FF2B5EF4-FFF2-40B4-BE49-F238E27FC236}">
                <a16:creationId xmlns:a16="http://schemas.microsoft.com/office/drawing/2014/main" id="{A06809FB-1803-654A-95C3-96583F56C447}"/>
              </a:ext>
            </a:extLst>
          </p:cNvPr>
          <p:cNvSpPr>
            <a:spLocks noGrp="1"/>
          </p:cNvSpPr>
          <p:nvPr>
            <p:ph idx="1"/>
          </p:nvPr>
        </p:nvSpPr>
        <p:spPr>
          <a:xfrm>
            <a:off x="541867" y="2116667"/>
            <a:ext cx="11226800" cy="4368800"/>
          </a:xfrm>
        </p:spPr>
        <p:txBody>
          <a:bodyPr>
            <a:normAutofit fontScale="70000" lnSpcReduction="20000"/>
          </a:bodyPr>
          <a:lstStyle/>
          <a:p>
            <a:pPr algn="r" rtl="1">
              <a:lnSpc>
                <a:spcPct val="170000"/>
              </a:lnSpc>
            </a:pPr>
            <a:r>
              <a:rPr lang="ar-SA" dirty="0"/>
              <a:t>الاستفادة من فوائد المياه من خلال ضمان وجود مياه كافية بجودة مناسبة لمياه الشرب وخدمات الصرف الصحي ، وإنتاج الغذاء ، وتوليد الطاقة ، ونقل المياه الداخلية ، والترفيه القائم على المياه ، وكذلك الحفاظ على النظم البيئية الصحية المعتمدة على المياه وحماية البحيرات والأنهار ومصبات الأنهار.</a:t>
            </a:r>
          </a:p>
          <a:p>
            <a:pPr algn="r" rtl="1">
              <a:lnSpc>
                <a:spcPct val="170000"/>
              </a:lnSpc>
            </a:pPr>
            <a:r>
              <a:rPr lang="ar-SA" dirty="0"/>
              <a:t>إدارة المخاطر المتعلقة بالمياه ، بما في ذلك الفيضانات والجفاف والتلوث. يتطلب تعقيد العلاقات بين المياه والأسر المعيشية والاقتصادات والنظم البيئية إدارة متكاملة تراعي أوجه التآزر </a:t>
            </a:r>
            <a:r>
              <a:rPr lang="ar-SA" dirty="0" err="1"/>
              <a:t>والمفاضلات</a:t>
            </a:r>
            <a:r>
              <a:rPr lang="ar-SA" dirty="0"/>
              <a:t> بين استخدامات وقيم المياه العديدة.</a:t>
            </a:r>
          </a:p>
          <a:p>
            <a:pPr algn="r" rtl="1">
              <a:lnSpc>
                <a:spcPct val="170000"/>
              </a:lnSpc>
            </a:pPr>
            <a:r>
              <a:rPr lang="ar-SA" dirty="0"/>
              <a:t>أحد أهداف إدارة الموارد المائية هو الأمن المائي. ليس من الممكن "التنبؤ والتخطيط" لمسار واحد للأمن المائي لسكان العالم الذين يتزايدون بسرعة ويتحولون إلى مناطق حضرية. ويرجع ذلك إلى عوامل منها عدم استقرار العوامل المناخية وغير المناخية. وللمساعدة في تعزيز الأمن المائي ، هناك حاجة لبناء القدرات والقدرة على التكيف والمرونة للتخطيط وإدارة الموارد المائية في المستقبل.</a:t>
            </a:r>
          </a:p>
          <a:p>
            <a:pPr algn="r" rtl="1">
              <a:lnSpc>
                <a:spcPct val="170000"/>
              </a:lnSpc>
            </a:pPr>
            <a:endParaRPr lang="ar-SA" dirty="0"/>
          </a:p>
          <a:p>
            <a:pPr marL="228600" indent="-228600" algn="r" defTabSz="914400" rtl="1" eaLnBrk="1" latinLnBrk="0" hangingPunct="1">
              <a:lnSpc>
                <a:spcPct val="170000"/>
              </a:lnSpc>
              <a:spcBef>
                <a:spcPts val="1000"/>
              </a:spcBef>
              <a:buFont typeface="Arial" panose="020B0604020202020204" pitchFamily="34" charset="0"/>
              <a:buChar char="•"/>
            </a:pPr>
            <a:endParaRPr lang="en-US" dirty="0"/>
          </a:p>
        </p:txBody>
      </p:sp>
    </p:spTree>
    <p:extLst>
      <p:ext uri="{BB962C8B-B14F-4D97-AF65-F5344CB8AC3E}">
        <p14:creationId xmlns:p14="http://schemas.microsoft.com/office/powerpoint/2010/main" val="3508457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48ED1-6352-9049-9198-5AD4D9F69297}"/>
              </a:ext>
            </a:extLst>
          </p:cNvPr>
          <p:cNvSpPr>
            <a:spLocks noGrp="1"/>
          </p:cNvSpPr>
          <p:nvPr>
            <p:ph type="title"/>
          </p:nvPr>
        </p:nvSpPr>
        <p:spPr/>
        <p:txBody>
          <a:bodyPr>
            <a:normAutofit/>
          </a:bodyPr>
          <a:lstStyle/>
          <a:p>
            <a:pPr rtl="1"/>
            <a:r>
              <a:rPr lang="ar-SA" dirty="0"/>
              <a:t>إدارة ازمة المياه من خلال ترشيد استهلاك الموارد المائية:</a:t>
            </a:r>
            <a:endParaRPr lang="en-US" dirty="0"/>
          </a:p>
        </p:txBody>
      </p:sp>
      <p:sp>
        <p:nvSpPr>
          <p:cNvPr id="3" name="Content Placeholder 2">
            <a:extLst>
              <a:ext uri="{FF2B5EF4-FFF2-40B4-BE49-F238E27FC236}">
                <a16:creationId xmlns:a16="http://schemas.microsoft.com/office/drawing/2014/main" id="{1228A352-4F78-414E-8524-A17BB65D93D7}"/>
              </a:ext>
            </a:extLst>
          </p:cNvPr>
          <p:cNvSpPr>
            <a:spLocks noGrp="1"/>
          </p:cNvSpPr>
          <p:nvPr>
            <p:ph idx="1"/>
          </p:nvPr>
        </p:nvSpPr>
        <p:spPr/>
        <p:txBody>
          <a:bodyPr/>
          <a:lstStyle/>
          <a:p>
            <a:pPr algn="r" rtl="1"/>
            <a:r>
              <a:rPr lang="ar-SA" dirty="0"/>
              <a:t>ترشيد استهلاك مياه الري </a:t>
            </a:r>
            <a:endParaRPr lang="en-US" dirty="0"/>
          </a:p>
          <a:p>
            <a:pPr algn="r" rtl="1"/>
            <a:r>
              <a:rPr lang="ar-SA" dirty="0"/>
              <a:t>ترشيد استهلاك مياه الاستخدامات المنزلية</a:t>
            </a:r>
            <a:endParaRPr lang="en-US" dirty="0"/>
          </a:p>
          <a:p>
            <a:pPr algn="r" rtl="1"/>
            <a:r>
              <a:rPr lang="ar-SA" dirty="0"/>
              <a:t>ترشيد استهلاك المياه في الصناعة</a:t>
            </a:r>
            <a:endParaRPr lang="en-US" dirty="0"/>
          </a:p>
          <a:p>
            <a:pPr algn="r" rtl="1"/>
            <a:r>
              <a:rPr lang="ar-SA" dirty="0"/>
              <a:t>زيادة امدادات الموارد التقليدية</a:t>
            </a:r>
            <a:endParaRPr lang="en-US" dirty="0"/>
          </a:p>
          <a:p>
            <a:pPr algn="r" rtl="1"/>
            <a:r>
              <a:rPr lang="ar-SA" dirty="0"/>
              <a:t>زراعة السحب (الاستمطار) </a:t>
            </a:r>
            <a:r>
              <a:rPr lang="en-US" dirty="0"/>
              <a:t>Cloud seeding</a:t>
            </a:r>
          </a:p>
          <a:p>
            <a:pPr algn="r" rtl="1"/>
            <a:r>
              <a:rPr lang="ar-SA" dirty="0"/>
              <a:t>إعادة استخدام مياه الصرف الصحي المعالجة ومياه الصرف </a:t>
            </a:r>
            <a:r>
              <a:rPr lang="ar-SA" dirty="0" err="1"/>
              <a:t>الزارعي</a:t>
            </a:r>
            <a:r>
              <a:rPr lang="ar-SA" dirty="0"/>
              <a:t> والصناعي.</a:t>
            </a:r>
            <a:endParaRPr lang="en-US" dirty="0"/>
          </a:p>
          <a:p>
            <a:pPr marL="228600" indent="-228600" algn="r" defTabSz="914400" rtl="1" eaLnBrk="1" latinLnBrk="0" hangingPunct="1">
              <a:lnSpc>
                <a:spcPct val="110000"/>
              </a:lnSpc>
              <a:spcBef>
                <a:spcPts val="1000"/>
              </a:spcBef>
              <a:buFont typeface="Arial" panose="020B0604020202020204" pitchFamily="34" charset="0"/>
              <a:buChar char="•"/>
            </a:pPr>
            <a:endParaRPr lang="en-US" dirty="0"/>
          </a:p>
        </p:txBody>
      </p:sp>
    </p:spTree>
    <p:extLst>
      <p:ext uri="{BB962C8B-B14F-4D97-AF65-F5344CB8AC3E}">
        <p14:creationId xmlns:p14="http://schemas.microsoft.com/office/powerpoint/2010/main" val="679678064"/>
      </p:ext>
    </p:extLst>
  </p:cSld>
  <p:clrMapOvr>
    <a:masterClrMapping/>
  </p:clrMapOvr>
</p:sld>
</file>

<file path=ppt/theme/theme1.xml><?xml version="1.0" encoding="utf-8"?>
<a:theme xmlns:a="http://schemas.openxmlformats.org/drawingml/2006/main" name="AccentBoxVTI">
  <a:themeElements>
    <a:clrScheme name="AnalogousFromLightSeedRightStep">
      <a:dk1>
        <a:srgbClr val="000000"/>
      </a:dk1>
      <a:lt1>
        <a:srgbClr val="FFFFFF"/>
      </a:lt1>
      <a:dk2>
        <a:srgbClr val="412440"/>
      </a:dk2>
      <a:lt2>
        <a:srgbClr val="E8E4E2"/>
      </a:lt2>
      <a:accent1>
        <a:srgbClr val="81A7BB"/>
      </a:accent1>
      <a:accent2>
        <a:srgbClr val="7F8DBA"/>
      </a:accent2>
      <a:accent3>
        <a:srgbClr val="9F96C6"/>
      </a:accent3>
      <a:accent4>
        <a:srgbClr val="A27FBA"/>
      </a:accent4>
      <a:accent5>
        <a:srgbClr val="C492C3"/>
      </a:accent5>
      <a:accent6>
        <a:srgbClr val="BA7FA0"/>
      </a:accent6>
      <a:hlink>
        <a:srgbClr val="A7775C"/>
      </a:hlink>
      <a:folHlink>
        <a:srgbClr val="7F7F7F"/>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docProps/app.xml><?xml version="1.0" encoding="utf-8"?>
<Properties xmlns="http://schemas.openxmlformats.org/officeDocument/2006/extended-properties" xmlns:vt="http://schemas.openxmlformats.org/officeDocument/2006/docPropsVTypes">
  <TotalTime>36</TotalTime>
  <Words>243</Words>
  <Application>Microsoft Macintosh PowerPoint</Application>
  <PresentationFormat>Widescreen</PresentationFormat>
  <Paragraphs>14</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Avenir Next LT Pro</vt:lpstr>
      <vt:lpstr>Calibri</vt:lpstr>
      <vt:lpstr>Times New Roman</vt:lpstr>
      <vt:lpstr>AccentBoxVTI</vt:lpstr>
      <vt:lpstr>إدارة الموارد المائية Water Resources Management </vt:lpstr>
      <vt:lpstr>إدارة الموارد المائية (WRM) Water Resources Management </vt:lpstr>
      <vt:lpstr>اهداف إدارة الموارد المائية</vt:lpstr>
      <vt:lpstr>إدارة ازمة المياه من خلال ترشيد استهلاك الموارد المائية: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إدارة الموارد المائية Water Resources Management </dc:title>
  <dc:creator>Alanoud Talal Alfaghom</dc:creator>
  <cp:lastModifiedBy>Alanoud Talal Alfaghom</cp:lastModifiedBy>
  <cp:revision>3</cp:revision>
  <dcterms:created xsi:type="dcterms:W3CDTF">2020-09-15T17:04:21Z</dcterms:created>
  <dcterms:modified xsi:type="dcterms:W3CDTF">2020-09-15T17:40:34Z</dcterms:modified>
</cp:coreProperties>
</file>