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4" r:id="rId2"/>
    <p:sldId id="256" r:id="rId3"/>
    <p:sldId id="257" r:id="rId4"/>
    <p:sldId id="258" r:id="rId5"/>
    <p:sldId id="262" r:id="rId6"/>
    <p:sldId id="266" r:id="rId7"/>
    <p:sldId id="259" r:id="rId8"/>
    <p:sldId id="260" r:id="rId9"/>
    <p:sldId id="269" r:id="rId10"/>
    <p:sldId id="261" r:id="rId11"/>
    <p:sldId id="267" r:id="rId12"/>
    <p:sldId id="268" r:id="rId13"/>
    <p:sldId id="265"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40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23/04/34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23/04/34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23/04/34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23/04/34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23/04/34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23/04/34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23/04/34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363272" cy="6120680"/>
          </a:xfrm>
        </p:spPr>
        <p:txBody>
          <a:bodyPr>
            <a:normAutofit fontScale="90000"/>
          </a:bodyPr>
          <a:lstStyle/>
          <a:p>
            <a:r>
              <a:rPr lang="ar-SA" dirty="0" smtClean="0"/>
              <a:t>بسم الله الرحمن الرحيم </a:t>
            </a:r>
            <a:br>
              <a:rPr lang="ar-SA" dirty="0" smtClean="0"/>
            </a:br>
            <a:r>
              <a:rPr lang="ar-SA" dirty="0" smtClean="0"/>
              <a:t/>
            </a:r>
            <a:br>
              <a:rPr lang="ar-SA" dirty="0" smtClean="0"/>
            </a:br>
            <a:r>
              <a:rPr lang="ar-SA" dirty="0" smtClean="0"/>
              <a:t>(</a:t>
            </a:r>
            <a:r>
              <a:rPr lang="ar-SA" sz="3600" dirty="0" smtClean="0"/>
              <a:t>ماده موضوع خاص</a:t>
            </a:r>
            <a:r>
              <a:rPr lang="ar-SA" dirty="0" smtClean="0"/>
              <a:t>)</a:t>
            </a:r>
            <a:br>
              <a:rPr lang="ar-SA" dirty="0" smtClean="0"/>
            </a:br>
            <a:r>
              <a:rPr lang="ar-SA" sz="3600" dirty="0" smtClean="0">
                <a:effectLst>
                  <a:outerShdw blurRad="38100" dist="38100" dir="2700000" algn="tl">
                    <a:srgbClr val="000000">
                      <a:alpha val="43137"/>
                    </a:srgbClr>
                  </a:outerShdw>
                </a:effectLst>
              </a:rPr>
              <a:t>أ</a:t>
            </a:r>
            <a:r>
              <a:rPr lang="ar-SA" sz="3600" dirty="0" smtClean="0">
                <a:effectLst>
                  <a:outerShdw blurRad="38100" dist="38100" dir="2700000" algn="tl">
                    <a:srgbClr val="000000">
                      <a:alpha val="43137"/>
                    </a:srgbClr>
                  </a:outerShdw>
                </a:effectLst>
              </a:rPr>
              <a:t>ستاذة المقرر/  </a:t>
            </a:r>
            <a:r>
              <a:rPr lang="ar-SA" sz="3600" dirty="0" smtClean="0">
                <a:effectLst>
                  <a:outerShdw blurRad="38100" dist="38100" dir="2700000" algn="tl">
                    <a:srgbClr val="000000">
                      <a:alpha val="43137"/>
                    </a:srgbClr>
                  </a:outerShdw>
                </a:effectLst>
              </a:rPr>
              <a:t>ريم الاحمدي</a:t>
            </a:r>
            <a:br>
              <a:rPr lang="ar-SA" sz="3600" dirty="0" smtClean="0">
                <a:effectLst>
                  <a:outerShdw blurRad="38100" dist="38100" dir="2700000" algn="tl">
                    <a:srgbClr val="000000">
                      <a:alpha val="43137"/>
                    </a:srgbClr>
                  </a:outerShdw>
                </a:effectLst>
              </a:rPr>
            </a:br>
            <a:r>
              <a:rPr lang="ar-SA" dirty="0" smtClean="0"/>
              <a:t/>
            </a:r>
            <a:br>
              <a:rPr lang="ar-SA" dirty="0" smtClean="0"/>
            </a:br>
            <a:r>
              <a:rPr lang="ar-SA" sz="3100" dirty="0" smtClean="0"/>
              <a:t>الفصل الثاني </a:t>
            </a:r>
            <a:r>
              <a:rPr lang="ar-SA" dirty="0" smtClean="0"/>
              <a:t/>
            </a:r>
            <a:br>
              <a:rPr lang="ar-SA" dirty="0" smtClean="0"/>
            </a:br>
            <a:r>
              <a:rPr lang="ar-SA" dirty="0" smtClean="0"/>
              <a:t>1433- 1434هــ</a:t>
            </a:r>
            <a:r>
              <a:rPr lang="ar-SA" dirty="0"/>
              <a:t/>
            </a:r>
            <a:br>
              <a:rPr lang="ar-SA" dirty="0"/>
            </a:br>
            <a:r>
              <a:rPr lang="ar-SA" dirty="0" smtClean="0"/>
              <a:t/>
            </a:r>
            <a:br>
              <a:rPr lang="ar-SA" dirty="0" smtClean="0"/>
            </a:br>
            <a:r>
              <a:rPr lang="ar-SA" dirty="0"/>
              <a:t/>
            </a:r>
            <a:br>
              <a:rPr lang="ar-SA" dirty="0"/>
            </a:br>
            <a:r>
              <a:rPr lang="ar-SA" dirty="0" smtClean="0"/>
              <a:t>المحاضرة الثانية</a:t>
            </a:r>
            <a:endParaRPr lang="ar-S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221088"/>
            <a:ext cx="1493515" cy="133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343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784976" cy="6552728"/>
          </a:xfrm>
        </p:spPr>
        <p:txBody>
          <a:bodyPr>
            <a:normAutofit/>
          </a:bodyPr>
          <a:lstStyle/>
          <a:p>
            <a:r>
              <a:rPr lang="ar-SA" dirty="0" smtClean="0"/>
              <a:t>يمكن ان تضيف </a:t>
            </a:r>
            <a:r>
              <a:rPr lang="ar-SA" dirty="0" smtClean="0"/>
              <a:t>الطالبة </a:t>
            </a:r>
            <a:r>
              <a:rPr lang="ar-SA" dirty="0" smtClean="0"/>
              <a:t>الى العرض بعض العروض </a:t>
            </a:r>
            <a:r>
              <a:rPr lang="ar-SA" dirty="0" smtClean="0"/>
              <a:t>التمثيلية المناسبة </a:t>
            </a:r>
            <a:r>
              <a:rPr lang="ar-SA" dirty="0" smtClean="0"/>
              <a:t>للموضوع وتثريه</a:t>
            </a:r>
            <a:br>
              <a:rPr lang="ar-SA" dirty="0" smtClean="0"/>
            </a:br>
            <a:r>
              <a:rPr lang="ar-SA" dirty="0" smtClean="0"/>
              <a:t>او صور وحقائق واثباتات ونسب ضمن العرض</a:t>
            </a:r>
            <a:br>
              <a:rPr lang="ar-SA" dirty="0" smtClean="0"/>
            </a:br>
            <a:r>
              <a:rPr lang="ar-SA" dirty="0" smtClean="0"/>
              <a:t/>
            </a:r>
            <a:br>
              <a:rPr lang="ar-SA" dirty="0" smtClean="0"/>
            </a:br>
            <a:r>
              <a:rPr lang="ar-SA" dirty="0"/>
              <a:t/>
            </a:r>
            <a:br>
              <a:rPr lang="ar-SA" dirty="0"/>
            </a:br>
            <a:r>
              <a:rPr lang="ar-SA" dirty="0" smtClean="0"/>
              <a:t/>
            </a:r>
            <a:br>
              <a:rPr lang="ar-SA" dirty="0" smtClean="0"/>
            </a:br>
            <a:r>
              <a:rPr lang="ar-SA" dirty="0" smtClean="0"/>
              <a:t>- يكون التقديم (بحث </a:t>
            </a:r>
            <a:r>
              <a:rPr lang="ar-SA" dirty="0" smtClean="0"/>
              <a:t>ورقي </a:t>
            </a:r>
            <a:r>
              <a:rPr lang="ar-SA" dirty="0" smtClean="0"/>
              <a:t>وعرض ملخص عن </a:t>
            </a:r>
            <a:br>
              <a:rPr lang="ar-SA" dirty="0" smtClean="0"/>
            </a:br>
            <a:r>
              <a:rPr lang="ar-SA" dirty="0" smtClean="0"/>
              <a:t>البحث ).</a:t>
            </a:r>
            <a:endParaRPr lang="ar-S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7" y="2996953"/>
            <a:ext cx="2880320" cy="155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979470"/>
            <a:ext cx="1174870" cy="121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5199" y="5445224"/>
            <a:ext cx="1473522" cy="117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802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6408712"/>
          </a:xfrm>
        </p:spPr>
        <p:txBody>
          <a:bodyPr>
            <a:normAutofit/>
          </a:bodyPr>
          <a:lstStyle/>
          <a:p>
            <a:r>
              <a:rPr lang="ar-SA" sz="4000" dirty="0">
                <a:solidFill>
                  <a:prstClr val="black"/>
                </a:solidFill>
              </a:rPr>
              <a:t>ويجب على كل مجموعه تصوير العروض وتصوير الاوراق الخاصة بكل موضوع للامتحان الفصلي </a:t>
            </a:r>
            <a:r>
              <a:rPr lang="ar-SA" sz="4000" dirty="0" smtClean="0">
                <a:solidFill>
                  <a:prstClr val="black"/>
                </a:solidFill>
              </a:rPr>
              <a:t>والنهائية</a:t>
            </a:r>
            <a:br>
              <a:rPr lang="ar-SA" sz="4000" dirty="0" smtClean="0">
                <a:solidFill>
                  <a:prstClr val="black"/>
                </a:solidFill>
              </a:rPr>
            </a:br>
            <a:r>
              <a:rPr lang="ar-SA" sz="4000" dirty="0">
                <a:solidFill>
                  <a:prstClr val="black"/>
                </a:solidFill>
              </a:rPr>
              <a:t/>
            </a:r>
            <a:br>
              <a:rPr lang="ar-SA" sz="4000" dirty="0">
                <a:solidFill>
                  <a:prstClr val="black"/>
                </a:solidFill>
              </a:rPr>
            </a:br>
            <a:r>
              <a:rPr lang="ar-SA" sz="4000" dirty="0" smtClean="0">
                <a:solidFill>
                  <a:prstClr val="black"/>
                </a:solidFill>
              </a:rPr>
              <a:t> </a:t>
            </a:r>
            <a:br>
              <a:rPr lang="ar-SA" sz="4000" dirty="0" smtClean="0">
                <a:solidFill>
                  <a:prstClr val="black"/>
                </a:solidFill>
              </a:rPr>
            </a:br>
            <a:r>
              <a:rPr lang="ar-SA" sz="4000" dirty="0">
                <a:solidFill>
                  <a:prstClr val="black"/>
                </a:solidFill>
              </a:rPr>
              <a:t/>
            </a:r>
            <a:br>
              <a:rPr lang="ar-SA" sz="4000" dirty="0">
                <a:solidFill>
                  <a:prstClr val="black"/>
                </a:solidFill>
              </a:rPr>
            </a:br>
            <a:r>
              <a:rPr lang="ar-SA" sz="4000" dirty="0">
                <a:solidFill>
                  <a:prstClr val="black"/>
                </a:solidFill>
              </a:rPr>
              <a:t>ولهم حريه الاختيار للموضوع الفصلي والنهائي</a:t>
            </a:r>
            <a:br>
              <a:rPr lang="ar-SA" sz="4000" dirty="0">
                <a:solidFill>
                  <a:prstClr val="black"/>
                </a:solidFill>
              </a:rPr>
            </a:br>
            <a:r>
              <a:rPr lang="ar-SA" sz="4000" dirty="0">
                <a:solidFill>
                  <a:prstClr val="black"/>
                </a:solidFill>
              </a:rPr>
              <a:t>ستكون 4 مواضيع 2 امتحان </a:t>
            </a:r>
            <a:r>
              <a:rPr lang="ar-SA" sz="4000" dirty="0" smtClean="0">
                <a:solidFill>
                  <a:prstClr val="black"/>
                </a:solidFill>
              </a:rPr>
              <a:t>فصلي</a:t>
            </a:r>
            <a:br>
              <a:rPr lang="ar-SA" sz="4000" dirty="0" smtClean="0">
                <a:solidFill>
                  <a:prstClr val="black"/>
                </a:solidFill>
              </a:rPr>
            </a:br>
            <a:endParaRPr lang="ar-SA"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5458789"/>
            <a:ext cx="1584176" cy="109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004" y="2564904"/>
            <a:ext cx="2214562"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48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600" u="sng" dirty="0" smtClean="0">
                <a:solidFill>
                  <a:schemeClr val="accent5">
                    <a:lumMod val="75000"/>
                  </a:schemeClr>
                </a:solidFill>
              </a:rPr>
              <a:t>تنبيهات</a:t>
            </a:r>
            <a:endParaRPr lang="ar-SA" sz="6600" u="sng" dirty="0">
              <a:solidFill>
                <a:schemeClr val="accent5">
                  <a:lumMod val="75000"/>
                </a:scheme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628800"/>
            <a:ext cx="3816424" cy="509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14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normAutofit/>
          </a:bodyPr>
          <a:lstStyle/>
          <a:p>
            <a:r>
              <a:rPr lang="ar-SA" sz="4800" b="1" u="sng" dirty="0" smtClean="0"/>
              <a:t>المراجع </a:t>
            </a:r>
            <a:r>
              <a:rPr lang="ar-SA" dirty="0" smtClean="0"/>
              <a:t/>
            </a:r>
            <a:br>
              <a:rPr lang="ar-SA" dirty="0" smtClean="0"/>
            </a:br>
            <a:r>
              <a:rPr lang="ar-SA" dirty="0" smtClean="0"/>
              <a:t>يجب على </a:t>
            </a:r>
            <a:r>
              <a:rPr lang="ar-SA" dirty="0" smtClean="0"/>
              <a:t>القائدة </a:t>
            </a:r>
            <a:r>
              <a:rPr lang="ar-SA" dirty="0" smtClean="0"/>
              <a:t>عرض مراجع الموضوع على استاذه المقرر قبل البدء واختيار </a:t>
            </a:r>
            <a:r>
              <a:rPr lang="ar-SA" dirty="0" smtClean="0"/>
              <a:t>ما يتناسب </a:t>
            </a:r>
            <a:r>
              <a:rPr lang="ar-SA" dirty="0" smtClean="0"/>
              <a:t>مع الموضوع </a:t>
            </a:r>
            <a:r>
              <a:rPr lang="ar-SA" dirty="0" smtClean="0"/>
              <a:t>وما هو حديث </a:t>
            </a:r>
            <a:r>
              <a:rPr lang="ar-SA" dirty="0" smtClean="0"/>
              <a:t>ومناسب</a:t>
            </a:r>
            <a:br>
              <a:rPr lang="ar-SA" dirty="0" smtClean="0"/>
            </a:br>
            <a:r>
              <a:rPr lang="ar-SA" dirty="0" smtClean="0"/>
              <a:t>وان تكون مصادرها علميه </a:t>
            </a:r>
            <a:br>
              <a:rPr lang="ar-SA" dirty="0" smtClean="0"/>
            </a:br>
            <a:r>
              <a:rPr lang="ar-SA" dirty="0" smtClean="0"/>
              <a:t>وان يتم ترقيم الاوراق وصفحات العرض عند التصوير</a:t>
            </a:r>
            <a:br>
              <a:rPr lang="ar-SA" dirty="0" smtClean="0"/>
            </a:br>
            <a:r>
              <a:rPr lang="ar-SA" dirty="0" smtClean="0"/>
              <a:t>وعلى الجميع المشاركة في العرض وليس </a:t>
            </a:r>
            <a:r>
              <a:rPr lang="ar-SA" dirty="0" smtClean="0"/>
              <a:t>فقط </a:t>
            </a:r>
            <a:r>
              <a:rPr lang="ar-SA" dirty="0" smtClean="0"/>
              <a:t>القائدة..</a:t>
            </a:r>
            <a:endParaRPr lang="ar-SA"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0" y="188640"/>
            <a:ext cx="1157114" cy="115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466730"/>
          </a:xfrm>
        </p:spPr>
        <p:txBody>
          <a:bodyPr>
            <a:normAutofit/>
          </a:bodyPr>
          <a:lstStyle/>
          <a:p>
            <a:r>
              <a:rPr lang="ar-SA" b="1" u="sng" dirty="0" smtClean="0"/>
              <a:t>التعليمات </a:t>
            </a:r>
            <a:r>
              <a:rPr lang="ar-SA" b="1" u="sng" dirty="0" smtClean="0"/>
              <a:t>التالية </a:t>
            </a:r>
            <a:r>
              <a:rPr lang="ar-SA" b="1" u="sng" dirty="0" smtClean="0"/>
              <a:t>يجب الالتزام بها</a:t>
            </a:r>
            <a:br>
              <a:rPr lang="ar-SA" b="1" u="sng" dirty="0" smtClean="0"/>
            </a:br>
            <a:r>
              <a:rPr lang="ar-SA" dirty="0" smtClean="0"/>
              <a:t>1- تقسيم الى مجموعات صغيره </a:t>
            </a:r>
            <a:r>
              <a:rPr lang="ar-SA" dirty="0" smtClean="0"/>
              <a:t>متساوية</a:t>
            </a:r>
            <a:r>
              <a:rPr lang="ar-SA" dirty="0" smtClean="0"/>
              <a:t/>
            </a:r>
            <a:br>
              <a:rPr lang="ar-SA" dirty="0" smtClean="0"/>
            </a:br>
            <a:r>
              <a:rPr lang="ar-SA" dirty="0" smtClean="0"/>
              <a:t>مثل (مجموعه 1تحتوي على 6 طالبات مختارات)</a:t>
            </a:r>
            <a:br>
              <a:rPr lang="ar-SA" dirty="0" smtClean="0"/>
            </a:br>
            <a:r>
              <a:rPr lang="ar-SA" dirty="0" smtClean="0"/>
              <a:t>2-الاختيار </a:t>
            </a:r>
            <a:r>
              <a:rPr lang="ar-SA" dirty="0" smtClean="0"/>
              <a:t>الفعلي </a:t>
            </a:r>
            <a:r>
              <a:rPr lang="ar-SA" dirty="0" smtClean="0"/>
              <a:t>للموضوع المطلوب البحث فيه ويجب تحري ايجاد مراجع له وسيتم بعد مراجعته من قبلي واقرار صحته الامتحان الفصلي ضمن مواضيعهُ</a:t>
            </a:r>
            <a:br>
              <a:rPr lang="ar-SA" dirty="0" smtClean="0"/>
            </a:br>
            <a:endParaRPr lang="ar-S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918" y="116632"/>
            <a:ext cx="1347668" cy="116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299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88640"/>
            <a:ext cx="8579296" cy="6192688"/>
          </a:xfrm>
        </p:spPr>
        <p:txBody>
          <a:bodyPr>
            <a:normAutofit/>
          </a:bodyPr>
          <a:lstStyle/>
          <a:p>
            <a:r>
              <a:rPr lang="ar-SA" dirty="0" smtClean="0"/>
              <a:t>3- يجب ان يكون الموضوع متفق عليه من المجموعات الاخرى </a:t>
            </a:r>
            <a:r>
              <a:rPr lang="ar-SA" dirty="0" smtClean="0"/>
              <a:t>لأن </a:t>
            </a:r>
            <a:r>
              <a:rPr lang="ar-SA" dirty="0" smtClean="0"/>
              <a:t>الامتحان سيكون للجميع وليس </a:t>
            </a:r>
            <a:r>
              <a:rPr lang="ar-SA" dirty="0" smtClean="0"/>
              <a:t>للمجموعة </a:t>
            </a:r>
            <a:r>
              <a:rPr lang="ar-SA" dirty="0" smtClean="0"/>
              <a:t>التي قامت بعمل البحث</a:t>
            </a:r>
            <a:br>
              <a:rPr lang="ar-SA" dirty="0" smtClean="0"/>
            </a:br>
            <a:r>
              <a:rPr lang="ar-SA" dirty="0" smtClean="0"/>
              <a:t>4- كتابه اسماء الطالبات </a:t>
            </a:r>
            <a:r>
              <a:rPr lang="ar-SA" dirty="0" smtClean="0"/>
              <a:t>للمجموعة الواحدة </a:t>
            </a:r>
            <a:r>
              <a:rPr lang="ar-SA" dirty="0" smtClean="0"/>
              <a:t>في ورقه وتحديد مهام كل واحده على </a:t>
            </a:r>
            <a:r>
              <a:rPr lang="ar-SA" dirty="0" smtClean="0"/>
              <a:t>حده </a:t>
            </a:r>
            <a:r>
              <a:rPr lang="ar-SA" dirty="0" smtClean="0"/>
              <a:t/>
            </a:r>
            <a:br>
              <a:rPr lang="ar-SA" dirty="0" smtClean="0"/>
            </a:br>
            <a:r>
              <a:rPr lang="ar-SA" dirty="0" smtClean="0"/>
              <a:t>وتسليمها </a:t>
            </a:r>
            <a:r>
              <a:rPr lang="ar-SA" dirty="0" smtClean="0"/>
              <a:t>لأستاذه </a:t>
            </a:r>
            <a:r>
              <a:rPr lang="ar-SA" dirty="0" smtClean="0"/>
              <a:t>المقرر</a:t>
            </a:r>
            <a:br>
              <a:rPr lang="ar-SA" dirty="0" smtClean="0"/>
            </a:br>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13477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334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60648"/>
            <a:ext cx="8784976" cy="6408712"/>
          </a:xfrm>
        </p:spPr>
        <p:txBody>
          <a:bodyPr>
            <a:normAutofit/>
          </a:bodyPr>
          <a:lstStyle/>
          <a:p>
            <a:r>
              <a:rPr lang="ar-SA" dirty="0" smtClean="0"/>
              <a:t>5- هذا المهام التي تم كتابتها في </a:t>
            </a:r>
            <a:r>
              <a:rPr lang="ar-SA" dirty="0" smtClean="0"/>
              <a:t>الورقة للطالبة </a:t>
            </a:r>
            <a:r>
              <a:rPr lang="ar-SA" dirty="0" smtClean="0"/>
              <a:t>في </a:t>
            </a:r>
            <a:r>
              <a:rPr lang="ar-SA" dirty="0" smtClean="0"/>
              <a:t>المجموعة </a:t>
            </a:r>
            <a:r>
              <a:rPr lang="ar-SA" dirty="0" smtClean="0"/>
              <a:t>ستكون عليها درجات </a:t>
            </a:r>
            <a:r>
              <a:rPr lang="ar-SA" dirty="0" smtClean="0"/>
              <a:t>فلذلك </a:t>
            </a:r>
            <a:r>
              <a:rPr lang="ar-SA" dirty="0" smtClean="0"/>
              <a:t>يجب تحري ان تكون </a:t>
            </a:r>
            <a:r>
              <a:rPr lang="ar-SA" dirty="0" smtClean="0"/>
              <a:t>المهمة </a:t>
            </a:r>
            <a:r>
              <a:rPr lang="ar-SA" dirty="0" smtClean="0"/>
              <a:t>ذات قيمه وليست هامشيه </a:t>
            </a:r>
            <a:r>
              <a:rPr lang="ar-SA" dirty="0" smtClean="0"/>
              <a:t>لا خذ الدرجة المرغوبة</a:t>
            </a:r>
            <a:r>
              <a:rPr lang="ar-SA" dirty="0" smtClean="0"/>
              <a:t/>
            </a:r>
            <a:br>
              <a:rPr lang="ar-SA" dirty="0" smtClean="0"/>
            </a:br>
            <a:r>
              <a:rPr lang="ar-SA" dirty="0" smtClean="0"/>
              <a:t>6- قبل التسليم للبحث يجب ان يتم تحديد موعد لكل بحث مجموعه لدينا ويجب الالتزام بالموعد المحدد لتسليم وللعرض </a:t>
            </a:r>
            <a:br>
              <a:rPr lang="ar-SA" dirty="0" smtClean="0"/>
            </a:br>
            <a:r>
              <a:rPr lang="ar-SA" dirty="0" smtClean="0"/>
              <a:t>7- يمكنك ان </a:t>
            </a:r>
            <a:r>
              <a:rPr lang="ar-SA" dirty="0" smtClean="0"/>
              <a:t>تقدمٍ جزيئات </a:t>
            </a:r>
            <a:r>
              <a:rPr lang="ar-SA" dirty="0" smtClean="0"/>
              <a:t>كبيره </a:t>
            </a:r>
            <a:r>
              <a:rPr lang="ar-SA" dirty="0" smtClean="0"/>
              <a:t>للمراجعة </a:t>
            </a:r>
            <a:r>
              <a:rPr lang="ar-SA" dirty="0" smtClean="0"/>
              <a:t>قبل الموعد </a:t>
            </a:r>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 y="14527"/>
            <a:ext cx="947131" cy="82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162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50706"/>
          </a:xfrm>
        </p:spPr>
        <p:txBody>
          <a:bodyPr/>
          <a:lstStyle/>
          <a:p>
            <a:r>
              <a:rPr lang="ar-SA" dirty="0" smtClean="0"/>
              <a:t>8- اختيار قائده للكل مجموعه وهذا </a:t>
            </a:r>
            <a:r>
              <a:rPr lang="ar-SA" dirty="0" smtClean="0"/>
              <a:t>القائدة مسؤله أمام استاذة المقرر عن </a:t>
            </a:r>
            <a:r>
              <a:rPr lang="ar-SA" dirty="0" smtClean="0"/>
              <a:t>موعد التسليم </a:t>
            </a:r>
            <a:r>
              <a:rPr lang="ar-SA" dirty="0" smtClean="0"/>
              <a:t>ومأتم </a:t>
            </a:r>
            <a:r>
              <a:rPr lang="ar-SA" dirty="0" smtClean="0"/>
              <a:t>تقديمه من انجاز للموضوع قبل وبعد العرض والتنسيق بين الطالبات وتحديد المهام بالاتفاق ورسم خطه مبسطه </a:t>
            </a:r>
            <a:r>
              <a:rPr lang="ar-SA" dirty="0" smtClean="0"/>
              <a:t>للإنجاز </a:t>
            </a:r>
            <a:r>
              <a:rPr lang="ar-SA" dirty="0" smtClean="0"/>
              <a:t>في الوقت المحدد وتقديم عمل جيد ولائق بطالبات جامعه الملك سعود وهي من تكون على اتصال دائم </a:t>
            </a:r>
            <a:r>
              <a:rPr lang="ar-SA" dirty="0" smtClean="0"/>
              <a:t>بأستاذه </a:t>
            </a:r>
            <a:r>
              <a:rPr lang="ar-SA" dirty="0" smtClean="0"/>
              <a:t>المقرر ويتم </a:t>
            </a:r>
            <a:r>
              <a:rPr lang="ar-SA" dirty="0" smtClean="0"/>
              <a:t>انتخابها </a:t>
            </a:r>
            <a:r>
              <a:rPr lang="ar-SA" dirty="0" smtClean="0"/>
              <a:t>من قبل </a:t>
            </a:r>
            <a:r>
              <a:rPr lang="ar-SA" dirty="0" smtClean="0"/>
              <a:t>المجموعة </a:t>
            </a:r>
            <a:endParaRPr lang="ar-S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2" y="0"/>
            <a:ext cx="13477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439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4000" b="1" u="sng" dirty="0">
                <a:solidFill>
                  <a:prstClr val="black"/>
                </a:solidFill>
              </a:rPr>
              <a:t>تعليمات هامه للكتابة البحث</a:t>
            </a:r>
            <a:endParaRPr lang="ar-S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561" y="1556792"/>
            <a:ext cx="687070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219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normAutofit/>
          </a:bodyPr>
          <a:lstStyle/>
          <a:p>
            <a:r>
              <a:rPr lang="ar-SA" dirty="0" smtClean="0"/>
              <a:t/>
            </a:r>
            <a:br>
              <a:rPr lang="ar-SA" dirty="0" smtClean="0"/>
            </a:br>
            <a:endParaRPr lang="ar-SA" dirty="0"/>
          </a:p>
        </p:txBody>
      </p:sp>
      <p:sp>
        <p:nvSpPr>
          <p:cNvPr id="3" name="مستطيل مستدير الزوايا 2"/>
          <p:cNvSpPr/>
          <p:nvPr/>
        </p:nvSpPr>
        <p:spPr>
          <a:xfrm>
            <a:off x="323528" y="116632"/>
            <a:ext cx="8712968" cy="6624736"/>
          </a:xfrm>
          <a:prstGeom prst="roundRect">
            <a:avLst/>
          </a:prstGeom>
          <a:solidFill>
            <a:srgbClr val="92D05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accent5">
                    <a:lumMod val="50000"/>
                  </a:schemeClr>
                </a:solidFill>
                <a:ea typeface="+mj-ea"/>
                <a:cs typeface="Times New Roman"/>
              </a:rPr>
              <a:t>1-صفحه الغلاف..</a:t>
            </a:r>
            <a:br>
              <a:rPr lang="ar-SA" sz="4400" dirty="0">
                <a:solidFill>
                  <a:schemeClr val="accent5">
                    <a:lumMod val="50000"/>
                  </a:schemeClr>
                </a:solidFill>
                <a:ea typeface="+mj-ea"/>
                <a:cs typeface="Times New Roman"/>
              </a:rPr>
            </a:br>
            <a:r>
              <a:rPr lang="ar-SA" sz="4400" dirty="0">
                <a:solidFill>
                  <a:schemeClr val="accent5">
                    <a:lumMod val="50000"/>
                  </a:schemeClr>
                </a:solidFill>
                <a:ea typeface="+mj-ea"/>
                <a:cs typeface="Times New Roman"/>
              </a:rPr>
              <a:t>يجب ان تحتوي على عنوان البحث –اسم الطالبات – السنه –الارقام الجامعية –استاذه المادة-شعار الجامعة – الكلية – والقسم</a:t>
            </a:r>
            <a:br>
              <a:rPr lang="ar-SA" sz="4400" dirty="0">
                <a:solidFill>
                  <a:schemeClr val="accent5">
                    <a:lumMod val="50000"/>
                  </a:schemeClr>
                </a:solidFill>
                <a:ea typeface="+mj-ea"/>
                <a:cs typeface="Times New Roman"/>
              </a:rPr>
            </a:br>
            <a:r>
              <a:rPr lang="ar-SA" sz="4400" dirty="0" smtClean="0">
                <a:solidFill>
                  <a:schemeClr val="accent5">
                    <a:lumMod val="50000"/>
                  </a:schemeClr>
                </a:solidFill>
                <a:ea typeface="+mj-ea"/>
                <a:cs typeface="Times New Roman"/>
              </a:rPr>
              <a:t>2- فهرس </a:t>
            </a:r>
            <a:r>
              <a:rPr lang="ar-SA" sz="4400" dirty="0">
                <a:solidFill>
                  <a:schemeClr val="accent5">
                    <a:lumMod val="50000"/>
                  </a:schemeClr>
                </a:solidFill>
                <a:ea typeface="+mj-ea"/>
                <a:cs typeface="Times New Roman"/>
              </a:rPr>
              <a:t>المحتويات</a:t>
            </a:r>
            <a:br>
              <a:rPr lang="ar-SA" sz="4400" dirty="0">
                <a:solidFill>
                  <a:schemeClr val="accent5">
                    <a:lumMod val="50000"/>
                  </a:schemeClr>
                </a:solidFill>
                <a:ea typeface="+mj-ea"/>
                <a:cs typeface="Times New Roman"/>
              </a:rPr>
            </a:br>
            <a:r>
              <a:rPr lang="ar-SA" sz="4400" dirty="0" smtClean="0">
                <a:solidFill>
                  <a:schemeClr val="accent5">
                    <a:lumMod val="50000"/>
                  </a:schemeClr>
                </a:solidFill>
                <a:ea typeface="+mj-ea"/>
                <a:cs typeface="Times New Roman"/>
              </a:rPr>
              <a:t>3- ملخص </a:t>
            </a:r>
            <a:r>
              <a:rPr lang="ar-SA" sz="4400" dirty="0">
                <a:solidFill>
                  <a:schemeClr val="accent5">
                    <a:lumMod val="50000"/>
                  </a:schemeClr>
                </a:solidFill>
                <a:ea typeface="+mj-ea"/>
                <a:cs typeface="Times New Roman"/>
              </a:rPr>
              <a:t>الدراسة</a:t>
            </a:r>
            <a:br>
              <a:rPr lang="ar-SA" sz="4400" dirty="0">
                <a:solidFill>
                  <a:schemeClr val="accent5">
                    <a:lumMod val="50000"/>
                  </a:schemeClr>
                </a:solidFill>
                <a:ea typeface="+mj-ea"/>
                <a:cs typeface="Times New Roman"/>
              </a:rPr>
            </a:br>
            <a:r>
              <a:rPr lang="ar-SA" sz="4400" dirty="0">
                <a:solidFill>
                  <a:schemeClr val="accent5">
                    <a:lumMod val="50000"/>
                  </a:schemeClr>
                </a:solidFill>
                <a:ea typeface="+mj-ea"/>
                <a:cs typeface="Times New Roman"/>
              </a:rPr>
              <a:t>4-الفصل الاول(مقدمه الدراسة-مشكله الدراسة –اهميه الدراسة – اهداف الدراسة - تساؤلات الدراسة-مفاهيم الدراسة)</a:t>
            </a:r>
            <a:br>
              <a:rPr lang="ar-SA" sz="4400" dirty="0">
                <a:solidFill>
                  <a:schemeClr val="accent5">
                    <a:lumMod val="50000"/>
                  </a:schemeClr>
                </a:solidFill>
                <a:ea typeface="+mj-ea"/>
                <a:cs typeface="Times New Roman"/>
              </a:rPr>
            </a:br>
            <a:endParaRPr lang="ar-SA" dirty="0">
              <a:solidFill>
                <a:schemeClr val="accent5">
                  <a:lumMod val="50000"/>
                </a:schemeClr>
              </a:solidFill>
            </a:endParaRPr>
          </a:p>
        </p:txBody>
      </p:sp>
    </p:spTree>
    <p:extLst>
      <p:ext uri="{BB962C8B-B14F-4D97-AF65-F5344CB8AC3E}">
        <p14:creationId xmlns:p14="http://schemas.microsoft.com/office/powerpoint/2010/main" val="2638287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683568" y="332656"/>
            <a:ext cx="8064896" cy="6120680"/>
          </a:xfrm>
          <a:prstGeom prst="roundRect">
            <a:avLst/>
          </a:prstGeom>
          <a:solidFill>
            <a:srgbClr val="92D05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accent5">
                    <a:lumMod val="50000"/>
                  </a:schemeClr>
                </a:solidFill>
                <a:ea typeface="+mj-ea"/>
                <a:cs typeface="Times New Roman"/>
              </a:rPr>
              <a:t>5-الاطار النظري للدراسة ( الدراسات السابقة – النظريات المفسرة- دور التخصص في  موضوع البحث,,</a:t>
            </a:r>
            <a:br>
              <a:rPr lang="ar-SA" sz="4400" dirty="0">
                <a:solidFill>
                  <a:schemeClr val="accent5">
                    <a:lumMod val="50000"/>
                  </a:schemeClr>
                </a:solidFill>
                <a:ea typeface="+mj-ea"/>
                <a:cs typeface="Times New Roman"/>
              </a:rPr>
            </a:br>
            <a:r>
              <a:rPr lang="ar-SA" sz="4400" dirty="0">
                <a:solidFill>
                  <a:schemeClr val="accent5">
                    <a:lumMod val="50000"/>
                  </a:schemeClr>
                </a:solidFill>
                <a:ea typeface="+mj-ea"/>
                <a:cs typeface="Times New Roman"/>
              </a:rPr>
              <a:t>6-احصائيات على الموضوع في المملكة وفي العالم العربي وعلى المستوى </a:t>
            </a:r>
            <a:r>
              <a:rPr lang="ar-SA" sz="4400" dirty="0" smtClean="0">
                <a:solidFill>
                  <a:schemeClr val="accent5">
                    <a:lumMod val="50000"/>
                  </a:schemeClr>
                </a:solidFill>
                <a:ea typeface="+mj-ea"/>
                <a:cs typeface="Times New Roman"/>
              </a:rPr>
              <a:t>العالمي</a:t>
            </a:r>
          </a:p>
          <a:p>
            <a:pPr algn="ctr"/>
            <a:endParaRPr lang="ar-SA" dirty="0">
              <a:solidFill>
                <a:schemeClr val="accent5">
                  <a:lumMod val="50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5085184"/>
            <a:ext cx="3456384"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132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7200" dirty="0" smtClean="0">
                <a:solidFill>
                  <a:srgbClr val="FF0000"/>
                </a:solidFill>
              </a:rPr>
              <a:t>العرض </a:t>
            </a:r>
            <a:endParaRPr lang="ar-SA" sz="7200" dirty="0">
              <a:solidFill>
                <a:srgbClr val="FF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916832"/>
            <a:ext cx="4019450" cy="402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798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164</Words>
  <Application>Microsoft Office PowerPoint</Application>
  <PresentationFormat>عرض على الشاشة (3:4)‏</PresentationFormat>
  <Paragraphs>14</Paragraphs>
  <Slides>13</Slides>
  <Notes>0</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سمة Office</vt:lpstr>
      <vt:lpstr>بسم الله الرحمن الرحيم   (ماده موضوع خاص) أستاذة المقرر/  ريم الاحمدي  الفصل الثاني  1433- 1434هــ   المحاضرة الثانية</vt:lpstr>
      <vt:lpstr>التعليمات التالية يجب الالتزام بها 1- تقسيم الى مجموعات صغيره متساوية مثل (مجموعه 1تحتوي على 6 طالبات مختارات) 2-الاختيار الفعلي للموضوع المطلوب البحث فيه ويجب تحري ايجاد مراجع له وسيتم بعد مراجعته من قبلي واقرار صحته الامتحان الفصلي ضمن مواضيعهُ </vt:lpstr>
      <vt:lpstr>3- يجب ان يكون الموضوع متفق عليه من المجموعات الاخرى لأن الامتحان سيكون للجميع وليس للمجموعة التي قامت بعمل البحث 4- كتابه اسماء الطالبات للمجموعة الواحدة في ورقه وتحديد مهام كل واحده على حده  وتسليمها لأستاذه المقرر </vt:lpstr>
      <vt:lpstr>5- هذا المهام التي تم كتابتها في الورقة للطالبة في المجموعة ستكون عليها درجات فلذلك يجب تحري ان تكون المهمة ذات قيمه وليست هامشيه لا خذ الدرجة المرغوبة 6- قبل التسليم للبحث يجب ان يتم تحديد موعد لكل بحث مجموعه لدينا ويجب الالتزام بالموعد المحدد لتسليم وللعرض  7- يمكنك ان تقدمٍ جزيئات كبيره للمراجعة قبل الموعد </vt:lpstr>
      <vt:lpstr>8- اختيار قائده للكل مجموعه وهذا القائدة مسؤله أمام استاذة المقرر عن موعد التسليم ومأتم تقديمه من انجاز للموضوع قبل وبعد العرض والتنسيق بين الطالبات وتحديد المهام بالاتفاق ورسم خطه مبسطه للإنجاز في الوقت المحدد وتقديم عمل جيد ولائق بطالبات جامعه الملك سعود وهي من تكون على اتصال دائم بأستاذه المقرر ويتم انتخابها من قبل المجموعة </vt:lpstr>
      <vt:lpstr>تعليمات هامه للكتابة البحث</vt:lpstr>
      <vt:lpstr> </vt:lpstr>
      <vt:lpstr>عرض تقديمي في PowerPoint</vt:lpstr>
      <vt:lpstr>العرض </vt:lpstr>
      <vt:lpstr>يمكن ان تضيف الطالبة الى العرض بعض العروض التمثيلية المناسبة للموضوع وتثريه او صور وحقائق واثباتات ونسب ضمن العرض    - يكون التقديم (بحث ورقي وعرض ملخص عن  البحث ).</vt:lpstr>
      <vt:lpstr>ويجب على كل مجموعه تصوير العروض وتصوير الاوراق الخاصة بكل موضوع للامتحان الفصلي والنهائية     ولهم حريه الاختيار للموضوع الفصلي والنهائي ستكون 4 مواضيع 2 امتحان فصلي </vt:lpstr>
      <vt:lpstr>تنبيهات</vt:lpstr>
      <vt:lpstr>المراجع  يجب على القائدة عرض مراجع الموضوع على استاذه المقرر قبل البدء واختيار ما يتناسب مع الموضوع وما هو حديث ومناسب وان تكون مصادرها علميه  وان يتم ترقيم الاوراق وصفحات العرض عند التصوير وعلى الجميع المشاركة في العرض وليس فقط القائدة..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التعليمات التاليه يجب الالتزام بها 1- تقسيم الى مجموعات صغيره متساويه مثل (مجموعه 1تحتوي على 6 طالبات مختارات) 2-الاختيار الفعليه للموضوع المطلوب البحث فيه ويجب تحري ايجاد مراجع له وسيتم بعد مراجعته من قبلي واقرار صحته الامتحان الفصلي ضمن مواضيعهُ </dc:title>
  <dc:creator>Reem</dc:creator>
  <cp:lastModifiedBy>Reem</cp:lastModifiedBy>
  <cp:revision>19</cp:revision>
  <dcterms:created xsi:type="dcterms:W3CDTF">2013-02-24T06:17:34Z</dcterms:created>
  <dcterms:modified xsi:type="dcterms:W3CDTF">2013-03-05T16:57:05Z</dcterms:modified>
</cp:coreProperties>
</file>