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2C2F2CC-B811-4649-893D-72C4168C41F0}"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2C2F2CC-B811-4649-893D-72C4168C41F0}"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2C2F2CC-B811-4649-893D-72C4168C41F0}"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2C2F2CC-B811-4649-893D-72C4168C41F0}"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2C2F2CC-B811-4649-893D-72C4168C41F0}"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2C2F2CC-B811-4649-893D-72C4168C41F0}" type="datetimeFigureOut">
              <a:rPr lang="ar-SA" smtClean="0"/>
              <a:t>05/06/1440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2C2F2CC-B811-4649-893D-72C4168C41F0}" type="datetimeFigureOut">
              <a:rPr lang="ar-SA" smtClean="0"/>
              <a:t>05/06/1440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2C2F2CC-B811-4649-893D-72C4168C41F0}" type="datetimeFigureOut">
              <a:rPr lang="ar-SA" smtClean="0"/>
              <a:t>05/06/1440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2F2CC-B811-4649-893D-72C4168C41F0}" type="datetimeFigureOut">
              <a:rPr lang="ar-SA" smtClean="0"/>
              <a:t>05/06/1440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6C2C470-75B2-4CFA-BA47-206B8EC5498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2C2F2CC-B811-4649-893D-72C4168C41F0}" type="datetimeFigureOut">
              <a:rPr lang="ar-SA" smtClean="0"/>
              <a:t>05/06/1440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6C2C470-75B2-4CFA-BA47-206B8EC54988}"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2C2F2CC-B811-4649-893D-72C4168C41F0}" type="datetimeFigureOut">
              <a:rPr lang="ar-SA" smtClean="0"/>
              <a:t>05/06/1440</a:t>
            </a:fld>
            <a:endParaRPr lang="ar-SA"/>
          </a:p>
        </p:txBody>
      </p:sp>
      <p:sp>
        <p:nvSpPr>
          <p:cNvPr id="9" name="Slide Number Placeholder 8"/>
          <p:cNvSpPr>
            <a:spLocks noGrp="1"/>
          </p:cNvSpPr>
          <p:nvPr>
            <p:ph type="sldNum" sz="quarter" idx="11"/>
          </p:nvPr>
        </p:nvSpPr>
        <p:spPr/>
        <p:txBody>
          <a:bodyPr/>
          <a:lstStyle/>
          <a:p>
            <a:fld id="{F6C2C470-75B2-4CFA-BA47-206B8EC54988}"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6C2C470-75B2-4CFA-BA47-206B8EC54988}"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2C2F2CC-B811-4649-893D-72C4168C41F0}" type="datetimeFigureOut">
              <a:rPr lang="ar-SA" smtClean="0"/>
              <a:t>05/06/1440</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48680"/>
            <a:ext cx="7128792" cy="279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وان 1"/>
          <p:cNvSpPr>
            <a:spLocks noGrp="1"/>
          </p:cNvSpPr>
          <p:nvPr>
            <p:ph type="title"/>
          </p:nvPr>
        </p:nvSpPr>
        <p:spPr>
          <a:xfrm>
            <a:off x="395536" y="4581128"/>
            <a:ext cx="7620000" cy="1143000"/>
          </a:xfrm>
        </p:spPr>
        <p:txBody>
          <a:bodyPr/>
          <a:lstStyle/>
          <a:p>
            <a:pPr algn="ctr"/>
            <a:r>
              <a:rPr lang="ar-SA" sz="5400" b="1" dirty="0" smtClean="0"/>
              <a:t>مُـنظمة السـياحة العـالمية</a:t>
            </a:r>
            <a:endParaRPr lang="ar-SA" sz="5400" b="1" dirty="0"/>
          </a:p>
        </p:txBody>
      </p:sp>
    </p:spTree>
    <p:extLst>
      <p:ext uri="{BB962C8B-B14F-4D97-AF65-F5344CB8AC3E}">
        <p14:creationId xmlns:p14="http://schemas.microsoft.com/office/powerpoint/2010/main" val="96776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sz="5400" b="1" i="1" dirty="0" smtClean="0"/>
              <a:t>مـقرها</a:t>
            </a:r>
            <a:endParaRPr lang="ar-SA" b="1" i="1" dirty="0"/>
          </a:p>
        </p:txBody>
      </p:sp>
      <p:sp>
        <p:nvSpPr>
          <p:cNvPr id="4" name="عنصر نائب للمحتوى 3"/>
          <p:cNvSpPr>
            <a:spLocks noGrp="1"/>
          </p:cNvSpPr>
          <p:nvPr>
            <p:ph idx="1"/>
          </p:nvPr>
        </p:nvSpPr>
        <p:spPr/>
        <p:txBody>
          <a:bodyPr>
            <a:normAutofit/>
          </a:bodyPr>
          <a:lstStyle/>
          <a:p>
            <a:pPr marL="114300" indent="0" algn="ctr">
              <a:buNone/>
            </a:pPr>
            <a:endParaRPr lang="ar-SA" sz="2800" dirty="0" smtClean="0"/>
          </a:p>
          <a:p>
            <a:pPr marL="114300" indent="0" algn="ctr">
              <a:buNone/>
            </a:pPr>
            <a:r>
              <a:rPr lang="ar-SA" sz="2800" dirty="0" smtClean="0">
                <a:solidFill>
                  <a:schemeClr val="bg1">
                    <a:lumMod val="50000"/>
                  </a:schemeClr>
                </a:solidFill>
              </a:rPr>
              <a:t>تقع </a:t>
            </a:r>
            <a:r>
              <a:rPr lang="ar-SA" sz="2800" dirty="0" smtClean="0">
                <a:solidFill>
                  <a:schemeClr val="bg1">
                    <a:lumMod val="50000"/>
                  </a:schemeClr>
                </a:solidFill>
              </a:rPr>
              <a:t>المـ</a:t>
            </a:r>
            <a:r>
              <a:rPr lang="ar-SA" sz="2800" dirty="0" smtClean="0">
                <a:solidFill>
                  <a:schemeClr val="bg1">
                    <a:lumMod val="50000"/>
                  </a:schemeClr>
                </a:solidFill>
              </a:rPr>
              <a:t>ن</a:t>
            </a:r>
            <a:r>
              <a:rPr lang="ar-SA" sz="2800" dirty="0" smtClean="0">
                <a:solidFill>
                  <a:schemeClr val="bg1">
                    <a:lumMod val="50000"/>
                  </a:schemeClr>
                </a:solidFill>
              </a:rPr>
              <a:t>ظمه </a:t>
            </a:r>
            <a:r>
              <a:rPr lang="ar-SA" sz="2800" dirty="0" smtClean="0">
                <a:solidFill>
                  <a:schemeClr val="bg1">
                    <a:lumMod val="50000"/>
                  </a:schemeClr>
                </a:solidFill>
              </a:rPr>
              <a:t>في اسبانيا ( </a:t>
            </a:r>
            <a:r>
              <a:rPr lang="ar-SA" sz="2800" dirty="0" smtClean="0">
                <a:solidFill>
                  <a:schemeClr val="bg1">
                    <a:lumMod val="50000"/>
                  </a:schemeClr>
                </a:solidFill>
              </a:rPr>
              <a:t>مـدريد </a:t>
            </a:r>
            <a:r>
              <a:rPr lang="ar-SA" sz="2800" dirty="0" smtClean="0">
                <a:solidFill>
                  <a:schemeClr val="bg1">
                    <a:lumMod val="50000"/>
                  </a:schemeClr>
                </a:solidFill>
              </a:rPr>
              <a:t>)</a:t>
            </a:r>
          </a:p>
          <a:p>
            <a:pPr marL="114300" indent="0" algn="ctr">
              <a:buNone/>
            </a:pPr>
            <a:endParaRPr lang="ar-SA" sz="2800" dirty="0"/>
          </a:p>
          <a:p>
            <a:pPr marL="114300" indent="0" algn="ctr">
              <a:buNone/>
            </a:pPr>
            <a:endParaRPr lang="ar-SA" sz="28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140968"/>
            <a:ext cx="3744415"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38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t>تـاريخ نـشأتها</a:t>
            </a:r>
            <a:endParaRPr lang="ar-SA" sz="5400" dirty="0"/>
          </a:p>
        </p:txBody>
      </p:sp>
      <p:sp>
        <p:nvSpPr>
          <p:cNvPr id="3" name="عنصر نائب للمحتوى 2"/>
          <p:cNvSpPr>
            <a:spLocks noGrp="1"/>
          </p:cNvSpPr>
          <p:nvPr>
            <p:ph idx="1"/>
          </p:nvPr>
        </p:nvSpPr>
        <p:spPr>
          <a:xfrm>
            <a:off x="467544" y="1916832"/>
            <a:ext cx="7620000" cy="4800600"/>
          </a:xfrm>
        </p:spPr>
        <p:txBody>
          <a:bodyPr>
            <a:normAutofit/>
          </a:bodyPr>
          <a:lstStyle/>
          <a:p>
            <a:pPr marL="114300" indent="0">
              <a:buNone/>
            </a:pPr>
            <a:r>
              <a:rPr lang="ar-SA" sz="2800" dirty="0">
                <a:solidFill>
                  <a:schemeClr val="bg1">
                    <a:lumMod val="50000"/>
                  </a:schemeClr>
                </a:solidFill>
              </a:rPr>
              <a:t>نشأت المنظمة كمؤتمر دولي لاتحادات النقل السياحي الرسمية، والذي اسس في 1925 في لاهاي، وبعد الحرب العالمية الثانية. عدل اسمها إلى الاتحاد الدولي لمنظمات السفر الرسمية وانتقلت إلى جنيف. وكان هذا الاتحاد منظمة فنية وغير حكومية ووصل عدد اعضائه أثناء ذروته إلى 109 منظمات سياحية وطنية و88 اعضاء مرافقين من بينهم مجموعات في القطاعين العام والخاص في </a:t>
            </a:r>
            <a:r>
              <a:rPr lang="ar-SA" sz="2800" dirty="0" smtClean="0">
                <a:solidFill>
                  <a:schemeClr val="bg1">
                    <a:lumMod val="50000"/>
                  </a:schemeClr>
                </a:solidFill>
              </a:rPr>
              <a:t>العالم .</a:t>
            </a:r>
            <a:endParaRPr lang="ar-SA" sz="2800" dirty="0">
              <a:solidFill>
                <a:schemeClr val="bg1">
                  <a:lumMod val="50000"/>
                </a:schemeClr>
              </a:solidFill>
            </a:endParaRPr>
          </a:p>
        </p:txBody>
      </p:sp>
    </p:spTree>
    <p:extLst>
      <p:ext uri="{BB962C8B-B14F-4D97-AF65-F5344CB8AC3E}">
        <p14:creationId xmlns:p14="http://schemas.microsoft.com/office/powerpoint/2010/main" val="373419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7620000" cy="1143000"/>
          </a:xfrm>
        </p:spPr>
        <p:txBody>
          <a:bodyPr/>
          <a:lstStyle/>
          <a:p>
            <a:pPr algn="ctr"/>
            <a:r>
              <a:rPr lang="ar-SA" sz="5400" dirty="0" smtClean="0"/>
              <a:t>أهـدافـها</a:t>
            </a:r>
            <a:endParaRPr lang="ar-SA" dirty="0"/>
          </a:p>
        </p:txBody>
      </p:sp>
      <p:sp>
        <p:nvSpPr>
          <p:cNvPr id="3" name="عنصر نائب للمحتوى 2"/>
          <p:cNvSpPr>
            <a:spLocks noGrp="1"/>
          </p:cNvSpPr>
          <p:nvPr>
            <p:ph idx="1"/>
          </p:nvPr>
        </p:nvSpPr>
        <p:spPr>
          <a:xfrm>
            <a:off x="467544" y="1772816"/>
            <a:ext cx="7620000" cy="4800600"/>
          </a:xfrm>
        </p:spPr>
        <p:txBody>
          <a:bodyPr>
            <a:normAutofit/>
          </a:bodyPr>
          <a:lstStyle/>
          <a:p>
            <a:r>
              <a:rPr lang="ar-SA" sz="2800" dirty="0" smtClean="0">
                <a:solidFill>
                  <a:schemeClr val="bg1">
                    <a:lumMod val="50000"/>
                  </a:schemeClr>
                </a:solidFill>
              </a:rPr>
              <a:t>نقل </a:t>
            </a:r>
            <a:r>
              <a:rPr lang="ar-SA" sz="2800" dirty="0">
                <a:solidFill>
                  <a:schemeClr val="bg1">
                    <a:lumMod val="50000"/>
                  </a:schemeClr>
                </a:solidFill>
              </a:rPr>
              <a:t>الخبرات والتجارب الدولية والمعرفة الفنية لقطاع السياحة</a:t>
            </a:r>
            <a:r>
              <a:rPr lang="ar-SA" sz="2800" dirty="0" smtClean="0">
                <a:solidFill>
                  <a:schemeClr val="bg1">
                    <a:lumMod val="50000"/>
                  </a:schemeClr>
                </a:solidFill>
              </a:rPr>
              <a:t>.</a:t>
            </a:r>
          </a:p>
          <a:p>
            <a:r>
              <a:rPr lang="ar-SA" sz="2800" dirty="0" smtClean="0">
                <a:solidFill>
                  <a:schemeClr val="bg1">
                    <a:lumMod val="50000"/>
                  </a:schemeClr>
                </a:solidFill>
              </a:rPr>
              <a:t>الإسهام </a:t>
            </a:r>
            <a:r>
              <a:rPr lang="ar-SA" sz="2800" dirty="0">
                <a:solidFill>
                  <a:schemeClr val="bg1">
                    <a:lumMod val="50000"/>
                  </a:schemeClr>
                </a:solidFill>
              </a:rPr>
              <a:t>في بناء قدرات العاملين في المجال السياحي</a:t>
            </a:r>
            <a:r>
              <a:rPr lang="ar-SA" sz="2800" dirty="0" smtClean="0">
                <a:solidFill>
                  <a:schemeClr val="bg1">
                    <a:lumMod val="50000"/>
                  </a:schemeClr>
                </a:solidFill>
              </a:rPr>
              <a:t>.</a:t>
            </a:r>
          </a:p>
          <a:p>
            <a:r>
              <a:rPr lang="ar-SA" sz="2800" dirty="0">
                <a:solidFill>
                  <a:schemeClr val="bg1">
                    <a:lumMod val="50000"/>
                  </a:schemeClr>
                </a:solidFill>
              </a:rPr>
              <a:t>تعزيز الشراكة في التنمية السياحية</a:t>
            </a:r>
            <a:r>
              <a:rPr lang="ar-SA" sz="2800" dirty="0" smtClean="0">
                <a:solidFill>
                  <a:schemeClr val="bg1">
                    <a:lumMod val="50000"/>
                  </a:schemeClr>
                </a:solidFill>
              </a:rPr>
              <a:t>.</a:t>
            </a:r>
          </a:p>
          <a:p>
            <a:r>
              <a:rPr lang="ar-SA" sz="2800" dirty="0">
                <a:solidFill>
                  <a:schemeClr val="bg1">
                    <a:lumMod val="50000"/>
                  </a:schemeClr>
                </a:solidFill>
              </a:rPr>
              <a:t>ترويج السياحة كآلية </a:t>
            </a:r>
            <a:r>
              <a:rPr lang="ar-SA" sz="2800" dirty="0" smtClean="0">
                <a:solidFill>
                  <a:schemeClr val="bg1">
                    <a:lumMod val="50000"/>
                  </a:schemeClr>
                </a:solidFill>
              </a:rPr>
              <a:t>للسلام</a:t>
            </a:r>
          </a:p>
          <a:p>
            <a:r>
              <a:rPr lang="ar-SA" sz="2800" dirty="0">
                <a:solidFill>
                  <a:schemeClr val="bg1">
                    <a:lumMod val="50000"/>
                  </a:schemeClr>
                </a:solidFill>
              </a:rPr>
              <a:t>تبادل الخبرات والتجارب المتوافرة لدى الدول الأخرى في مجال تنمية القطاع السياحي.</a:t>
            </a:r>
          </a:p>
        </p:txBody>
      </p:sp>
    </p:spTree>
    <p:extLst>
      <p:ext uri="{BB962C8B-B14F-4D97-AF65-F5344CB8AC3E}">
        <p14:creationId xmlns:p14="http://schemas.microsoft.com/office/powerpoint/2010/main" val="273989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t>مـجالات المُـنظمة</a:t>
            </a:r>
            <a:endParaRPr lang="ar-SA" sz="4800" dirty="0"/>
          </a:p>
        </p:txBody>
      </p:sp>
      <p:sp>
        <p:nvSpPr>
          <p:cNvPr id="3" name="عنصر نائب للمحتوى 2"/>
          <p:cNvSpPr>
            <a:spLocks noGrp="1"/>
          </p:cNvSpPr>
          <p:nvPr>
            <p:ph idx="1"/>
          </p:nvPr>
        </p:nvSpPr>
        <p:spPr/>
        <p:txBody>
          <a:bodyPr/>
          <a:lstStyle/>
          <a:p>
            <a:pPr marL="114300" indent="0">
              <a:buNone/>
            </a:pPr>
            <a:r>
              <a:rPr lang="ar-SA" sz="2400" dirty="0">
                <a:solidFill>
                  <a:schemeClr val="bg1">
                    <a:lumMod val="50000"/>
                  </a:schemeClr>
                </a:solidFill>
              </a:rPr>
              <a:t>تساعد منظمة السياحة العالمية الأعضاء في المشاركة بنجاح في زيادة قدراتهم التنافسية بطرق مختلفة. وتتوزع برامجها على مجالات واسعة تمثل أهم نشاطات المنظمة، </a:t>
            </a:r>
            <a:r>
              <a:rPr lang="ar-SA" sz="2400" dirty="0" smtClean="0">
                <a:solidFill>
                  <a:schemeClr val="bg1">
                    <a:lumMod val="50000"/>
                  </a:schemeClr>
                </a:solidFill>
              </a:rPr>
              <a:t>وهي :</a:t>
            </a:r>
          </a:p>
          <a:p>
            <a:r>
              <a:rPr lang="ar-SA" sz="2800" dirty="0">
                <a:solidFill>
                  <a:schemeClr val="bg1">
                    <a:lumMod val="50000"/>
                  </a:schemeClr>
                </a:solidFill>
              </a:rPr>
              <a:t>التعاون من أجل التنمية</a:t>
            </a:r>
          </a:p>
          <a:p>
            <a:r>
              <a:rPr lang="ar-SA" sz="2800" dirty="0">
                <a:solidFill>
                  <a:schemeClr val="bg1">
                    <a:lumMod val="50000"/>
                  </a:schemeClr>
                </a:solidFill>
              </a:rPr>
              <a:t>تنمية الموارد البشرية</a:t>
            </a:r>
          </a:p>
          <a:p>
            <a:r>
              <a:rPr lang="ar-SA" sz="2800" dirty="0">
                <a:solidFill>
                  <a:schemeClr val="bg1">
                    <a:lumMod val="50000"/>
                  </a:schemeClr>
                </a:solidFill>
              </a:rPr>
              <a:t>التنمية المستدامة</a:t>
            </a:r>
          </a:p>
          <a:p>
            <a:r>
              <a:rPr lang="ar-SA" sz="2800" dirty="0">
                <a:solidFill>
                  <a:schemeClr val="bg1">
                    <a:lumMod val="50000"/>
                  </a:schemeClr>
                </a:solidFill>
              </a:rPr>
              <a:t>إحصاءات التحليل الاقتصادي وأبحاث السوق</a:t>
            </a:r>
          </a:p>
          <a:p>
            <a:endParaRPr lang="ar-SA" dirty="0"/>
          </a:p>
        </p:txBody>
      </p:sp>
    </p:spTree>
    <p:extLst>
      <p:ext uri="{BB962C8B-B14F-4D97-AF65-F5344CB8AC3E}">
        <p14:creationId xmlns:p14="http://schemas.microsoft.com/office/powerpoint/2010/main" val="394199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تـحلـيل </a:t>
            </a:r>
            <a:r>
              <a:rPr lang="ar-SA" dirty="0" err="1" smtClean="0"/>
              <a:t>سـوات</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49393164"/>
              </p:ext>
            </p:extLst>
          </p:nvPr>
        </p:nvGraphicFramePr>
        <p:xfrm>
          <a:off x="467544" y="2420888"/>
          <a:ext cx="7620000" cy="1856224"/>
        </p:xfrm>
        <a:graphic>
          <a:graphicData uri="http://schemas.openxmlformats.org/drawingml/2006/table">
            <a:tbl>
              <a:tblPr rtl="1" firstRow="1" bandRow="1">
                <a:tableStyleId>{5C22544A-7EE6-4342-B048-85BDC9FD1C3A}</a:tableStyleId>
              </a:tblPr>
              <a:tblGrid>
                <a:gridCol w="1905000"/>
                <a:gridCol w="1905000"/>
                <a:gridCol w="1905000"/>
                <a:gridCol w="1905000"/>
              </a:tblGrid>
              <a:tr h="576064">
                <a:tc>
                  <a:txBody>
                    <a:bodyPr/>
                    <a:lstStyle/>
                    <a:p>
                      <a:pPr algn="ctr" rtl="1"/>
                      <a:r>
                        <a:rPr lang="ar-SA" dirty="0" smtClean="0"/>
                        <a:t>نقاط القوة</a:t>
                      </a:r>
                      <a:endParaRPr lang="ar-SA" dirty="0"/>
                    </a:p>
                  </a:txBody>
                  <a:tcPr/>
                </a:tc>
                <a:tc>
                  <a:txBody>
                    <a:bodyPr/>
                    <a:lstStyle/>
                    <a:p>
                      <a:pPr algn="ctr" rtl="1"/>
                      <a:r>
                        <a:rPr lang="ar-SA" dirty="0" smtClean="0"/>
                        <a:t>نقاط الضعف</a:t>
                      </a:r>
                      <a:endParaRPr lang="ar-SA" dirty="0"/>
                    </a:p>
                  </a:txBody>
                  <a:tcPr/>
                </a:tc>
                <a:tc>
                  <a:txBody>
                    <a:bodyPr/>
                    <a:lstStyle/>
                    <a:p>
                      <a:pPr algn="ctr" rtl="1"/>
                      <a:r>
                        <a:rPr lang="ar-SA" dirty="0" smtClean="0"/>
                        <a:t>التهديدات</a:t>
                      </a:r>
                      <a:endParaRPr lang="ar-SA" dirty="0"/>
                    </a:p>
                  </a:txBody>
                  <a:tcPr/>
                </a:tc>
                <a:tc>
                  <a:txBody>
                    <a:bodyPr/>
                    <a:lstStyle/>
                    <a:p>
                      <a:pPr algn="ctr" rtl="1"/>
                      <a:r>
                        <a:rPr lang="ar-SA" dirty="0" smtClean="0"/>
                        <a:t>المخاطر</a:t>
                      </a:r>
                      <a:endParaRPr lang="ar-SA" dirty="0"/>
                    </a:p>
                  </a:txBody>
                  <a:tcPr/>
                </a:tc>
              </a:tr>
              <a:tr h="576064">
                <a:tc>
                  <a:txBody>
                    <a:bodyPr/>
                    <a:lstStyle/>
                    <a:p>
                      <a:pPr algn="ctr" rtl="1"/>
                      <a:r>
                        <a:rPr lang="ar-SA" dirty="0" smtClean="0"/>
                        <a:t>تبادل الخبرات السياحية والثقافات</a:t>
                      </a:r>
                      <a:endParaRPr lang="ar-SA" dirty="0"/>
                    </a:p>
                  </a:txBody>
                  <a:tcPr/>
                </a:tc>
                <a:tc>
                  <a:txBody>
                    <a:bodyPr/>
                    <a:lstStyle/>
                    <a:p>
                      <a:pPr rtl="1"/>
                      <a:r>
                        <a:rPr lang="ar-SA" dirty="0" smtClean="0"/>
                        <a:t>موسمية عمل</a:t>
                      </a:r>
                      <a:r>
                        <a:rPr lang="ar-SA" baseline="0" dirty="0" smtClean="0"/>
                        <a:t> المنظمة </a:t>
                      </a:r>
                      <a:endParaRPr lang="ar-SA" dirty="0"/>
                    </a:p>
                  </a:txBody>
                  <a:tcPr/>
                </a:tc>
                <a:tc>
                  <a:txBody>
                    <a:bodyPr/>
                    <a:lstStyle/>
                    <a:p>
                      <a:pPr rtl="1"/>
                      <a:r>
                        <a:rPr lang="ar-SA" dirty="0" smtClean="0"/>
                        <a:t>الهبوط</a:t>
                      </a:r>
                      <a:r>
                        <a:rPr lang="ar-SA" baseline="0" dirty="0" smtClean="0"/>
                        <a:t> الاقتصادي والتضخم</a:t>
                      </a:r>
                      <a:endParaRPr lang="ar-SA" dirty="0"/>
                    </a:p>
                  </a:txBody>
                  <a:tcPr/>
                </a:tc>
                <a:tc>
                  <a:txBody>
                    <a:bodyPr/>
                    <a:lstStyle/>
                    <a:p>
                      <a:pPr rtl="1"/>
                      <a:r>
                        <a:rPr lang="ar-SA" dirty="0" smtClean="0"/>
                        <a:t>الخلافات السياسية</a:t>
                      </a:r>
                      <a:r>
                        <a:rPr lang="ar-SA" baseline="0" dirty="0" smtClean="0"/>
                        <a:t> بين الدول المشاركة</a:t>
                      </a:r>
                      <a:endParaRPr lang="ar-SA" dirty="0"/>
                    </a:p>
                  </a:txBody>
                  <a:tcPr/>
                </a:tc>
              </a:tr>
              <a:tr h="576064">
                <a:tc>
                  <a:txBody>
                    <a:bodyPr/>
                    <a:lstStyle/>
                    <a:p>
                      <a:pPr rtl="1"/>
                      <a:r>
                        <a:rPr lang="ar-SA" dirty="0" smtClean="0"/>
                        <a:t>تعزيز الترابط</a:t>
                      </a:r>
                      <a:r>
                        <a:rPr lang="ar-SA" baseline="0" dirty="0" smtClean="0"/>
                        <a:t> السياحي بين البلدان</a:t>
                      </a:r>
                      <a:endParaRPr lang="ar-SA" dirty="0"/>
                    </a:p>
                  </a:txBody>
                  <a:tcPr/>
                </a:tc>
                <a:tc>
                  <a:txBody>
                    <a:bodyPr/>
                    <a:lstStyle/>
                    <a:p>
                      <a:pPr algn="ctr" rtl="1"/>
                      <a:r>
                        <a:rPr lang="ar-SA" dirty="0" smtClean="0"/>
                        <a:t>-</a:t>
                      </a:r>
                      <a:endParaRPr lang="ar-SA" dirty="0"/>
                    </a:p>
                  </a:txBody>
                  <a:tcPr/>
                </a:tc>
                <a:tc>
                  <a:txBody>
                    <a:bodyPr/>
                    <a:lstStyle/>
                    <a:p>
                      <a:pPr rtl="1"/>
                      <a:r>
                        <a:rPr lang="ar-SA" dirty="0" smtClean="0"/>
                        <a:t>أخذ فكرة سيئة عن دولة او اقليم كامل</a:t>
                      </a:r>
                      <a:endParaRPr lang="ar-SA" dirty="0"/>
                    </a:p>
                  </a:txBody>
                  <a:tcPr/>
                </a:tc>
                <a:tc>
                  <a:txBody>
                    <a:bodyPr/>
                    <a:lstStyle/>
                    <a:p>
                      <a:pPr algn="ctr" rtl="1"/>
                      <a:r>
                        <a:rPr lang="ar-SA" smtClean="0"/>
                        <a:t>-</a:t>
                      </a:r>
                      <a:endParaRPr lang="ar-SA" dirty="0"/>
                    </a:p>
                  </a:txBody>
                  <a:tcPr/>
                </a:tc>
              </a:tr>
            </a:tbl>
          </a:graphicData>
        </a:graphic>
      </p:graphicFrame>
    </p:spTree>
    <p:extLst>
      <p:ext uri="{BB962C8B-B14F-4D97-AF65-F5344CB8AC3E}">
        <p14:creationId xmlns:p14="http://schemas.microsoft.com/office/powerpoint/2010/main" val="653080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TotalTime>
  <Words>199</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تجاور</vt:lpstr>
      <vt:lpstr>مُـنظمة السـياحة العـالمية</vt:lpstr>
      <vt:lpstr>مـقرها</vt:lpstr>
      <vt:lpstr>تـاريخ نـشأتها</vt:lpstr>
      <vt:lpstr>أهـدافـها</vt:lpstr>
      <vt:lpstr>مـجالات المُـنظمة</vt:lpstr>
      <vt:lpstr>تـحلـيل سـوات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مُـنظمة السـياحة العـالمية</dc:title>
  <dc:creator>USER</dc:creator>
  <cp:lastModifiedBy>User</cp:lastModifiedBy>
  <cp:revision>4</cp:revision>
  <dcterms:created xsi:type="dcterms:W3CDTF">2019-01-28T21:47:11Z</dcterms:created>
  <dcterms:modified xsi:type="dcterms:W3CDTF">2019-02-10T09:56:07Z</dcterms:modified>
</cp:coreProperties>
</file>