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85" r:id="rId3"/>
    <p:sldId id="294" r:id="rId4"/>
    <p:sldId id="257" r:id="rId5"/>
    <p:sldId id="281" r:id="rId6"/>
    <p:sldId id="288" r:id="rId7"/>
    <p:sldId id="258" r:id="rId8"/>
    <p:sldId id="259" r:id="rId9"/>
    <p:sldId id="260" r:id="rId10"/>
    <p:sldId id="289" r:id="rId11"/>
    <p:sldId id="261" r:id="rId12"/>
    <p:sldId id="290" r:id="rId13"/>
    <p:sldId id="282" r:id="rId14"/>
    <p:sldId id="262" r:id="rId15"/>
    <p:sldId id="263" r:id="rId16"/>
    <p:sldId id="264" r:id="rId17"/>
    <p:sldId id="295" r:id="rId18"/>
    <p:sldId id="283" r:id="rId19"/>
    <p:sldId id="265" r:id="rId20"/>
    <p:sldId id="266" r:id="rId21"/>
    <p:sldId id="267" r:id="rId22"/>
    <p:sldId id="284" r:id="rId23"/>
    <p:sldId id="268" r:id="rId24"/>
    <p:sldId id="269" r:id="rId25"/>
    <p:sldId id="291" r:id="rId26"/>
    <p:sldId id="270" r:id="rId27"/>
    <p:sldId id="292" r:id="rId28"/>
    <p:sldId id="286" r:id="rId29"/>
    <p:sldId id="287" r:id="rId30"/>
    <p:sldId id="293" r:id="rId31"/>
    <p:sldId id="271" r:id="rId32"/>
    <p:sldId id="296" r:id="rId33"/>
    <p:sldId id="272" r:id="rId34"/>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5088" autoAdjust="0"/>
    <p:restoredTop sz="94660"/>
  </p:normalViewPr>
  <p:slideViewPr>
    <p:cSldViewPr>
      <p:cViewPr varScale="1">
        <p:scale>
          <a:sx n="71" d="100"/>
          <a:sy n="71" d="100"/>
        </p:scale>
        <p:origin x="-1164"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78D02C2-0A03-45C0-9347-03E7A05522A8}" type="datetimeFigureOut">
              <a:rPr lang="ar-EG" smtClean="0"/>
              <a:pPr/>
              <a:t>17/02/1434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8A9B3B1-E26B-47C7-9A09-BCC1A40555DD}" type="slidenum">
              <a:rPr lang="ar-EG" smtClean="0"/>
              <a:pPr/>
              <a:t>‹#›</a:t>
            </a:fld>
            <a:endParaRPr lang="ar-EG"/>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8D02C2-0A03-45C0-9347-03E7A05522A8}" type="datetimeFigureOut">
              <a:rPr lang="ar-EG" smtClean="0"/>
              <a:pPr/>
              <a:t>17/02/1434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8A9B3B1-E26B-47C7-9A09-BCC1A40555DD}" type="slidenum">
              <a:rPr lang="ar-EG" smtClean="0"/>
              <a:pPr/>
              <a:t>‹#›</a:t>
            </a:fld>
            <a:endParaRPr lang="ar-EG"/>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8D02C2-0A03-45C0-9347-03E7A05522A8}" type="datetimeFigureOut">
              <a:rPr lang="ar-EG" smtClean="0"/>
              <a:pPr/>
              <a:t>17/02/1434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8A9B3B1-E26B-47C7-9A09-BCC1A40555DD}" type="slidenum">
              <a:rPr lang="ar-EG" smtClean="0"/>
              <a:pPr/>
              <a:t>‹#›</a:t>
            </a:fld>
            <a:endParaRPr lang="ar-EG"/>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78D02C2-0A03-45C0-9347-03E7A05522A8}" type="datetimeFigureOut">
              <a:rPr lang="ar-EG" smtClean="0"/>
              <a:pPr/>
              <a:t>17/02/1434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8A9B3B1-E26B-47C7-9A09-BCC1A40555DD}" type="slidenum">
              <a:rPr lang="ar-EG" smtClean="0"/>
              <a:pPr/>
              <a:t>‹#›</a:t>
            </a:fld>
            <a:endParaRPr lang="ar-EG"/>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8D02C2-0A03-45C0-9347-03E7A05522A8}" type="datetimeFigureOut">
              <a:rPr lang="ar-EG" smtClean="0"/>
              <a:pPr/>
              <a:t>17/02/1434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8A9B3B1-E26B-47C7-9A09-BCC1A40555DD}" type="slidenum">
              <a:rPr lang="ar-EG" smtClean="0"/>
              <a:pPr/>
              <a:t>‹#›</a:t>
            </a:fld>
            <a:endParaRPr lang="ar-EG"/>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78D02C2-0A03-45C0-9347-03E7A05522A8}" type="datetimeFigureOut">
              <a:rPr lang="ar-EG" smtClean="0"/>
              <a:pPr/>
              <a:t>17/02/1434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8A9B3B1-E26B-47C7-9A09-BCC1A40555DD}" type="slidenum">
              <a:rPr lang="ar-EG" smtClean="0"/>
              <a:pPr/>
              <a:t>‹#›</a:t>
            </a:fld>
            <a:endParaRPr lang="ar-EG"/>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78D02C2-0A03-45C0-9347-03E7A05522A8}" type="datetimeFigureOut">
              <a:rPr lang="ar-EG" smtClean="0"/>
              <a:pPr/>
              <a:t>17/02/1434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68A9B3B1-E26B-47C7-9A09-BCC1A40555DD}" type="slidenum">
              <a:rPr lang="ar-EG" smtClean="0"/>
              <a:pPr/>
              <a:t>‹#›</a:t>
            </a:fld>
            <a:endParaRPr lang="ar-EG"/>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78D02C2-0A03-45C0-9347-03E7A05522A8}" type="datetimeFigureOut">
              <a:rPr lang="ar-EG" smtClean="0"/>
              <a:pPr/>
              <a:t>17/02/1434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68A9B3B1-E26B-47C7-9A09-BCC1A40555DD}" type="slidenum">
              <a:rPr lang="ar-EG" smtClean="0"/>
              <a:pPr/>
              <a:t>‹#›</a:t>
            </a:fld>
            <a:endParaRPr lang="ar-EG"/>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8D02C2-0A03-45C0-9347-03E7A05522A8}" type="datetimeFigureOut">
              <a:rPr lang="ar-EG" smtClean="0"/>
              <a:pPr/>
              <a:t>17/02/1434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68A9B3B1-E26B-47C7-9A09-BCC1A40555DD}" type="slidenum">
              <a:rPr lang="ar-EG" smtClean="0"/>
              <a:pPr/>
              <a:t>‹#›</a:t>
            </a:fld>
            <a:endParaRPr lang="ar-EG"/>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8D02C2-0A03-45C0-9347-03E7A05522A8}" type="datetimeFigureOut">
              <a:rPr lang="ar-EG" smtClean="0"/>
              <a:pPr/>
              <a:t>17/02/1434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8A9B3B1-E26B-47C7-9A09-BCC1A40555DD}" type="slidenum">
              <a:rPr lang="ar-EG" smtClean="0"/>
              <a:pPr/>
              <a:t>‹#›</a:t>
            </a:fld>
            <a:endParaRPr lang="ar-EG"/>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8D02C2-0A03-45C0-9347-03E7A05522A8}" type="datetimeFigureOut">
              <a:rPr lang="ar-EG" smtClean="0"/>
              <a:pPr/>
              <a:t>17/02/1434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8A9B3B1-E26B-47C7-9A09-BCC1A40555DD}" type="slidenum">
              <a:rPr lang="ar-EG" smtClean="0"/>
              <a:pPr/>
              <a:t>‹#›</a:t>
            </a:fld>
            <a:endParaRPr lang="ar-EG"/>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578D02C2-0A03-45C0-9347-03E7A05522A8}" type="datetimeFigureOut">
              <a:rPr lang="ar-EG" smtClean="0"/>
              <a:pPr/>
              <a:t>17/02/1434</a:t>
            </a:fld>
            <a:endParaRPr lang="ar-EG"/>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EG"/>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68A9B3B1-E26B-47C7-9A09-BCC1A40555DD}"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ksu.edu.sa/sites/KSUArabic/KSUPD/Pic/KSULogo/ksuLogo.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39552" y="404664"/>
            <a:ext cx="1800200" cy="180020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Rectangle 3"/>
          <p:cNvSpPr/>
          <p:nvPr/>
        </p:nvSpPr>
        <p:spPr>
          <a:xfrm>
            <a:off x="2483768" y="548680"/>
            <a:ext cx="5472608" cy="6309420"/>
          </a:xfrm>
          <a:prstGeom prst="rect">
            <a:avLst/>
          </a:prstGeom>
        </p:spPr>
        <p:txBody>
          <a:bodyPr wrap="square">
            <a:spAutoFit/>
          </a:bodyPr>
          <a:lstStyle/>
          <a:p>
            <a:pPr algn="ctr"/>
            <a:r>
              <a:rPr lang="ar-SA" sz="2400" b="1" dirty="0">
                <a:cs typeface="ALAWI-3-28" pitchFamily="2" charset="-78"/>
              </a:rPr>
              <a:t>بسم الله الرحمن الرحيم</a:t>
            </a:r>
            <a:endParaRPr lang="en-US" sz="2400" dirty="0">
              <a:cs typeface="ALAWI-3-28" pitchFamily="2" charset="-78"/>
            </a:endParaRPr>
          </a:p>
          <a:p>
            <a:pPr algn="ctr"/>
            <a:r>
              <a:rPr lang="ar-SA" sz="2400" b="1" dirty="0"/>
              <a:t> </a:t>
            </a:r>
            <a:endParaRPr lang="en-US" sz="2400" dirty="0"/>
          </a:p>
          <a:p>
            <a:pPr algn="ctr"/>
            <a:r>
              <a:rPr lang="ar-SA" sz="2400" b="1" dirty="0"/>
              <a:t> </a:t>
            </a:r>
            <a:endParaRPr lang="en-US" sz="2400" dirty="0"/>
          </a:p>
          <a:p>
            <a:pPr algn="ctr"/>
            <a:r>
              <a:rPr lang="ar-SA" sz="3200" b="1" dirty="0">
                <a:cs typeface="PT Bold Heading" pitchFamily="2" charset="-78"/>
              </a:rPr>
              <a:t>التقرير النهائي للتدريب العملي</a:t>
            </a:r>
            <a:endParaRPr lang="en-US" sz="3200" dirty="0">
              <a:cs typeface="PT Bold Heading" pitchFamily="2" charset="-78"/>
            </a:endParaRPr>
          </a:p>
          <a:p>
            <a:pPr algn="ctr"/>
            <a:r>
              <a:rPr lang="ar-SA" sz="2400" b="1" dirty="0"/>
              <a:t> </a:t>
            </a:r>
            <a:endParaRPr lang="en-US" sz="2400" dirty="0"/>
          </a:p>
          <a:p>
            <a:pPr algn="ctr"/>
            <a:r>
              <a:rPr lang="ar-SA" sz="3600" b="1" dirty="0" smtClean="0">
                <a:cs typeface="AL-Mateen" pitchFamily="2" charset="-78"/>
              </a:rPr>
              <a:t>إعداد </a:t>
            </a:r>
            <a:r>
              <a:rPr lang="ar-SA" sz="3600" b="1" dirty="0">
                <a:cs typeface="AL-Mateen" pitchFamily="2" charset="-78"/>
              </a:rPr>
              <a:t>الطالب</a:t>
            </a:r>
            <a:endParaRPr lang="en-US" sz="3600" dirty="0">
              <a:cs typeface="AL-Mateen" pitchFamily="2" charset="-78"/>
            </a:endParaRPr>
          </a:p>
          <a:p>
            <a:pPr algn="ctr"/>
            <a:r>
              <a:rPr lang="ar-SA" sz="2800" b="1" dirty="0"/>
              <a:t>معتز بن موسى العتيبي</a:t>
            </a:r>
            <a:endParaRPr lang="en-US" sz="2800" dirty="0"/>
          </a:p>
          <a:p>
            <a:pPr algn="ctr"/>
            <a:r>
              <a:rPr lang="ar-SA" sz="2800" b="1" dirty="0"/>
              <a:t> </a:t>
            </a:r>
            <a:endParaRPr lang="en-US" sz="2800" dirty="0"/>
          </a:p>
          <a:p>
            <a:pPr algn="ctr"/>
            <a:r>
              <a:rPr lang="ar-SA" sz="3600" b="1" dirty="0">
                <a:cs typeface="AL-Mateen" pitchFamily="2" charset="-78"/>
              </a:rPr>
              <a:t>الرقم الجامعي</a:t>
            </a:r>
            <a:endParaRPr lang="en-US" sz="3600" b="1" dirty="0">
              <a:cs typeface="AL-Mateen" pitchFamily="2" charset="-78"/>
            </a:endParaRPr>
          </a:p>
          <a:p>
            <a:pPr algn="ctr"/>
            <a:r>
              <a:rPr lang="ar-SA" sz="2800" b="1" dirty="0"/>
              <a:t>430105017</a:t>
            </a:r>
            <a:endParaRPr lang="en-US" sz="2800" dirty="0"/>
          </a:p>
          <a:p>
            <a:pPr algn="ctr"/>
            <a:r>
              <a:rPr lang="ar-SA" sz="2800" b="1" dirty="0"/>
              <a:t>  </a:t>
            </a:r>
            <a:endParaRPr lang="en-US" sz="2800" dirty="0"/>
          </a:p>
          <a:p>
            <a:pPr algn="ctr"/>
            <a:r>
              <a:rPr lang="ar-SA" sz="3600" b="1" dirty="0">
                <a:cs typeface="AL-Mateen" pitchFamily="2" charset="-78"/>
              </a:rPr>
              <a:t>إشراف الدكتور</a:t>
            </a:r>
            <a:endParaRPr lang="en-US" sz="3600" b="1" dirty="0">
              <a:cs typeface="AL-Mateen" pitchFamily="2" charset="-78"/>
            </a:endParaRPr>
          </a:p>
          <a:p>
            <a:pPr algn="ctr"/>
            <a:r>
              <a:rPr lang="ar-SA" sz="2800" b="1" dirty="0"/>
              <a:t>سعيد الغامدي</a:t>
            </a:r>
            <a:endParaRPr lang="en-US" sz="2800" dirty="0"/>
          </a:p>
          <a:p>
            <a:pPr algn="ctr"/>
            <a:r>
              <a:rPr lang="ar-SA" sz="2800" b="1" dirty="0"/>
              <a:t> </a:t>
            </a:r>
            <a:endParaRPr lang="en-US" sz="2800" dirty="0"/>
          </a:p>
        </p:txBody>
      </p:sp>
    </p:spTree>
    <p:extLst>
      <p:ext uri="{BB962C8B-B14F-4D97-AF65-F5344CB8AC3E}">
        <p14:creationId xmlns="" xmlns:p14="http://schemas.microsoft.com/office/powerpoint/2010/main" val="1153351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heel(1)">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4"/>
                                        </p:tgtEl>
                                        <p:attrNameLst>
                                          <p:attrName>ppt_y</p:attrName>
                                        </p:attrNameLst>
                                      </p:cBhvr>
                                      <p:tavLst>
                                        <p:tav tm="0">
                                          <p:val>
                                            <p:strVal val="#ppt_y"/>
                                          </p:val>
                                        </p:tav>
                                        <p:tav tm="100000">
                                          <p:val>
                                            <p:strVal val="#ppt_y"/>
                                          </p:val>
                                        </p:tav>
                                      </p:tavLst>
                                    </p:anim>
                                    <p:anim calcmode="lin" valueType="num">
                                      <p:cBhvr>
                                        <p:cTn id="14"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67544" y="1412776"/>
            <a:ext cx="8136904" cy="3970318"/>
          </a:xfrm>
          <a:prstGeom prst="rect">
            <a:avLst/>
          </a:prstGeom>
        </p:spPr>
        <p:txBody>
          <a:bodyPr wrap="square">
            <a:spAutoFit/>
          </a:bodyPr>
          <a:lstStyle/>
          <a:p>
            <a:pPr lvl="0" algn="just"/>
            <a:r>
              <a:rPr lang="ar-SA" sz="2800" dirty="0">
                <a:latin typeface="Arial" pitchFamily="34" charset="0"/>
                <a:cs typeface="Arial" pitchFamily="34" charset="0"/>
              </a:rPr>
              <a:t>التنسيق مع وسائل الإعلام لعمل اللقاءات مع المسئولين في الوزارة .</a:t>
            </a:r>
            <a:endParaRPr lang="en-US" sz="2800" dirty="0">
              <a:latin typeface="Arial" pitchFamily="34" charset="0"/>
              <a:cs typeface="Arial" pitchFamily="34" charset="0"/>
            </a:endParaRPr>
          </a:p>
          <a:p>
            <a:pPr lvl="0" algn="just"/>
            <a:r>
              <a:rPr lang="ar-SA" sz="2800" dirty="0">
                <a:latin typeface="Arial" pitchFamily="34" charset="0"/>
                <a:cs typeface="Arial" pitchFamily="34" charset="0"/>
              </a:rPr>
              <a:t>الرد على ما ينشر في وسائل الإعلام بعد التنسيق مع الجهات ذات العلاقة .</a:t>
            </a:r>
            <a:endParaRPr lang="en-US" sz="2800" dirty="0">
              <a:latin typeface="Arial" pitchFamily="34" charset="0"/>
              <a:cs typeface="Arial" pitchFamily="34" charset="0"/>
            </a:endParaRPr>
          </a:p>
          <a:p>
            <a:pPr lvl="0" algn="just"/>
            <a:r>
              <a:rPr lang="ar-SA" sz="2800" dirty="0">
                <a:latin typeface="Arial" pitchFamily="34" charset="0"/>
                <a:cs typeface="Arial" pitchFamily="34" charset="0"/>
              </a:rPr>
              <a:t>التنسيق والإعداد للمؤتمرات الصحفية والتلفزيونية في الوزارة .</a:t>
            </a:r>
            <a:endParaRPr lang="en-US" sz="2800" dirty="0">
              <a:latin typeface="Arial" pitchFamily="34" charset="0"/>
              <a:cs typeface="Arial" pitchFamily="34" charset="0"/>
            </a:endParaRPr>
          </a:p>
          <a:p>
            <a:pPr lvl="0" algn="just"/>
            <a:r>
              <a:rPr lang="ar-SA" sz="2800" dirty="0">
                <a:latin typeface="Arial" pitchFamily="34" charset="0"/>
                <a:cs typeface="Arial" pitchFamily="34" charset="0"/>
              </a:rPr>
              <a:t>التنسيق مع وحدات الوزارة المختلفة لنشر أخبارها في وسائل الإعلام .</a:t>
            </a:r>
            <a:endParaRPr lang="en-US" sz="2800" dirty="0">
              <a:latin typeface="Arial" pitchFamily="34" charset="0"/>
              <a:cs typeface="Arial" pitchFamily="34" charset="0"/>
            </a:endParaRPr>
          </a:p>
          <a:p>
            <a:pPr lvl="0" algn="just"/>
            <a:r>
              <a:rPr lang="ar-SA" sz="2800" dirty="0">
                <a:latin typeface="Arial" pitchFamily="34" charset="0"/>
                <a:cs typeface="Arial" pitchFamily="34" charset="0"/>
              </a:rPr>
              <a:t>إعداد مسودة التصريحات للمسئولين في الوزارة .</a:t>
            </a:r>
            <a:endParaRPr lang="en-US" sz="2800" dirty="0">
              <a:latin typeface="Arial" pitchFamily="34" charset="0"/>
              <a:cs typeface="Arial" pitchFamily="34" charset="0"/>
            </a:endParaRPr>
          </a:p>
          <a:p>
            <a:pPr lvl="0" algn="just"/>
            <a:r>
              <a:rPr lang="ar-SA" sz="2800" dirty="0">
                <a:latin typeface="Arial" pitchFamily="34" charset="0"/>
                <a:cs typeface="Arial" pitchFamily="34" charset="0"/>
              </a:rPr>
              <a:t>مخاطبة وزارة الثقافة والإعلام .</a:t>
            </a:r>
            <a:endParaRPr lang="en-US" sz="2800" dirty="0">
              <a:latin typeface="Arial" pitchFamily="34" charset="0"/>
              <a:cs typeface="Arial" pitchFamily="34" charset="0"/>
            </a:endParaRPr>
          </a:p>
          <a:p>
            <a:pPr lvl="0" algn="just"/>
            <a:r>
              <a:rPr lang="ar-SA" sz="2800" dirty="0">
                <a:latin typeface="Arial" pitchFamily="34" charset="0"/>
                <a:cs typeface="Arial" pitchFamily="34" charset="0"/>
              </a:rPr>
              <a:t>تكوين علاقات جيدة وإيجابية مع وسائل الإعلام ومراسليها في سبيل إبراز دور الوزارة .</a:t>
            </a:r>
            <a:endParaRPr lang="en-US" sz="2800" dirty="0">
              <a:latin typeface="Arial" pitchFamily="34" charset="0"/>
              <a:cs typeface="Arial" pitchFamily="34" charset="0"/>
            </a:endParaRPr>
          </a:p>
        </p:txBody>
      </p:sp>
    </p:spTree>
    <p:extLst>
      <p:ext uri="{BB962C8B-B14F-4D97-AF65-F5344CB8AC3E}">
        <p14:creationId xmlns="" xmlns:p14="http://schemas.microsoft.com/office/powerpoint/2010/main" val="3010286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10506" y="1052736"/>
            <a:ext cx="3643946" cy="584775"/>
          </a:xfrm>
          <a:prstGeom prst="rect">
            <a:avLst/>
          </a:prstGeom>
        </p:spPr>
        <p:txBody>
          <a:bodyPr wrap="none">
            <a:spAutoFit/>
          </a:bodyPr>
          <a:lstStyle/>
          <a:p>
            <a:r>
              <a:rPr lang="ar-SA" sz="3200" b="1" dirty="0">
                <a:cs typeface="PT Bold Heading" pitchFamily="2" charset="-78"/>
              </a:rPr>
              <a:t>القسم الثاني الصحافة :</a:t>
            </a:r>
            <a:endParaRPr lang="en-US" sz="3200" dirty="0">
              <a:cs typeface="PT Bold Heading" pitchFamily="2" charset="-78"/>
            </a:endParaRPr>
          </a:p>
        </p:txBody>
      </p:sp>
      <p:sp>
        <p:nvSpPr>
          <p:cNvPr id="3" name="Rectangle 2"/>
          <p:cNvSpPr/>
          <p:nvPr/>
        </p:nvSpPr>
        <p:spPr>
          <a:xfrm>
            <a:off x="683568" y="2098591"/>
            <a:ext cx="7956376" cy="2554545"/>
          </a:xfrm>
          <a:prstGeom prst="rect">
            <a:avLst/>
          </a:prstGeom>
        </p:spPr>
        <p:txBody>
          <a:bodyPr wrap="square">
            <a:spAutoFit/>
          </a:bodyPr>
          <a:lstStyle/>
          <a:p>
            <a:pPr algn="just"/>
            <a:r>
              <a:rPr lang="ar-SA" sz="3200" dirty="0">
                <a:latin typeface="Arial" pitchFamily="34" charset="0"/>
                <a:cs typeface="Arial" pitchFamily="34" charset="0"/>
              </a:rPr>
              <a:t> </a:t>
            </a:r>
            <a:endParaRPr lang="en-US" sz="3200" dirty="0">
              <a:latin typeface="Arial" pitchFamily="34" charset="0"/>
              <a:cs typeface="Arial" pitchFamily="34" charset="0"/>
            </a:endParaRPr>
          </a:p>
          <a:p>
            <a:pPr algn="just"/>
            <a:r>
              <a:rPr lang="ar-SA" sz="3200" dirty="0">
                <a:latin typeface="Arial" pitchFamily="34" charset="0"/>
                <a:cs typeface="Arial" pitchFamily="34" charset="0"/>
              </a:rPr>
              <a:t>تم التدرب في قسم الصحافة وتم التعرف على ما يقوم به هذا القسم من مهام وواجبات التي تندرج تحت إدارة العلاقات العامة والتوجيه بوزارة الداخلية وتتلخص أبرز المهام والواجبات في هذا القسم على النحو التالي : </a:t>
            </a:r>
            <a:endParaRPr lang="en-US" sz="3200" dirty="0">
              <a:latin typeface="Arial" pitchFamily="34" charset="0"/>
              <a:cs typeface="Arial" pitchFamily="34" charset="0"/>
            </a:endParaRPr>
          </a:p>
        </p:txBody>
      </p:sp>
    </p:spTree>
    <p:extLst>
      <p:ext uri="{BB962C8B-B14F-4D97-AF65-F5344CB8AC3E}">
        <p14:creationId xmlns="" xmlns:p14="http://schemas.microsoft.com/office/powerpoint/2010/main" val="121447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down)">
                                      <p:cBhvr>
                                        <p:cTn id="16" dur="580">
                                          <p:stCondLst>
                                            <p:cond delay="0"/>
                                          </p:stCondLst>
                                        </p:cTn>
                                        <p:tgtEl>
                                          <p:spTgt spid="3"/>
                                        </p:tgtEl>
                                      </p:cBhvr>
                                    </p:animEffect>
                                    <p:anim calcmode="lin" valueType="num">
                                      <p:cBhvr>
                                        <p:cTn id="17"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2" dur="26">
                                          <p:stCondLst>
                                            <p:cond delay="650"/>
                                          </p:stCondLst>
                                        </p:cTn>
                                        <p:tgtEl>
                                          <p:spTgt spid="3"/>
                                        </p:tgtEl>
                                      </p:cBhvr>
                                      <p:to x="100000" y="60000"/>
                                    </p:animScale>
                                    <p:animScale>
                                      <p:cBhvr>
                                        <p:cTn id="23" dur="166" decel="50000">
                                          <p:stCondLst>
                                            <p:cond delay="676"/>
                                          </p:stCondLst>
                                        </p:cTn>
                                        <p:tgtEl>
                                          <p:spTgt spid="3"/>
                                        </p:tgtEl>
                                      </p:cBhvr>
                                      <p:to x="100000" y="100000"/>
                                    </p:animScale>
                                    <p:animScale>
                                      <p:cBhvr>
                                        <p:cTn id="24" dur="26">
                                          <p:stCondLst>
                                            <p:cond delay="1312"/>
                                          </p:stCondLst>
                                        </p:cTn>
                                        <p:tgtEl>
                                          <p:spTgt spid="3"/>
                                        </p:tgtEl>
                                      </p:cBhvr>
                                      <p:to x="100000" y="80000"/>
                                    </p:animScale>
                                    <p:animScale>
                                      <p:cBhvr>
                                        <p:cTn id="25" dur="166" decel="50000">
                                          <p:stCondLst>
                                            <p:cond delay="1338"/>
                                          </p:stCondLst>
                                        </p:cTn>
                                        <p:tgtEl>
                                          <p:spTgt spid="3"/>
                                        </p:tgtEl>
                                      </p:cBhvr>
                                      <p:to x="100000" y="100000"/>
                                    </p:animScale>
                                    <p:animScale>
                                      <p:cBhvr>
                                        <p:cTn id="26" dur="26">
                                          <p:stCondLst>
                                            <p:cond delay="1642"/>
                                          </p:stCondLst>
                                        </p:cTn>
                                        <p:tgtEl>
                                          <p:spTgt spid="3"/>
                                        </p:tgtEl>
                                      </p:cBhvr>
                                      <p:to x="100000" y="90000"/>
                                    </p:animScale>
                                    <p:animScale>
                                      <p:cBhvr>
                                        <p:cTn id="27" dur="166" decel="50000">
                                          <p:stCondLst>
                                            <p:cond delay="1668"/>
                                          </p:stCondLst>
                                        </p:cTn>
                                        <p:tgtEl>
                                          <p:spTgt spid="3"/>
                                        </p:tgtEl>
                                      </p:cBhvr>
                                      <p:to x="100000" y="100000"/>
                                    </p:animScale>
                                    <p:animScale>
                                      <p:cBhvr>
                                        <p:cTn id="28" dur="26">
                                          <p:stCondLst>
                                            <p:cond delay="1808"/>
                                          </p:stCondLst>
                                        </p:cTn>
                                        <p:tgtEl>
                                          <p:spTgt spid="3"/>
                                        </p:tgtEl>
                                      </p:cBhvr>
                                      <p:to x="100000" y="95000"/>
                                    </p:animScale>
                                    <p:animScale>
                                      <p:cBhvr>
                                        <p:cTn id="29"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6" y="1269335"/>
            <a:ext cx="7488832" cy="4031873"/>
          </a:xfrm>
          <a:prstGeom prst="rect">
            <a:avLst/>
          </a:prstGeom>
        </p:spPr>
        <p:txBody>
          <a:bodyPr wrap="square">
            <a:spAutoFit/>
          </a:bodyPr>
          <a:lstStyle/>
          <a:p>
            <a:pPr algn="just"/>
            <a:r>
              <a:rPr lang="ar-SA" sz="3200" dirty="0">
                <a:latin typeface="Arial" pitchFamily="34" charset="0"/>
                <a:cs typeface="Arial" pitchFamily="34" charset="0"/>
              </a:rPr>
              <a:t>_ تدريبي على أهم عمل لدى قسم الصحافة وهو كيفية إعداد وإخراج الملف الصحفي حيث أن العمل في هذا الملف من بحث في كافة الجرائد اليومية والمواقع الإخبارية الإلكترونية اليومية  يستغرق وقتا وجهدا كبيراً لأن الملف الصحفي يشترط الدقة في البحث والتأكد من صحة ومصادر هذه الأخبار , والملف الصحفي يشمل ويتضمن عدة محتويات ترفع للإدارة العليا في الوزارة ومن ثم لكبار المسئولين في الدولة ومن هذه المحتويات : </a:t>
            </a:r>
            <a:endParaRPr lang="en-US" sz="3200" dirty="0">
              <a:latin typeface="Arial" pitchFamily="34" charset="0"/>
              <a:cs typeface="Arial" pitchFamily="34" charset="0"/>
            </a:endParaRPr>
          </a:p>
        </p:txBody>
      </p:sp>
    </p:spTree>
    <p:extLst>
      <p:ext uri="{BB962C8B-B14F-4D97-AF65-F5344CB8AC3E}">
        <p14:creationId xmlns="" xmlns:p14="http://schemas.microsoft.com/office/powerpoint/2010/main" val="1392531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23728" y="1208941"/>
            <a:ext cx="4572000" cy="4524315"/>
          </a:xfrm>
          <a:prstGeom prst="rect">
            <a:avLst/>
          </a:prstGeom>
        </p:spPr>
        <p:txBody>
          <a:bodyPr>
            <a:spAutoFit/>
          </a:bodyPr>
          <a:lstStyle/>
          <a:p>
            <a:pPr marL="285750" lvl="0" indent="-285750">
              <a:buFont typeface="Arial" pitchFamily="34" charset="0"/>
              <a:buChar char="•"/>
            </a:pPr>
            <a:r>
              <a:rPr lang="ar-SA" sz="3600" dirty="0">
                <a:latin typeface="Arial" pitchFamily="34" charset="0"/>
                <a:cs typeface="Arial" pitchFamily="34" charset="0"/>
              </a:rPr>
              <a:t>أخبار ديوان الوزارة .</a:t>
            </a:r>
            <a:endParaRPr lang="en-US" sz="3600" dirty="0">
              <a:latin typeface="Arial" pitchFamily="34" charset="0"/>
              <a:cs typeface="Arial" pitchFamily="34" charset="0"/>
            </a:endParaRPr>
          </a:p>
          <a:p>
            <a:pPr marL="285750" lvl="0" indent="-285750">
              <a:buFont typeface="Arial" pitchFamily="34" charset="0"/>
              <a:buChar char="•"/>
            </a:pPr>
            <a:r>
              <a:rPr lang="ar-SA" sz="3600" dirty="0">
                <a:latin typeface="Arial" pitchFamily="34" charset="0"/>
                <a:cs typeface="Arial" pitchFamily="34" charset="0"/>
              </a:rPr>
              <a:t>القطاعات الأمنية .</a:t>
            </a:r>
            <a:endParaRPr lang="en-US" sz="3600" dirty="0">
              <a:latin typeface="Arial" pitchFamily="34" charset="0"/>
              <a:cs typeface="Arial" pitchFamily="34" charset="0"/>
            </a:endParaRPr>
          </a:p>
          <a:p>
            <a:pPr marL="285750" lvl="0" indent="-285750">
              <a:buFont typeface="Arial" pitchFamily="34" charset="0"/>
              <a:buChar char="•"/>
            </a:pPr>
            <a:r>
              <a:rPr lang="ar-SA" sz="3600" dirty="0">
                <a:latin typeface="Arial" pitchFamily="34" charset="0"/>
                <a:cs typeface="Arial" pitchFamily="34" charset="0"/>
              </a:rPr>
              <a:t>الأحداث الأمنية . </a:t>
            </a:r>
            <a:endParaRPr lang="en-US" sz="3600" dirty="0">
              <a:latin typeface="Arial" pitchFamily="34" charset="0"/>
              <a:cs typeface="Arial" pitchFamily="34" charset="0"/>
            </a:endParaRPr>
          </a:p>
          <a:p>
            <a:pPr marL="285750" lvl="0" indent="-285750">
              <a:buFont typeface="Arial" pitchFamily="34" charset="0"/>
              <a:buChar char="•"/>
            </a:pPr>
            <a:r>
              <a:rPr lang="ar-SA" sz="3600" dirty="0">
                <a:latin typeface="Arial" pitchFamily="34" charset="0"/>
                <a:cs typeface="Arial" pitchFamily="34" charset="0"/>
              </a:rPr>
              <a:t>الأخبار المحلية .</a:t>
            </a:r>
            <a:endParaRPr lang="en-US" sz="3600" dirty="0">
              <a:latin typeface="Arial" pitchFamily="34" charset="0"/>
              <a:cs typeface="Arial" pitchFamily="34" charset="0"/>
            </a:endParaRPr>
          </a:p>
          <a:p>
            <a:pPr marL="285750" lvl="0" indent="-285750">
              <a:buFont typeface="Arial" pitchFamily="34" charset="0"/>
              <a:buChar char="•"/>
            </a:pPr>
            <a:r>
              <a:rPr lang="ar-SA" sz="3600" dirty="0">
                <a:latin typeface="Arial" pitchFamily="34" charset="0"/>
                <a:cs typeface="Arial" pitchFamily="34" charset="0"/>
              </a:rPr>
              <a:t>الأحداث الإقليمية والدولية . </a:t>
            </a:r>
            <a:endParaRPr lang="en-US" sz="3600" dirty="0">
              <a:latin typeface="Arial" pitchFamily="34" charset="0"/>
              <a:cs typeface="Arial" pitchFamily="34" charset="0"/>
            </a:endParaRPr>
          </a:p>
          <a:p>
            <a:pPr marL="285750" lvl="0" indent="-285750">
              <a:buFont typeface="Arial" pitchFamily="34" charset="0"/>
              <a:buChar char="•"/>
            </a:pPr>
            <a:r>
              <a:rPr lang="ar-SA" sz="3600" dirty="0">
                <a:latin typeface="Arial" pitchFamily="34" charset="0"/>
                <a:cs typeface="Arial" pitchFamily="34" charset="0"/>
              </a:rPr>
              <a:t>مقالات الرأي .</a:t>
            </a:r>
            <a:endParaRPr lang="en-US" sz="3600" dirty="0">
              <a:latin typeface="Arial" pitchFamily="34" charset="0"/>
              <a:cs typeface="Arial" pitchFamily="34" charset="0"/>
            </a:endParaRPr>
          </a:p>
          <a:p>
            <a:pPr marL="285750" lvl="0" indent="-285750">
              <a:buFont typeface="Arial" pitchFamily="34" charset="0"/>
              <a:buChar char="•"/>
            </a:pPr>
            <a:r>
              <a:rPr lang="ar-SA" sz="3600" dirty="0">
                <a:latin typeface="Arial" pitchFamily="34" charset="0"/>
                <a:cs typeface="Arial" pitchFamily="34" charset="0"/>
              </a:rPr>
              <a:t>الوفيات .</a:t>
            </a:r>
            <a:endParaRPr lang="en-US" sz="3600" dirty="0">
              <a:latin typeface="Arial" pitchFamily="34" charset="0"/>
              <a:cs typeface="Arial" pitchFamily="34" charset="0"/>
            </a:endParaRPr>
          </a:p>
          <a:p>
            <a:pPr marL="285750" lvl="0" indent="-285750">
              <a:buFont typeface="Arial" pitchFamily="34" charset="0"/>
              <a:buChar char="•"/>
            </a:pPr>
            <a:r>
              <a:rPr lang="ar-SA" sz="3600" dirty="0">
                <a:latin typeface="Arial" pitchFamily="34" charset="0"/>
                <a:cs typeface="Arial" pitchFamily="34" charset="0"/>
              </a:rPr>
              <a:t>الكاريكاتير .</a:t>
            </a:r>
            <a:endParaRPr lang="en-US" sz="3600" dirty="0">
              <a:latin typeface="Arial" pitchFamily="34" charset="0"/>
              <a:cs typeface="Arial" pitchFamily="34" charset="0"/>
            </a:endParaRPr>
          </a:p>
        </p:txBody>
      </p:sp>
    </p:spTree>
    <p:extLst>
      <p:ext uri="{BB962C8B-B14F-4D97-AF65-F5344CB8AC3E}">
        <p14:creationId xmlns="" xmlns:p14="http://schemas.microsoft.com/office/powerpoint/2010/main" val="780241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8072" y="860514"/>
            <a:ext cx="7380312" cy="5016758"/>
          </a:xfrm>
          <a:prstGeom prst="rect">
            <a:avLst/>
          </a:prstGeom>
        </p:spPr>
        <p:txBody>
          <a:bodyPr wrap="square">
            <a:spAutoFit/>
          </a:bodyPr>
          <a:lstStyle/>
          <a:p>
            <a:pPr algn="just"/>
            <a:r>
              <a:rPr lang="ar-SA" sz="4000" dirty="0">
                <a:latin typeface="Arial" pitchFamily="34" charset="0"/>
                <a:cs typeface="Arial" pitchFamily="34" charset="0"/>
              </a:rPr>
              <a:t>وكل محتوى من هذه المحتويات له طريقة في التنسيق والإخراج للملف الصحفي , فمثلا يشترط كتابة اسم المصدر من صحيفة ورقية يومية أو الكترونية و يشترط أيضاً كتابة رقم الصفحة من الصحف الورقية أو رابط مصدر الخبر للصحف الالكترونية , ويشترط أيضاً إرفاق جزءاً من هذه الأخبار المنشورة التي تتعلق بمحتويات الملف الصحفي .</a:t>
            </a:r>
            <a:endParaRPr lang="en-US" sz="4000" dirty="0">
              <a:latin typeface="Arial" pitchFamily="34" charset="0"/>
              <a:cs typeface="Arial" pitchFamily="34" charset="0"/>
            </a:endParaRPr>
          </a:p>
        </p:txBody>
      </p:sp>
    </p:spTree>
    <p:extLst>
      <p:ext uri="{BB962C8B-B14F-4D97-AF65-F5344CB8AC3E}">
        <p14:creationId xmlns="" xmlns:p14="http://schemas.microsoft.com/office/powerpoint/2010/main" val="121447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4976" y="620688"/>
            <a:ext cx="6442789" cy="646331"/>
          </a:xfrm>
          <a:prstGeom prst="rect">
            <a:avLst/>
          </a:prstGeom>
        </p:spPr>
        <p:txBody>
          <a:bodyPr wrap="none">
            <a:spAutoFit/>
          </a:bodyPr>
          <a:lstStyle/>
          <a:p>
            <a:r>
              <a:rPr lang="ar-SA" sz="3600" b="1" dirty="0">
                <a:cs typeface="PT Bold Heading" pitchFamily="2" charset="-78"/>
              </a:rPr>
              <a:t>القسم الثالث النشر الآلي والانترنت :</a:t>
            </a:r>
            <a:endParaRPr lang="en-US" sz="3600" dirty="0">
              <a:cs typeface="PT Bold Heading" pitchFamily="2" charset="-78"/>
            </a:endParaRPr>
          </a:p>
        </p:txBody>
      </p:sp>
      <p:sp>
        <p:nvSpPr>
          <p:cNvPr id="3" name="Rectangle 2"/>
          <p:cNvSpPr/>
          <p:nvPr/>
        </p:nvSpPr>
        <p:spPr>
          <a:xfrm>
            <a:off x="827584" y="1947604"/>
            <a:ext cx="7272808" cy="3785652"/>
          </a:xfrm>
          <a:prstGeom prst="rect">
            <a:avLst/>
          </a:prstGeom>
        </p:spPr>
        <p:txBody>
          <a:bodyPr wrap="square">
            <a:spAutoFit/>
          </a:bodyPr>
          <a:lstStyle/>
          <a:p>
            <a:pPr algn="just"/>
            <a:r>
              <a:rPr lang="ar-SA" sz="4000" dirty="0">
                <a:latin typeface="Arial" pitchFamily="34" charset="0"/>
                <a:cs typeface="Arial" pitchFamily="34" charset="0"/>
              </a:rPr>
              <a:t>تم التدريب في قسم الانترنت والنشر الآلي وتم التعرف على ما يقوم به هذا القسم من مهام وواجبات التي تندرج تحت إدارة العلاقات العامة والتوجيه بوزارة الداخلية وتتلخص أبرز المهام والواجبات في هذا القسم على النحو التالي : </a:t>
            </a:r>
            <a:endParaRPr lang="en-US" sz="4000" dirty="0">
              <a:latin typeface="Arial" pitchFamily="34" charset="0"/>
              <a:cs typeface="Arial" pitchFamily="34" charset="0"/>
            </a:endParaRPr>
          </a:p>
        </p:txBody>
      </p:sp>
    </p:spTree>
    <p:extLst>
      <p:ext uri="{BB962C8B-B14F-4D97-AF65-F5344CB8AC3E}">
        <p14:creationId xmlns="" xmlns:p14="http://schemas.microsoft.com/office/powerpoint/2010/main" val="121447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down)">
                                      <p:cBhvr>
                                        <p:cTn id="16" dur="580">
                                          <p:stCondLst>
                                            <p:cond delay="0"/>
                                          </p:stCondLst>
                                        </p:cTn>
                                        <p:tgtEl>
                                          <p:spTgt spid="3"/>
                                        </p:tgtEl>
                                      </p:cBhvr>
                                    </p:animEffect>
                                    <p:anim calcmode="lin" valueType="num">
                                      <p:cBhvr>
                                        <p:cTn id="17"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2" dur="26">
                                          <p:stCondLst>
                                            <p:cond delay="650"/>
                                          </p:stCondLst>
                                        </p:cTn>
                                        <p:tgtEl>
                                          <p:spTgt spid="3"/>
                                        </p:tgtEl>
                                      </p:cBhvr>
                                      <p:to x="100000" y="60000"/>
                                    </p:animScale>
                                    <p:animScale>
                                      <p:cBhvr>
                                        <p:cTn id="23" dur="166" decel="50000">
                                          <p:stCondLst>
                                            <p:cond delay="676"/>
                                          </p:stCondLst>
                                        </p:cTn>
                                        <p:tgtEl>
                                          <p:spTgt spid="3"/>
                                        </p:tgtEl>
                                      </p:cBhvr>
                                      <p:to x="100000" y="100000"/>
                                    </p:animScale>
                                    <p:animScale>
                                      <p:cBhvr>
                                        <p:cTn id="24" dur="26">
                                          <p:stCondLst>
                                            <p:cond delay="1312"/>
                                          </p:stCondLst>
                                        </p:cTn>
                                        <p:tgtEl>
                                          <p:spTgt spid="3"/>
                                        </p:tgtEl>
                                      </p:cBhvr>
                                      <p:to x="100000" y="80000"/>
                                    </p:animScale>
                                    <p:animScale>
                                      <p:cBhvr>
                                        <p:cTn id="25" dur="166" decel="50000">
                                          <p:stCondLst>
                                            <p:cond delay="1338"/>
                                          </p:stCondLst>
                                        </p:cTn>
                                        <p:tgtEl>
                                          <p:spTgt spid="3"/>
                                        </p:tgtEl>
                                      </p:cBhvr>
                                      <p:to x="100000" y="100000"/>
                                    </p:animScale>
                                    <p:animScale>
                                      <p:cBhvr>
                                        <p:cTn id="26" dur="26">
                                          <p:stCondLst>
                                            <p:cond delay="1642"/>
                                          </p:stCondLst>
                                        </p:cTn>
                                        <p:tgtEl>
                                          <p:spTgt spid="3"/>
                                        </p:tgtEl>
                                      </p:cBhvr>
                                      <p:to x="100000" y="90000"/>
                                    </p:animScale>
                                    <p:animScale>
                                      <p:cBhvr>
                                        <p:cTn id="27" dur="166" decel="50000">
                                          <p:stCondLst>
                                            <p:cond delay="1668"/>
                                          </p:stCondLst>
                                        </p:cTn>
                                        <p:tgtEl>
                                          <p:spTgt spid="3"/>
                                        </p:tgtEl>
                                      </p:cBhvr>
                                      <p:to x="100000" y="100000"/>
                                    </p:animScale>
                                    <p:animScale>
                                      <p:cBhvr>
                                        <p:cTn id="28" dur="26">
                                          <p:stCondLst>
                                            <p:cond delay="1808"/>
                                          </p:stCondLst>
                                        </p:cTn>
                                        <p:tgtEl>
                                          <p:spTgt spid="3"/>
                                        </p:tgtEl>
                                      </p:cBhvr>
                                      <p:to x="100000" y="95000"/>
                                    </p:animScale>
                                    <p:animScale>
                                      <p:cBhvr>
                                        <p:cTn id="29"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534140"/>
            <a:ext cx="7848872" cy="3046988"/>
          </a:xfrm>
          <a:prstGeom prst="rect">
            <a:avLst/>
          </a:prstGeom>
        </p:spPr>
        <p:txBody>
          <a:bodyPr wrap="square">
            <a:spAutoFit/>
          </a:bodyPr>
          <a:lstStyle/>
          <a:p>
            <a:pPr algn="just"/>
            <a:r>
              <a:rPr lang="ar-SA" sz="3200" dirty="0">
                <a:latin typeface="Arial" pitchFamily="34" charset="0"/>
                <a:cs typeface="Arial" pitchFamily="34" charset="0"/>
              </a:rPr>
              <a:t>_ القيام بمعرفة نشر الأخبار في الموقع الداخلي والخارجي لوزارة الداخلية حيث أن الموقع الداخلي خاص بموظفي ومنسوبي الوزارة ومن الأخبار الداخلية مثل: ( ترقية – حفل زواج – وفاة – انتقال موظف من قسم لقسم ) أي كل ما يتعلق بشأن الوزارة الداخلي أما الموقع الخارجي فهو يتعلق بأخبار عامة عن الوزارة , </a:t>
            </a:r>
            <a:endParaRPr lang="en-US" sz="3200" dirty="0">
              <a:latin typeface="Arial" pitchFamily="34" charset="0"/>
              <a:cs typeface="Arial" pitchFamily="34" charset="0"/>
            </a:endParaRPr>
          </a:p>
        </p:txBody>
      </p:sp>
    </p:spTree>
    <p:extLst>
      <p:ext uri="{BB962C8B-B14F-4D97-AF65-F5344CB8AC3E}">
        <p14:creationId xmlns="" xmlns:p14="http://schemas.microsoft.com/office/powerpoint/2010/main" val="121447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1560" y="1916832"/>
            <a:ext cx="7848872" cy="2554545"/>
          </a:xfrm>
          <a:prstGeom prst="rect">
            <a:avLst/>
          </a:prstGeom>
        </p:spPr>
        <p:txBody>
          <a:bodyPr wrap="square">
            <a:spAutoFit/>
          </a:bodyPr>
          <a:lstStyle/>
          <a:p>
            <a:pPr algn="just"/>
            <a:r>
              <a:rPr lang="ar-SA" sz="3200" dirty="0">
                <a:latin typeface="Arial" pitchFamily="34" charset="0"/>
                <a:cs typeface="Arial" pitchFamily="34" charset="0"/>
              </a:rPr>
              <a:t>وأيضاَ معرفة كيفية متابعة المواقع الإلكترونية المختلفة و مواقع التواصل </a:t>
            </a:r>
            <a:r>
              <a:rPr lang="ar-SA" sz="3200" dirty="0" smtClean="0">
                <a:latin typeface="Arial" pitchFamily="34" charset="0"/>
                <a:cs typeface="Arial" pitchFamily="34" charset="0"/>
              </a:rPr>
              <a:t>الاجتماعي</a:t>
            </a:r>
            <a:r>
              <a:rPr lang="ar-EG" sz="3200" dirty="0" smtClean="0">
                <a:latin typeface="Arial" pitchFamily="34" charset="0"/>
                <a:cs typeface="Arial" pitchFamily="34" charset="0"/>
              </a:rPr>
              <a:t> </a:t>
            </a:r>
            <a:r>
              <a:rPr lang="ar-SA" sz="3200" dirty="0" smtClean="0">
                <a:latin typeface="Arial" pitchFamily="34" charset="0"/>
                <a:cs typeface="Arial" pitchFamily="34" charset="0"/>
              </a:rPr>
              <a:t>( </a:t>
            </a:r>
            <a:r>
              <a:rPr lang="ar-SA" sz="3200" dirty="0">
                <a:latin typeface="Arial" pitchFamily="34" charset="0"/>
                <a:cs typeface="Arial" pitchFamily="34" charset="0"/>
              </a:rPr>
              <a:t>فيس بوك – تويتر – يوتيوب ) وغيرها من المواقع على رفع صوت المواطن للإدارة العليا ومن ثم لكبار المسئولين في الدولة وذلك في ملف يسمى </a:t>
            </a:r>
            <a:r>
              <a:rPr lang="ar-EG" sz="3200" dirty="0" smtClean="0">
                <a:latin typeface="Arial" pitchFamily="34" charset="0"/>
                <a:cs typeface="Arial" pitchFamily="34" charset="0"/>
              </a:rPr>
              <a:t/>
            </a:r>
            <a:br>
              <a:rPr lang="ar-EG" sz="3200" dirty="0" smtClean="0">
                <a:latin typeface="Arial" pitchFamily="34" charset="0"/>
                <a:cs typeface="Arial" pitchFamily="34" charset="0"/>
              </a:rPr>
            </a:br>
            <a:r>
              <a:rPr lang="ar-SA" sz="3200" dirty="0" smtClean="0">
                <a:latin typeface="Arial" pitchFamily="34" charset="0"/>
                <a:cs typeface="Arial" pitchFamily="34" charset="0"/>
              </a:rPr>
              <a:t>( </a:t>
            </a:r>
            <a:r>
              <a:rPr lang="ar-SA" sz="3200" dirty="0">
                <a:latin typeface="Arial" pitchFamily="34" charset="0"/>
                <a:cs typeface="Arial" pitchFamily="34" charset="0"/>
              </a:rPr>
              <a:t>الملف اليومي الإخباري )  للنظر في مطالبهم .</a:t>
            </a:r>
            <a:endParaRPr lang="en-US" sz="3200" dirty="0">
              <a:latin typeface="Arial" pitchFamily="34" charset="0"/>
              <a:cs typeface="Arial" pitchFamily="34" charset="0"/>
            </a:endParaRPr>
          </a:p>
        </p:txBody>
      </p:sp>
    </p:spTree>
    <p:extLst>
      <p:ext uri="{BB962C8B-B14F-4D97-AF65-F5344CB8AC3E}">
        <p14:creationId xmlns="" xmlns:p14="http://schemas.microsoft.com/office/powerpoint/2010/main" val="1357676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6104" y="2178730"/>
            <a:ext cx="7236296" cy="1754326"/>
          </a:xfrm>
          <a:prstGeom prst="rect">
            <a:avLst/>
          </a:prstGeom>
        </p:spPr>
        <p:txBody>
          <a:bodyPr wrap="square">
            <a:spAutoFit/>
          </a:bodyPr>
          <a:lstStyle/>
          <a:p>
            <a:pPr algn="just"/>
            <a:r>
              <a:rPr lang="ar-SA" sz="3600" dirty="0">
                <a:latin typeface="Arial" pitchFamily="34" charset="0"/>
                <a:cs typeface="Arial" pitchFamily="34" charset="0"/>
              </a:rPr>
              <a:t>والملف اليومي الإخباري له طريقة في التنسيق والإخراج  , فمثلا يشترط كتابة اسم المصدر وهو أهم جزء في عملية التنسيق والإخراج .</a:t>
            </a:r>
            <a:endParaRPr lang="en-US" sz="3600" dirty="0">
              <a:latin typeface="Arial" pitchFamily="34" charset="0"/>
              <a:cs typeface="Arial" pitchFamily="34" charset="0"/>
            </a:endParaRPr>
          </a:p>
        </p:txBody>
      </p:sp>
    </p:spTree>
    <p:extLst>
      <p:ext uri="{BB962C8B-B14F-4D97-AF65-F5344CB8AC3E}">
        <p14:creationId xmlns="" xmlns:p14="http://schemas.microsoft.com/office/powerpoint/2010/main" val="3185936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7657" y="332656"/>
            <a:ext cx="4286751" cy="707886"/>
          </a:xfrm>
          <a:prstGeom prst="rect">
            <a:avLst/>
          </a:prstGeom>
        </p:spPr>
        <p:txBody>
          <a:bodyPr wrap="none">
            <a:spAutoFit/>
          </a:bodyPr>
          <a:lstStyle/>
          <a:p>
            <a:r>
              <a:rPr lang="ar-SA" sz="4000" b="1" dirty="0">
                <a:cs typeface="PT Bold Heading" pitchFamily="2" charset="-78"/>
              </a:rPr>
              <a:t>القسم الرابع المراسم :</a:t>
            </a:r>
            <a:endParaRPr lang="en-US" sz="4000" dirty="0">
              <a:cs typeface="PT Bold Heading" pitchFamily="2" charset="-78"/>
            </a:endParaRPr>
          </a:p>
        </p:txBody>
      </p:sp>
      <p:sp>
        <p:nvSpPr>
          <p:cNvPr id="3" name="Rectangle 2"/>
          <p:cNvSpPr/>
          <p:nvPr/>
        </p:nvSpPr>
        <p:spPr>
          <a:xfrm>
            <a:off x="683568" y="1771069"/>
            <a:ext cx="7780144" cy="3170099"/>
          </a:xfrm>
          <a:prstGeom prst="rect">
            <a:avLst/>
          </a:prstGeom>
        </p:spPr>
        <p:txBody>
          <a:bodyPr wrap="square">
            <a:spAutoFit/>
          </a:bodyPr>
          <a:lstStyle/>
          <a:p>
            <a:pPr algn="just"/>
            <a:r>
              <a:rPr lang="ar-SA" sz="4000" dirty="0">
                <a:latin typeface="Arial" pitchFamily="34" charset="0"/>
                <a:cs typeface="Arial" pitchFamily="34" charset="0"/>
              </a:rPr>
              <a:t>تم التدريب في قسم المراسم وتم التعرف على ما يقوم به هذا القسم من مهام وواجبات التي تندرج تحت إدارة العلاقات العامة والتوجيه بوزارة الداخلية وتتلخص أبرز المهام والواجبات في هذا القسم على النحو التالي : </a:t>
            </a:r>
            <a:endParaRPr lang="en-US" sz="4000" dirty="0">
              <a:latin typeface="Arial" pitchFamily="34" charset="0"/>
              <a:cs typeface="Arial" pitchFamily="34" charset="0"/>
            </a:endParaRPr>
          </a:p>
        </p:txBody>
      </p:sp>
    </p:spTree>
    <p:extLst>
      <p:ext uri="{BB962C8B-B14F-4D97-AF65-F5344CB8AC3E}">
        <p14:creationId xmlns="" xmlns:p14="http://schemas.microsoft.com/office/powerpoint/2010/main" val="121447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down)">
                                      <p:cBhvr>
                                        <p:cTn id="16" dur="580">
                                          <p:stCondLst>
                                            <p:cond delay="0"/>
                                          </p:stCondLst>
                                        </p:cTn>
                                        <p:tgtEl>
                                          <p:spTgt spid="3"/>
                                        </p:tgtEl>
                                      </p:cBhvr>
                                    </p:animEffect>
                                    <p:anim calcmode="lin" valueType="num">
                                      <p:cBhvr>
                                        <p:cTn id="17"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2" dur="26">
                                          <p:stCondLst>
                                            <p:cond delay="650"/>
                                          </p:stCondLst>
                                        </p:cTn>
                                        <p:tgtEl>
                                          <p:spTgt spid="3"/>
                                        </p:tgtEl>
                                      </p:cBhvr>
                                      <p:to x="100000" y="60000"/>
                                    </p:animScale>
                                    <p:animScale>
                                      <p:cBhvr>
                                        <p:cTn id="23" dur="166" decel="50000">
                                          <p:stCondLst>
                                            <p:cond delay="676"/>
                                          </p:stCondLst>
                                        </p:cTn>
                                        <p:tgtEl>
                                          <p:spTgt spid="3"/>
                                        </p:tgtEl>
                                      </p:cBhvr>
                                      <p:to x="100000" y="100000"/>
                                    </p:animScale>
                                    <p:animScale>
                                      <p:cBhvr>
                                        <p:cTn id="24" dur="26">
                                          <p:stCondLst>
                                            <p:cond delay="1312"/>
                                          </p:stCondLst>
                                        </p:cTn>
                                        <p:tgtEl>
                                          <p:spTgt spid="3"/>
                                        </p:tgtEl>
                                      </p:cBhvr>
                                      <p:to x="100000" y="80000"/>
                                    </p:animScale>
                                    <p:animScale>
                                      <p:cBhvr>
                                        <p:cTn id="25" dur="166" decel="50000">
                                          <p:stCondLst>
                                            <p:cond delay="1338"/>
                                          </p:stCondLst>
                                        </p:cTn>
                                        <p:tgtEl>
                                          <p:spTgt spid="3"/>
                                        </p:tgtEl>
                                      </p:cBhvr>
                                      <p:to x="100000" y="100000"/>
                                    </p:animScale>
                                    <p:animScale>
                                      <p:cBhvr>
                                        <p:cTn id="26" dur="26">
                                          <p:stCondLst>
                                            <p:cond delay="1642"/>
                                          </p:stCondLst>
                                        </p:cTn>
                                        <p:tgtEl>
                                          <p:spTgt spid="3"/>
                                        </p:tgtEl>
                                      </p:cBhvr>
                                      <p:to x="100000" y="90000"/>
                                    </p:animScale>
                                    <p:animScale>
                                      <p:cBhvr>
                                        <p:cTn id="27" dur="166" decel="50000">
                                          <p:stCondLst>
                                            <p:cond delay="1668"/>
                                          </p:stCondLst>
                                        </p:cTn>
                                        <p:tgtEl>
                                          <p:spTgt spid="3"/>
                                        </p:tgtEl>
                                      </p:cBhvr>
                                      <p:to x="100000" y="100000"/>
                                    </p:animScale>
                                    <p:animScale>
                                      <p:cBhvr>
                                        <p:cTn id="28" dur="26">
                                          <p:stCondLst>
                                            <p:cond delay="1808"/>
                                          </p:stCondLst>
                                        </p:cTn>
                                        <p:tgtEl>
                                          <p:spTgt spid="3"/>
                                        </p:tgtEl>
                                      </p:cBhvr>
                                      <p:to x="100000" y="95000"/>
                                    </p:animScale>
                                    <p:animScale>
                                      <p:cBhvr>
                                        <p:cTn id="29"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19141" y="116632"/>
            <a:ext cx="2332690" cy="584775"/>
          </a:xfrm>
          <a:prstGeom prst="rect">
            <a:avLst/>
          </a:prstGeom>
        </p:spPr>
        <p:txBody>
          <a:bodyPr wrap="none">
            <a:spAutoFit/>
          </a:bodyPr>
          <a:lstStyle/>
          <a:p>
            <a:r>
              <a:rPr lang="ar-EG" sz="3200" b="1" dirty="0" smtClean="0">
                <a:solidFill>
                  <a:srgbClr val="FF0000"/>
                </a:solidFill>
                <a:cs typeface="PT Bold Heading" pitchFamily="2" charset="-78"/>
              </a:rPr>
              <a:t>السيرة الذاتية</a:t>
            </a:r>
            <a:endParaRPr lang="ar-EG" sz="3200" dirty="0">
              <a:solidFill>
                <a:srgbClr val="FF0000"/>
              </a:solidFill>
              <a:cs typeface="PT Bold Heading" pitchFamily="2" charset="-78"/>
            </a:endParaRPr>
          </a:p>
        </p:txBody>
      </p:sp>
      <p:graphicFrame>
        <p:nvGraphicFramePr>
          <p:cNvPr id="3" name="Table 2"/>
          <p:cNvGraphicFramePr>
            <a:graphicFrameLocks noGrp="1"/>
          </p:cNvGraphicFramePr>
          <p:nvPr>
            <p:extLst>
              <p:ext uri="{D42A27DB-BD31-4B8C-83A1-F6EECF244321}">
                <p14:modId xmlns="" xmlns:p14="http://schemas.microsoft.com/office/powerpoint/2010/main" val="3418451636"/>
              </p:ext>
            </p:extLst>
          </p:nvPr>
        </p:nvGraphicFramePr>
        <p:xfrm>
          <a:off x="395536" y="1340768"/>
          <a:ext cx="8424936" cy="4626864"/>
        </p:xfrm>
        <a:graphic>
          <a:graphicData uri="http://schemas.openxmlformats.org/drawingml/2006/table">
            <a:tbl>
              <a:tblPr rtl="1" firstRow="1" firstCol="1" lastRow="1" lastCol="1" bandRow="1" bandCol="1">
                <a:tableStyleId>{5C22544A-7EE6-4342-B048-85BDC9FD1C3A}</a:tableStyleId>
              </a:tblPr>
              <a:tblGrid>
                <a:gridCol w="2258754"/>
                <a:gridCol w="6166182"/>
              </a:tblGrid>
              <a:tr h="239343">
                <a:tc>
                  <a:txBody>
                    <a:bodyPr/>
                    <a:lstStyle/>
                    <a:p>
                      <a:pPr algn="r" rtl="1">
                        <a:lnSpc>
                          <a:spcPct val="115000"/>
                        </a:lnSpc>
                        <a:spcAft>
                          <a:spcPts val="1000"/>
                        </a:spcAft>
                      </a:pPr>
                      <a:r>
                        <a:rPr lang="ar-SA" sz="2400" dirty="0">
                          <a:solidFill>
                            <a:schemeClr val="tx1"/>
                          </a:solidFill>
                          <a:effectLst/>
                          <a:latin typeface="Times New Roman" pitchFamily="18" charset="0"/>
                          <a:cs typeface="Times New Roman" pitchFamily="18" charset="0"/>
                        </a:rPr>
                        <a:t>الاســــم</a:t>
                      </a:r>
                      <a:endParaRPr lang="en-US" sz="2400" dirty="0">
                        <a:solidFill>
                          <a:schemeClr val="tx1"/>
                        </a:solidFill>
                        <a:effectLst/>
                        <a:latin typeface="Times New Roman" pitchFamily="18" charset="0"/>
                        <a:ea typeface="Times New Roman"/>
                        <a:cs typeface="Times New Roman" pitchFamily="18" charset="0"/>
                      </a:endParaRPr>
                    </a:p>
                  </a:txBody>
                  <a:tcPr marL="35468" marR="35468" marT="0" marB="0">
                    <a:noFill/>
                  </a:tcPr>
                </a:tc>
                <a:tc>
                  <a:txBody>
                    <a:bodyPr/>
                    <a:lstStyle/>
                    <a:p>
                      <a:pPr algn="r" rtl="1">
                        <a:lnSpc>
                          <a:spcPct val="115000"/>
                        </a:lnSpc>
                        <a:spcAft>
                          <a:spcPts val="1000"/>
                        </a:spcAft>
                      </a:pPr>
                      <a:r>
                        <a:rPr lang="ar-SA" sz="2400">
                          <a:solidFill>
                            <a:schemeClr val="tx1"/>
                          </a:solidFill>
                          <a:effectLst/>
                          <a:latin typeface="Times New Roman" pitchFamily="18" charset="0"/>
                          <a:cs typeface="Times New Roman" pitchFamily="18" charset="0"/>
                        </a:rPr>
                        <a:t>معتز بن موسى مبارك العتيبي</a:t>
                      </a:r>
                      <a:endParaRPr lang="en-US" sz="2400">
                        <a:solidFill>
                          <a:schemeClr val="tx1"/>
                        </a:solidFill>
                        <a:effectLst/>
                        <a:latin typeface="Times New Roman" pitchFamily="18" charset="0"/>
                        <a:ea typeface="Times New Roman"/>
                        <a:cs typeface="Times New Roman" pitchFamily="18" charset="0"/>
                      </a:endParaRPr>
                    </a:p>
                  </a:txBody>
                  <a:tcPr marL="35468" marR="35468" marT="0" marB="0">
                    <a:noFill/>
                  </a:tcPr>
                </a:tc>
              </a:tr>
              <a:tr h="225543">
                <a:tc>
                  <a:txBody>
                    <a:bodyPr/>
                    <a:lstStyle/>
                    <a:p>
                      <a:pPr algn="r" rtl="1">
                        <a:lnSpc>
                          <a:spcPct val="115000"/>
                        </a:lnSpc>
                        <a:spcAft>
                          <a:spcPts val="1000"/>
                        </a:spcAft>
                      </a:pPr>
                      <a:r>
                        <a:rPr lang="ar-SA" sz="2400">
                          <a:solidFill>
                            <a:schemeClr val="tx1"/>
                          </a:solidFill>
                          <a:effectLst/>
                          <a:latin typeface="Times New Roman" pitchFamily="18" charset="0"/>
                          <a:cs typeface="Times New Roman" pitchFamily="18" charset="0"/>
                        </a:rPr>
                        <a:t>رقم الهوية</a:t>
                      </a:r>
                      <a:endParaRPr lang="en-US" sz="2400">
                        <a:solidFill>
                          <a:schemeClr val="tx1"/>
                        </a:solidFill>
                        <a:effectLst/>
                        <a:latin typeface="Times New Roman" pitchFamily="18" charset="0"/>
                        <a:ea typeface="Times New Roman"/>
                        <a:cs typeface="Times New Roman" pitchFamily="18" charset="0"/>
                      </a:endParaRPr>
                    </a:p>
                  </a:txBody>
                  <a:tcPr marL="35468" marR="35468" marT="0" marB="0">
                    <a:noFill/>
                  </a:tcPr>
                </a:tc>
                <a:tc>
                  <a:txBody>
                    <a:bodyPr/>
                    <a:lstStyle/>
                    <a:p>
                      <a:pPr algn="r" rtl="1">
                        <a:lnSpc>
                          <a:spcPct val="115000"/>
                        </a:lnSpc>
                        <a:spcAft>
                          <a:spcPts val="1000"/>
                        </a:spcAft>
                      </a:pPr>
                      <a:r>
                        <a:rPr lang="ar-SA" sz="2400">
                          <a:solidFill>
                            <a:schemeClr val="tx1"/>
                          </a:solidFill>
                          <a:effectLst/>
                          <a:latin typeface="Times New Roman" pitchFamily="18" charset="0"/>
                          <a:cs typeface="Times New Roman" pitchFamily="18" charset="0"/>
                        </a:rPr>
                        <a:t>1104357247</a:t>
                      </a:r>
                      <a:endParaRPr lang="en-US" sz="2400">
                        <a:solidFill>
                          <a:schemeClr val="tx1"/>
                        </a:solidFill>
                        <a:effectLst/>
                        <a:latin typeface="Times New Roman" pitchFamily="18" charset="0"/>
                        <a:ea typeface="Times New Roman"/>
                        <a:cs typeface="Times New Roman" pitchFamily="18" charset="0"/>
                      </a:endParaRPr>
                    </a:p>
                  </a:txBody>
                  <a:tcPr marL="35468" marR="35468" marT="0" marB="0">
                    <a:noFill/>
                  </a:tcPr>
                </a:tc>
              </a:tr>
              <a:tr h="225543">
                <a:tc>
                  <a:txBody>
                    <a:bodyPr/>
                    <a:lstStyle/>
                    <a:p>
                      <a:pPr algn="r" rtl="1">
                        <a:lnSpc>
                          <a:spcPct val="115000"/>
                        </a:lnSpc>
                        <a:spcAft>
                          <a:spcPts val="1000"/>
                        </a:spcAft>
                      </a:pPr>
                      <a:r>
                        <a:rPr lang="ar-SA" sz="2400" dirty="0">
                          <a:solidFill>
                            <a:schemeClr val="tx1"/>
                          </a:solidFill>
                          <a:effectLst/>
                          <a:latin typeface="Times New Roman" pitchFamily="18" charset="0"/>
                          <a:cs typeface="Times New Roman" pitchFamily="18" charset="0"/>
                        </a:rPr>
                        <a:t>مصدرها</a:t>
                      </a:r>
                      <a:endParaRPr lang="en-US" sz="2400" dirty="0">
                        <a:solidFill>
                          <a:schemeClr val="tx1"/>
                        </a:solidFill>
                        <a:effectLst/>
                        <a:latin typeface="Times New Roman" pitchFamily="18" charset="0"/>
                        <a:ea typeface="Times New Roman"/>
                        <a:cs typeface="Times New Roman" pitchFamily="18" charset="0"/>
                      </a:endParaRPr>
                    </a:p>
                  </a:txBody>
                  <a:tcPr marL="35468" marR="35468" marT="0" marB="0">
                    <a:noFill/>
                  </a:tcPr>
                </a:tc>
                <a:tc>
                  <a:txBody>
                    <a:bodyPr/>
                    <a:lstStyle/>
                    <a:p>
                      <a:pPr algn="r" rtl="1">
                        <a:lnSpc>
                          <a:spcPct val="115000"/>
                        </a:lnSpc>
                        <a:spcAft>
                          <a:spcPts val="1000"/>
                        </a:spcAft>
                      </a:pPr>
                      <a:r>
                        <a:rPr lang="ar-SA" sz="2400" dirty="0">
                          <a:solidFill>
                            <a:schemeClr val="tx1"/>
                          </a:solidFill>
                          <a:effectLst/>
                          <a:latin typeface="Times New Roman" pitchFamily="18" charset="0"/>
                          <a:cs typeface="Times New Roman" pitchFamily="18" charset="0"/>
                        </a:rPr>
                        <a:t>الرياض</a:t>
                      </a:r>
                      <a:endParaRPr lang="en-US" sz="2400" dirty="0">
                        <a:solidFill>
                          <a:schemeClr val="tx1"/>
                        </a:solidFill>
                        <a:effectLst/>
                        <a:latin typeface="Times New Roman" pitchFamily="18" charset="0"/>
                        <a:ea typeface="Times New Roman"/>
                        <a:cs typeface="Times New Roman" pitchFamily="18" charset="0"/>
                      </a:endParaRPr>
                    </a:p>
                  </a:txBody>
                  <a:tcPr marL="35468" marR="35468" marT="0" marB="0">
                    <a:noFill/>
                  </a:tcPr>
                </a:tc>
              </a:tr>
              <a:tr h="239343">
                <a:tc>
                  <a:txBody>
                    <a:bodyPr/>
                    <a:lstStyle/>
                    <a:p>
                      <a:pPr algn="r" rtl="1">
                        <a:lnSpc>
                          <a:spcPct val="115000"/>
                        </a:lnSpc>
                        <a:spcAft>
                          <a:spcPts val="1000"/>
                        </a:spcAft>
                      </a:pPr>
                      <a:r>
                        <a:rPr lang="ar-SA" sz="2400">
                          <a:solidFill>
                            <a:schemeClr val="tx1"/>
                          </a:solidFill>
                          <a:effectLst/>
                          <a:latin typeface="Times New Roman" pitchFamily="18" charset="0"/>
                          <a:cs typeface="Times New Roman" pitchFamily="18" charset="0"/>
                        </a:rPr>
                        <a:t>تاريخ الإصدار</a:t>
                      </a:r>
                      <a:endParaRPr lang="en-US" sz="2400">
                        <a:solidFill>
                          <a:schemeClr val="tx1"/>
                        </a:solidFill>
                        <a:effectLst/>
                        <a:latin typeface="Times New Roman" pitchFamily="18" charset="0"/>
                        <a:ea typeface="Times New Roman"/>
                        <a:cs typeface="Times New Roman" pitchFamily="18" charset="0"/>
                      </a:endParaRPr>
                    </a:p>
                  </a:txBody>
                  <a:tcPr marL="35468" marR="35468" marT="0" marB="0">
                    <a:noFill/>
                  </a:tcPr>
                </a:tc>
                <a:tc>
                  <a:txBody>
                    <a:bodyPr/>
                    <a:lstStyle/>
                    <a:p>
                      <a:pPr algn="r" rtl="1">
                        <a:lnSpc>
                          <a:spcPct val="115000"/>
                        </a:lnSpc>
                        <a:spcAft>
                          <a:spcPts val="1000"/>
                        </a:spcAft>
                      </a:pPr>
                      <a:r>
                        <a:rPr lang="ar-SA" sz="2400">
                          <a:solidFill>
                            <a:schemeClr val="tx1"/>
                          </a:solidFill>
                          <a:effectLst/>
                          <a:latin typeface="Times New Roman" pitchFamily="18" charset="0"/>
                          <a:cs typeface="Times New Roman" pitchFamily="18" charset="0"/>
                        </a:rPr>
                        <a:t>17/4/1427هـ</a:t>
                      </a:r>
                      <a:endParaRPr lang="en-US" sz="2400">
                        <a:solidFill>
                          <a:schemeClr val="tx1"/>
                        </a:solidFill>
                        <a:effectLst/>
                        <a:latin typeface="Times New Roman" pitchFamily="18" charset="0"/>
                        <a:ea typeface="Times New Roman"/>
                        <a:cs typeface="Times New Roman" pitchFamily="18" charset="0"/>
                      </a:endParaRPr>
                    </a:p>
                  </a:txBody>
                  <a:tcPr marL="35468" marR="35468" marT="0" marB="0">
                    <a:noFill/>
                  </a:tcPr>
                </a:tc>
              </a:tr>
              <a:tr h="225543">
                <a:tc>
                  <a:txBody>
                    <a:bodyPr/>
                    <a:lstStyle/>
                    <a:p>
                      <a:pPr algn="r" rtl="1">
                        <a:lnSpc>
                          <a:spcPct val="115000"/>
                        </a:lnSpc>
                        <a:spcAft>
                          <a:spcPts val="1000"/>
                        </a:spcAft>
                      </a:pPr>
                      <a:r>
                        <a:rPr lang="ar-SA" sz="2400">
                          <a:solidFill>
                            <a:schemeClr val="tx1"/>
                          </a:solidFill>
                          <a:effectLst/>
                          <a:latin typeface="Times New Roman" pitchFamily="18" charset="0"/>
                          <a:cs typeface="Times New Roman" pitchFamily="18" charset="0"/>
                        </a:rPr>
                        <a:t>تاريخ الميلاد</a:t>
                      </a:r>
                      <a:endParaRPr lang="en-US" sz="2400">
                        <a:solidFill>
                          <a:schemeClr val="tx1"/>
                        </a:solidFill>
                        <a:effectLst/>
                        <a:latin typeface="Times New Roman" pitchFamily="18" charset="0"/>
                        <a:ea typeface="Times New Roman"/>
                        <a:cs typeface="Times New Roman" pitchFamily="18" charset="0"/>
                      </a:endParaRPr>
                    </a:p>
                  </a:txBody>
                  <a:tcPr marL="35468" marR="35468" marT="0" marB="0">
                    <a:noFill/>
                  </a:tcPr>
                </a:tc>
                <a:tc>
                  <a:txBody>
                    <a:bodyPr/>
                    <a:lstStyle/>
                    <a:p>
                      <a:pPr algn="r" rtl="1">
                        <a:lnSpc>
                          <a:spcPct val="115000"/>
                        </a:lnSpc>
                        <a:spcAft>
                          <a:spcPts val="1000"/>
                        </a:spcAft>
                      </a:pPr>
                      <a:r>
                        <a:rPr lang="ar-SA" sz="2400">
                          <a:solidFill>
                            <a:schemeClr val="tx1"/>
                          </a:solidFill>
                          <a:effectLst/>
                          <a:latin typeface="Times New Roman" pitchFamily="18" charset="0"/>
                          <a:cs typeface="Times New Roman" pitchFamily="18" charset="0"/>
                        </a:rPr>
                        <a:t>15/1/1412هـ</a:t>
                      </a:r>
                      <a:endParaRPr lang="en-US" sz="2400">
                        <a:solidFill>
                          <a:schemeClr val="tx1"/>
                        </a:solidFill>
                        <a:effectLst/>
                        <a:latin typeface="Times New Roman" pitchFamily="18" charset="0"/>
                        <a:ea typeface="Times New Roman"/>
                        <a:cs typeface="Times New Roman" pitchFamily="18" charset="0"/>
                      </a:endParaRPr>
                    </a:p>
                  </a:txBody>
                  <a:tcPr marL="35468" marR="35468" marT="0" marB="0">
                    <a:noFill/>
                  </a:tcPr>
                </a:tc>
              </a:tr>
              <a:tr h="225543">
                <a:tc>
                  <a:txBody>
                    <a:bodyPr/>
                    <a:lstStyle/>
                    <a:p>
                      <a:pPr algn="r" rtl="1">
                        <a:lnSpc>
                          <a:spcPct val="115000"/>
                        </a:lnSpc>
                        <a:spcAft>
                          <a:spcPts val="1000"/>
                        </a:spcAft>
                      </a:pPr>
                      <a:r>
                        <a:rPr lang="ar-SA" sz="2400">
                          <a:solidFill>
                            <a:schemeClr val="tx1"/>
                          </a:solidFill>
                          <a:effectLst/>
                          <a:latin typeface="Times New Roman" pitchFamily="18" charset="0"/>
                          <a:cs typeface="Times New Roman" pitchFamily="18" charset="0"/>
                        </a:rPr>
                        <a:t>محل الميلاد</a:t>
                      </a:r>
                      <a:endParaRPr lang="en-US" sz="2400">
                        <a:solidFill>
                          <a:schemeClr val="tx1"/>
                        </a:solidFill>
                        <a:effectLst/>
                        <a:latin typeface="Times New Roman" pitchFamily="18" charset="0"/>
                        <a:ea typeface="Times New Roman"/>
                        <a:cs typeface="Times New Roman" pitchFamily="18" charset="0"/>
                      </a:endParaRPr>
                    </a:p>
                  </a:txBody>
                  <a:tcPr marL="35468" marR="35468" marT="0" marB="0">
                    <a:noFill/>
                  </a:tcPr>
                </a:tc>
                <a:tc>
                  <a:txBody>
                    <a:bodyPr/>
                    <a:lstStyle/>
                    <a:p>
                      <a:pPr algn="r" rtl="1">
                        <a:lnSpc>
                          <a:spcPct val="115000"/>
                        </a:lnSpc>
                        <a:spcAft>
                          <a:spcPts val="1000"/>
                        </a:spcAft>
                      </a:pPr>
                      <a:r>
                        <a:rPr lang="ar-SA" sz="2400" dirty="0">
                          <a:solidFill>
                            <a:schemeClr val="tx1"/>
                          </a:solidFill>
                          <a:effectLst/>
                          <a:latin typeface="Times New Roman" pitchFamily="18" charset="0"/>
                          <a:cs typeface="Times New Roman" pitchFamily="18" charset="0"/>
                        </a:rPr>
                        <a:t>الرياض</a:t>
                      </a:r>
                      <a:endParaRPr lang="en-US" sz="2400" dirty="0">
                        <a:solidFill>
                          <a:schemeClr val="tx1"/>
                        </a:solidFill>
                        <a:effectLst/>
                        <a:latin typeface="Times New Roman" pitchFamily="18" charset="0"/>
                        <a:ea typeface="Times New Roman"/>
                        <a:cs typeface="Times New Roman" pitchFamily="18" charset="0"/>
                      </a:endParaRPr>
                    </a:p>
                  </a:txBody>
                  <a:tcPr marL="35468" marR="35468" marT="0" marB="0">
                    <a:noFill/>
                  </a:tcPr>
                </a:tc>
              </a:tr>
              <a:tr h="266836">
                <a:tc>
                  <a:txBody>
                    <a:bodyPr/>
                    <a:lstStyle/>
                    <a:p>
                      <a:pPr algn="r" rtl="1">
                        <a:lnSpc>
                          <a:spcPct val="115000"/>
                        </a:lnSpc>
                        <a:spcAft>
                          <a:spcPts val="1000"/>
                        </a:spcAft>
                      </a:pPr>
                      <a:r>
                        <a:rPr lang="ar-SA" sz="2400" dirty="0">
                          <a:solidFill>
                            <a:schemeClr val="tx1"/>
                          </a:solidFill>
                          <a:effectLst/>
                          <a:latin typeface="Times New Roman" pitchFamily="18" charset="0"/>
                          <a:cs typeface="Times New Roman" pitchFamily="18" charset="0"/>
                        </a:rPr>
                        <a:t>الحالة الاجتماعية</a:t>
                      </a:r>
                      <a:endParaRPr lang="en-US" sz="2400" dirty="0">
                        <a:solidFill>
                          <a:schemeClr val="tx1"/>
                        </a:solidFill>
                        <a:effectLst/>
                        <a:latin typeface="Times New Roman" pitchFamily="18" charset="0"/>
                        <a:ea typeface="Times New Roman"/>
                        <a:cs typeface="Times New Roman" pitchFamily="18" charset="0"/>
                      </a:endParaRPr>
                    </a:p>
                  </a:txBody>
                  <a:tcPr marL="35468" marR="35468" marT="0" marB="0">
                    <a:noFill/>
                  </a:tcPr>
                </a:tc>
                <a:tc>
                  <a:txBody>
                    <a:bodyPr/>
                    <a:lstStyle/>
                    <a:p>
                      <a:pPr algn="r" rtl="1">
                        <a:lnSpc>
                          <a:spcPct val="115000"/>
                        </a:lnSpc>
                        <a:spcAft>
                          <a:spcPts val="1000"/>
                        </a:spcAft>
                      </a:pPr>
                      <a:r>
                        <a:rPr lang="ar-SA" sz="2400" dirty="0">
                          <a:solidFill>
                            <a:schemeClr val="tx1"/>
                          </a:solidFill>
                          <a:effectLst/>
                          <a:latin typeface="Times New Roman" pitchFamily="18" charset="0"/>
                          <a:cs typeface="Times New Roman" pitchFamily="18" charset="0"/>
                        </a:rPr>
                        <a:t>أعزب</a:t>
                      </a:r>
                      <a:endParaRPr lang="en-US" sz="2400" dirty="0">
                        <a:solidFill>
                          <a:schemeClr val="tx1"/>
                        </a:solidFill>
                        <a:effectLst/>
                        <a:latin typeface="Times New Roman" pitchFamily="18" charset="0"/>
                        <a:ea typeface="Times New Roman"/>
                        <a:cs typeface="Times New Roman" pitchFamily="18" charset="0"/>
                      </a:endParaRPr>
                    </a:p>
                  </a:txBody>
                  <a:tcPr marL="35468" marR="35468" marT="0" marB="0">
                    <a:noFill/>
                  </a:tcPr>
                </a:tc>
              </a:tr>
              <a:tr h="225543">
                <a:tc>
                  <a:txBody>
                    <a:bodyPr/>
                    <a:lstStyle/>
                    <a:p>
                      <a:pPr algn="r" rtl="1">
                        <a:lnSpc>
                          <a:spcPct val="115000"/>
                        </a:lnSpc>
                        <a:spcAft>
                          <a:spcPts val="1000"/>
                        </a:spcAft>
                      </a:pPr>
                      <a:r>
                        <a:rPr lang="ar-SA" sz="2400">
                          <a:solidFill>
                            <a:schemeClr val="tx1"/>
                          </a:solidFill>
                          <a:effectLst/>
                          <a:latin typeface="Times New Roman" pitchFamily="18" charset="0"/>
                          <a:cs typeface="Times New Roman" pitchFamily="18" charset="0"/>
                        </a:rPr>
                        <a:t>الجنسية</a:t>
                      </a:r>
                      <a:endParaRPr lang="en-US" sz="2400">
                        <a:solidFill>
                          <a:schemeClr val="tx1"/>
                        </a:solidFill>
                        <a:effectLst/>
                        <a:latin typeface="Times New Roman" pitchFamily="18" charset="0"/>
                        <a:ea typeface="Times New Roman"/>
                        <a:cs typeface="Times New Roman" pitchFamily="18" charset="0"/>
                      </a:endParaRPr>
                    </a:p>
                  </a:txBody>
                  <a:tcPr marL="35468" marR="35468" marT="0" marB="0">
                    <a:noFill/>
                  </a:tcPr>
                </a:tc>
                <a:tc>
                  <a:txBody>
                    <a:bodyPr/>
                    <a:lstStyle/>
                    <a:p>
                      <a:pPr algn="r" rtl="1">
                        <a:lnSpc>
                          <a:spcPct val="115000"/>
                        </a:lnSpc>
                        <a:spcAft>
                          <a:spcPts val="1000"/>
                        </a:spcAft>
                      </a:pPr>
                      <a:r>
                        <a:rPr lang="ar-SA" sz="2400">
                          <a:solidFill>
                            <a:schemeClr val="tx1"/>
                          </a:solidFill>
                          <a:effectLst/>
                          <a:latin typeface="Times New Roman" pitchFamily="18" charset="0"/>
                          <a:cs typeface="Times New Roman" pitchFamily="18" charset="0"/>
                        </a:rPr>
                        <a:t>سعودي</a:t>
                      </a:r>
                      <a:endParaRPr lang="en-US" sz="2400">
                        <a:solidFill>
                          <a:schemeClr val="tx1"/>
                        </a:solidFill>
                        <a:effectLst/>
                        <a:latin typeface="Times New Roman" pitchFamily="18" charset="0"/>
                        <a:ea typeface="Times New Roman"/>
                        <a:cs typeface="Times New Roman" pitchFamily="18" charset="0"/>
                      </a:endParaRPr>
                    </a:p>
                  </a:txBody>
                  <a:tcPr marL="35468" marR="35468" marT="0" marB="0">
                    <a:noFill/>
                  </a:tcPr>
                </a:tc>
              </a:tr>
              <a:tr h="225543">
                <a:tc>
                  <a:txBody>
                    <a:bodyPr/>
                    <a:lstStyle/>
                    <a:p>
                      <a:pPr algn="r" rtl="1">
                        <a:lnSpc>
                          <a:spcPct val="115000"/>
                        </a:lnSpc>
                        <a:spcAft>
                          <a:spcPts val="1000"/>
                        </a:spcAft>
                      </a:pPr>
                      <a:r>
                        <a:rPr lang="ar-SA" sz="2400">
                          <a:solidFill>
                            <a:schemeClr val="tx1"/>
                          </a:solidFill>
                          <a:effectLst/>
                          <a:latin typeface="Times New Roman" pitchFamily="18" charset="0"/>
                          <a:cs typeface="Times New Roman" pitchFamily="18" charset="0"/>
                        </a:rPr>
                        <a:t>العنوان</a:t>
                      </a:r>
                      <a:endParaRPr lang="en-US" sz="2400">
                        <a:solidFill>
                          <a:schemeClr val="tx1"/>
                        </a:solidFill>
                        <a:effectLst/>
                        <a:latin typeface="Times New Roman" pitchFamily="18" charset="0"/>
                        <a:ea typeface="Times New Roman"/>
                        <a:cs typeface="Times New Roman" pitchFamily="18" charset="0"/>
                      </a:endParaRPr>
                    </a:p>
                  </a:txBody>
                  <a:tcPr marL="35468" marR="35468" marT="0" marB="0">
                    <a:noFill/>
                  </a:tcPr>
                </a:tc>
                <a:tc>
                  <a:txBody>
                    <a:bodyPr/>
                    <a:lstStyle/>
                    <a:p>
                      <a:pPr algn="r" rtl="1">
                        <a:lnSpc>
                          <a:spcPct val="115000"/>
                        </a:lnSpc>
                        <a:spcAft>
                          <a:spcPts val="1000"/>
                        </a:spcAft>
                      </a:pPr>
                      <a:r>
                        <a:rPr lang="ar-SA" sz="2400">
                          <a:solidFill>
                            <a:schemeClr val="tx1"/>
                          </a:solidFill>
                          <a:effectLst/>
                          <a:latin typeface="Times New Roman" pitchFamily="18" charset="0"/>
                          <a:cs typeface="Times New Roman" pitchFamily="18" charset="0"/>
                        </a:rPr>
                        <a:t>الرياض</a:t>
                      </a:r>
                      <a:endParaRPr lang="en-US" sz="2400">
                        <a:solidFill>
                          <a:schemeClr val="tx1"/>
                        </a:solidFill>
                        <a:effectLst/>
                        <a:latin typeface="Times New Roman" pitchFamily="18" charset="0"/>
                        <a:ea typeface="Times New Roman"/>
                        <a:cs typeface="Times New Roman" pitchFamily="18" charset="0"/>
                      </a:endParaRPr>
                    </a:p>
                  </a:txBody>
                  <a:tcPr marL="35468" marR="35468" marT="0" marB="0">
                    <a:noFill/>
                  </a:tcPr>
                </a:tc>
              </a:tr>
              <a:tr h="239343">
                <a:tc>
                  <a:txBody>
                    <a:bodyPr/>
                    <a:lstStyle/>
                    <a:p>
                      <a:pPr algn="r" rtl="1">
                        <a:lnSpc>
                          <a:spcPct val="115000"/>
                        </a:lnSpc>
                        <a:spcAft>
                          <a:spcPts val="1000"/>
                        </a:spcAft>
                      </a:pPr>
                      <a:r>
                        <a:rPr lang="ar-SA" sz="2400">
                          <a:solidFill>
                            <a:schemeClr val="tx1"/>
                          </a:solidFill>
                          <a:effectLst/>
                          <a:latin typeface="Times New Roman" pitchFamily="18" charset="0"/>
                          <a:cs typeface="Times New Roman" pitchFamily="18" charset="0"/>
                        </a:rPr>
                        <a:t>رقم الجوال</a:t>
                      </a:r>
                      <a:endParaRPr lang="en-US" sz="2400">
                        <a:solidFill>
                          <a:schemeClr val="tx1"/>
                        </a:solidFill>
                        <a:effectLst/>
                        <a:latin typeface="Times New Roman" pitchFamily="18" charset="0"/>
                        <a:ea typeface="Times New Roman"/>
                        <a:cs typeface="Times New Roman" pitchFamily="18" charset="0"/>
                      </a:endParaRPr>
                    </a:p>
                  </a:txBody>
                  <a:tcPr marL="35468" marR="35468" marT="0" marB="0">
                    <a:noFill/>
                  </a:tcPr>
                </a:tc>
                <a:tc>
                  <a:txBody>
                    <a:bodyPr/>
                    <a:lstStyle/>
                    <a:p>
                      <a:pPr algn="r" rtl="1">
                        <a:lnSpc>
                          <a:spcPct val="115000"/>
                        </a:lnSpc>
                        <a:spcAft>
                          <a:spcPts val="1000"/>
                        </a:spcAft>
                      </a:pPr>
                      <a:r>
                        <a:rPr lang="ar-SA" sz="2400">
                          <a:solidFill>
                            <a:schemeClr val="tx1"/>
                          </a:solidFill>
                          <a:effectLst/>
                          <a:latin typeface="Times New Roman" pitchFamily="18" charset="0"/>
                          <a:cs typeface="Times New Roman" pitchFamily="18" charset="0"/>
                        </a:rPr>
                        <a:t>0502000730</a:t>
                      </a:r>
                      <a:endParaRPr lang="en-US" sz="2400">
                        <a:solidFill>
                          <a:schemeClr val="tx1"/>
                        </a:solidFill>
                        <a:effectLst/>
                        <a:latin typeface="Times New Roman" pitchFamily="18" charset="0"/>
                        <a:ea typeface="Times New Roman"/>
                        <a:cs typeface="Times New Roman" pitchFamily="18" charset="0"/>
                      </a:endParaRPr>
                    </a:p>
                  </a:txBody>
                  <a:tcPr marL="35468" marR="35468" marT="0" marB="0">
                    <a:noFill/>
                  </a:tcPr>
                </a:tc>
              </a:tr>
              <a:tr h="266836">
                <a:tc>
                  <a:txBody>
                    <a:bodyPr/>
                    <a:lstStyle/>
                    <a:p>
                      <a:pPr algn="r" rtl="1">
                        <a:lnSpc>
                          <a:spcPct val="115000"/>
                        </a:lnSpc>
                        <a:spcAft>
                          <a:spcPts val="1000"/>
                        </a:spcAft>
                      </a:pPr>
                      <a:r>
                        <a:rPr lang="ar-SA" sz="2400">
                          <a:solidFill>
                            <a:schemeClr val="tx1"/>
                          </a:solidFill>
                          <a:effectLst/>
                          <a:latin typeface="Times New Roman" pitchFamily="18" charset="0"/>
                          <a:cs typeface="Times New Roman" pitchFamily="18" charset="0"/>
                        </a:rPr>
                        <a:t>البريد الالكتروني</a:t>
                      </a:r>
                      <a:endParaRPr lang="en-US" sz="2400">
                        <a:solidFill>
                          <a:schemeClr val="tx1"/>
                        </a:solidFill>
                        <a:effectLst/>
                        <a:latin typeface="Times New Roman" pitchFamily="18" charset="0"/>
                        <a:ea typeface="Times New Roman"/>
                        <a:cs typeface="Times New Roman" pitchFamily="18" charset="0"/>
                      </a:endParaRPr>
                    </a:p>
                  </a:txBody>
                  <a:tcPr marL="35468" marR="35468" marT="0" marB="0">
                    <a:noFill/>
                  </a:tcPr>
                </a:tc>
                <a:tc>
                  <a:txBody>
                    <a:bodyPr/>
                    <a:lstStyle/>
                    <a:p>
                      <a:pPr algn="r" rtl="1">
                        <a:lnSpc>
                          <a:spcPct val="115000"/>
                        </a:lnSpc>
                        <a:spcAft>
                          <a:spcPts val="1000"/>
                        </a:spcAft>
                      </a:pPr>
                      <a:r>
                        <a:rPr lang="en-US" sz="2400" dirty="0">
                          <a:solidFill>
                            <a:schemeClr val="tx1"/>
                          </a:solidFill>
                          <a:effectLst/>
                          <a:latin typeface="Times New Roman" pitchFamily="18" charset="0"/>
                          <a:cs typeface="Times New Roman" pitchFamily="18" charset="0"/>
                        </a:rPr>
                        <a:t>Mu3taz-00@hotmail.com</a:t>
                      </a:r>
                      <a:endParaRPr lang="en-US" sz="2400" dirty="0">
                        <a:solidFill>
                          <a:schemeClr val="tx1"/>
                        </a:solidFill>
                        <a:effectLst/>
                        <a:latin typeface="Times New Roman" pitchFamily="18" charset="0"/>
                        <a:ea typeface="Times New Roman"/>
                        <a:cs typeface="Times New Roman" pitchFamily="18" charset="0"/>
                      </a:endParaRPr>
                    </a:p>
                  </a:txBody>
                  <a:tcPr marL="35468" marR="35468" marT="0" marB="0">
                    <a:noFill/>
                  </a:tcPr>
                </a:tc>
              </a:tr>
            </a:tbl>
          </a:graphicData>
        </a:graphic>
      </p:graphicFrame>
      <p:pic>
        <p:nvPicPr>
          <p:cNvPr id="1026" name="Picture 2" descr="C:\Users\sameh\Desktop\20121210_003725.jpg"/>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l="5067" t="7042" r="4215" b="6834"/>
          <a:stretch/>
        </p:blipFill>
        <p:spPr bwMode="auto">
          <a:xfrm>
            <a:off x="406534" y="1750278"/>
            <a:ext cx="2293258" cy="290285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671210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heel(1)">
                                      <p:cBhvr>
                                        <p:cTn id="16" dur="20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1026"/>
                                        </p:tgtEl>
                                        <p:attrNameLst>
                                          <p:attrName>style.visibility</p:attrName>
                                        </p:attrNameLst>
                                      </p:cBhvr>
                                      <p:to>
                                        <p:strVal val="visible"/>
                                      </p:to>
                                    </p:set>
                                    <p:animEffect transition="in" filter="circle(in)">
                                      <p:cBhvr>
                                        <p:cTn id="21"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798959"/>
            <a:ext cx="8208912" cy="5078313"/>
          </a:xfrm>
          <a:prstGeom prst="rect">
            <a:avLst/>
          </a:prstGeom>
        </p:spPr>
        <p:txBody>
          <a:bodyPr wrap="square">
            <a:spAutoFit/>
          </a:bodyPr>
          <a:lstStyle/>
          <a:p>
            <a:pPr algn="just"/>
            <a:r>
              <a:rPr lang="ar-SA" sz="3600" dirty="0">
                <a:latin typeface="Arial" pitchFamily="34" charset="0"/>
                <a:cs typeface="Arial" pitchFamily="34" charset="0"/>
              </a:rPr>
              <a:t> أن هذا القسم مسئول عن الكثير من المهام و الواجبات الضرورية التي تتعلق بالمؤتمرات والندوات والجلسات والمناقشات وما إلى ذلك , فهنا يقوم الموظفين في هذا القسم بالأشراف الكامل من قبل بداية المؤتمر أو الحفل بأشهر إلى نهايته , ويتحمل موظفي القسم المسئولية التامة إذا حصل نقص في العمل , حيث أن قسم المراسم في العلاقات العامة بوزارة الداخلية يكون العمل فيه بجدية لأنه يجمع في الكثير من الأحيان كبار الشخصيات الهامة في الدولة .</a:t>
            </a:r>
            <a:endParaRPr lang="en-US" sz="3600" dirty="0">
              <a:latin typeface="Arial" pitchFamily="34" charset="0"/>
              <a:cs typeface="Arial" pitchFamily="34" charset="0"/>
            </a:endParaRPr>
          </a:p>
        </p:txBody>
      </p:sp>
    </p:spTree>
    <p:extLst>
      <p:ext uri="{BB962C8B-B14F-4D97-AF65-F5344CB8AC3E}">
        <p14:creationId xmlns="" xmlns:p14="http://schemas.microsoft.com/office/powerpoint/2010/main" val="121447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10559"/>
            <a:ext cx="8532440" cy="2554545"/>
          </a:xfrm>
          <a:prstGeom prst="rect">
            <a:avLst/>
          </a:prstGeom>
        </p:spPr>
        <p:txBody>
          <a:bodyPr wrap="square">
            <a:spAutoFit/>
          </a:bodyPr>
          <a:lstStyle/>
          <a:p>
            <a:pPr algn="just"/>
            <a:r>
              <a:rPr lang="ar-SA" sz="4000" dirty="0">
                <a:latin typeface="Arial" pitchFamily="34" charset="0"/>
                <a:cs typeface="Arial" pitchFamily="34" charset="0"/>
              </a:rPr>
              <a:t>وفي حالة القيام بالبدء للمؤتمر أو الحفل هناك خطوات رسمية لابد من إنهائها والموافقة عليها من قبل الإدارة العليا والمسئوليين في الوزارة ومن ثم التنسيق مع اللجان والفرق التالية :</a:t>
            </a:r>
            <a:endParaRPr lang="en-US" sz="4000" dirty="0">
              <a:latin typeface="Arial" pitchFamily="34" charset="0"/>
              <a:cs typeface="Arial" pitchFamily="34" charset="0"/>
            </a:endParaRPr>
          </a:p>
        </p:txBody>
      </p:sp>
    </p:spTree>
    <p:extLst>
      <p:ext uri="{BB962C8B-B14F-4D97-AF65-F5344CB8AC3E}">
        <p14:creationId xmlns="" xmlns:p14="http://schemas.microsoft.com/office/powerpoint/2010/main" val="121447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1640" y="908720"/>
            <a:ext cx="7128792" cy="4524315"/>
          </a:xfrm>
          <a:prstGeom prst="rect">
            <a:avLst/>
          </a:prstGeom>
        </p:spPr>
        <p:txBody>
          <a:bodyPr wrap="square">
            <a:spAutoFit/>
          </a:bodyPr>
          <a:lstStyle/>
          <a:p>
            <a:pPr lvl="0"/>
            <a:r>
              <a:rPr lang="ar-SA" sz="3200" b="1" dirty="0">
                <a:latin typeface="Arial" pitchFamily="34" charset="0"/>
                <a:cs typeface="Arial" pitchFamily="34" charset="0"/>
              </a:rPr>
              <a:t>اللجنة التحضيرية .</a:t>
            </a:r>
            <a:endParaRPr lang="en-US" sz="3200" b="1" dirty="0">
              <a:latin typeface="Arial" pitchFamily="34" charset="0"/>
              <a:cs typeface="Arial" pitchFamily="34" charset="0"/>
            </a:endParaRPr>
          </a:p>
          <a:p>
            <a:pPr lvl="0"/>
            <a:r>
              <a:rPr lang="ar-SA" sz="3200" b="1" dirty="0">
                <a:latin typeface="Arial" pitchFamily="34" charset="0"/>
                <a:cs typeface="Arial" pitchFamily="34" charset="0"/>
              </a:rPr>
              <a:t>اللجنة العليا .</a:t>
            </a:r>
            <a:endParaRPr lang="en-US" sz="3200" b="1" dirty="0">
              <a:latin typeface="Arial" pitchFamily="34" charset="0"/>
              <a:cs typeface="Arial" pitchFamily="34" charset="0"/>
            </a:endParaRPr>
          </a:p>
          <a:p>
            <a:pPr lvl="0"/>
            <a:r>
              <a:rPr lang="ar-SA" sz="3200" b="1" dirty="0">
                <a:latin typeface="Arial" pitchFamily="34" charset="0"/>
                <a:cs typeface="Arial" pitchFamily="34" charset="0"/>
              </a:rPr>
              <a:t>اللجنة العامة .</a:t>
            </a:r>
            <a:endParaRPr lang="en-US" sz="3200" b="1" dirty="0">
              <a:latin typeface="Arial" pitchFamily="34" charset="0"/>
              <a:cs typeface="Arial" pitchFamily="34" charset="0"/>
            </a:endParaRPr>
          </a:p>
          <a:p>
            <a:pPr lvl="0"/>
            <a:r>
              <a:rPr lang="ar-SA" sz="3200" b="1" dirty="0">
                <a:latin typeface="Arial" pitchFamily="34" charset="0"/>
                <a:cs typeface="Arial" pitchFamily="34" charset="0"/>
              </a:rPr>
              <a:t>اللجنة التنفيذية .</a:t>
            </a:r>
            <a:endParaRPr lang="en-US" sz="3200" b="1" dirty="0">
              <a:latin typeface="Arial" pitchFamily="34" charset="0"/>
              <a:cs typeface="Arial" pitchFamily="34" charset="0"/>
            </a:endParaRPr>
          </a:p>
          <a:p>
            <a:pPr lvl="0"/>
            <a:r>
              <a:rPr lang="ar-SA" sz="3200" b="1" dirty="0">
                <a:latin typeface="Arial" pitchFamily="34" charset="0"/>
                <a:cs typeface="Arial" pitchFamily="34" charset="0"/>
              </a:rPr>
              <a:t>لجنة العلاقات العامة .</a:t>
            </a:r>
            <a:endParaRPr lang="en-US" sz="3200" b="1" dirty="0">
              <a:latin typeface="Arial" pitchFamily="34" charset="0"/>
              <a:cs typeface="Arial" pitchFamily="34" charset="0"/>
            </a:endParaRPr>
          </a:p>
          <a:p>
            <a:pPr lvl="0"/>
            <a:r>
              <a:rPr lang="ar-SA" sz="3200" b="1" dirty="0">
                <a:latin typeface="Arial" pitchFamily="34" charset="0"/>
                <a:cs typeface="Arial" pitchFamily="34" charset="0"/>
              </a:rPr>
              <a:t>اللجنة المالية .</a:t>
            </a:r>
            <a:endParaRPr lang="en-US" sz="3200" b="1" dirty="0">
              <a:latin typeface="Arial" pitchFamily="34" charset="0"/>
              <a:cs typeface="Arial" pitchFamily="34" charset="0"/>
            </a:endParaRPr>
          </a:p>
          <a:p>
            <a:pPr lvl="0"/>
            <a:r>
              <a:rPr lang="ar-SA" sz="3200" b="1" dirty="0">
                <a:latin typeface="Arial" pitchFamily="34" charset="0"/>
                <a:cs typeface="Arial" pitchFamily="34" charset="0"/>
              </a:rPr>
              <a:t>اللجنة الإعلامية .</a:t>
            </a:r>
            <a:endParaRPr lang="en-US" sz="3200" b="1" dirty="0">
              <a:latin typeface="Arial" pitchFamily="34" charset="0"/>
              <a:cs typeface="Arial" pitchFamily="34" charset="0"/>
            </a:endParaRPr>
          </a:p>
          <a:p>
            <a:pPr lvl="0"/>
            <a:r>
              <a:rPr lang="ar-SA" sz="3200" b="1" dirty="0">
                <a:latin typeface="Arial" pitchFamily="34" charset="0"/>
                <a:cs typeface="Arial" pitchFamily="34" charset="0"/>
              </a:rPr>
              <a:t>لجنة المواصلات .</a:t>
            </a:r>
            <a:endParaRPr lang="en-US" sz="3200" b="1" dirty="0">
              <a:latin typeface="Arial" pitchFamily="34" charset="0"/>
              <a:cs typeface="Arial" pitchFamily="34" charset="0"/>
            </a:endParaRPr>
          </a:p>
          <a:p>
            <a:pPr lvl="0"/>
            <a:r>
              <a:rPr lang="ar-SA" sz="3200" b="1" dirty="0">
                <a:latin typeface="Arial" pitchFamily="34" charset="0"/>
                <a:cs typeface="Arial" pitchFamily="34" charset="0"/>
              </a:rPr>
              <a:t>لجنة الإسكان </a:t>
            </a:r>
            <a:r>
              <a:rPr lang="ar-SA" sz="3200" b="1" dirty="0" smtClean="0">
                <a:latin typeface="Arial" pitchFamily="34" charset="0"/>
                <a:cs typeface="Arial" pitchFamily="34" charset="0"/>
              </a:rPr>
              <a:t>.</a:t>
            </a:r>
            <a:endParaRPr lang="en-US" sz="3200" b="1" dirty="0">
              <a:latin typeface="Arial" pitchFamily="34" charset="0"/>
              <a:cs typeface="Arial" pitchFamily="34" charset="0"/>
            </a:endParaRPr>
          </a:p>
        </p:txBody>
      </p:sp>
      <p:sp>
        <p:nvSpPr>
          <p:cNvPr id="2" name="Rectangle 1"/>
          <p:cNvSpPr/>
          <p:nvPr/>
        </p:nvSpPr>
        <p:spPr>
          <a:xfrm>
            <a:off x="107504" y="908720"/>
            <a:ext cx="4572000" cy="4524315"/>
          </a:xfrm>
          <a:prstGeom prst="rect">
            <a:avLst/>
          </a:prstGeom>
        </p:spPr>
        <p:txBody>
          <a:bodyPr>
            <a:spAutoFit/>
          </a:bodyPr>
          <a:lstStyle/>
          <a:p>
            <a:pPr lvl="0"/>
            <a:r>
              <a:rPr lang="ar-SA" sz="3200" b="1" dirty="0">
                <a:latin typeface="Arial" pitchFamily="34" charset="0"/>
                <a:cs typeface="Arial" pitchFamily="34" charset="0"/>
              </a:rPr>
              <a:t>لجنة الاستقبال .</a:t>
            </a:r>
            <a:endParaRPr lang="en-US" sz="3200" b="1" dirty="0">
              <a:latin typeface="Arial" pitchFamily="34" charset="0"/>
              <a:cs typeface="Arial" pitchFamily="34" charset="0"/>
            </a:endParaRPr>
          </a:p>
          <a:p>
            <a:pPr lvl="0"/>
            <a:r>
              <a:rPr lang="ar-SA" sz="3200" b="1" dirty="0">
                <a:latin typeface="Arial" pitchFamily="34" charset="0"/>
                <a:cs typeface="Arial" pitchFamily="34" charset="0"/>
              </a:rPr>
              <a:t>لجنة المرافقين .</a:t>
            </a:r>
            <a:endParaRPr lang="en-US" sz="3200" b="1" dirty="0">
              <a:latin typeface="Arial" pitchFamily="34" charset="0"/>
              <a:cs typeface="Arial" pitchFamily="34" charset="0"/>
            </a:endParaRPr>
          </a:p>
          <a:p>
            <a:pPr lvl="0"/>
            <a:r>
              <a:rPr lang="ar-SA" sz="3200" b="1" dirty="0">
                <a:latin typeface="Arial" pitchFamily="34" charset="0"/>
                <a:cs typeface="Arial" pitchFamily="34" charset="0"/>
              </a:rPr>
              <a:t>اللجنة الفنية .</a:t>
            </a:r>
            <a:endParaRPr lang="en-US" sz="3200" b="1" dirty="0">
              <a:latin typeface="Arial" pitchFamily="34" charset="0"/>
              <a:cs typeface="Arial" pitchFamily="34" charset="0"/>
            </a:endParaRPr>
          </a:p>
          <a:p>
            <a:pPr lvl="0"/>
            <a:r>
              <a:rPr lang="ar-SA" sz="3200" b="1" dirty="0">
                <a:latin typeface="Arial" pitchFamily="34" charset="0"/>
                <a:cs typeface="Arial" pitchFamily="34" charset="0"/>
              </a:rPr>
              <a:t>لجنة الخدمات المساندة .</a:t>
            </a:r>
            <a:endParaRPr lang="en-US" sz="3200" b="1" dirty="0">
              <a:latin typeface="Arial" pitchFamily="34" charset="0"/>
              <a:cs typeface="Arial" pitchFamily="34" charset="0"/>
            </a:endParaRPr>
          </a:p>
          <a:p>
            <a:pPr lvl="0"/>
            <a:r>
              <a:rPr lang="ar-SA" sz="3200" b="1" dirty="0">
                <a:latin typeface="Arial" pitchFamily="34" charset="0"/>
                <a:cs typeface="Arial" pitchFamily="34" charset="0"/>
              </a:rPr>
              <a:t>لجنة التغذية .</a:t>
            </a:r>
            <a:endParaRPr lang="en-US" sz="3200" b="1" dirty="0">
              <a:latin typeface="Arial" pitchFamily="34" charset="0"/>
              <a:cs typeface="Arial" pitchFamily="34" charset="0"/>
            </a:endParaRPr>
          </a:p>
          <a:p>
            <a:pPr lvl="0"/>
            <a:r>
              <a:rPr lang="ar-SA" sz="3200" b="1" dirty="0">
                <a:latin typeface="Arial" pitchFamily="34" charset="0"/>
                <a:cs typeface="Arial" pitchFamily="34" charset="0"/>
              </a:rPr>
              <a:t>لجنة النشاط الاجتماعي .</a:t>
            </a:r>
            <a:endParaRPr lang="en-US" sz="3200" b="1" dirty="0">
              <a:latin typeface="Arial" pitchFamily="34" charset="0"/>
              <a:cs typeface="Arial" pitchFamily="34" charset="0"/>
            </a:endParaRPr>
          </a:p>
          <a:p>
            <a:pPr lvl="0"/>
            <a:r>
              <a:rPr lang="ar-SA" sz="3200" b="1" dirty="0">
                <a:latin typeface="Arial" pitchFamily="34" charset="0"/>
                <a:cs typeface="Arial" pitchFamily="34" charset="0"/>
              </a:rPr>
              <a:t>لجنة الترجمة .</a:t>
            </a:r>
            <a:endParaRPr lang="en-US" sz="3200" b="1" dirty="0">
              <a:latin typeface="Arial" pitchFamily="34" charset="0"/>
              <a:cs typeface="Arial" pitchFamily="34" charset="0"/>
            </a:endParaRPr>
          </a:p>
          <a:p>
            <a:pPr lvl="0"/>
            <a:r>
              <a:rPr lang="ar-SA" sz="3200" b="1" dirty="0">
                <a:latin typeface="Arial" pitchFamily="34" charset="0"/>
                <a:cs typeface="Arial" pitchFamily="34" charset="0"/>
              </a:rPr>
              <a:t>اللجنة الأمنية العسكرية .</a:t>
            </a:r>
            <a:endParaRPr lang="en-US" sz="3200" b="1" dirty="0">
              <a:latin typeface="Arial" pitchFamily="34" charset="0"/>
              <a:cs typeface="Arial" pitchFamily="34" charset="0"/>
            </a:endParaRPr>
          </a:p>
          <a:p>
            <a:pPr lvl="0"/>
            <a:r>
              <a:rPr lang="ar-SA" sz="3200" b="1" dirty="0">
                <a:latin typeface="Arial" pitchFamily="34" charset="0"/>
                <a:cs typeface="Arial" pitchFamily="34" charset="0"/>
              </a:rPr>
              <a:t>لجنة المعرض المصاحب .</a:t>
            </a:r>
            <a:endParaRPr lang="en-US" sz="3200" b="1" dirty="0">
              <a:latin typeface="Arial" pitchFamily="34" charset="0"/>
              <a:cs typeface="Arial" pitchFamily="34" charset="0"/>
            </a:endParaRPr>
          </a:p>
        </p:txBody>
      </p:sp>
    </p:spTree>
    <p:extLst>
      <p:ext uri="{BB962C8B-B14F-4D97-AF65-F5344CB8AC3E}">
        <p14:creationId xmlns="" xmlns:p14="http://schemas.microsoft.com/office/powerpoint/2010/main" val="548240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down)">
                                      <p:cBhvr>
                                        <p:cTn id="16" dur="580">
                                          <p:stCondLst>
                                            <p:cond delay="0"/>
                                          </p:stCondLst>
                                        </p:cTn>
                                        <p:tgtEl>
                                          <p:spTgt spid="2"/>
                                        </p:tgtEl>
                                      </p:cBhvr>
                                    </p:animEffect>
                                    <p:anim calcmode="lin" valueType="num">
                                      <p:cBhvr>
                                        <p:cTn id="17"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2" dur="26">
                                          <p:stCondLst>
                                            <p:cond delay="650"/>
                                          </p:stCondLst>
                                        </p:cTn>
                                        <p:tgtEl>
                                          <p:spTgt spid="2"/>
                                        </p:tgtEl>
                                      </p:cBhvr>
                                      <p:to x="100000" y="60000"/>
                                    </p:animScale>
                                    <p:animScale>
                                      <p:cBhvr>
                                        <p:cTn id="23" dur="166" decel="50000">
                                          <p:stCondLst>
                                            <p:cond delay="676"/>
                                          </p:stCondLst>
                                        </p:cTn>
                                        <p:tgtEl>
                                          <p:spTgt spid="2"/>
                                        </p:tgtEl>
                                      </p:cBhvr>
                                      <p:to x="100000" y="100000"/>
                                    </p:animScale>
                                    <p:animScale>
                                      <p:cBhvr>
                                        <p:cTn id="24" dur="26">
                                          <p:stCondLst>
                                            <p:cond delay="1312"/>
                                          </p:stCondLst>
                                        </p:cTn>
                                        <p:tgtEl>
                                          <p:spTgt spid="2"/>
                                        </p:tgtEl>
                                      </p:cBhvr>
                                      <p:to x="100000" y="80000"/>
                                    </p:animScale>
                                    <p:animScale>
                                      <p:cBhvr>
                                        <p:cTn id="25" dur="166" decel="50000">
                                          <p:stCondLst>
                                            <p:cond delay="1338"/>
                                          </p:stCondLst>
                                        </p:cTn>
                                        <p:tgtEl>
                                          <p:spTgt spid="2"/>
                                        </p:tgtEl>
                                      </p:cBhvr>
                                      <p:to x="100000" y="100000"/>
                                    </p:animScale>
                                    <p:animScale>
                                      <p:cBhvr>
                                        <p:cTn id="26" dur="26">
                                          <p:stCondLst>
                                            <p:cond delay="1642"/>
                                          </p:stCondLst>
                                        </p:cTn>
                                        <p:tgtEl>
                                          <p:spTgt spid="2"/>
                                        </p:tgtEl>
                                      </p:cBhvr>
                                      <p:to x="100000" y="90000"/>
                                    </p:animScale>
                                    <p:animScale>
                                      <p:cBhvr>
                                        <p:cTn id="27" dur="166" decel="50000">
                                          <p:stCondLst>
                                            <p:cond delay="1668"/>
                                          </p:stCondLst>
                                        </p:cTn>
                                        <p:tgtEl>
                                          <p:spTgt spid="2"/>
                                        </p:tgtEl>
                                      </p:cBhvr>
                                      <p:to x="100000" y="100000"/>
                                    </p:animScale>
                                    <p:animScale>
                                      <p:cBhvr>
                                        <p:cTn id="28" dur="26">
                                          <p:stCondLst>
                                            <p:cond delay="1808"/>
                                          </p:stCondLst>
                                        </p:cTn>
                                        <p:tgtEl>
                                          <p:spTgt spid="2"/>
                                        </p:tgtEl>
                                      </p:cBhvr>
                                      <p:to x="100000" y="95000"/>
                                    </p:animScale>
                                    <p:animScale>
                                      <p:cBhvr>
                                        <p:cTn id="29"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7928" y="2420888"/>
            <a:ext cx="5526360" cy="1754326"/>
          </a:xfrm>
          <a:prstGeom prst="rect">
            <a:avLst/>
          </a:prstGeom>
        </p:spPr>
        <p:txBody>
          <a:bodyPr wrap="square">
            <a:spAutoFit/>
          </a:bodyPr>
          <a:lstStyle/>
          <a:p>
            <a:pPr algn="ctr"/>
            <a:r>
              <a:rPr lang="ar-SA" sz="3600" dirty="0">
                <a:cs typeface="PT Bold Heading" pitchFamily="2" charset="-78"/>
              </a:rPr>
              <a:t>قد تستخدم جميع هذه اللجان وقد لا تستخدم كل هذا يحدده أهمية الحفل أو المؤتمر .</a:t>
            </a:r>
            <a:endParaRPr lang="en-US" sz="3600" dirty="0">
              <a:cs typeface="PT Bold Heading" pitchFamily="2" charset="-78"/>
            </a:endParaRPr>
          </a:p>
        </p:txBody>
      </p:sp>
    </p:spTree>
    <p:extLst>
      <p:ext uri="{BB962C8B-B14F-4D97-AF65-F5344CB8AC3E}">
        <p14:creationId xmlns="" xmlns:p14="http://schemas.microsoft.com/office/powerpoint/2010/main" val="121447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8028384" cy="1077218"/>
          </a:xfrm>
          <a:prstGeom prst="rect">
            <a:avLst/>
          </a:prstGeom>
        </p:spPr>
        <p:txBody>
          <a:bodyPr wrap="square">
            <a:spAutoFit/>
          </a:bodyPr>
          <a:lstStyle/>
          <a:p>
            <a:r>
              <a:rPr lang="ar-SA" sz="3200" b="1" dirty="0">
                <a:cs typeface="PT Bold Heading" pitchFamily="2" charset="-78"/>
              </a:rPr>
              <a:t>ومن أبرز الإيجابيات والسلبيات من وجهة نظري خلال مدة التدريب في وزارة الداخلية :</a:t>
            </a:r>
            <a:endParaRPr lang="en-US" sz="3200" dirty="0">
              <a:cs typeface="PT Bold Heading" pitchFamily="2" charset="-78"/>
            </a:endParaRPr>
          </a:p>
        </p:txBody>
      </p:sp>
      <p:sp>
        <p:nvSpPr>
          <p:cNvPr id="3" name="Rectangle 2"/>
          <p:cNvSpPr/>
          <p:nvPr/>
        </p:nvSpPr>
        <p:spPr>
          <a:xfrm>
            <a:off x="6084168" y="2030933"/>
            <a:ext cx="2196435" cy="523220"/>
          </a:xfrm>
          <a:prstGeom prst="rect">
            <a:avLst/>
          </a:prstGeom>
        </p:spPr>
        <p:txBody>
          <a:bodyPr wrap="none">
            <a:spAutoFit/>
          </a:bodyPr>
          <a:lstStyle/>
          <a:p>
            <a:r>
              <a:rPr lang="ar-SA" sz="2800" b="1" u="sng" dirty="0">
                <a:cs typeface="PT Bold Heading" pitchFamily="2" charset="-78"/>
              </a:rPr>
              <a:t>الإيجابيات هي :</a:t>
            </a:r>
            <a:endParaRPr lang="en-US" sz="2800" u="sng" dirty="0">
              <a:cs typeface="PT Bold Heading" pitchFamily="2" charset="-78"/>
            </a:endParaRPr>
          </a:p>
        </p:txBody>
      </p:sp>
      <p:sp>
        <p:nvSpPr>
          <p:cNvPr id="4" name="Rectangle 3"/>
          <p:cNvSpPr/>
          <p:nvPr/>
        </p:nvSpPr>
        <p:spPr>
          <a:xfrm>
            <a:off x="714017" y="2924944"/>
            <a:ext cx="7878464" cy="1938992"/>
          </a:xfrm>
          <a:prstGeom prst="rect">
            <a:avLst/>
          </a:prstGeom>
        </p:spPr>
        <p:txBody>
          <a:bodyPr wrap="square">
            <a:spAutoFit/>
          </a:bodyPr>
          <a:lstStyle/>
          <a:p>
            <a:pPr marL="342900" lvl="0" indent="-342900">
              <a:buFont typeface="Arial" pitchFamily="34" charset="0"/>
              <a:buChar char="•"/>
            </a:pPr>
            <a:r>
              <a:rPr lang="ar-SA" sz="2000" dirty="0">
                <a:latin typeface="Arial" pitchFamily="34" charset="0"/>
                <a:cs typeface="Arial" pitchFamily="34" charset="0"/>
              </a:rPr>
              <a:t>التجاوب السريع من قبل الموظفين مع طلاب التدريب .</a:t>
            </a:r>
            <a:endParaRPr lang="en-US" sz="2000" dirty="0">
              <a:latin typeface="Arial" pitchFamily="34" charset="0"/>
              <a:cs typeface="Arial" pitchFamily="34" charset="0"/>
            </a:endParaRPr>
          </a:p>
          <a:p>
            <a:pPr marL="342900" lvl="0" indent="-342900">
              <a:buFont typeface="Arial" pitchFamily="34" charset="0"/>
              <a:buChar char="•"/>
            </a:pPr>
            <a:r>
              <a:rPr lang="ar-SA" sz="2000" dirty="0">
                <a:latin typeface="Arial" pitchFamily="34" charset="0"/>
                <a:cs typeface="Arial" pitchFamily="34" charset="0"/>
              </a:rPr>
              <a:t>تعلم كيفية التنسيق مع وحدات الوزارة لنشر الأخبار في وسائل الإعلام .</a:t>
            </a:r>
            <a:endParaRPr lang="en-US" sz="2000" dirty="0">
              <a:latin typeface="Arial" pitchFamily="34" charset="0"/>
              <a:cs typeface="Arial" pitchFamily="34" charset="0"/>
            </a:endParaRPr>
          </a:p>
          <a:p>
            <a:pPr marL="342900" lvl="0" indent="-342900">
              <a:buFont typeface="Arial" pitchFamily="34" charset="0"/>
              <a:buChar char="•"/>
            </a:pPr>
            <a:r>
              <a:rPr lang="ar-SA" sz="2000" dirty="0">
                <a:latin typeface="Arial" pitchFamily="34" charset="0"/>
                <a:cs typeface="Arial" pitchFamily="34" charset="0"/>
              </a:rPr>
              <a:t>تعلم كيفية نشر أخبار الوزارة في موقعها الإلكتروني .</a:t>
            </a:r>
            <a:endParaRPr lang="en-US" sz="2000" dirty="0">
              <a:latin typeface="Arial" pitchFamily="34" charset="0"/>
              <a:cs typeface="Arial" pitchFamily="34" charset="0"/>
            </a:endParaRPr>
          </a:p>
          <a:p>
            <a:pPr marL="342900" lvl="0" indent="-342900">
              <a:buFont typeface="Arial" pitchFamily="34" charset="0"/>
              <a:buChar char="•"/>
            </a:pPr>
            <a:r>
              <a:rPr lang="ar-SA" sz="2000" dirty="0">
                <a:latin typeface="Arial" pitchFamily="34" charset="0"/>
                <a:cs typeface="Arial" pitchFamily="34" charset="0"/>
              </a:rPr>
              <a:t>تعلم كيفية إعداد الخطابات لوزارة الإعلام للتغطية الإعلامية للمناسبات الكبرى في الوزارة .</a:t>
            </a:r>
            <a:endParaRPr lang="en-US" sz="2000" dirty="0">
              <a:latin typeface="Arial" pitchFamily="34" charset="0"/>
              <a:cs typeface="Arial" pitchFamily="34" charset="0"/>
            </a:endParaRPr>
          </a:p>
          <a:p>
            <a:pPr marL="342900" lvl="0" indent="-342900">
              <a:buFont typeface="Arial" pitchFamily="34" charset="0"/>
              <a:buChar char="•"/>
            </a:pPr>
            <a:r>
              <a:rPr lang="ar-SA" sz="2000" dirty="0">
                <a:latin typeface="Arial" pitchFamily="34" charset="0"/>
                <a:cs typeface="Arial" pitchFamily="34" charset="0"/>
              </a:rPr>
              <a:t>حرص الوزارة على متابعة القضايا المحلية باستمرار . </a:t>
            </a:r>
            <a:endParaRPr lang="en-US" sz="2000" dirty="0">
              <a:latin typeface="Arial" pitchFamily="34" charset="0"/>
              <a:cs typeface="Arial" pitchFamily="34" charset="0"/>
            </a:endParaRPr>
          </a:p>
          <a:p>
            <a:pPr marL="342900" lvl="0" indent="-342900">
              <a:buFont typeface="Arial" pitchFamily="34" charset="0"/>
              <a:buChar char="•"/>
            </a:pPr>
            <a:r>
              <a:rPr lang="ar-SA" sz="2000" dirty="0">
                <a:latin typeface="Arial" pitchFamily="34" charset="0"/>
                <a:cs typeface="Arial" pitchFamily="34" charset="0"/>
              </a:rPr>
              <a:t>اهتمام الوزارة بالأخبار والمقالات المنشورة من الصحفيين عن الوزارة وما يتعلق بها . </a:t>
            </a:r>
            <a:endParaRPr lang="en-US" sz="2000" dirty="0">
              <a:latin typeface="Arial" pitchFamily="34" charset="0"/>
              <a:cs typeface="Arial" pitchFamily="34" charset="0"/>
            </a:endParaRPr>
          </a:p>
        </p:txBody>
      </p:sp>
    </p:spTree>
    <p:extLst>
      <p:ext uri="{BB962C8B-B14F-4D97-AF65-F5344CB8AC3E}">
        <p14:creationId xmlns="" xmlns:p14="http://schemas.microsoft.com/office/powerpoint/2010/main" val="121447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gtEl>
                                        <p:attrNameLst>
                                          <p:attrName>ppt_y</p:attrName>
                                        </p:attrNameLst>
                                      </p:cBhvr>
                                      <p:tavLst>
                                        <p:tav tm="0">
                                          <p:val>
                                            <p:strVal val="#ppt_y"/>
                                          </p:val>
                                        </p:tav>
                                        <p:tav tm="100000">
                                          <p:val>
                                            <p:strVal val="#ppt_y"/>
                                          </p:val>
                                        </p:tav>
                                      </p:tavLst>
                                    </p:anim>
                                    <p:anim calcmode="lin" valueType="num">
                                      <p:cBhvr>
                                        <p:cTn id="18"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9552" y="1988840"/>
            <a:ext cx="7920880" cy="2677656"/>
          </a:xfrm>
          <a:prstGeom prst="rect">
            <a:avLst/>
          </a:prstGeom>
        </p:spPr>
        <p:txBody>
          <a:bodyPr wrap="square">
            <a:spAutoFit/>
          </a:bodyPr>
          <a:lstStyle/>
          <a:p>
            <a:pPr marL="342900" lvl="0" indent="-342900">
              <a:buFont typeface="Arial" pitchFamily="34" charset="0"/>
              <a:buChar char="•"/>
            </a:pPr>
            <a:r>
              <a:rPr lang="ar-SA" sz="2400" dirty="0">
                <a:latin typeface="Arial" pitchFamily="34" charset="0"/>
                <a:cs typeface="Arial" pitchFamily="34" charset="0"/>
              </a:rPr>
              <a:t>تأكد الوزارة من صحة ودقة الأخبار الأمنية المنشورة عنها . </a:t>
            </a:r>
            <a:endParaRPr lang="en-US" sz="2400" dirty="0">
              <a:latin typeface="Arial" pitchFamily="34" charset="0"/>
              <a:cs typeface="Arial" pitchFamily="34" charset="0"/>
            </a:endParaRPr>
          </a:p>
          <a:p>
            <a:pPr marL="342900" lvl="0" indent="-342900">
              <a:buFont typeface="Arial" pitchFamily="34" charset="0"/>
              <a:buChar char="•"/>
            </a:pPr>
            <a:r>
              <a:rPr lang="ar-SA" sz="2400" dirty="0">
                <a:latin typeface="Arial" pitchFamily="34" charset="0"/>
                <a:cs typeface="Arial" pitchFamily="34" charset="0"/>
              </a:rPr>
              <a:t>حرص الموظفين على تدريبي بالطريقة النموذجية . </a:t>
            </a:r>
            <a:endParaRPr lang="en-US" sz="2400" dirty="0">
              <a:latin typeface="Arial" pitchFamily="34" charset="0"/>
              <a:cs typeface="Arial" pitchFamily="34" charset="0"/>
            </a:endParaRPr>
          </a:p>
          <a:p>
            <a:pPr marL="342900" lvl="0" indent="-342900">
              <a:buFont typeface="Arial" pitchFamily="34" charset="0"/>
              <a:buChar char="•"/>
            </a:pPr>
            <a:r>
              <a:rPr lang="ar-SA" sz="2400" dirty="0">
                <a:latin typeface="Arial" pitchFamily="34" charset="0"/>
                <a:cs typeface="Arial" pitchFamily="34" charset="0"/>
              </a:rPr>
              <a:t>حرص الوزارة على متابعة القضايا المحلية والخارجية باستمرار . </a:t>
            </a:r>
            <a:endParaRPr lang="en-US" sz="2400" dirty="0">
              <a:latin typeface="Arial" pitchFamily="34" charset="0"/>
              <a:cs typeface="Arial" pitchFamily="34" charset="0"/>
            </a:endParaRPr>
          </a:p>
          <a:p>
            <a:pPr marL="342900" lvl="0" indent="-342900">
              <a:buFont typeface="Arial" pitchFamily="34" charset="0"/>
              <a:buChar char="•"/>
            </a:pPr>
            <a:r>
              <a:rPr lang="ar-SA" sz="2400" dirty="0">
                <a:latin typeface="Arial" pitchFamily="34" charset="0"/>
                <a:cs typeface="Arial" pitchFamily="34" charset="0"/>
              </a:rPr>
              <a:t>اهتمام الوزارة بدقة عن ما ينشر عنها وما يتعلق بها  . </a:t>
            </a:r>
            <a:endParaRPr lang="en-US" sz="2400" dirty="0">
              <a:latin typeface="Arial" pitchFamily="34" charset="0"/>
              <a:cs typeface="Arial" pitchFamily="34" charset="0"/>
            </a:endParaRPr>
          </a:p>
          <a:p>
            <a:pPr marL="342900" lvl="0" indent="-342900">
              <a:buFont typeface="Arial" pitchFamily="34" charset="0"/>
              <a:buChar char="•"/>
            </a:pPr>
            <a:r>
              <a:rPr lang="ar-SA" sz="2400" dirty="0">
                <a:latin typeface="Arial" pitchFamily="34" charset="0"/>
                <a:cs typeface="Arial" pitchFamily="34" charset="0"/>
              </a:rPr>
              <a:t>الاهتمام بتوصيل صوت المواطن لكبار المسئولين في الدولة .</a:t>
            </a:r>
            <a:endParaRPr lang="en-US" sz="2400" dirty="0">
              <a:latin typeface="Arial" pitchFamily="34" charset="0"/>
              <a:cs typeface="Arial" pitchFamily="34" charset="0"/>
            </a:endParaRPr>
          </a:p>
          <a:p>
            <a:pPr marL="342900" lvl="0" indent="-342900">
              <a:buFont typeface="Arial" pitchFamily="34" charset="0"/>
              <a:buChar char="•"/>
            </a:pPr>
            <a:r>
              <a:rPr lang="ar-SA" sz="2400" dirty="0">
                <a:latin typeface="Arial" pitchFamily="34" charset="0"/>
                <a:cs typeface="Arial" pitchFamily="34" charset="0"/>
              </a:rPr>
              <a:t>حرص الوزارة على الظهور بصورة حسنة وجيدة في المؤتمرات والحفلات . </a:t>
            </a:r>
            <a:endParaRPr lang="en-US" sz="2400" dirty="0">
              <a:latin typeface="Arial" pitchFamily="34" charset="0"/>
              <a:cs typeface="Arial" pitchFamily="34" charset="0"/>
            </a:endParaRPr>
          </a:p>
          <a:p>
            <a:pPr marL="342900" lvl="0" indent="-342900">
              <a:buFont typeface="Arial" pitchFamily="34" charset="0"/>
              <a:buChar char="•"/>
            </a:pPr>
            <a:r>
              <a:rPr lang="ar-SA" sz="2400" dirty="0">
                <a:latin typeface="Arial" pitchFamily="34" charset="0"/>
                <a:cs typeface="Arial" pitchFamily="34" charset="0"/>
              </a:rPr>
              <a:t>اهتمام ومتابعة الوزارة بدقة للقسم الإعلامي حيث هو المتكفل بما ينشر عنها .</a:t>
            </a:r>
            <a:endParaRPr lang="en-US" sz="2400" dirty="0">
              <a:latin typeface="Arial" pitchFamily="34" charset="0"/>
              <a:cs typeface="Arial" pitchFamily="34" charset="0"/>
            </a:endParaRPr>
          </a:p>
        </p:txBody>
      </p:sp>
    </p:spTree>
    <p:extLst>
      <p:ext uri="{BB962C8B-B14F-4D97-AF65-F5344CB8AC3E}">
        <p14:creationId xmlns="" xmlns:p14="http://schemas.microsoft.com/office/powerpoint/2010/main" val="3191610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57227" y="476672"/>
            <a:ext cx="2468945" cy="584775"/>
          </a:xfrm>
          <a:prstGeom prst="rect">
            <a:avLst/>
          </a:prstGeom>
        </p:spPr>
        <p:txBody>
          <a:bodyPr wrap="none">
            <a:spAutoFit/>
          </a:bodyPr>
          <a:lstStyle/>
          <a:p>
            <a:r>
              <a:rPr lang="ar-SA" sz="3200" b="1" dirty="0">
                <a:cs typeface="PT Bold Heading" pitchFamily="2" charset="-78"/>
              </a:rPr>
              <a:t>السلبيات هي :</a:t>
            </a:r>
            <a:endParaRPr lang="en-US" sz="3200" dirty="0">
              <a:cs typeface="PT Bold Heading" pitchFamily="2" charset="-78"/>
            </a:endParaRPr>
          </a:p>
        </p:txBody>
      </p:sp>
      <p:sp>
        <p:nvSpPr>
          <p:cNvPr id="3" name="Rectangle 2"/>
          <p:cNvSpPr/>
          <p:nvPr/>
        </p:nvSpPr>
        <p:spPr>
          <a:xfrm>
            <a:off x="611560" y="1629375"/>
            <a:ext cx="7992888" cy="4524315"/>
          </a:xfrm>
          <a:prstGeom prst="rect">
            <a:avLst/>
          </a:prstGeom>
        </p:spPr>
        <p:txBody>
          <a:bodyPr wrap="square">
            <a:spAutoFit/>
          </a:bodyPr>
          <a:lstStyle/>
          <a:p>
            <a:pPr lvl="0" algn="just"/>
            <a:r>
              <a:rPr lang="ar-SA" sz="3200" dirty="0">
                <a:latin typeface="Arial" pitchFamily="34" charset="0"/>
                <a:cs typeface="Arial" pitchFamily="34" charset="0"/>
              </a:rPr>
              <a:t>كثرة الشعب المعنية بالعمل الإعلامي مثل وحدة الانترنت وشعبة الصحافة وفريق التغطية الإعلامية .</a:t>
            </a:r>
            <a:endParaRPr lang="en-US" sz="3200" dirty="0">
              <a:latin typeface="Arial" pitchFamily="34" charset="0"/>
              <a:cs typeface="Arial" pitchFamily="34" charset="0"/>
            </a:endParaRPr>
          </a:p>
          <a:p>
            <a:pPr lvl="0" algn="just"/>
            <a:r>
              <a:rPr lang="ar-SA" sz="3200" dirty="0">
                <a:latin typeface="Arial" pitchFamily="34" charset="0"/>
                <a:cs typeface="Arial" pitchFamily="34" charset="0"/>
              </a:rPr>
              <a:t>عدم توفر بعض الوظائف الفنية مثل عامل الإضاءة وفني </a:t>
            </a:r>
            <a:r>
              <a:rPr lang="ar-EG" sz="3200" dirty="0" smtClean="0">
                <a:latin typeface="Arial" pitchFamily="34" charset="0"/>
                <a:cs typeface="Arial" pitchFamily="34" charset="0"/>
              </a:rPr>
              <a:t/>
            </a:r>
            <a:br>
              <a:rPr lang="ar-EG" sz="3200" dirty="0" smtClean="0">
                <a:latin typeface="Arial" pitchFamily="34" charset="0"/>
                <a:cs typeface="Arial" pitchFamily="34" charset="0"/>
              </a:rPr>
            </a:br>
            <a:r>
              <a:rPr lang="ar-SA" sz="3200" dirty="0" smtClean="0">
                <a:latin typeface="Arial" pitchFamily="34" charset="0"/>
                <a:cs typeface="Arial" pitchFamily="34" charset="0"/>
              </a:rPr>
              <a:t>المونتاج </a:t>
            </a:r>
            <a:r>
              <a:rPr lang="ar-SA" sz="3200" dirty="0">
                <a:latin typeface="Arial" pitchFamily="34" charset="0"/>
                <a:cs typeface="Arial" pitchFamily="34" charset="0"/>
              </a:rPr>
              <a:t>.</a:t>
            </a:r>
            <a:endParaRPr lang="en-US" sz="3200" dirty="0">
              <a:latin typeface="Arial" pitchFamily="34" charset="0"/>
              <a:cs typeface="Arial" pitchFamily="34" charset="0"/>
            </a:endParaRPr>
          </a:p>
          <a:p>
            <a:pPr lvl="0" algn="just"/>
            <a:r>
              <a:rPr lang="ar-SA" sz="3200" dirty="0">
                <a:latin typeface="Arial" pitchFamily="34" charset="0"/>
                <a:cs typeface="Arial" pitchFamily="34" charset="0"/>
              </a:rPr>
              <a:t>عدم قدرتي على نشر الأخبار سواء في الموقع الداخلي لوزارة الداخلية أو الموقع الخارجي لها بسبب عدم إعطائي كافة الصلاحيات لأنه يتطلب مرور وقت طويل في الوزارة لفتح حساب خاص وأيضاً هذه الخاصية لا تمنح إلا للموظفين فقط  </a:t>
            </a:r>
            <a:r>
              <a:rPr lang="ar-SA" sz="3200" dirty="0" smtClean="0">
                <a:latin typeface="Arial" pitchFamily="34" charset="0"/>
                <a:cs typeface="Arial" pitchFamily="34" charset="0"/>
              </a:rPr>
              <a:t>.</a:t>
            </a:r>
            <a:endParaRPr lang="en-US" sz="3200" dirty="0">
              <a:latin typeface="Arial" pitchFamily="34" charset="0"/>
              <a:cs typeface="Arial" pitchFamily="34" charset="0"/>
            </a:endParaRPr>
          </a:p>
        </p:txBody>
      </p:sp>
    </p:spTree>
    <p:extLst>
      <p:ext uri="{BB962C8B-B14F-4D97-AF65-F5344CB8AC3E}">
        <p14:creationId xmlns="" xmlns:p14="http://schemas.microsoft.com/office/powerpoint/2010/main" val="121447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down)">
                                      <p:cBhvr>
                                        <p:cTn id="16" dur="580">
                                          <p:stCondLst>
                                            <p:cond delay="0"/>
                                          </p:stCondLst>
                                        </p:cTn>
                                        <p:tgtEl>
                                          <p:spTgt spid="3"/>
                                        </p:tgtEl>
                                      </p:cBhvr>
                                    </p:animEffect>
                                    <p:anim calcmode="lin" valueType="num">
                                      <p:cBhvr>
                                        <p:cTn id="17"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2" dur="26">
                                          <p:stCondLst>
                                            <p:cond delay="650"/>
                                          </p:stCondLst>
                                        </p:cTn>
                                        <p:tgtEl>
                                          <p:spTgt spid="3"/>
                                        </p:tgtEl>
                                      </p:cBhvr>
                                      <p:to x="100000" y="60000"/>
                                    </p:animScale>
                                    <p:animScale>
                                      <p:cBhvr>
                                        <p:cTn id="23" dur="166" decel="50000">
                                          <p:stCondLst>
                                            <p:cond delay="676"/>
                                          </p:stCondLst>
                                        </p:cTn>
                                        <p:tgtEl>
                                          <p:spTgt spid="3"/>
                                        </p:tgtEl>
                                      </p:cBhvr>
                                      <p:to x="100000" y="100000"/>
                                    </p:animScale>
                                    <p:animScale>
                                      <p:cBhvr>
                                        <p:cTn id="24" dur="26">
                                          <p:stCondLst>
                                            <p:cond delay="1312"/>
                                          </p:stCondLst>
                                        </p:cTn>
                                        <p:tgtEl>
                                          <p:spTgt spid="3"/>
                                        </p:tgtEl>
                                      </p:cBhvr>
                                      <p:to x="100000" y="80000"/>
                                    </p:animScale>
                                    <p:animScale>
                                      <p:cBhvr>
                                        <p:cTn id="25" dur="166" decel="50000">
                                          <p:stCondLst>
                                            <p:cond delay="1338"/>
                                          </p:stCondLst>
                                        </p:cTn>
                                        <p:tgtEl>
                                          <p:spTgt spid="3"/>
                                        </p:tgtEl>
                                      </p:cBhvr>
                                      <p:to x="100000" y="100000"/>
                                    </p:animScale>
                                    <p:animScale>
                                      <p:cBhvr>
                                        <p:cTn id="26" dur="26">
                                          <p:stCondLst>
                                            <p:cond delay="1642"/>
                                          </p:stCondLst>
                                        </p:cTn>
                                        <p:tgtEl>
                                          <p:spTgt spid="3"/>
                                        </p:tgtEl>
                                      </p:cBhvr>
                                      <p:to x="100000" y="90000"/>
                                    </p:animScale>
                                    <p:animScale>
                                      <p:cBhvr>
                                        <p:cTn id="27" dur="166" decel="50000">
                                          <p:stCondLst>
                                            <p:cond delay="1668"/>
                                          </p:stCondLst>
                                        </p:cTn>
                                        <p:tgtEl>
                                          <p:spTgt spid="3"/>
                                        </p:tgtEl>
                                      </p:cBhvr>
                                      <p:to x="100000" y="100000"/>
                                    </p:animScale>
                                    <p:animScale>
                                      <p:cBhvr>
                                        <p:cTn id="28" dur="26">
                                          <p:stCondLst>
                                            <p:cond delay="1808"/>
                                          </p:stCondLst>
                                        </p:cTn>
                                        <p:tgtEl>
                                          <p:spTgt spid="3"/>
                                        </p:tgtEl>
                                      </p:cBhvr>
                                      <p:to x="100000" y="95000"/>
                                    </p:animScale>
                                    <p:animScale>
                                      <p:cBhvr>
                                        <p:cTn id="29"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9592" y="1668864"/>
            <a:ext cx="7488832" cy="3416320"/>
          </a:xfrm>
          <a:prstGeom prst="rect">
            <a:avLst/>
          </a:prstGeom>
        </p:spPr>
        <p:txBody>
          <a:bodyPr wrap="square">
            <a:spAutoFit/>
          </a:bodyPr>
          <a:lstStyle/>
          <a:p>
            <a:pPr lvl="0" algn="just"/>
            <a:r>
              <a:rPr lang="ar-SA" sz="3600" dirty="0">
                <a:latin typeface="Arial" pitchFamily="34" charset="0"/>
                <a:cs typeface="Arial" pitchFamily="34" charset="0"/>
              </a:rPr>
              <a:t>عدم قدرتي على المشاركة في الندوات والمؤتمرات لأن هذه الخاصية لا تمنح إلا للموظفين المدنيين كانوا أم العسكريين .</a:t>
            </a:r>
            <a:endParaRPr lang="en-US" sz="3600" dirty="0">
              <a:latin typeface="Arial" pitchFamily="34" charset="0"/>
              <a:cs typeface="Arial" pitchFamily="34" charset="0"/>
            </a:endParaRPr>
          </a:p>
          <a:p>
            <a:pPr lvl="0" algn="just"/>
            <a:r>
              <a:rPr lang="ar-SA" sz="3600" dirty="0">
                <a:latin typeface="Arial" pitchFamily="34" charset="0"/>
                <a:cs typeface="Arial" pitchFamily="34" charset="0"/>
              </a:rPr>
              <a:t>صعوبة الدخول للوزارة بسبب التشدد الأمني حيث أن الدخول يستغرق وقت لا يقل عن عشرون دقيقة على الأقل وذلك يأخذ وقت من المتدرب .</a:t>
            </a:r>
            <a:endParaRPr lang="en-US" sz="3600" dirty="0">
              <a:latin typeface="Arial" pitchFamily="34" charset="0"/>
              <a:cs typeface="Arial" pitchFamily="34" charset="0"/>
            </a:endParaRPr>
          </a:p>
        </p:txBody>
      </p:sp>
    </p:spTree>
    <p:extLst>
      <p:ext uri="{BB962C8B-B14F-4D97-AF65-F5344CB8AC3E}">
        <p14:creationId xmlns="" xmlns:p14="http://schemas.microsoft.com/office/powerpoint/2010/main" val="3228520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0120" y="188640"/>
            <a:ext cx="7092280" cy="1077218"/>
          </a:xfrm>
          <a:prstGeom prst="rect">
            <a:avLst/>
          </a:prstGeom>
        </p:spPr>
        <p:txBody>
          <a:bodyPr wrap="square">
            <a:spAutoFit/>
          </a:bodyPr>
          <a:lstStyle/>
          <a:p>
            <a:r>
              <a:rPr lang="ar-SA" sz="3200" b="1" i="1" dirty="0">
                <a:cs typeface="PT Bold Heading" pitchFamily="2" charset="-78"/>
              </a:rPr>
              <a:t>الفوائد التي عادة علي من </a:t>
            </a:r>
            <a:r>
              <a:rPr lang="ar-SA" sz="3200" b="1" i="1" dirty="0" smtClean="0">
                <a:cs typeface="PT Bold Heading" pitchFamily="2" charset="-78"/>
              </a:rPr>
              <a:t>التدريب</a:t>
            </a:r>
            <a:r>
              <a:rPr lang="en-US" sz="3200" b="1" i="1" dirty="0" smtClean="0">
                <a:cs typeface="PT Bold Heading" pitchFamily="2" charset="-78"/>
              </a:rPr>
              <a:t/>
            </a:r>
            <a:br>
              <a:rPr lang="en-US" sz="3200" b="1" i="1" dirty="0" smtClean="0">
                <a:cs typeface="PT Bold Heading" pitchFamily="2" charset="-78"/>
              </a:rPr>
            </a:br>
            <a:r>
              <a:rPr lang="ar-SA" sz="3200" b="1" i="1" dirty="0" smtClean="0">
                <a:cs typeface="PT Bold Heading" pitchFamily="2" charset="-78"/>
              </a:rPr>
              <a:t> </a:t>
            </a:r>
            <a:r>
              <a:rPr lang="ar-SA" sz="3200" b="1" i="1" dirty="0">
                <a:cs typeface="PT Bold Heading" pitchFamily="2" charset="-78"/>
              </a:rPr>
              <a:t>في وزارة الداخلية هي :-</a:t>
            </a:r>
            <a:endParaRPr lang="en-US" sz="3200" dirty="0">
              <a:cs typeface="PT Bold Heading" pitchFamily="2" charset="-78"/>
            </a:endParaRPr>
          </a:p>
        </p:txBody>
      </p:sp>
      <p:sp>
        <p:nvSpPr>
          <p:cNvPr id="6" name="Rectangle 5"/>
          <p:cNvSpPr/>
          <p:nvPr/>
        </p:nvSpPr>
        <p:spPr>
          <a:xfrm>
            <a:off x="179512" y="1620083"/>
            <a:ext cx="8748464" cy="4401205"/>
          </a:xfrm>
          <a:prstGeom prst="rect">
            <a:avLst/>
          </a:prstGeom>
        </p:spPr>
        <p:txBody>
          <a:bodyPr wrap="square">
            <a:spAutoFit/>
          </a:bodyPr>
          <a:lstStyle/>
          <a:p>
            <a:pPr marL="457200" lvl="0" indent="-457200" algn="just">
              <a:buFont typeface="Arial" pitchFamily="34" charset="0"/>
              <a:buChar char="•"/>
            </a:pPr>
            <a:r>
              <a:rPr lang="ar-SA" sz="2800" dirty="0" smtClean="0">
                <a:latin typeface="Times New Roman" pitchFamily="18" charset="0"/>
                <a:cs typeface="Times New Roman" pitchFamily="18" charset="0"/>
              </a:rPr>
              <a:t>التغيير </a:t>
            </a:r>
            <a:r>
              <a:rPr lang="ar-SA" sz="2800" dirty="0">
                <a:latin typeface="Times New Roman" pitchFamily="18" charset="0"/>
                <a:cs typeface="Times New Roman" pitchFamily="18" charset="0"/>
              </a:rPr>
              <a:t>عن بيئة الجامعة . </a:t>
            </a:r>
            <a:endParaRPr lang="en-US" sz="2800" dirty="0">
              <a:latin typeface="Times New Roman" pitchFamily="18" charset="0"/>
              <a:cs typeface="Times New Roman" pitchFamily="18" charset="0"/>
            </a:endParaRPr>
          </a:p>
          <a:p>
            <a:pPr marL="457200" lvl="0" indent="-457200" algn="just">
              <a:buFont typeface="Arial" pitchFamily="34" charset="0"/>
              <a:buChar char="•"/>
            </a:pPr>
            <a:r>
              <a:rPr lang="ar-SA" sz="2800" dirty="0">
                <a:latin typeface="Times New Roman" pitchFamily="18" charset="0"/>
                <a:cs typeface="Times New Roman" pitchFamily="18" charset="0"/>
              </a:rPr>
              <a:t>تعلمت الدقة والانضباط بالمواعيد مثل مواعيد الحضور والانصراف .</a:t>
            </a:r>
            <a:endParaRPr lang="en-US" sz="2800" dirty="0">
              <a:latin typeface="Times New Roman" pitchFamily="18" charset="0"/>
              <a:cs typeface="Times New Roman" pitchFamily="18" charset="0"/>
            </a:endParaRPr>
          </a:p>
          <a:p>
            <a:pPr marL="457200" lvl="0" indent="-457200" algn="just">
              <a:buFont typeface="Arial" pitchFamily="34" charset="0"/>
              <a:buChar char="•"/>
            </a:pPr>
            <a:r>
              <a:rPr lang="ar-SA" sz="2800" dirty="0">
                <a:latin typeface="Times New Roman" pitchFamily="18" charset="0"/>
                <a:cs typeface="Times New Roman" pitchFamily="18" charset="0"/>
              </a:rPr>
              <a:t>تجربة جيدة بسبب معرفتي عن آلية عمل أهم قطاع بالدولة </a:t>
            </a:r>
            <a:r>
              <a:rPr lang="ar-SA" sz="2800" dirty="0" smtClean="0">
                <a:latin typeface="Times New Roman" pitchFamily="18" charset="0"/>
                <a:cs typeface="Times New Roman" pitchFamily="18" charset="0"/>
              </a:rPr>
              <a:t>وهي </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ar-SA" sz="2800" dirty="0" smtClean="0">
                <a:latin typeface="Times New Roman" pitchFamily="18" charset="0"/>
                <a:cs typeface="Times New Roman" pitchFamily="18" charset="0"/>
              </a:rPr>
              <a:t>وزارة </a:t>
            </a:r>
            <a:r>
              <a:rPr lang="ar-SA" sz="2800" dirty="0">
                <a:latin typeface="Times New Roman" pitchFamily="18" charset="0"/>
                <a:cs typeface="Times New Roman" pitchFamily="18" charset="0"/>
              </a:rPr>
              <a:t>الداخلية . </a:t>
            </a:r>
            <a:endParaRPr lang="en-US" sz="2800" dirty="0">
              <a:latin typeface="Times New Roman" pitchFamily="18" charset="0"/>
              <a:cs typeface="Times New Roman" pitchFamily="18" charset="0"/>
            </a:endParaRPr>
          </a:p>
          <a:p>
            <a:pPr marL="457200" lvl="0" indent="-457200" algn="just">
              <a:buFont typeface="Arial" pitchFamily="34" charset="0"/>
              <a:buChar char="•"/>
            </a:pPr>
            <a:r>
              <a:rPr lang="ar-SA" sz="2800" dirty="0">
                <a:latin typeface="Times New Roman" pitchFamily="18" charset="0"/>
                <a:cs typeface="Times New Roman" pitchFamily="18" charset="0"/>
              </a:rPr>
              <a:t>التجربة الميدانية أفضل بكثير من الشرح النظري .</a:t>
            </a:r>
            <a:endParaRPr lang="en-US" sz="2800" dirty="0">
              <a:latin typeface="Times New Roman" pitchFamily="18" charset="0"/>
              <a:cs typeface="Times New Roman" pitchFamily="18" charset="0"/>
            </a:endParaRPr>
          </a:p>
          <a:p>
            <a:pPr marL="457200" lvl="0" indent="-457200" algn="just">
              <a:buFont typeface="Arial" pitchFamily="34" charset="0"/>
              <a:buChar char="•"/>
            </a:pPr>
            <a:r>
              <a:rPr lang="ar-SA" sz="2800" dirty="0">
                <a:latin typeface="Times New Roman" pitchFamily="18" charset="0"/>
                <a:cs typeface="Times New Roman" pitchFamily="18" charset="0"/>
              </a:rPr>
              <a:t>كسب علاقات اجتماعية جديدة .</a:t>
            </a:r>
            <a:endParaRPr lang="en-US" sz="2800" dirty="0">
              <a:latin typeface="Times New Roman" pitchFamily="18" charset="0"/>
              <a:cs typeface="Times New Roman" pitchFamily="18" charset="0"/>
            </a:endParaRPr>
          </a:p>
          <a:p>
            <a:pPr marL="457200" lvl="0" indent="-457200" algn="just">
              <a:buFont typeface="Arial" pitchFamily="34" charset="0"/>
              <a:buChar char="•"/>
            </a:pPr>
            <a:r>
              <a:rPr lang="ar-SA" sz="2800" dirty="0">
                <a:latin typeface="Times New Roman" pitchFamily="18" charset="0"/>
                <a:cs typeface="Times New Roman" pitchFamily="18" charset="0"/>
              </a:rPr>
              <a:t>معرفة الهيكلة التنظيمية بالوزارة . </a:t>
            </a:r>
            <a:endParaRPr lang="en-US" sz="2800" dirty="0">
              <a:latin typeface="Times New Roman" pitchFamily="18" charset="0"/>
              <a:cs typeface="Times New Roman" pitchFamily="18" charset="0"/>
            </a:endParaRPr>
          </a:p>
          <a:p>
            <a:pPr marL="457200" lvl="0" indent="-457200" algn="just">
              <a:buFont typeface="Arial" pitchFamily="34" charset="0"/>
              <a:buChar char="•"/>
            </a:pPr>
            <a:r>
              <a:rPr lang="ar-SA" sz="2800" dirty="0">
                <a:latin typeface="Times New Roman" pitchFamily="18" charset="0"/>
                <a:cs typeface="Times New Roman" pitchFamily="18" charset="0"/>
              </a:rPr>
              <a:t>التخلص من الغموض السابق عن عمل العلاقات العامة الميداني .</a:t>
            </a:r>
            <a:endParaRPr lang="en-US" sz="2800" dirty="0">
              <a:latin typeface="Times New Roman" pitchFamily="18" charset="0"/>
              <a:cs typeface="Times New Roman" pitchFamily="18" charset="0"/>
            </a:endParaRPr>
          </a:p>
          <a:p>
            <a:pPr marL="457200" lvl="0" indent="-457200" algn="just">
              <a:buFont typeface="Arial" pitchFamily="34" charset="0"/>
              <a:buChar char="•"/>
            </a:pPr>
            <a:r>
              <a:rPr lang="ar-SA" sz="2800" dirty="0">
                <a:latin typeface="Times New Roman" pitchFamily="18" charset="0"/>
                <a:cs typeface="Times New Roman" pitchFamily="18" charset="0"/>
              </a:rPr>
              <a:t>معرفة أن جميع الأمور في الإدارة لكي تتم وتطبق لابد أن تأخذ </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ar-SA" sz="2800" dirty="0" smtClean="0">
                <a:latin typeface="Times New Roman" pitchFamily="18" charset="0"/>
                <a:cs typeface="Times New Roman" pitchFamily="18" charset="0"/>
              </a:rPr>
              <a:t>مجراها </a:t>
            </a:r>
            <a:r>
              <a:rPr lang="ar-SA" sz="2800" dirty="0">
                <a:latin typeface="Times New Roman" pitchFamily="18" charset="0"/>
                <a:cs typeface="Times New Roman" pitchFamily="18" charset="0"/>
              </a:rPr>
              <a:t>الرسمي .</a:t>
            </a: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2516351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
                                        </p:tgtEl>
                                        <p:attrNameLst>
                                          <p:attrName>ppt_y</p:attrName>
                                        </p:attrNameLst>
                                      </p:cBhvr>
                                      <p:tavLst>
                                        <p:tav tm="0">
                                          <p:val>
                                            <p:strVal val="#ppt_y"/>
                                          </p:val>
                                        </p:tav>
                                        <p:tav tm="100000">
                                          <p:val>
                                            <p:strVal val="#ppt_y"/>
                                          </p:val>
                                        </p:tav>
                                      </p:tavLst>
                                    </p:anim>
                                    <p:anim calcmode="lin" valueType="num">
                                      <p:cBhvr>
                                        <p:cTn id="9"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down)">
                                      <p:cBhvr>
                                        <p:cTn id="16" dur="580">
                                          <p:stCondLst>
                                            <p:cond delay="0"/>
                                          </p:stCondLst>
                                        </p:cTn>
                                        <p:tgtEl>
                                          <p:spTgt spid="6"/>
                                        </p:tgtEl>
                                      </p:cBhvr>
                                    </p:animEffect>
                                    <p:anim calcmode="lin" valueType="num">
                                      <p:cBhvr>
                                        <p:cTn id="17"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2" dur="26">
                                          <p:stCondLst>
                                            <p:cond delay="650"/>
                                          </p:stCondLst>
                                        </p:cTn>
                                        <p:tgtEl>
                                          <p:spTgt spid="6"/>
                                        </p:tgtEl>
                                      </p:cBhvr>
                                      <p:to x="100000" y="60000"/>
                                    </p:animScale>
                                    <p:animScale>
                                      <p:cBhvr>
                                        <p:cTn id="23" dur="166" decel="50000">
                                          <p:stCondLst>
                                            <p:cond delay="676"/>
                                          </p:stCondLst>
                                        </p:cTn>
                                        <p:tgtEl>
                                          <p:spTgt spid="6"/>
                                        </p:tgtEl>
                                      </p:cBhvr>
                                      <p:to x="100000" y="100000"/>
                                    </p:animScale>
                                    <p:animScale>
                                      <p:cBhvr>
                                        <p:cTn id="24" dur="26">
                                          <p:stCondLst>
                                            <p:cond delay="1312"/>
                                          </p:stCondLst>
                                        </p:cTn>
                                        <p:tgtEl>
                                          <p:spTgt spid="6"/>
                                        </p:tgtEl>
                                      </p:cBhvr>
                                      <p:to x="100000" y="80000"/>
                                    </p:animScale>
                                    <p:animScale>
                                      <p:cBhvr>
                                        <p:cTn id="25" dur="166" decel="50000">
                                          <p:stCondLst>
                                            <p:cond delay="1338"/>
                                          </p:stCondLst>
                                        </p:cTn>
                                        <p:tgtEl>
                                          <p:spTgt spid="6"/>
                                        </p:tgtEl>
                                      </p:cBhvr>
                                      <p:to x="100000" y="100000"/>
                                    </p:animScale>
                                    <p:animScale>
                                      <p:cBhvr>
                                        <p:cTn id="26" dur="26">
                                          <p:stCondLst>
                                            <p:cond delay="1642"/>
                                          </p:stCondLst>
                                        </p:cTn>
                                        <p:tgtEl>
                                          <p:spTgt spid="6"/>
                                        </p:tgtEl>
                                      </p:cBhvr>
                                      <p:to x="100000" y="90000"/>
                                    </p:animScale>
                                    <p:animScale>
                                      <p:cBhvr>
                                        <p:cTn id="27" dur="166" decel="50000">
                                          <p:stCondLst>
                                            <p:cond delay="1668"/>
                                          </p:stCondLst>
                                        </p:cTn>
                                        <p:tgtEl>
                                          <p:spTgt spid="6"/>
                                        </p:tgtEl>
                                      </p:cBhvr>
                                      <p:to x="100000" y="100000"/>
                                    </p:animScale>
                                    <p:animScale>
                                      <p:cBhvr>
                                        <p:cTn id="28" dur="26">
                                          <p:stCondLst>
                                            <p:cond delay="1808"/>
                                          </p:stCondLst>
                                        </p:cTn>
                                        <p:tgtEl>
                                          <p:spTgt spid="6"/>
                                        </p:tgtEl>
                                      </p:cBhvr>
                                      <p:to x="100000" y="95000"/>
                                    </p:animScale>
                                    <p:animScale>
                                      <p:cBhvr>
                                        <p:cTn id="29"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68747" y="828001"/>
            <a:ext cx="4674677" cy="584775"/>
          </a:xfrm>
          <a:prstGeom prst="rect">
            <a:avLst/>
          </a:prstGeom>
        </p:spPr>
        <p:txBody>
          <a:bodyPr wrap="none">
            <a:spAutoFit/>
          </a:bodyPr>
          <a:lstStyle/>
          <a:p>
            <a:r>
              <a:rPr lang="ar-SA" sz="3200" b="1" dirty="0">
                <a:cs typeface="PT Bold Heading" pitchFamily="2" charset="-78"/>
              </a:rPr>
              <a:t>أما الاقتراحات فهي كالتالي :-</a:t>
            </a:r>
            <a:endParaRPr lang="en-US" sz="3200" dirty="0">
              <a:cs typeface="PT Bold Heading" pitchFamily="2" charset="-78"/>
            </a:endParaRPr>
          </a:p>
        </p:txBody>
      </p:sp>
      <p:sp>
        <p:nvSpPr>
          <p:cNvPr id="3" name="Rectangle 2"/>
          <p:cNvSpPr/>
          <p:nvPr/>
        </p:nvSpPr>
        <p:spPr>
          <a:xfrm>
            <a:off x="251520" y="2551544"/>
            <a:ext cx="8640960" cy="2677656"/>
          </a:xfrm>
          <a:prstGeom prst="rect">
            <a:avLst/>
          </a:prstGeom>
        </p:spPr>
        <p:txBody>
          <a:bodyPr wrap="square">
            <a:spAutoFit/>
          </a:bodyPr>
          <a:lstStyle/>
          <a:p>
            <a:pPr marL="457200" lvl="0" indent="-457200" algn="just">
              <a:buFont typeface="Arial" pitchFamily="34" charset="0"/>
              <a:buChar char="•"/>
            </a:pPr>
            <a:r>
              <a:rPr lang="ar-SA" sz="2800" dirty="0" smtClean="0">
                <a:latin typeface="Times New Roman" pitchFamily="18" charset="0"/>
                <a:cs typeface="Times New Roman" pitchFamily="18" charset="0"/>
              </a:rPr>
              <a:t>أقترح </a:t>
            </a:r>
            <a:r>
              <a:rPr lang="ar-SA" sz="2800" dirty="0">
                <a:latin typeface="Times New Roman" pitchFamily="18" charset="0"/>
                <a:cs typeface="Times New Roman" pitchFamily="18" charset="0"/>
              </a:rPr>
              <a:t>أن تكون مدة التدريب مدة لا تقل عن ترم كامل بدوام يومي.</a:t>
            </a:r>
            <a:endParaRPr lang="en-US" sz="2800" dirty="0">
              <a:latin typeface="Times New Roman" pitchFamily="18" charset="0"/>
              <a:cs typeface="Times New Roman" pitchFamily="18" charset="0"/>
            </a:endParaRPr>
          </a:p>
          <a:p>
            <a:pPr marL="457200" lvl="0" indent="-457200" algn="just">
              <a:buFont typeface="Arial" pitchFamily="34" charset="0"/>
              <a:buChar char="•"/>
            </a:pPr>
            <a:r>
              <a:rPr lang="ar-SA" sz="2800" dirty="0">
                <a:latin typeface="Times New Roman" pitchFamily="18" charset="0"/>
                <a:cs typeface="Times New Roman" pitchFamily="18" charset="0"/>
              </a:rPr>
              <a:t>أقترح أن يكون هناك تنسيق مع الغرفة التجارية لتدريب الطلاب الخريجين بما يحتاجه سوق العمل .</a:t>
            </a:r>
            <a:endParaRPr lang="en-US" sz="2800" dirty="0">
              <a:latin typeface="Times New Roman" pitchFamily="18" charset="0"/>
              <a:cs typeface="Times New Roman" pitchFamily="18" charset="0"/>
            </a:endParaRPr>
          </a:p>
          <a:p>
            <a:pPr marL="457200" lvl="0" indent="-457200" algn="just">
              <a:buFont typeface="Arial" pitchFamily="34" charset="0"/>
              <a:buChar char="•"/>
            </a:pPr>
            <a:r>
              <a:rPr lang="ar-SA" sz="2800" dirty="0">
                <a:latin typeface="Times New Roman" pitchFamily="18" charset="0"/>
                <a:cs typeface="Times New Roman" pitchFamily="18" charset="0"/>
              </a:rPr>
              <a:t> أود أن يحتوي القسم الطلاب الخريجين سوا بالعمل لديهم في القسم أو تسويقهم للمنظمات والشركات الأخرى بحيث تكون هذه الجهة أكثر اطمأناً و ارتياحاً لكوادرها البشرية . </a:t>
            </a: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3612099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down)">
                                      <p:cBhvr>
                                        <p:cTn id="16" dur="580">
                                          <p:stCondLst>
                                            <p:cond delay="0"/>
                                          </p:stCondLst>
                                        </p:cTn>
                                        <p:tgtEl>
                                          <p:spTgt spid="3"/>
                                        </p:tgtEl>
                                      </p:cBhvr>
                                    </p:animEffect>
                                    <p:anim calcmode="lin" valueType="num">
                                      <p:cBhvr>
                                        <p:cTn id="17"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2" dur="26">
                                          <p:stCondLst>
                                            <p:cond delay="650"/>
                                          </p:stCondLst>
                                        </p:cTn>
                                        <p:tgtEl>
                                          <p:spTgt spid="3"/>
                                        </p:tgtEl>
                                      </p:cBhvr>
                                      <p:to x="100000" y="60000"/>
                                    </p:animScale>
                                    <p:animScale>
                                      <p:cBhvr>
                                        <p:cTn id="23" dur="166" decel="50000">
                                          <p:stCondLst>
                                            <p:cond delay="676"/>
                                          </p:stCondLst>
                                        </p:cTn>
                                        <p:tgtEl>
                                          <p:spTgt spid="3"/>
                                        </p:tgtEl>
                                      </p:cBhvr>
                                      <p:to x="100000" y="100000"/>
                                    </p:animScale>
                                    <p:animScale>
                                      <p:cBhvr>
                                        <p:cTn id="24" dur="26">
                                          <p:stCondLst>
                                            <p:cond delay="1312"/>
                                          </p:stCondLst>
                                        </p:cTn>
                                        <p:tgtEl>
                                          <p:spTgt spid="3"/>
                                        </p:tgtEl>
                                      </p:cBhvr>
                                      <p:to x="100000" y="80000"/>
                                    </p:animScale>
                                    <p:animScale>
                                      <p:cBhvr>
                                        <p:cTn id="25" dur="166" decel="50000">
                                          <p:stCondLst>
                                            <p:cond delay="1338"/>
                                          </p:stCondLst>
                                        </p:cTn>
                                        <p:tgtEl>
                                          <p:spTgt spid="3"/>
                                        </p:tgtEl>
                                      </p:cBhvr>
                                      <p:to x="100000" y="100000"/>
                                    </p:animScale>
                                    <p:animScale>
                                      <p:cBhvr>
                                        <p:cTn id="26" dur="26">
                                          <p:stCondLst>
                                            <p:cond delay="1642"/>
                                          </p:stCondLst>
                                        </p:cTn>
                                        <p:tgtEl>
                                          <p:spTgt spid="3"/>
                                        </p:tgtEl>
                                      </p:cBhvr>
                                      <p:to x="100000" y="90000"/>
                                    </p:animScale>
                                    <p:animScale>
                                      <p:cBhvr>
                                        <p:cTn id="27" dur="166" decel="50000">
                                          <p:stCondLst>
                                            <p:cond delay="1668"/>
                                          </p:stCondLst>
                                        </p:cTn>
                                        <p:tgtEl>
                                          <p:spTgt spid="3"/>
                                        </p:tgtEl>
                                      </p:cBhvr>
                                      <p:to x="100000" y="100000"/>
                                    </p:animScale>
                                    <p:animScale>
                                      <p:cBhvr>
                                        <p:cTn id="28" dur="26">
                                          <p:stCondLst>
                                            <p:cond delay="1808"/>
                                          </p:stCondLst>
                                        </p:cTn>
                                        <p:tgtEl>
                                          <p:spTgt spid="3"/>
                                        </p:tgtEl>
                                      </p:cBhvr>
                                      <p:to x="100000" y="95000"/>
                                    </p:animScale>
                                    <p:animScale>
                                      <p:cBhvr>
                                        <p:cTn id="29"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19141" y="116632"/>
            <a:ext cx="2332690" cy="584775"/>
          </a:xfrm>
          <a:prstGeom prst="rect">
            <a:avLst/>
          </a:prstGeom>
        </p:spPr>
        <p:txBody>
          <a:bodyPr wrap="none">
            <a:spAutoFit/>
          </a:bodyPr>
          <a:lstStyle/>
          <a:p>
            <a:r>
              <a:rPr lang="ar-EG" sz="3200" b="1" dirty="0" smtClean="0">
                <a:solidFill>
                  <a:srgbClr val="FF0000"/>
                </a:solidFill>
                <a:cs typeface="PT Bold Heading" pitchFamily="2" charset="-78"/>
              </a:rPr>
              <a:t>السيرة الذاتية</a:t>
            </a:r>
            <a:endParaRPr lang="ar-EG" sz="3200" dirty="0">
              <a:solidFill>
                <a:srgbClr val="FF0000"/>
              </a:solidFill>
              <a:cs typeface="PT Bold Heading" pitchFamily="2" charset="-78"/>
            </a:endParaRPr>
          </a:p>
        </p:txBody>
      </p:sp>
      <p:graphicFrame>
        <p:nvGraphicFramePr>
          <p:cNvPr id="4" name="Table 3"/>
          <p:cNvGraphicFramePr>
            <a:graphicFrameLocks noGrp="1"/>
          </p:cNvGraphicFramePr>
          <p:nvPr>
            <p:extLst>
              <p:ext uri="{D42A27DB-BD31-4B8C-83A1-F6EECF244321}">
                <p14:modId xmlns="" xmlns:p14="http://schemas.microsoft.com/office/powerpoint/2010/main" val="2598272662"/>
              </p:ext>
            </p:extLst>
          </p:nvPr>
        </p:nvGraphicFramePr>
        <p:xfrm>
          <a:off x="611560" y="1340768"/>
          <a:ext cx="7992888" cy="4702512"/>
        </p:xfrm>
        <a:graphic>
          <a:graphicData uri="http://schemas.openxmlformats.org/drawingml/2006/table">
            <a:tbl>
              <a:tblPr rtl="1" firstRow="1" firstCol="1" lastRow="1" lastCol="1" bandRow="1" bandCol="1">
                <a:tableStyleId>{5C22544A-7EE6-4342-B048-85BDC9FD1C3A}</a:tableStyleId>
              </a:tblPr>
              <a:tblGrid>
                <a:gridCol w="1628483"/>
                <a:gridCol w="6364405"/>
              </a:tblGrid>
              <a:tr h="316621">
                <a:tc>
                  <a:txBody>
                    <a:bodyPr/>
                    <a:lstStyle/>
                    <a:p>
                      <a:pPr algn="just" rtl="1">
                        <a:lnSpc>
                          <a:spcPct val="115000"/>
                        </a:lnSpc>
                        <a:spcAft>
                          <a:spcPts val="1000"/>
                        </a:spcAft>
                      </a:pPr>
                      <a:r>
                        <a:rPr lang="ar-SA" sz="2000" dirty="0">
                          <a:solidFill>
                            <a:schemeClr val="tx1"/>
                          </a:solidFill>
                          <a:effectLst/>
                          <a:latin typeface="Times New Roman" pitchFamily="18" charset="0"/>
                          <a:cs typeface="Times New Roman" pitchFamily="18" charset="0"/>
                        </a:rPr>
                        <a:t>نوع الشهادة</a:t>
                      </a:r>
                      <a:endParaRPr lang="en-US" sz="2000" dirty="0">
                        <a:solidFill>
                          <a:schemeClr val="tx1"/>
                        </a:solidFill>
                        <a:effectLst/>
                        <a:latin typeface="Times New Roman" pitchFamily="18" charset="0"/>
                        <a:ea typeface="Times New Roman"/>
                        <a:cs typeface="Times New Roman" pitchFamily="18" charset="0"/>
                      </a:endParaRPr>
                    </a:p>
                  </a:txBody>
                  <a:tcPr marL="35468" marR="35468" marT="0" marB="0">
                    <a:noFill/>
                  </a:tcPr>
                </a:tc>
                <a:tc>
                  <a:txBody>
                    <a:bodyPr/>
                    <a:lstStyle/>
                    <a:p>
                      <a:pPr algn="just" rtl="1">
                        <a:lnSpc>
                          <a:spcPct val="115000"/>
                        </a:lnSpc>
                        <a:spcAft>
                          <a:spcPts val="1000"/>
                        </a:spcAft>
                      </a:pPr>
                      <a:r>
                        <a:rPr lang="ar-SA" sz="2000" dirty="0">
                          <a:solidFill>
                            <a:schemeClr val="tx1"/>
                          </a:solidFill>
                          <a:effectLst/>
                          <a:latin typeface="Times New Roman" pitchFamily="18" charset="0"/>
                          <a:cs typeface="Times New Roman" pitchFamily="18" charset="0"/>
                        </a:rPr>
                        <a:t>بكالوريوس – اعلام - علاقات عامة </a:t>
                      </a:r>
                      <a:endParaRPr lang="en-US" sz="2000" dirty="0">
                        <a:solidFill>
                          <a:schemeClr val="tx1"/>
                        </a:solidFill>
                        <a:effectLst/>
                        <a:latin typeface="Times New Roman" pitchFamily="18" charset="0"/>
                        <a:ea typeface="Times New Roman"/>
                        <a:cs typeface="Times New Roman" pitchFamily="18" charset="0"/>
                      </a:endParaRPr>
                    </a:p>
                  </a:txBody>
                  <a:tcPr marL="35468" marR="35468" marT="0" marB="0">
                    <a:noFill/>
                  </a:tcPr>
                </a:tc>
              </a:tr>
              <a:tr h="331224">
                <a:tc>
                  <a:txBody>
                    <a:bodyPr/>
                    <a:lstStyle/>
                    <a:p>
                      <a:pPr algn="just" rtl="1">
                        <a:lnSpc>
                          <a:spcPct val="115000"/>
                        </a:lnSpc>
                        <a:spcAft>
                          <a:spcPts val="1000"/>
                        </a:spcAft>
                      </a:pPr>
                      <a:r>
                        <a:rPr lang="ar-SA" sz="2000" dirty="0">
                          <a:solidFill>
                            <a:schemeClr val="tx1"/>
                          </a:solidFill>
                          <a:effectLst/>
                          <a:latin typeface="Times New Roman" pitchFamily="18" charset="0"/>
                          <a:cs typeface="Times New Roman" pitchFamily="18" charset="0"/>
                        </a:rPr>
                        <a:t>اسم الجامعة</a:t>
                      </a:r>
                      <a:endParaRPr lang="en-US" sz="2000" dirty="0">
                        <a:solidFill>
                          <a:schemeClr val="tx1"/>
                        </a:solidFill>
                        <a:effectLst/>
                        <a:latin typeface="Times New Roman" pitchFamily="18" charset="0"/>
                        <a:ea typeface="Times New Roman"/>
                        <a:cs typeface="Times New Roman" pitchFamily="18" charset="0"/>
                      </a:endParaRPr>
                    </a:p>
                  </a:txBody>
                  <a:tcPr marL="35468" marR="35468" marT="0" marB="0">
                    <a:noFill/>
                  </a:tcPr>
                </a:tc>
                <a:tc>
                  <a:txBody>
                    <a:bodyPr/>
                    <a:lstStyle/>
                    <a:p>
                      <a:pPr algn="just" rtl="1">
                        <a:lnSpc>
                          <a:spcPct val="115000"/>
                        </a:lnSpc>
                        <a:spcAft>
                          <a:spcPts val="1000"/>
                        </a:spcAft>
                      </a:pPr>
                      <a:r>
                        <a:rPr lang="ar-SA" sz="2000" dirty="0">
                          <a:solidFill>
                            <a:schemeClr val="tx1"/>
                          </a:solidFill>
                          <a:effectLst/>
                          <a:latin typeface="Times New Roman" pitchFamily="18" charset="0"/>
                          <a:cs typeface="Times New Roman" pitchFamily="18" charset="0"/>
                        </a:rPr>
                        <a:t>الملك سعود </a:t>
                      </a:r>
                      <a:endParaRPr lang="en-US" sz="2000" dirty="0">
                        <a:solidFill>
                          <a:schemeClr val="tx1"/>
                        </a:solidFill>
                        <a:effectLst/>
                        <a:latin typeface="Times New Roman" pitchFamily="18" charset="0"/>
                        <a:ea typeface="Times New Roman"/>
                        <a:cs typeface="Times New Roman" pitchFamily="18" charset="0"/>
                      </a:endParaRPr>
                    </a:p>
                  </a:txBody>
                  <a:tcPr marL="35468" marR="35468" marT="0" marB="0">
                    <a:noFill/>
                  </a:tcPr>
                </a:tc>
              </a:tr>
              <a:tr h="369272">
                <a:tc>
                  <a:txBody>
                    <a:bodyPr/>
                    <a:lstStyle/>
                    <a:p>
                      <a:pPr algn="just" rtl="1">
                        <a:lnSpc>
                          <a:spcPct val="115000"/>
                        </a:lnSpc>
                        <a:spcAft>
                          <a:spcPts val="1000"/>
                        </a:spcAft>
                      </a:pPr>
                      <a:r>
                        <a:rPr lang="ar-SA" sz="2000">
                          <a:solidFill>
                            <a:schemeClr val="tx1"/>
                          </a:solidFill>
                          <a:effectLst/>
                          <a:latin typeface="Times New Roman" pitchFamily="18" charset="0"/>
                          <a:cs typeface="Times New Roman" pitchFamily="18" charset="0"/>
                        </a:rPr>
                        <a:t>المعدل التراكمي</a:t>
                      </a:r>
                      <a:endParaRPr lang="en-US" sz="2000">
                        <a:solidFill>
                          <a:schemeClr val="tx1"/>
                        </a:solidFill>
                        <a:effectLst/>
                        <a:latin typeface="Times New Roman" pitchFamily="18" charset="0"/>
                        <a:ea typeface="Times New Roman"/>
                        <a:cs typeface="Times New Roman" pitchFamily="18" charset="0"/>
                      </a:endParaRPr>
                    </a:p>
                  </a:txBody>
                  <a:tcPr marL="35468" marR="35468" marT="0" marB="0">
                    <a:noFill/>
                  </a:tcPr>
                </a:tc>
                <a:tc>
                  <a:txBody>
                    <a:bodyPr/>
                    <a:lstStyle/>
                    <a:p>
                      <a:pPr algn="just" rtl="1">
                        <a:lnSpc>
                          <a:spcPct val="115000"/>
                        </a:lnSpc>
                        <a:spcAft>
                          <a:spcPts val="1000"/>
                        </a:spcAft>
                      </a:pPr>
                      <a:r>
                        <a:rPr lang="ar-SA" sz="2000" dirty="0">
                          <a:solidFill>
                            <a:schemeClr val="tx1"/>
                          </a:solidFill>
                          <a:effectLst/>
                          <a:latin typeface="Times New Roman" pitchFamily="18" charset="0"/>
                          <a:cs typeface="Times New Roman" pitchFamily="18" charset="0"/>
                        </a:rPr>
                        <a:t>4,7</a:t>
                      </a:r>
                      <a:endParaRPr lang="en-US" sz="2000" dirty="0">
                        <a:solidFill>
                          <a:schemeClr val="tx1"/>
                        </a:solidFill>
                        <a:effectLst/>
                        <a:latin typeface="Times New Roman" pitchFamily="18" charset="0"/>
                        <a:ea typeface="Times New Roman"/>
                        <a:cs typeface="Times New Roman" pitchFamily="18" charset="0"/>
                      </a:endParaRPr>
                    </a:p>
                  </a:txBody>
                  <a:tcPr marL="35468" marR="35468" marT="0" marB="0">
                    <a:noFill/>
                  </a:tcPr>
                </a:tc>
              </a:tr>
              <a:tr h="331224">
                <a:tc>
                  <a:txBody>
                    <a:bodyPr/>
                    <a:lstStyle/>
                    <a:p>
                      <a:pPr algn="just" rtl="1">
                        <a:lnSpc>
                          <a:spcPct val="115000"/>
                        </a:lnSpc>
                        <a:spcAft>
                          <a:spcPts val="1000"/>
                        </a:spcAft>
                      </a:pPr>
                      <a:r>
                        <a:rPr lang="ar-SA" sz="2000">
                          <a:solidFill>
                            <a:schemeClr val="tx1"/>
                          </a:solidFill>
                          <a:effectLst/>
                          <a:latin typeface="Times New Roman" pitchFamily="18" charset="0"/>
                          <a:cs typeface="Times New Roman" pitchFamily="18" charset="0"/>
                        </a:rPr>
                        <a:t>القدرات</a:t>
                      </a:r>
                      <a:endParaRPr lang="en-US" sz="2000">
                        <a:solidFill>
                          <a:schemeClr val="tx1"/>
                        </a:solidFill>
                        <a:effectLst/>
                        <a:latin typeface="Times New Roman" pitchFamily="18" charset="0"/>
                        <a:ea typeface="Times New Roman"/>
                        <a:cs typeface="Times New Roman" pitchFamily="18" charset="0"/>
                      </a:endParaRPr>
                    </a:p>
                  </a:txBody>
                  <a:tcPr marL="35468" marR="35468" marT="0" marB="0">
                    <a:noFill/>
                  </a:tcPr>
                </a:tc>
                <a:tc>
                  <a:txBody>
                    <a:bodyPr/>
                    <a:lstStyle/>
                    <a:p>
                      <a:pPr algn="just" rtl="1">
                        <a:lnSpc>
                          <a:spcPct val="115000"/>
                        </a:lnSpc>
                        <a:spcAft>
                          <a:spcPts val="1000"/>
                        </a:spcAft>
                      </a:pPr>
                      <a:r>
                        <a:rPr lang="ar-SA" sz="2000" dirty="0">
                          <a:solidFill>
                            <a:schemeClr val="tx1"/>
                          </a:solidFill>
                          <a:effectLst/>
                          <a:latin typeface="Times New Roman" pitchFamily="18" charset="0"/>
                          <a:cs typeface="Times New Roman" pitchFamily="18" charset="0"/>
                        </a:rPr>
                        <a:t>81</a:t>
                      </a:r>
                      <a:endParaRPr lang="en-US" sz="2000" dirty="0">
                        <a:solidFill>
                          <a:schemeClr val="tx1"/>
                        </a:solidFill>
                        <a:effectLst/>
                        <a:latin typeface="Times New Roman" pitchFamily="18" charset="0"/>
                        <a:ea typeface="Times New Roman"/>
                        <a:cs typeface="Times New Roman" pitchFamily="18" charset="0"/>
                      </a:endParaRPr>
                    </a:p>
                  </a:txBody>
                  <a:tcPr marL="35468" marR="35468" marT="0" marB="0">
                    <a:noFill/>
                  </a:tcPr>
                </a:tc>
              </a:tr>
              <a:tr h="316621">
                <a:tc>
                  <a:txBody>
                    <a:bodyPr/>
                    <a:lstStyle/>
                    <a:p>
                      <a:pPr algn="just" rtl="1">
                        <a:lnSpc>
                          <a:spcPct val="115000"/>
                        </a:lnSpc>
                        <a:spcAft>
                          <a:spcPts val="1000"/>
                        </a:spcAft>
                      </a:pPr>
                      <a:r>
                        <a:rPr lang="ar-SA" sz="2000" dirty="0">
                          <a:solidFill>
                            <a:schemeClr val="tx1"/>
                          </a:solidFill>
                          <a:effectLst/>
                          <a:latin typeface="Times New Roman" pitchFamily="18" charset="0"/>
                          <a:cs typeface="Times New Roman" pitchFamily="18" charset="0"/>
                        </a:rPr>
                        <a:t>تاريخ التخرج</a:t>
                      </a:r>
                      <a:endParaRPr lang="en-US" sz="2000" dirty="0">
                        <a:solidFill>
                          <a:schemeClr val="tx1"/>
                        </a:solidFill>
                        <a:effectLst/>
                        <a:latin typeface="Times New Roman" pitchFamily="18" charset="0"/>
                        <a:ea typeface="Times New Roman"/>
                        <a:cs typeface="Times New Roman" pitchFamily="18" charset="0"/>
                      </a:endParaRPr>
                    </a:p>
                  </a:txBody>
                  <a:tcPr marL="35468" marR="35468" marT="0" marB="0">
                    <a:noFill/>
                  </a:tcPr>
                </a:tc>
                <a:tc>
                  <a:txBody>
                    <a:bodyPr/>
                    <a:lstStyle/>
                    <a:p>
                      <a:pPr algn="just" rtl="1">
                        <a:lnSpc>
                          <a:spcPct val="115000"/>
                        </a:lnSpc>
                        <a:spcAft>
                          <a:spcPts val="1000"/>
                        </a:spcAft>
                      </a:pPr>
                      <a:r>
                        <a:rPr lang="ar-SA" sz="2000" dirty="0">
                          <a:solidFill>
                            <a:schemeClr val="tx1"/>
                          </a:solidFill>
                          <a:effectLst/>
                          <a:latin typeface="Times New Roman" pitchFamily="18" charset="0"/>
                          <a:cs typeface="Times New Roman" pitchFamily="18" charset="0"/>
                        </a:rPr>
                        <a:t>1434هـ</a:t>
                      </a:r>
                      <a:endParaRPr lang="en-US" sz="2000" dirty="0">
                        <a:solidFill>
                          <a:schemeClr val="tx1"/>
                        </a:solidFill>
                        <a:effectLst/>
                        <a:latin typeface="Times New Roman" pitchFamily="18" charset="0"/>
                        <a:ea typeface="Times New Roman"/>
                        <a:cs typeface="Times New Roman" pitchFamily="18" charset="0"/>
                      </a:endParaRPr>
                    </a:p>
                  </a:txBody>
                  <a:tcPr marL="35468" marR="35468" marT="0" marB="0">
                    <a:noFill/>
                  </a:tcPr>
                </a:tc>
              </a:tr>
              <a:tr h="1674848">
                <a:tc>
                  <a:txBody>
                    <a:bodyPr/>
                    <a:lstStyle/>
                    <a:p>
                      <a:pPr algn="just" rtl="1">
                        <a:lnSpc>
                          <a:spcPct val="115000"/>
                        </a:lnSpc>
                        <a:spcAft>
                          <a:spcPts val="1000"/>
                        </a:spcAft>
                      </a:pPr>
                      <a:r>
                        <a:rPr lang="ar-SA" sz="2000">
                          <a:solidFill>
                            <a:schemeClr val="tx1"/>
                          </a:solidFill>
                          <a:effectLst/>
                          <a:latin typeface="Times New Roman" pitchFamily="18" charset="0"/>
                          <a:cs typeface="Times New Roman" pitchFamily="18" charset="0"/>
                        </a:rPr>
                        <a:t>شهادات اخرى</a:t>
                      </a:r>
                      <a:endParaRPr lang="en-US" sz="2000">
                        <a:solidFill>
                          <a:schemeClr val="tx1"/>
                        </a:solidFill>
                        <a:effectLst/>
                        <a:latin typeface="Times New Roman" pitchFamily="18" charset="0"/>
                        <a:ea typeface="Times New Roman"/>
                        <a:cs typeface="Times New Roman" pitchFamily="18" charset="0"/>
                      </a:endParaRPr>
                    </a:p>
                  </a:txBody>
                  <a:tcPr marL="35468" marR="35468" marT="0" marB="0">
                    <a:noFill/>
                  </a:tcPr>
                </a:tc>
                <a:tc>
                  <a:txBody>
                    <a:bodyPr/>
                    <a:lstStyle/>
                    <a:p>
                      <a:pPr algn="just" rtl="1">
                        <a:lnSpc>
                          <a:spcPct val="115000"/>
                        </a:lnSpc>
                        <a:spcAft>
                          <a:spcPts val="1000"/>
                        </a:spcAft>
                      </a:pPr>
                      <a:r>
                        <a:rPr lang="ar-SA" sz="2000" dirty="0">
                          <a:solidFill>
                            <a:schemeClr val="tx1"/>
                          </a:solidFill>
                          <a:effectLst/>
                          <a:latin typeface="Times New Roman" pitchFamily="18" charset="0"/>
                          <a:cs typeface="Times New Roman" pitchFamily="18" charset="0"/>
                        </a:rPr>
                        <a:t>1-الرخصة الدولية </a:t>
                      </a:r>
                      <a:r>
                        <a:rPr lang="en-US" sz="2000" dirty="0">
                          <a:solidFill>
                            <a:schemeClr val="tx1"/>
                          </a:solidFill>
                          <a:effectLst/>
                          <a:latin typeface="Times New Roman" pitchFamily="18" charset="0"/>
                          <a:cs typeface="Times New Roman" pitchFamily="18" charset="0"/>
                        </a:rPr>
                        <a:t> </a:t>
                      </a:r>
                      <a:r>
                        <a:rPr lang="en-US" sz="2000" dirty="0" err="1">
                          <a:solidFill>
                            <a:schemeClr val="tx1"/>
                          </a:solidFill>
                          <a:effectLst/>
                          <a:latin typeface="Times New Roman" pitchFamily="18" charset="0"/>
                          <a:cs typeface="Times New Roman" pitchFamily="18" charset="0"/>
                        </a:rPr>
                        <a:t>Icdl</a:t>
                      </a:r>
                      <a:r>
                        <a:rPr lang="ar-SA" sz="2000" dirty="0">
                          <a:solidFill>
                            <a:schemeClr val="tx1"/>
                          </a:solidFill>
                          <a:effectLst/>
                          <a:latin typeface="Times New Roman" pitchFamily="18" charset="0"/>
                          <a:cs typeface="Times New Roman" pitchFamily="18" charset="0"/>
                        </a:rPr>
                        <a:t>لقيادة الحاسب الآلي . 2-شهادة لغة انجليزية في المستوى ( أ + ب ) 3- اجتياز دورة بمهنة مساعد إداري مدتها 10 أشهر . 4- حضور دورة مهارات أعمال السكرتارية. 5- حضور دورة الخرائط الذهنية الإلكترونية</a:t>
                      </a:r>
                      <a:r>
                        <a:rPr lang="ar-SA" sz="2000" dirty="0" smtClean="0">
                          <a:solidFill>
                            <a:schemeClr val="tx1"/>
                          </a:solidFill>
                          <a:effectLst/>
                          <a:latin typeface="Times New Roman" pitchFamily="18" charset="0"/>
                          <a:cs typeface="Times New Roman" pitchFamily="18" charset="0"/>
                        </a:rPr>
                        <a:t>. </a:t>
                      </a:r>
                      <a:r>
                        <a:rPr lang="ar-SA" sz="2000" dirty="0">
                          <a:solidFill>
                            <a:schemeClr val="tx1"/>
                          </a:solidFill>
                          <a:effectLst/>
                          <a:latin typeface="Times New Roman" pitchFamily="18" charset="0"/>
                          <a:cs typeface="Times New Roman" pitchFamily="18" charset="0"/>
                        </a:rPr>
                        <a:t>6- المشاركة بتنظيم مؤتمر كلانا. 7- المشاركة بتنظيم مؤتمر الصحة الإلكتروني2012م. 9- المشاركة بتنظيم اللقاء العلمي الثالث.</a:t>
                      </a:r>
                      <a:endParaRPr lang="en-US" sz="2000" dirty="0">
                        <a:solidFill>
                          <a:schemeClr val="tx1"/>
                        </a:solidFill>
                        <a:effectLst/>
                        <a:latin typeface="Times New Roman" pitchFamily="18" charset="0"/>
                        <a:ea typeface="Times New Roman"/>
                        <a:cs typeface="Times New Roman" pitchFamily="18" charset="0"/>
                      </a:endParaRPr>
                    </a:p>
                  </a:txBody>
                  <a:tcPr marL="35468" marR="35468" marT="0" marB="0">
                    <a:noFill/>
                  </a:tcPr>
                </a:tc>
              </a:tr>
              <a:tr h="831932">
                <a:tc>
                  <a:txBody>
                    <a:bodyPr/>
                    <a:lstStyle/>
                    <a:p>
                      <a:pPr algn="just" rtl="1">
                        <a:lnSpc>
                          <a:spcPct val="115000"/>
                        </a:lnSpc>
                        <a:spcAft>
                          <a:spcPts val="1000"/>
                        </a:spcAft>
                      </a:pPr>
                      <a:r>
                        <a:rPr lang="ar-SA" sz="2000">
                          <a:solidFill>
                            <a:schemeClr val="tx1"/>
                          </a:solidFill>
                          <a:effectLst/>
                          <a:latin typeface="Times New Roman" pitchFamily="18" charset="0"/>
                          <a:cs typeface="Times New Roman" pitchFamily="18" charset="0"/>
                        </a:rPr>
                        <a:t>خبرات أخرى</a:t>
                      </a:r>
                      <a:endParaRPr lang="en-US" sz="2000">
                        <a:solidFill>
                          <a:schemeClr val="tx1"/>
                        </a:solidFill>
                        <a:effectLst/>
                        <a:latin typeface="Times New Roman" pitchFamily="18" charset="0"/>
                        <a:ea typeface="Times New Roman"/>
                        <a:cs typeface="Times New Roman" pitchFamily="18" charset="0"/>
                      </a:endParaRPr>
                    </a:p>
                  </a:txBody>
                  <a:tcPr marL="35468" marR="35468" marT="0" marB="0">
                    <a:noFill/>
                  </a:tcPr>
                </a:tc>
                <a:tc>
                  <a:txBody>
                    <a:bodyPr/>
                    <a:lstStyle/>
                    <a:p>
                      <a:pPr algn="just" rtl="1">
                        <a:lnSpc>
                          <a:spcPct val="115000"/>
                        </a:lnSpc>
                        <a:spcAft>
                          <a:spcPts val="1000"/>
                        </a:spcAft>
                      </a:pPr>
                      <a:r>
                        <a:rPr lang="ar-SA" sz="2000" dirty="0">
                          <a:solidFill>
                            <a:schemeClr val="tx1"/>
                          </a:solidFill>
                          <a:effectLst/>
                          <a:latin typeface="Times New Roman" pitchFamily="18" charset="0"/>
                          <a:cs typeface="Times New Roman" pitchFamily="18" charset="0"/>
                        </a:rPr>
                        <a:t>العمل بشركة الشهباء للإنشاءات المحدودة بمهنة مدخل بيانات لمدة شهرين فقط .</a:t>
                      </a:r>
                      <a:endParaRPr lang="en-US" sz="2000" dirty="0">
                        <a:solidFill>
                          <a:schemeClr val="tx1"/>
                        </a:solidFill>
                        <a:effectLst/>
                        <a:latin typeface="Times New Roman" pitchFamily="18" charset="0"/>
                        <a:cs typeface="Times New Roman" pitchFamily="18" charset="0"/>
                      </a:endParaRPr>
                    </a:p>
                    <a:p>
                      <a:pPr algn="just" rtl="1">
                        <a:lnSpc>
                          <a:spcPct val="115000"/>
                        </a:lnSpc>
                        <a:spcAft>
                          <a:spcPts val="1000"/>
                        </a:spcAft>
                      </a:pPr>
                      <a:r>
                        <a:rPr lang="ar-SA" sz="2000" dirty="0">
                          <a:solidFill>
                            <a:schemeClr val="tx1"/>
                          </a:solidFill>
                          <a:effectLst/>
                          <a:latin typeface="Times New Roman" pitchFamily="18" charset="0"/>
                          <a:cs typeface="Times New Roman" pitchFamily="18" charset="0"/>
                        </a:rPr>
                        <a:t>العمل بـإدارة الشراكة الطلابية التابعة للجامعة لمدة سنة ونصف . </a:t>
                      </a:r>
                      <a:endParaRPr lang="en-US" sz="2000" dirty="0">
                        <a:solidFill>
                          <a:schemeClr val="tx1"/>
                        </a:solidFill>
                        <a:effectLst/>
                        <a:latin typeface="Times New Roman" pitchFamily="18" charset="0"/>
                        <a:ea typeface="Times New Roman"/>
                        <a:cs typeface="Times New Roman" pitchFamily="18" charset="0"/>
                      </a:endParaRPr>
                    </a:p>
                  </a:txBody>
                  <a:tcPr marL="35468" marR="35468" marT="0" marB="0">
                    <a:noFill/>
                  </a:tcPr>
                </a:tc>
              </a:tr>
            </a:tbl>
          </a:graphicData>
        </a:graphic>
      </p:graphicFrame>
    </p:spTree>
    <p:extLst>
      <p:ext uri="{BB962C8B-B14F-4D97-AF65-F5344CB8AC3E}">
        <p14:creationId xmlns="" xmlns:p14="http://schemas.microsoft.com/office/powerpoint/2010/main" val="3099977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heel(1)">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57808" y="1772816"/>
            <a:ext cx="8118648" cy="3108543"/>
          </a:xfrm>
          <a:prstGeom prst="rect">
            <a:avLst/>
          </a:prstGeom>
        </p:spPr>
        <p:txBody>
          <a:bodyPr wrap="square">
            <a:spAutoFit/>
          </a:bodyPr>
          <a:lstStyle/>
          <a:p>
            <a:pPr marL="457200" lvl="0" indent="-457200" algn="just">
              <a:buFont typeface="Arial" pitchFamily="34" charset="0"/>
              <a:buChar char="•"/>
            </a:pPr>
            <a:r>
              <a:rPr lang="ar-SA" sz="2800" dirty="0">
                <a:latin typeface="Times New Roman" pitchFamily="18" charset="0"/>
                <a:cs typeface="Times New Roman" pitchFamily="18" charset="0"/>
              </a:rPr>
              <a:t>أن يكون مقر تدريب الطلاب الخريجين خارج بيئة ومحيط الجامعة ليكسب الخريج بيئة ميدانية أخرى تختلف عن الروتين الطلابي المعهود في مدة دراسته الأربع سنوات التي قضاها لدرجة البكالوريوس . </a:t>
            </a:r>
            <a:endParaRPr lang="en-US" sz="2800" dirty="0">
              <a:latin typeface="Times New Roman" pitchFamily="18" charset="0"/>
              <a:cs typeface="Times New Roman" pitchFamily="18" charset="0"/>
            </a:endParaRPr>
          </a:p>
          <a:p>
            <a:pPr marL="457200" lvl="0" indent="-457200" algn="just">
              <a:buFont typeface="Arial" pitchFamily="34" charset="0"/>
              <a:buChar char="•"/>
            </a:pPr>
            <a:r>
              <a:rPr lang="ar-SA" sz="2800" dirty="0">
                <a:latin typeface="Times New Roman" pitchFamily="18" charset="0"/>
                <a:cs typeface="Times New Roman" pitchFamily="18" charset="0"/>
              </a:rPr>
              <a:t>إعطاء الطالب شهادة كشهادة خبرة تبين للجهات الأخرى أنه جاهز للعمل الميداني حيث أن هذه الشهادة إيجابية للطالب إذا طلبتها الجهة المقدم إليها بعد التخرج .</a:t>
            </a: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357561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8208" y="332656"/>
            <a:ext cx="7648248" cy="584775"/>
          </a:xfrm>
          <a:prstGeom prst="rect">
            <a:avLst/>
          </a:prstGeom>
        </p:spPr>
        <p:txBody>
          <a:bodyPr wrap="none">
            <a:spAutoFit/>
          </a:bodyPr>
          <a:lstStyle/>
          <a:p>
            <a:r>
              <a:rPr lang="ar-SA" sz="3200" dirty="0">
                <a:cs typeface="PT Bold Heading" pitchFamily="2" charset="-78"/>
              </a:rPr>
              <a:t>و في الختام أود أن أشكر الدكتور / سعيد الغامدي ,</a:t>
            </a:r>
            <a:endParaRPr lang="en-US" sz="3200" dirty="0">
              <a:cs typeface="PT Bold Heading" pitchFamily="2" charset="-78"/>
            </a:endParaRPr>
          </a:p>
        </p:txBody>
      </p:sp>
      <p:sp>
        <p:nvSpPr>
          <p:cNvPr id="3" name="Rectangle 2"/>
          <p:cNvSpPr/>
          <p:nvPr/>
        </p:nvSpPr>
        <p:spPr>
          <a:xfrm>
            <a:off x="755576" y="1400577"/>
            <a:ext cx="7848872" cy="3108543"/>
          </a:xfrm>
          <a:prstGeom prst="rect">
            <a:avLst/>
          </a:prstGeom>
        </p:spPr>
        <p:txBody>
          <a:bodyPr wrap="square">
            <a:spAutoFit/>
          </a:bodyPr>
          <a:lstStyle/>
          <a:p>
            <a:pPr algn="just"/>
            <a:r>
              <a:rPr lang="ar-SA" sz="2800" dirty="0">
                <a:latin typeface="Arial" pitchFamily="34" charset="0"/>
                <a:cs typeface="Arial" pitchFamily="34" charset="0"/>
              </a:rPr>
              <a:t>على سماحه وموافقته لي بالتدرب بوزارة الداخلية , حيث أن التجربة كانت جيدة من حيث بناء وكسب علاقات جديدة , ومعرفة أسلوب عمل إدارة العلاقات العامة والتوجيه بالوزارة , و تطويري من ناحية العمل الميداني, ومعرفة طبيعته وكسبي لتصور تام عن عمل العلاقات العامة ومعرفة الأمور السلبية والإيجابية في العلاقات العامة وقدرتي أيضاً على النقد في المستقبل وما تحتاجه إدارات العلاقات العامة من عمل هي بحاجة إليه .</a:t>
            </a:r>
            <a:endParaRPr lang="en-US" sz="2800" dirty="0">
              <a:latin typeface="Arial" pitchFamily="34" charset="0"/>
              <a:cs typeface="Arial" pitchFamily="34" charset="0"/>
            </a:endParaRPr>
          </a:p>
        </p:txBody>
      </p:sp>
      <p:sp>
        <p:nvSpPr>
          <p:cNvPr id="4" name="Rectangle 3"/>
          <p:cNvSpPr/>
          <p:nvPr/>
        </p:nvSpPr>
        <p:spPr>
          <a:xfrm>
            <a:off x="2240178" y="5157192"/>
            <a:ext cx="4564070" cy="523220"/>
          </a:xfrm>
          <a:prstGeom prst="rect">
            <a:avLst/>
          </a:prstGeom>
        </p:spPr>
        <p:txBody>
          <a:bodyPr wrap="none">
            <a:spAutoFit/>
          </a:bodyPr>
          <a:lstStyle/>
          <a:p>
            <a:r>
              <a:rPr lang="ar-SA" sz="2800" b="1" dirty="0">
                <a:cs typeface="ALAWI-3-28" pitchFamily="2" charset="-78"/>
              </a:rPr>
              <a:t>و السلام عليكم ورحمة الله وبركاته ,,</a:t>
            </a:r>
            <a:endParaRPr lang="en-US" sz="2800" b="1" dirty="0">
              <a:cs typeface="ALAWI-3-28" pitchFamily="2" charset="-78"/>
            </a:endParaRPr>
          </a:p>
        </p:txBody>
      </p:sp>
    </p:spTree>
    <p:extLst>
      <p:ext uri="{BB962C8B-B14F-4D97-AF65-F5344CB8AC3E}">
        <p14:creationId xmlns="" xmlns:p14="http://schemas.microsoft.com/office/powerpoint/2010/main" val="121447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down)">
                                      <p:cBhvr>
                                        <p:cTn id="16" dur="580">
                                          <p:stCondLst>
                                            <p:cond delay="0"/>
                                          </p:stCondLst>
                                        </p:cTn>
                                        <p:tgtEl>
                                          <p:spTgt spid="3"/>
                                        </p:tgtEl>
                                      </p:cBhvr>
                                    </p:animEffect>
                                    <p:anim calcmode="lin" valueType="num">
                                      <p:cBhvr>
                                        <p:cTn id="17"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2" dur="26">
                                          <p:stCondLst>
                                            <p:cond delay="650"/>
                                          </p:stCondLst>
                                        </p:cTn>
                                        <p:tgtEl>
                                          <p:spTgt spid="3"/>
                                        </p:tgtEl>
                                      </p:cBhvr>
                                      <p:to x="100000" y="60000"/>
                                    </p:animScale>
                                    <p:animScale>
                                      <p:cBhvr>
                                        <p:cTn id="23" dur="166" decel="50000">
                                          <p:stCondLst>
                                            <p:cond delay="676"/>
                                          </p:stCondLst>
                                        </p:cTn>
                                        <p:tgtEl>
                                          <p:spTgt spid="3"/>
                                        </p:tgtEl>
                                      </p:cBhvr>
                                      <p:to x="100000" y="100000"/>
                                    </p:animScale>
                                    <p:animScale>
                                      <p:cBhvr>
                                        <p:cTn id="24" dur="26">
                                          <p:stCondLst>
                                            <p:cond delay="1312"/>
                                          </p:stCondLst>
                                        </p:cTn>
                                        <p:tgtEl>
                                          <p:spTgt spid="3"/>
                                        </p:tgtEl>
                                      </p:cBhvr>
                                      <p:to x="100000" y="80000"/>
                                    </p:animScale>
                                    <p:animScale>
                                      <p:cBhvr>
                                        <p:cTn id="25" dur="166" decel="50000">
                                          <p:stCondLst>
                                            <p:cond delay="1338"/>
                                          </p:stCondLst>
                                        </p:cTn>
                                        <p:tgtEl>
                                          <p:spTgt spid="3"/>
                                        </p:tgtEl>
                                      </p:cBhvr>
                                      <p:to x="100000" y="100000"/>
                                    </p:animScale>
                                    <p:animScale>
                                      <p:cBhvr>
                                        <p:cTn id="26" dur="26">
                                          <p:stCondLst>
                                            <p:cond delay="1642"/>
                                          </p:stCondLst>
                                        </p:cTn>
                                        <p:tgtEl>
                                          <p:spTgt spid="3"/>
                                        </p:tgtEl>
                                      </p:cBhvr>
                                      <p:to x="100000" y="90000"/>
                                    </p:animScale>
                                    <p:animScale>
                                      <p:cBhvr>
                                        <p:cTn id="27" dur="166" decel="50000">
                                          <p:stCondLst>
                                            <p:cond delay="1668"/>
                                          </p:stCondLst>
                                        </p:cTn>
                                        <p:tgtEl>
                                          <p:spTgt spid="3"/>
                                        </p:tgtEl>
                                      </p:cBhvr>
                                      <p:to x="100000" y="100000"/>
                                    </p:animScale>
                                    <p:animScale>
                                      <p:cBhvr>
                                        <p:cTn id="28" dur="26">
                                          <p:stCondLst>
                                            <p:cond delay="1808"/>
                                          </p:stCondLst>
                                        </p:cTn>
                                        <p:tgtEl>
                                          <p:spTgt spid="3"/>
                                        </p:tgtEl>
                                      </p:cBhvr>
                                      <p:to x="100000" y="95000"/>
                                    </p:animScale>
                                    <p:animScale>
                                      <p:cBhvr>
                                        <p:cTn id="29" dur="166" decel="50000">
                                          <p:stCondLst>
                                            <p:cond delay="1834"/>
                                          </p:stCondLst>
                                        </p:cTn>
                                        <p:tgtEl>
                                          <p:spTgt spid="3"/>
                                        </p:tgtEl>
                                      </p:cBhvr>
                                      <p:to x="100000" y="100000"/>
                                    </p:animScale>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4"/>
                                        </p:tgtEl>
                                        <p:attrNameLst>
                                          <p:attrName>style.visibility</p:attrName>
                                        </p:attrNameLst>
                                      </p:cBhvr>
                                      <p:to>
                                        <p:strVal val="visible"/>
                                      </p:to>
                                    </p:set>
                                    <p:anim calcmode="lin" valueType="num">
                                      <p:cBhvr>
                                        <p:cTn id="34"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4"/>
                                        </p:tgtEl>
                                        <p:attrNameLst>
                                          <p:attrName>ppt_y</p:attrName>
                                        </p:attrNameLst>
                                      </p:cBhvr>
                                      <p:tavLst>
                                        <p:tav tm="0">
                                          <p:val>
                                            <p:strVal val="#ppt_y"/>
                                          </p:val>
                                        </p:tav>
                                        <p:tav tm="100000">
                                          <p:val>
                                            <p:strVal val="#ppt_y"/>
                                          </p:val>
                                        </p:tav>
                                      </p:tavLst>
                                    </p:anim>
                                    <p:anim calcmode="lin" valueType="num">
                                      <p:cBhvr>
                                        <p:cTn id="36"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0166" y="1214422"/>
            <a:ext cx="6264696" cy="4524315"/>
          </a:xfrm>
          <a:prstGeom prst="rect">
            <a:avLst/>
          </a:prstGeom>
        </p:spPr>
        <p:txBody>
          <a:bodyPr wrap="square">
            <a:spAutoFit/>
          </a:bodyPr>
          <a:lstStyle/>
          <a:p>
            <a:pPr algn="ctr">
              <a:lnSpc>
                <a:spcPct val="150000"/>
              </a:lnSpc>
            </a:pPr>
            <a:r>
              <a:rPr lang="ar-EG" sz="3200" dirty="0" smtClean="0">
                <a:cs typeface="PT Bold Heading" pitchFamily="2" charset="-78"/>
              </a:rPr>
              <a:t>تم الإشراف عل</a:t>
            </a:r>
            <a:r>
              <a:rPr lang="ar-SA" sz="3200" dirty="0" smtClean="0">
                <a:cs typeface="PT Bold Heading" pitchFamily="2" charset="-78"/>
              </a:rPr>
              <a:t>ي خلال</a:t>
            </a:r>
            <a:r>
              <a:rPr lang="ar-EG" sz="3200" dirty="0" smtClean="0">
                <a:cs typeface="PT Bold Heading" pitchFamily="2" charset="-78"/>
              </a:rPr>
              <a:t> مدة التدريب الأستاذ</a:t>
            </a:r>
          </a:p>
          <a:p>
            <a:pPr algn="ctr">
              <a:lnSpc>
                <a:spcPct val="150000"/>
              </a:lnSpc>
            </a:pPr>
            <a:r>
              <a:rPr lang="ar-EG" sz="3200" dirty="0" smtClean="0">
                <a:cs typeface="PT Bold Heading" pitchFamily="2" charset="-78"/>
              </a:rPr>
              <a:t>سلمان </a:t>
            </a:r>
            <a:r>
              <a:rPr lang="ar-EG" sz="3200" dirty="0" err="1" smtClean="0">
                <a:cs typeface="PT Bold Heading" pitchFamily="2" charset="-78"/>
              </a:rPr>
              <a:t>القريني</a:t>
            </a:r>
            <a:endParaRPr lang="ar-SA" sz="3200" dirty="0" smtClean="0">
              <a:cs typeface="PT Bold Heading" pitchFamily="2" charset="-78"/>
            </a:endParaRPr>
          </a:p>
          <a:p>
            <a:pPr algn="ctr">
              <a:lnSpc>
                <a:spcPct val="150000"/>
              </a:lnSpc>
            </a:pPr>
            <a:r>
              <a:rPr lang="ar-SA" sz="3200" dirty="0" smtClean="0">
                <a:cs typeface="PT Bold Heading" pitchFamily="2" charset="-78"/>
              </a:rPr>
              <a:t>جوال / 0502333361</a:t>
            </a:r>
          </a:p>
          <a:p>
            <a:pPr algn="ctr">
              <a:lnSpc>
                <a:spcPct val="150000"/>
              </a:lnSpc>
            </a:pPr>
            <a:r>
              <a:rPr lang="ar-SA" sz="3200" dirty="0" smtClean="0">
                <a:cs typeface="PT Bold Heading" pitchFamily="2" charset="-78"/>
              </a:rPr>
              <a:t>مكتب / 4011111 - 01</a:t>
            </a:r>
          </a:p>
          <a:p>
            <a:pPr algn="ctr">
              <a:lnSpc>
                <a:spcPct val="150000"/>
              </a:lnSpc>
            </a:pPr>
            <a:r>
              <a:rPr lang="ar-SA" sz="3200" dirty="0" err="1" smtClean="0">
                <a:cs typeface="PT Bold Heading" pitchFamily="2" charset="-78"/>
              </a:rPr>
              <a:t>تحويلة</a:t>
            </a:r>
            <a:r>
              <a:rPr lang="ar-SA" sz="3200" dirty="0" smtClean="0">
                <a:cs typeface="PT Bold Heading" pitchFamily="2" charset="-78"/>
              </a:rPr>
              <a:t> / 5464</a:t>
            </a:r>
          </a:p>
        </p:txBody>
      </p:sp>
    </p:spTree>
    <p:extLst>
      <p:ext uri="{BB962C8B-B14F-4D97-AF65-F5344CB8AC3E}">
        <p14:creationId xmlns="" xmlns:p14="http://schemas.microsoft.com/office/powerpoint/2010/main" val="218130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2636912"/>
            <a:ext cx="6264696" cy="1569660"/>
          </a:xfrm>
          <a:prstGeom prst="rect">
            <a:avLst/>
          </a:prstGeom>
        </p:spPr>
        <p:txBody>
          <a:bodyPr wrap="square">
            <a:spAutoFit/>
          </a:bodyPr>
          <a:lstStyle/>
          <a:p>
            <a:pPr algn="ctr"/>
            <a:r>
              <a:rPr lang="ar-SA" sz="3200" dirty="0">
                <a:cs typeface="PT Bold Heading" pitchFamily="2" charset="-78"/>
              </a:rPr>
              <a:t>إعداد الطالب / معتز بن موسى العتيبي</a:t>
            </a:r>
            <a:endParaRPr lang="en-US" sz="3200" dirty="0">
              <a:cs typeface="PT Bold Heading" pitchFamily="2" charset="-78"/>
            </a:endParaRPr>
          </a:p>
          <a:p>
            <a:pPr algn="ctr"/>
            <a:endParaRPr lang="en-US" sz="3200" dirty="0" smtClean="0">
              <a:cs typeface="PT Bold Heading" pitchFamily="2" charset="-78"/>
            </a:endParaRPr>
          </a:p>
          <a:p>
            <a:pPr algn="ctr"/>
            <a:r>
              <a:rPr lang="ar-SA" sz="3200" dirty="0" smtClean="0">
                <a:cs typeface="PT Bold Heading" pitchFamily="2" charset="-78"/>
              </a:rPr>
              <a:t>الرقم </a:t>
            </a:r>
            <a:r>
              <a:rPr lang="ar-SA" sz="3200" dirty="0">
                <a:cs typeface="PT Bold Heading" pitchFamily="2" charset="-78"/>
              </a:rPr>
              <a:t>الجامعي / 430105017</a:t>
            </a:r>
            <a:endParaRPr lang="en-US" sz="3200" dirty="0">
              <a:cs typeface="PT Bold Heading" pitchFamily="2" charset="-78"/>
            </a:endParaRPr>
          </a:p>
        </p:txBody>
      </p:sp>
    </p:spTree>
    <p:extLst>
      <p:ext uri="{BB962C8B-B14F-4D97-AF65-F5344CB8AC3E}">
        <p14:creationId xmlns="" xmlns:p14="http://schemas.microsoft.com/office/powerpoint/2010/main" val="121447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56176" y="406405"/>
            <a:ext cx="1592103" cy="646331"/>
          </a:xfrm>
          <a:prstGeom prst="rect">
            <a:avLst/>
          </a:prstGeom>
        </p:spPr>
        <p:txBody>
          <a:bodyPr wrap="none">
            <a:spAutoFit/>
          </a:bodyPr>
          <a:lstStyle/>
          <a:p>
            <a:r>
              <a:rPr lang="ar-EG" sz="3600" b="1" dirty="0" smtClean="0">
                <a:cs typeface="PT Bold Heading" pitchFamily="2" charset="-78"/>
              </a:rPr>
              <a:t>ال</a:t>
            </a:r>
            <a:r>
              <a:rPr lang="ar-SA" sz="3600" b="1" dirty="0" smtClean="0">
                <a:cs typeface="PT Bold Heading" pitchFamily="2" charset="-78"/>
              </a:rPr>
              <a:t>مقدمة </a:t>
            </a:r>
            <a:r>
              <a:rPr lang="ar-SA" sz="3600" b="1" dirty="0">
                <a:cs typeface="PT Bold Heading" pitchFamily="2" charset="-78"/>
              </a:rPr>
              <a:t>:</a:t>
            </a:r>
            <a:endParaRPr lang="en-US" sz="3600" dirty="0">
              <a:cs typeface="PT Bold Heading" pitchFamily="2" charset="-78"/>
            </a:endParaRPr>
          </a:p>
        </p:txBody>
      </p:sp>
      <p:sp>
        <p:nvSpPr>
          <p:cNvPr id="3" name="Rectangle 2"/>
          <p:cNvSpPr>
            <a:spLocks noChangeArrowheads="1"/>
          </p:cNvSpPr>
          <p:nvPr/>
        </p:nvSpPr>
        <p:spPr bwMode="auto">
          <a:xfrm>
            <a:off x="611560" y="1161906"/>
            <a:ext cx="7521106" cy="233910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SA" sz="3200" b="0" i="0" u="none" strike="noStrike" cap="none" normalizeH="0" baseline="0" dirty="0" smtClean="0">
                <a:ln>
                  <a:noFill/>
                </a:ln>
                <a:solidFill>
                  <a:srgbClr val="000000"/>
                </a:solidFill>
                <a:effectLst/>
                <a:latin typeface="Arial Black" pitchFamily="34" charset="0"/>
                <a:ea typeface="Times New Roman" pitchFamily="18" charset="0"/>
                <a:cs typeface="Arial" pitchFamily="34" charset="0"/>
              </a:rPr>
              <a:t>الحمد لله الذي جعل لنا من العلم نورا نهتدي به و بعد</a:t>
            </a:r>
            <a:r>
              <a:rPr kumimoji="0" lang="en-US" sz="3200" b="0" i="0" u="none" strike="noStrike" cap="none" normalizeH="0" baseline="0" dirty="0" smtClean="0">
                <a:ln>
                  <a:noFill/>
                </a:ln>
                <a:solidFill>
                  <a:srgbClr val="000000"/>
                </a:solidFill>
                <a:effectLst/>
                <a:latin typeface="Arial Black" pitchFamily="34" charset="0"/>
                <a:ea typeface="Times New Roman" pitchFamily="18" charset="0"/>
                <a:cs typeface="Arial" pitchFamily="34" charset="0"/>
              </a:rPr>
              <a:t>...</a:t>
            </a:r>
            <a:br>
              <a:rPr kumimoji="0" lang="en-US" sz="3200" b="0" i="0" u="none" strike="noStrike" cap="none" normalizeH="0" baseline="0" dirty="0" smtClean="0">
                <a:ln>
                  <a:noFill/>
                </a:ln>
                <a:solidFill>
                  <a:srgbClr val="000000"/>
                </a:solidFill>
                <a:effectLst/>
                <a:latin typeface="Arial Black" pitchFamily="34" charset="0"/>
                <a:ea typeface="Times New Roman" pitchFamily="18" charset="0"/>
                <a:cs typeface="Arial" pitchFamily="34" charset="0"/>
              </a:rPr>
            </a:br>
            <a:r>
              <a:rPr kumimoji="0" lang="ar-SA" sz="32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ar-EG" sz="32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defTabSz="914400" rtl="1" eaLnBrk="1" fontAlgn="base" latinLnBrk="0" hangingPunct="1">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تم التدرب بإدارة العلاقات العامة والتوجيه بوزارة الداخلية</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49" name="صورة 1" descr="Description: C:\Documents and Settings\user\My Documents\My Pictures\images.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043608" y="3212976"/>
            <a:ext cx="6830055" cy="309634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21447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down)">
                                      <p:cBhvr>
                                        <p:cTn id="16" dur="580">
                                          <p:stCondLst>
                                            <p:cond delay="0"/>
                                          </p:stCondLst>
                                        </p:cTn>
                                        <p:tgtEl>
                                          <p:spTgt spid="3"/>
                                        </p:tgtEl>
                                      </p:cBhvr>
                                    </p:animEffect>
                                    <p:anim calcmode="lin" valueType="num">
                                      <p:cBhvr>
                                        <p:cTn id="17"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2" dur="26">
                                          <p:stCondLst>
                                            <p:cond delay="650"/>
                                          </p:stCondLst>
                                        </p:cTn>
                                        <p:tgtEl>
                                          <p:spTgt spid="3"/>
                                        </p:tgtEl>
                                      </p:cBhvr>
                                      <p:to x="100000" y="60000"/>
                                    </p:animScale>
                                    <p:animScale>
                                      <p:cBhvr>
                                        <p:cTn id="23" dur="166" decel="50000">
                                          <p:stCondLst>
                                            <p:cond delay="676"/>
                                          </p:stCondLst>
                                        </p:cTn>
                                        <p:tgtEl>
                                          <p:spTgt spid="3"/>
                                        </p:tgtEl>
                                      </p:cBhvr>
                                      <p:to x="100000" y="100000"/>
                                    </p:animScale>
                                    <p:animScale>
                                      <p:cBhvr>
                                        <p:cTn id="24" dur="26">
                                          <p:stCondLst>
                                            <p:cond delay="1312"/>
                                          </p:stCondLst>
                                        </p:cTn>
                                        <p:tgtEl>
                                          <p:spTgt spid="3"/>
                                        </p:tgtEl>
                                      </p:cBhvr>
                                      <p:to x="100000" y="80000"/>
                                    </p:animScale>
                                    <p:animScale>
                                      <p:cBhvr>
                                        <p:cTn id="25" dur="166" decel="50000">
                                          <p:stCondLst>
                                            <p:cond delay="1338"/>
                                          </p:stCondLst>
                                        </p:cTn>
                                        <p:tgtEl>
                                          <p:spTgt spid="3"/>
                                        </p:tgtEl>
                                      </p:cBhvr>
                                      <p:to x="100000" y="100000"/>
                                    </p:animScale>
                                    <p:animScale>
                                      <p:cBhvr>
                                        <p:cTn id="26" dur="26">
                                          <p:stCondLst>
                                            <p:cond delay="1642"/>
                                          </p:stCondLst>
                                        </p:cTn>
                                        <p:tgtEl>
                                          <p:spTgt spid="3"/>
                                        </p:tgtEl>
                                      </p:cBhvr>
                                      <p:to x="100000" y="90000"/>
                                    </p:animScale>
                                    <p:animScale>
                                      <p:cBhvr>
                                        <p:cTn id="27" dur="166" decel="50000">
                                          <p:stCondLst>
                                            <p:cond delay="1668"/>
                                          </p:stCondLst>
                                        </p:cTn>
                                        <p:tgtEl>
                                          <p:spTgt spid="3"/>
                                        </p:tgtEl>
                                      </p:cBhvr>
                                      <p:to x="100000" y="100000"/>
                                    </p:animScale>
                                    <p:animScale>
                                      <p:cBhvr>
                                        <p:cTn id="28" dur="26">
                                          <p:stCondLst>
                                            <p:cond delay="1808"/>
                                          </p:stCondLst>
                                        </p:cTn>
                                        <p:tgtEl>
                                          <p:spTgt spid="3"/>
                                        </p:tgtEl>
                                      </p:cBhvr>
                                      <p:to x="100000" y="95000"/>
                                    </p:animScale>
                                    <p:animScale>
                                      <p:cBhvr>
                                        <p:cTn id="29" dur="166" decel="50000">
                                          <p:stCondLst>
                                            <p:cond delay="1834"/>
                                          </p:stCondLst>
                                        </p:cTn>
                                        <p:tgtEl>
                                          <p:spTgt spid="3"/>
                                        </p:tgtEl>
                                      </p:cBhvr>
                                      <p:to x="100000" y="100000"/>
                                    </p:animScale>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nodeType="clickEffect">
                                  <p:stCondLst>
                                    <p:cond delay="0"/>
                                  </p:stCondLst>
                                  <p:childTnLst>
                                    <p:set>
                                      <p:cBhvr>
                                        <p:cTn id="33" dur="1" fill="hold">
                                          <p:stCondLst>
                                            <p:cond delay="0"/>
                                          </p:stCondLst>
                                        </p:cTn>
                                        <p:tgtEl>
                                          <p:spTgt spid="2049"/>
                                        </p:tgtEl>
                                        <p:attrNameLst>
                                          <p:attrName>style.visibility</p:attrName>
                                        </p:attrNameLst>
                                      </p:cBhvr>
                                      <p:to>
                                        <p:strVal val="visible"/>
                                      </p:to>
                                    </p:set>
                                    <p:animEffect transition="in" filter="circle(in)">
                                      <p:cBhvr>
                                        <p:cTn id="34" dur="2000"/>
                                        <p:tgtEl>
                                          <p:spTgt spid="20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611560" y="1724029"/>
            <a:ext cx="7776864" cy="34163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3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التدريب الميداني هو التعليم الحقيقي لمبادئ وأساسيات العلاقات العامة , ومهاراتها بجميع طرقها وأساليبها , صحيح أن الشرح النظري سيوضح لنا معناه , لكن ليس كما هو في التطبيق , لما له دور مهم في تأسيس وبناء الطالب وتهيئته على العمل والاعتماد على النفس </a:t>
            </a:r>
            <a:r>
              <a:rPr kumimoji="0" lang="en-US" sz="3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ar-SA" sz="36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541009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1628800"/>
            <a:ext cx="7560840" cy="3785652"/>
          </a:xfrm>
          <a:prstGeom prst="rect">
            <a:avLst/>
          </a:prstGeom>
        </p:spPr>
        <p:txBody>
          <a:bodyPr wrap="square">
            <a:spAutoFit/>
          </a:bodyPr>
          <a:lstStyle/>
          <a:p>
            <a:pPr lvl="0" algn="justLow" fontAlgn="base">
              <a:spcBef>
                <a:spcPct val="0"/>
              </a:spcBef>
              <a:spcAft>
                <a:spcPct val="0"/>
              </a:spcAft>
            </a:pPr>
            <a:r>
              <a:rPr lang="ar-SA" sz="4000" dirty="0">
                <a:latin typeface="Calibri" pitchFamily="34" charset="0"/>
                <a:ea typeface="Times New Roman" pitchFamily="18" charset="0"/>
                <a:cs typeface="Arial" pitchFamily="34" charset="0"/>
              </a:rPr>
              <a:t>وأن يدخل أجواء العمل بكل جدية والتزام، والتعود على المواظبة واحترام الوقت وكيفية التعامل مع الآخرين ومساعدتهم ، وكذلك كسر حاجز الخوف والرهبة من مباشرة العمل ومزاولته وتدريب الطالب عليه قبل التخرج ليساعده ذلك في حياته المستقبلية</a:t>
            </a:r>
            <a:r>
              <a:rPr lang="ar-SA" sz="4000" dirty="0">
                <a:solidFill>
                  <a:srgbClr val="000000"/>
                </a:solidFill>
                <a:latin typeface="Arial Black" pitchFamily="34" charset="0"/>
                <a:ea typeface="Times New Roman" pitchFamily="18" charset="0"/>
                <a:cs typeface="Arial" pitchFamily="34" charset="0"/>
              </a:rPr>
              <a:t> ..</a:t>
            </a:r>
            <a:endParaRPr lang="ar-SA" sz="4000" dirty="0">
              <a:latin typeface="Arial" pitchFamily="34" charset="0"/>
              <a:cs typeface="Arial" pitchFamily="34" charset="0"/>
            </a:endParaRPr>
          </a:p>
        </p:txBody>
      </p:sp>
    </p:spTree>
    <p:extLst>
      <p:ext uri="{BB962C8B-B14F-4D97-AF65-F5344CB8AC3E}">
        <p14:creationId xmlns="" xmlns:p14="http://schemas.microsoft.com/office/powerpoint/2010/main" val="3421904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980728"/>
            <a:ext cx="7848872" cy="4154984"/>
          </a:xfrm>
          <a:prstGeom prst="rect">
            <a:avLst/>
          </a:prstGeom>
        </p:spPr>
        <p:txBody>
          <a:bodyPr wrap="square">
            <a:spAutoFit/>
          </a:bodyPr>
          <a:lstStyle/>
          <a:p>
            <a:pPr algn="just"/>
            <a:r>
              <a:rPr lang="ar-SA" sz="4400" dirty="0">
                <a:latin typeface="Arial" pitchFamily="34" charset="0"/>
                <a:cs typeface="AL-Mateen" pitchFamily="2" charset="-78"/>
              </a:rPr>
              <a:t> لذلك أتقدم بهذه الأوراق إلى أستاذي الدكتور / </a:t>
            </a:r>
            <a:r>
              <a:rPr lang="ar-SA" sz="4400" dirty="0">
                <a:solidFill>
                  <a:srgbClr val="FF0000"/>
                </a:solidFill>
                <a:latin typeface="Arial" pitchFamily="34" charset="0"/>
                <a:cs typeface="AL-Mateen" pitchFamily="2" charset="-78"/>
              </a:rPr>
              <a:t>سعيد الغامدي </a:t>
            </a:r>
            <a:r>
              <a:rPr lang="ar-SA" sz="4400" dirty="0">
                <a:latin typeface="Arial" pitchFamily="34" charset="0"/>
                <a:cs typeface="AL-Mateen" pitchFamily="2" charset="-78"/>
              </a:rPr>
              <a:t>وهي عبارة عن تقرير نهائي لمادة التدريب العملي 406 علم  فيحتوي التقرير على  جميع الأعمال والنشاطات التي قمت بها و التي زادت من إثرائي المعرفي  في خلال مدة </a:t>
            </a:r>
            <a:r>
              <a:rPr lang="ar-SA" sz="4400" dirty="0" err="1" smtClean="0">
                <a:latin typeface="Arial" pitchFamily="34" charset="0"/>
                <a:cs typeface="AL-Mateen" pitchFamily="2" charset="-78"/>
              </a:rPr>
              <a:t>تدريببي</a:t>
            </a:r>
            <a:r>
              <a:rPr lang="ar-SA" sz="4400" dirty="0" smtClean="0">
                <a:latin typeface="Arial" pitchFamily="34" charset="0"/>
                <a:cs typeface="AL-Mateen" pitchFamily="2" charset="-78"/>
              </a:rPr>
              <a:t> </a:t>
            </a:r>
            <a:r>
              <a:rPr lang="ar-SA" sz="4400" dirty="0">
                <a:latin typeface="Arial" pitchFamily="34" charset="0"/>
                <a:cs typeface="AL-Mateen" pitchFamily="2" charset="-78"/>
              </a:rPr>
              <a:t>وهي ترجمة لما تمت دراسته في المقررات </a:t>
            </a:r>
            <a:r>
              <a:rPr lang="ar-SA" sz="4400" dirty="0" smtClean="0">
                <a:latin typeface="Arial" pitchFamily="34" charset="0"/>
                <a:cs typeface="AL-Mateen" pitchFamily="2" charset="-78"/>
              </a:rPr>
              <a:t>السابقة ..  </a:t>
            </a:r>
            <a:endParaRPr lang="ar-EG" sz="4400" dirty="0">
              <a:latin typeface="Arial" pitchFamily="34" charset="0"/>
              <a:cs typeface="AL-Mateen" pitchFamily="2" charset="-78"/>
            </a:endParaRPr>
          </a:p>
        </p:txBody>
      </p:sp>
    </p:spTree>
    <p:extLst>
      <p:ext uri="{BB962C8B-B14F-4D97-AF65-F5344CB8AC3E}">
        <p14:creationId xmlns="" xmlns:p14="http://schemas.microsoft.com/office/powerpoint/2010/main" val="121447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7" y="476672"/>
            <a:ext cx="8254415" cy="4308872"/>
          </a:xfrm>
          <a:prstGeom prst="rect">
            <a:avLst/>
          </a:prstGeom>
        </p:spPr>
        <p:txBody>
          <a:bodyPr wrap="square">
            <a:spAutoFit/>
          </a:bodyPr>
          <a:lstStyle/>
          <a:p>
            <a:pPr algn="just"/>
            <a:r>
              <a:rPr lang="ar-SA" sz="3200" dirty="0">
                <a:latin typeface="Arial" pitchFamily="34" charset="0"/>
                <a:cs typeface="Arial" pitchFamily="34" charset="0"/>
              </a:rPr>
              <a:t>و إذا نحن نضع بين أيديكم هذا التقرير الذي نرجو أن يكون على المستوى الجيد و نأمل أننا على الأقل لم نقصر و لم نهمل سواء في التدريب العملي أو في عرض هذا التقرير , واعتذر إن كان هنالك تقصير حيث يصعب الجمع بين المناهج الدراسية ومادة التدريب في مستوى واحد , وحاولت جاهداً أن اجمع بين الاثنين وهذا بفضل من الله عز وجل ومن ثم بفضل تعاونكم معنا يا أعضاء هيئة التدريس , ونأمل أن ينال هذا الجهد البسيط على  إعجابكم .</a:t>
            </a:r>
            <a:endParaRPr lang="en-US" sz="3200" dirty="0">
              <a:latin typeface="Arial" pitchFamily="34" charset="0"/>
              <a:cs typeface="Arial" pitchFamily="34" charset="0"/>
            </a:endParaRPr>
          </a:p>
          <a:p>
            <a:r>
              <a:rPr lang="ar-SA" dirty="0">
                <a:latin typeface="Arial" pitchFamily="34" charset="0"/>
                <a:cs typeface="Arial" pitchFamily="34" charset="0"/>
              </a:rPr>
              <a:t> </a:t>
            </a:r>
            <a:endParaRPr lang="en-US" dirty="0">
              <a:latin typeface="Arial" pitchFamily="34" charset="0"/>
              <a:cs typeface="Arial" pitchFamily="34" charset="0"/>
            </a:endParaRPr>
          </a:p>
        </p:txBody>
      </p:sp>
      <p:sp>
        <p:nvSpPr>
          <p:cNvPr id="3" name="Rectangle 2"/>
          <p:cNvSpPr/>
          <p:nvPr/>
        </p:nvSpPr>
        <p:spPr>
          <a:xfrm>
            <a:off x="539552" y="5076473"/>
            <a:ext cx="7736413" cy="584775"/>
          </a:xfrm>
          <a:prstGeom prst="rect">
            <a:avLst/>
          </a:prstGeom>
        </p:spPr>
        <p:txBody>
          <a:bodyPr wrap="none">
            <a:spAutoFit/>
          </a:bodyPr>
          <a:lstStyle/>
          <a:p>
            <a:r>
              <a:rPr lang="ar-SA" sz="3200" b="1" dirty="0">
                <a:latin typeface="Arial" pitchFamily="34" charset="0"/>
                <a:cs typeface="Arial" pitchFamily="34" charset="0"/>
              </a:rPr>
              <a:t> و نسال الله عز و جل أن يوفقنا و يجعل النجاح حليفنا ...</a:t>
            </a:r>
            <a:endParaRPr lang="en-US" sz="3200" b="1" dirty="0">
              <a:latin typeface="Arial" pitchFamily="34" charset="0"/>
              <a:cs typeface="Arial" pitchFamily="34" charset="0"/>
            </a:endParaRPr>
          </a:p>
        </p:txBody>
      </p:sp>
    </p:spTree>
    <p:extLst>
      <p:ext uri="{BB962C8B-B14F-4D97-AF65-F5344CB8AC3E}">
        <p14:creationId xmlns="" xmlns:p14="http://schemas.microsoft.com/office/powerpoint/2010/main" val="121447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gtEl>
                                        <p:attrNameLst>
                                          <p:attrName>style.visibility</p:attrName>
                                        </p:attrNameLst>
                                      </p:cBhvr>
                                      <p:to>
                                        <p:strVal val="visible"/>
                                      </p:to>
                                    </p:set>
                                    <p:anim calcmode="lin" valueType="num">
                                      <p:cBhvr>
                                        <p:cTn id="25"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gtEl>
                                        <p:attrNameLst>
                                          <p:attrName>ppt_y</p:attrName>
                                        </p:attrNameLst>
                                      </p:cBhvr>
                                      <p:tavLst>
                                        <p:tav tm="0">
                                          <p:val>
                                            <p:strVal val="#ppt_y"/>
                                          </p:val>
                                        </p:tav>
                                        <p:tav tm="100000">
                                          <p:val>
                                            <p:strVal val="#ppt_y"/>
                                          </p:val>
                                        </p:tav>
                                      </p:tavLst>
                                    </p:anim>
                                    <p:anim calcmode="lin" valueType="num">
                                      <p:cBhvr>
                                        <p:cTn id="27"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01778" y="260648"/>
            <a:ext cx="4674678" cy="523220"/>
          </a:xfrm>
          <a:prstGeom prst="rect">
            <a:avLst/>
          </a:prstGeom>
        </p:spPr>
        <p:txBody>
          <a:bodyPr wrap="none">
            <a:spAutoFit/>
          </a:bodyPr>
          <a:lstStyle/>
          <a:p>
            <a:r>
              <a:rPr lang="ar-SA" sz="2800" b="1" dirty="0">
                <a:cs typeface="PT Bold Heading" pitchFamily="2" charset="-78"/>
              </a:rPr>
              <a:t>ومن الأقسام التي تم تدريبي بها :-</a:t>
            </a:r>
            <a:endParaRPr lang="en-US" sz="2800" dirty="0">
              <a:cs typeface="PT Bold Heading" pitchFamily="2" charset="-78"/>
            </a:endParaRPr>
          </a:p>
        </p:txBody>
      </p:sp>
      <p:sp>
        <p:nvSpPr>
          <p:cNvPr id="3" name="Rectangle 2"/>
          <p:cNvSpPr/>
          <p:nvPr/>
        </p:nvSpPr>
        <p:spPr>
          <a:xfrm>
            <a:off x="6362940" y="999109"/>
            <a:ext cx="1972015" cy="584775"/>
          </a:xfrm>
          <a:prstGeom prst="rect">
            <a:avLst/>
          </a:prstGeom>
        </p:spPr>
        <p:txBody>
          <a:bodyPr wrap="none">
            <a:spAutoFit/>
          </a:bodyPr>
          <a:lstStyle/>
          <a:p>
            <a:r>
              <a:rPr lang="ar-SA" sz="3200" b="1" dirty="0">
                <a:cs typeface="ALAWI-3-28" pitchFamily="2" charset="-78"/>
              </a:rPr>
              <a:t>قسم الإعلام :</a:t>
            </a:r>
            <a:endParaRPr lang="en-US" sz="3200" dirty="0">
              <a:cs typeface="ALAWI-3-28" pitchFamily="2" charset="-78"/>
            </a:endParaRPr>
          </a:p>
        </p:txBody>
      </p:sp>
      <p:sp>
        <p:nvSpPr>
          <p:cNvPr id="4" name="Rectangle 3"/>
          <p:cNvSpPr/>
          <p:nvPr/>
        </p:nvSpPr>
        <p:spPr>
          <a:xfrm>
            <a:off x="539552" y="2204864"/>
            <a:ext cx="8136904" cy="3046988"/>
          </a:xfrm>
          <a:prstGeom prst="rect">
            <a:avLst/>
          </a:prstGeom>
        </p:spPr>
        <p:txBody>
          <a:bodyPr wrap="square">
            <a:spAutoFit/>
          </a:bodyPr>
          <a:lstStyle/>
          <a:p>
            <a:pPr algn="just"/>
            <a:r>
              <a:rPr lang="ar-SA" sz="3200" dirty="0">
                <a:latin typeface="Arial" pitchFamily="34" charset="0"/>
                <a:cs typeface="Arial" pitchFamily="34" charset="0"/>
              </a:rPr>
              <a:t>تم تدريبي في هذا القسم وتم التعرف على مايقوم به هذا القسم من مهام وواجبات التي تندرج تحت إدارة العلاقات العامة والتوجيه بوزارة الداخلية , وتتلخص أبرز المهام في هذا القسم على النحو التالي :</a:t>
            </a:r>
            <a:endParaRPr lang="en-US" sz="3200" dirty="0">
              <a:latin typeface="Arial" pitchFamily="34" charset="0"/>
              <a:cs typeface="Arial" pitchFamily="34" charset="0"/>
            </a:endParaRPr>
          </a:p>
          <a:p>
            <a:pPr algn="just"/>
            <a:r>
              <a:rPr lang="ar-SA" sz="3200" dirty="0">
                <a:latin typeface="Arial" pitchFamily="34" charset="0"/>
                <a:cs typeface="Arial" pitchFamily="34" charset="0"/>
              </a:rPr>
              <a:t> </a:t>
            </a:r>
            <a:r>
              <a:rPr lang="ar-SA" sz="3200" dirty="0" smtClean="0">
                <a:latin typeface="Arial" pitchFamily="34" charset="0"/>
                <a:cs typeface="Arial" pitchFamily="34" charset="0"/>
              </a:rPr>
              <a:t>مخاطبة </a:t>
            </a:r>
            <a:r>
              <a:rPr lang="ar-SA" sz="3200" dirty="0">
                <a:latin typeface="Arial" pitchFamily="34" charset="0"/>
                <a:cs typeface="Arial" pitchFamily="34" charset="0"/>
              </a:rPr>
              <a:t>وسائل الإعلام المرئية والمسموعة والمقرؤه لتغطية الأحداث والمناسبات بالوزارة </a:t>
            </a:r>
            <a:r>
              <a:rPr lang="ar-SA" sz="3200" dirty="0" smtClean="0">
                <a:latin typeface="Arial" pitchFamily="34" charset="0"/>
                <a:cs typeface="Arial" pitchFamily="34" charset="0"/>
              </a:rPr>
              <a:t>.</a:t>
            </a:r>
            <a:endParaRPr lang="en-US" sz="3200" dirty="0">
              <a:latin typeface="Arial" pitchFamily="34" charset="0"/>
              <a:cs typeface="Arial" pitchFamily="34" charset="0"/>
            </a:endParaRPr>
          </a:p>
        </p:txBody>
      </p:sp>
    </p:spTree>
    <p:extLst>
      <p:ext uri="{BB962C8B-B14F-4D97-AF65-F5344CB8AC3E}">
        <p14:creationId xmlns="" xmlns:p14="http://schemas.microsoft.com/office/powerpoint/2010/main" val="121447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gtEl>
                                        <p:attrNameLst>
                                          <p:attrName>ppt_y</p:attrName>
                                        </p:attrNameLst>
                                      </p:cBhvr>
                                      <p:tavLst>
                                        <p:tav tm="0">
                                          <p:val>
                                            <p:strVal val="#ppt_y"/>
                                          </p:val>
                                        </p:tav>
                                        <p:tav tm="100000">
                                          <p:val>
                                            <p:strVal val="#ppt_y"/>
                                          </p:val>
                                        </p:tav>
                                      </p:tavLst>
                                    </p:anim>
                                    <p:anim calcmode="lin" valueType="num">
                                      <p:cBhvr>
                                        <p:cTn id="18"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173</TotalTime>
  <Words>1529</Words>
  <Application>Microsoft Office PowerPoint</Application>
  <PresentationFormat>عرض على الشاشة (3:4)‏</PresentationFormat>
  <Paragraphs>161</Paragraphs>
  <Slides>33</Slides>
  <Notes>0</Notes>
  <HiddenSlides>0</HiddenSlides>
  <MMClips>0</MMClips>
  <ScaleCrop>false</ScaleCrop>
  <HeadingPairs>
    <vt:vector size="4" baseType="variant">
      <vt:variant>
        <vt:lpstr>سمة</vt:lpstr>
      </vt:variant>
      <vt:variant>
        <vt:i4>1</vt:i4>
      </vt:variant>
      <vt:variant>
        <vt:lpstr>عناوين الشرائح</vt:lpstr>
      </vt:variant>
      <vt:variant>
        <vt:i4>33</vt:i4>
      </vt:variant>
    </vt:vector>
  </HeadingPairs>
  <TitlesOfParts>
    <vt:vector size="34" baseType="lpstr">
      <vt:lpstr>Slipstream</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sameh</dc:creator>
  <cp:lastModifiedBy>user</cp:lastModifiedBy>
  <cp:revision>38</cp:revision>
  <dcterms:created xsi:type="dcterms:W3CDTF">2012-12-25T05:45:18Z</dcterms:created>
  <dcterms:modified xsi:type="dcterms:W3CDTF">2012-12-30T12:44:23Z</dcterms:modified>
</cp:coreProperties>
</file>