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4" r:id="rId1"/>
  </p:sldMasterIdLst>
  <p:handoutMasterIdLst>
    <p:handoutMasterId r:id="rId15"/>
  </p:handoutMasterIdLst>
  <p:sldIdLst>
    <p:sldId id="256" r:id="rId2"/>
    <p:sldId id="263" r:id="rId3"/>
    <p:sldId id="262" r:id="rId4"/>
    <p:sldId id="259" r:id="rId5"/>
    <p:sldId id="260" r:id="rId6"/>
    <p:sldId id="265" r:id="rId7"/>
    <p:sldId id="264" r:id="rId8"/>
    <p:sldId id="268" r:id="rId9"/>
    <p:sldId id="267" r:id="rId10"/>
    <p:sldId id="266" r:id="rId11"/>
    <p:sldId id="269" r:id="rId12"/>
    <p:sldId id="261" r:id="rId13"/>
    <p:sldId id="258" r:id="rId14"/>
  </p:sldIdLst>
  <p:sldSz cx="12192000" cy="6858000"/>
  <p:notesSz cx="6858000" cy="9525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p:scale>
          <a:sx n="69" d="100"/>
          <a:sy n="69" d="100"/>
        </p:scale>
        <p:origin x="78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77904"/>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sz="quarter" idx="1"/>
          </p:nvPr>
        </p:nvSpPr>
        <p:spPr>
          <a:xfrm>
            <a:off x="1588" y="0"/>
            <a:ext cx="2971800" cy="477904"/>
          </a:xfrm>
          <a:prstGeom prst="rect">
            <a:avLst/>
          </a:prstGeom>
        </p:spPr>
        <p:txBody>
          <a:bodyPr vert="horz" lIns="91440" tIns="45720" rIns="91440" bIns="45720" rtlCol="1"/>
          <a:lstStyle>
            <a:lvl1pPr algn="l">
              <a:defRPr sz="1200"/>
            </a:lvl1pPr>
          </a:lstStyle>
          <a:p>
            <a:fld id="{DF49B565-A808-4831-8134-FD93C4537D4A}" type="datetimeFigureOut">
              <a:rPr lang="ar-SA" smtClean="0"/>
              <a:t>20/07/38</a:t>
            </a:fld>
            <a:endParaRPr lang="ar-SA"/>
          </a:p>
        </p:txBody>
      </p:sp>
      <p:sp>
        <p:nvSpPr>
          <p:cNvPr id="4" name="Footer Placeholder 3"/>
          <p:cNvSpPr>
            <a:spLocks noGrp="1"/>
          </p:cNvSpPr>
          <p:nvPr>
            <p:ph type="ftr" sz="quarter" idx="2"/>
          </p:nvPr>
        </p:nvSpPr>
        <p:spPr>
          <a:xfrm>
            <a:off x="3886200" y="9047097"/>
            <a:ext cx="2971800" cy="477903"/>
          </a:xfrm>
          <a:prstGeom prst="rect">
            <a:avLst/>
          </a:prstGeom>
        </p:spPr>
        <p:txBody>
          <a:bodyPr vert="horz" lIns="91440" tIns="45720" rIns="91440" bIns="45720" rtlCol="1" anchor="b"/>
          <a:lstStyle>
            <a:lvl1pPr algn="r">
              <a:defRPr sz="1200"/>
            </a:lvl1pPr>
          </a:lstStyle>
          <a:p>
            <a:endParaRPr lang="ar-SA"/>
          </a:p>
        </p:txBody>
      </p:sp>
      <p:sp>
        <p:nvSpPr>
          <p:cNvPr id="5" name="Slide Number Placeholder 4"/>
          <p:cNvSpPr>
            <a:spLocks noGrp="1"/>
          </p:cNvSpPr>
          <p:nvPr>
            <p:ph type="sldNum" sz="quarter" idx="3"/>
          </p:nvPr>
        </p:nvSpPr>
        <p:spPr>
          <a:xfrm>
            <a:off x="1588" y="9047097"/>
            <a:ext cx="2971800" cy="477903"/>
          </a:xfrm>
          <a:prstGeom prst="rect">
            <a:avLst/>
          </a:prstGeom>
        </p:spPr>
        <p:txBody>
          <a:bodyPr vert="horz" lIns="91440" tIns="45720" rIns="91440" bIns="45720" rtlCol="1" anchor="b"/>
          <a:lstStyle>
            <a:lvl1pPr algn="l">
              <a:defRPr sz="1200"/>
            </a:lvl1pPr>
          </a:lstStyle>
          <a:p>
            <a:fld id="{E435A9C0-619F-4F4F-80B1-97F756835D13}" type="slidenum">
              <a:rPr lang="ar-SA" smtClean="0"/>
              <a:t>‹#›</a:t>
            </a:fld>
            <a:endParaRPr lang="ar-SA"/>
          </a:p>
        </p:txBody>
      </p:sp>
    </p:spTree>
    <p:extLst>
      <p:ext uri="{BB962C8B-B14F-4D97-AF65-F5344CB8AC3E}">
        <p14:creationId xmlns:p14="http://schemas.microsoft.com/office/powerpoint/2010/main" val="248574185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15823A1-5D27-49DD-9822-EA600302CBD0}" type="datetimeFigureOut">
              <a:rPr lang="ar-SA" smtClean="0"/>
              <a:t>20/07/38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73BF57C-E00F-485B-ADE2-39ABFB972D5D}" type="slidenum">
              <a:rPr lang="ar-SA" smtClean="0"/>
              <a:t>‹#›</a:t>
            </a:fld>
            <a:endParaRPr lang="ar-SA"/>
          </a:p>
        </p:txBody>
      </p:sp>
    </p:spTree>
    <p:extLst>
      <p:ext uri="{BB962C8B-B14F-4D97-AF65-F5344CB8AC3E}">
        <p14:creationId xmlns:p14="http://schemas.microsoft.com/office/powerpoint/2010/main" val="3103162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5823A1-5D27-49DD-9822-EA600302CBD0}" type="datetimeFigureOut">
              <a:rPr lang="ar-SA" smtClean="0"/>
              <a:t>20/07/38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73BF57C-E00F-485B-ADE2-39ABFB972D5D}" type="slidenum">
              <a:rPr lang="ar-SA" smtClean="0"/>
              <a:t>‹#›</a:t>
            </a:fld>
            <a:endParaRPr lang="ar-SA"/>
          </a:p>
        </p:txBody>
      </p:sp>
    </p:spTree>
    <p:extLst>
      <p:ext uri="{BB962C8B-B14F-4D97-AF65-F5344CB8AC3E}">
        <p14:creationId xmlns:p14="http://schemas.microsoft.com/office/powerpoint/2010/main" val="427425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5823A1-5D27-49DD-9822-EA600302CBD0}" type="datetimeFigureOut">
              <a:rPr lang="ar-SA" smtClean="0"/>
              <a:t>20/07/38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73BF57C-E00F-485B-ADE2-39ABFB972D5D}" type="slidenum">
              <a:rPr lang="ar-SA" smtClean="0"/>
              <a:t>‹#›</a:t>
            </a:fld>
            <a:endParaRPr lang="ar-S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28371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5823A1-5D27-49DD-9822-EA600302CBD0}" type="datetimeFigureOut">
              <a:rPr lang="ar-SA" smtClean="0"/>
              <a:t>20/07/38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73BF57C-E00F-485B-ADE2-39ABFB972D5D}" type="slidenum">
              <a:rPr lang="ar-SA" smtClean="0"/>
              <a:t>‹#›</a:t>
            </a:fld>
            <a:endParaRPr lang="ar-SA"/>
          </a:p>
        </p:txBody>
      </p:sp>
    </p:spTree>
    <p:extLst>
      <p:ext uri="{BB962C8B-B14F-4D97-AF65-F5344CB8AC3E}">
        <p14:creationId xmlns:p14="http://schemas.microsoft.com/office/powerpoint/2010/main" val="40305518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5823A1-5D27-49DD-9822-EA600302CBD0}" type="datetimeFigureOut">
              <a:rPr lang="ar-SA" smtClean="0"/>
              <a:t>20/07/38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73BF57C-E00F-485B-ADE2-39ABFB972D5D}" type="slidenum">
              <a:rPr lang="ar-SA" smtClean="0"/>
              <a:t>‹#›</a:t>
            </a:fld>
            <a:endParaRPr lang="ar-S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669545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5823A1-5D27-49DD-9822-EA600302CBD0}" type="datetimeFigureOut">
              <a:rPr lang="ar-SA" smtClean="0"/>
              <a:t>20/07/38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73BF57C-E00F-485B-ADE2-39ABFB972D5D}" type="slidenum">
              <a:rPr lang="ar-SA" smtClean="0"/>
              <a:t>‹#›</a:t>
            </a:fld>
            <a:endParaRPr lang="ar-SA"/>
          </a:p>
        </p:txBody>
      </p:sp>
    </p:spTree>
    <p:extLst>
      <p:ext uri="{BB962C8B-B14F-4D97-AF65-F5344CB8AC3E}">
        <p14:creationId xmlns:p14="http://schemas.microsoft.com/office/powerpoint/2010/main" val="8010464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5823A1-5D27-49DD-9822-EA600302CBD0}" type="datetimeFigureOut">
              <a:rPr lang="ar-SA" smtClean="0"/>
              <a:t>20/07/38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73BF57C-E00F-485B-ADE2-39ABFB972D5D}" type="slidenum">
              <a:rPr lang="ar-SA" smtClean="0"/>
              <a:t>‹#›</a:t>
            </a:fld>
            <a:endParaRPr lang="ar-SA"/>
          </a:p>
        </p:txBody>
      </p:sp>
    </p:spTree>
    <p:extLst>
      <p:ext uri="{BB962C8B-B14F-4D97-AF65-F5344CB8AC3E}">
        <p14:creationId xmlns:p14="http://schemas.microsoft.com/office/powerpoint/2010/main" val="40304246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5823A1-5D27-49DD-9822-EA600302CBD0}" type="datetimeFigureOut">
              <a:rPr lang="ar-SA" smtClean="0"/>
              <a:t>20/07/38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73BF57C-E00F-485B-ADE2-39ABFB972D5D}" type="slidenum">
              <a:rPr lang="ar-SA" smtClean="0"/>
              <a:t>‹#›</a:t>
            </a:fld>
            <a:endParaRPr lang="ar-SA"/>
          </a:p>
        </p:txBody>
      </p:sp>
    </p:spTree>
    <p:extLst>
      <p:ext uri="{BB962C8B-B14F-4D97-AF65-F5344CB8AC3E}">
        <p14:creationId xmlns:p14="http://schemas.microsoft.com/office/powerpoint/2010/main" val="2450138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5823A1-5D27-49DD-9822-EA600302CBD0}" type="datetimeFigureOut">
              <a:rPr lang="ar-SA" smtClean="0"/>
              <a:t>20/07/38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73BF57C-E00F-485B-ADE2-39ABFB972D5D}" type="slidenum">
              <a:rPr lang="ar-SA" smtClean="0"/>
              <a:t>‹#›</a:t>
            </a:fld>
            <a:endParaRPr lang="ar-SA"/>
          </a:p>
        </p:txBody>
      </p:sp>
    </p:spTree>
    <p:extLst>
      <p:ext uri="{BB962C8B-B14F-4D97-AF65-F5344CB8AC3E}">
        <p14:creationId xmlns:p14="http://schemas.microsoft.com/office/powerpoint/2010/main" val="2485187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5823A1-5D27-49DD-9822-EA600302CBD0}" type="datetimeFigureOut">
              <a:rPr lang="ar-SA" smtClean="0"/>
              <a:t>20/07/38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73BF57C-E00F-485B-ADE2-39ABFB972D5D}" type="slidenum">
              <a:rPr lang="ar-SA" smtClean="0"/>
              <a:t>‹#›</a:t>
            </a:fld>
            <a:endParaRPr lang="ar-SA"/>
          </a:p>
        </p:txBody>
      </p:sp>
    </p:spTree>
    <p:extLst>
      <p:ext uri="{BB962C8B-B14F-4D97-AF65-F5344CB8AC3E}">
        <p14:creationId xmlns:p14="http://schemas.microsoft.com/office/powerpoint/2010/main" val="1003285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5823A1-5D27-49DD-9822-EA600302CBD0}" type="datetimeFigureOut">
              <a:rPr lang="ar-SA" smtClean="0"/>
              <a:t>20/07/38</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73BF57C-E00F-485B-ADE2-39ABFB972D5D}" type="slidenum">
              <a:rPr lang="ar-SA" smtClean="0"/>
              <a:t>‹#›</a:t>
            </a:fld>
            <a:endParaRPr lang="ar-SA"/>
          </a:p>
        </p:txBody>
      </p:sp>
    </p:spTree>
    <p:extLst>
      <p:ext uri="{BB962C8B-B14F-4D97-AF65-F5344CB8AC3E}">
        <p14:creationId xmlns:p14="http://schemas.microsoft.com/office/powerpoint/2010/main" val="3964028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15823A1-5D27-49DD-9822-EA600302CBD0}" type="datetimeFigureOut">
              <a:rPr lang="ar-SA" smtClean="0"/>
              <a:t>20/07/38</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73BF57C-E00F-485B-ADE2-39ABFB972D5D}" type="slidenum">
              <a:rPr lang="ar-SA" smtClean="0"/>
              <a:t>‹#›</a:t>
            </a:fld>
            <a:endParaRPr lang="ar-SA"/>
          </a:p>
        </p:txBody>
      </p:sp>
    </p:spTree>
    <p:extLst>
      <p:ext uri="{BB962C8B-B14F-4D97-AF65-F5344CB8AC3E}">
        <p14:creationId xmlns:p14="http://schemas.microsoft.com/office/powerpoint/2010/main" val="520558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5823A1-5D27-49DD-9822-EA600302CBD0}" type="datetimeFigureOut">
              <a:rPr lang="ar-SA" smtClean="0"/>
              <a:t>20/07/38</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73BF57C-E00F-485B-ADE2-39ABFB972D5D}" type="slidenum">
              <a:rPr lang="ar-SA" smtClean="0"/>
              <a:t>‹#›</a:t>
            </a:fld>
            <a:endParaRPr lang="ar-SA"/>
          </a:p>
        </p:txBody>
      </p:sp>
    </p:spTree>
    <p:extLst>
      <p:ext uri="{BB962C8B-B14F-4D97-AF65-F5344CB8AC3E}">
        <p14:creationId xmlns:p14="http://schemas.microsoft.com/office/powerpoint/2010/main" val="3867430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5823A1-5D27-49DD-9822-EA600302CBD0}" type="datetimeFigureOut">
              <a:rPr lang="ar-SA" smtClean="0"/>
              <a:t>20/07/38</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73BF57C-E00F-485B-ADE2-39ABFB972D5D}" type="slidenum">
              <a:rPr lang="ar-SA" smtClean="0"/>
              <a:t>‹#›</a:t>
            </a:fld>
            <a:endParaRPr lang="ar-SA"/>
          </a:p>
        </p:txBody>
      </p:sp>
    </p:spTree>
    <p:extLst>
      <p:ext uri="{BB962C8B-B14F-4D97-AF65-F5344CB8AC3E}">
        <p14:creationId xmlns:p14="http://schemas.microsoft.com/office/powerpoint/2010/main" val="310862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5823A1-5D27-49DD-9822-EA600302CBD0}" type="datetimeFigureOut">
              <a:rPr lang="ar-SA" smtClean="0"/>
              <a:t>20/07/38</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73BF57C-E00F-485B-ADE2-39ABFB972D5D}" type="slidenum">
              <a:rPr lang="ar-SA" smtClean="0"/>
              <a:t>‹#›</a:t>
            </a:fld>
            <a:endParaRPr lang="ar-SA"/>
          </a:p>
        </p:txBody>
      </p:sp>
    </p:spTree>
    <p:extLst>
      <p:ext uri="{BB962C8B-B14F-4D97-AF65-F5344CB8AC3E}">
        <p14:creationId xmlns:p14="http://schemas.microsoft.com/office/powerpoint/2010/main" val="2160826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5823A1-5D27-49DD-9822-EA600302CBD0}" type="datetimeFigureOut">
              <a:rPr lang="ar-SA" smtClean="0"/>
              <a:t>20/07/38</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73BF57C-E00F-485B-ADE2-39ABFB972D5D}" type="slidenum">
              <a:rPr lang="ar-SA" smtClean="0"/>
              <a:t>‹#›</a:t>
            </a:fld>
            <a:endParaRPr lang="ar-SA"/>
          </a:p>
        </p:txBody>
      </p:sp>
    </p:spTree>
    <p:extLst>
      <p:ext uri="{BB962C8B-B14F-4D97-AF65-F5344CB8AC3E}">
        <p14:creationId xmlns:p14="http://schemas.microsoft.com/office/powerpoint/2010/main" val="747021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15823A1-5D27-49DD-9822-EA600302CBD0}" type="datetimeFigureOut">
              <a:rPr lang="ar-SA" smtClean="0"/>
              <a:t>20/07/38</a:t>
            </a:fld>
            <a:endParaRPr lang="ar-S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73BF57C-E00F-485B-ADE2-39ABFB972D5D}" type="slidenum">
              <a:rPr lang="ar-SA" smtClean="0"/>
              <a:t>‹#›</a:t>
            </a:fld>
            <a:endParaRPr lang="ar-SA"/>
          </a:p>
        </p:txBody>
      </p:sp>
    </p:spTree>
    <p:extLst>
      <p:ext uri="{BB962C8B-B14F-4D97-AF65-F5344CB8AC3E}">
        <p14:creationId xmlns:p14="http://schemas.microsoft.com/office/powerpoint/2010/main" val="141446800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youtube.com/watch?v=olNirvVzYFc&amp;list=PLdBp69NP8Q3ckB7V-8QAmkYUeHtlmVgmc"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b-dss.org/Down/main/Workshop/?id=382" TargetMode="External"/><Relationship Id="rId2" Type="http://schemas.openxmlformats.org/officeDocument/2006/relationships/hyperlink" Target="http://www.ndss.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003" y="333174"/>
            <a:ext cx="9144000" cy="2387600"/>
          </a:xfrm>
        </p:spPr>
        <p:txBody>
          <a:bodyPr/>
          <a:lstStyle/>
          <a:p>
            <a:r>
              <a:rPr lang="ar-SA" dirty="0" smtClean="0"/>
              <a:t>متلازمة داون </a:t>
            </a:r>
            <a:endParaRPr lang="ar-SA" dirty="0"/>
          </a:p>
        </p:txBody>
      </p:sp>
      <p:sp>
        <p:nvSpPr>
          <p:cNvPr id="3" name="Subtitle 2"/>
          <p:cNvSpPr>
            <a:spLocks noGrp="1"/>
          </p:cNvSpPr>
          <p:nvPr>
            <p:ph type="subTitle" idx="1"/>
          </p:nvPr>
        </p:nvSpPr>
        <p:spPr/>
        <p:txBody>
          <a:bodyPr/>
          <a:lstStyle/>
          <a:p>
            <a:r>
              <a:rPr lang="en-US" dirty="0">
                <a:hlinkClick r:id="rId2"/>
              </a:rPr>
              <a:t>https://</a:t>
            </a:r>
            <a:r>
              <a:rPr lang="en-US" dirty="0" smtClean="0">
                <a:hlinkClick r:id="rId2"/>
              </a:rPr>
              <a:t>www.youtube.com/watch?v=olNirvVzYFc&amp;list=PLdBp69NP8Q3ckB7V-8QAmkYUeHtlmVgmc</a:t>
            </a:r>
            <a:endParaRPr lang="ar-SA" dirty="0" smtClean="0"/>
          </a:p>
          <a:p>
            <a:endParaRPr lang="ar-SA" dirty="0"/>
          </a:p>
        </p:txBody>
      </p:sp>
      <p:pic>
        <p:nvPicPr>
          <p:cNvPr id="4" name="Picture 3"/>
          <p:cNvPicPr>
            <a:picLocks noChangeAspect="1"/>
          </p:cNvPicPr>
          <p:nvPr/>
        </p:nvPicPr>
        <p:blipFill>
          <a:blip r:embed="rId3"/>
          <a:stretch>
            <a:fillRect/>
          </a:stretch>
        </p:blipFill>
        <p:spPr>
          <a:xfrm>
            <a:off x="3723336" y="4972841"/>
            <a:ext cx="4152900" cy="1504950"/>
          </a:xfrm>
          <a:prstGeom prst="rect">
            <a:avLst/>
          </a:prstGeom>
        </p:spPr>
      </p:pic>
    </p:spTree>
    <p:extLst>
      <p:ext uri="{BB962C8B-B14F-4D97-AF65-F5344CB8AC3E}">
        <p14:creationId xmlns:p14="http://schemas.microsoft.com/office/powerpoint/2010/main" val="34292448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dirty="0" smtClean="0">
                <a:solidFill>
                  <a:srgbClr val="FF0000"/>
                </a:solidFill>
              </a:rPr>
              <a:t>التقييم</a:t>
            </a:r>
            <a:r>
              <a:rPr lang="ar-SA" dirty="0" smtClean="0"/>
              <a:t> </a:t>
            </a:r>
            <a:endParaRPr lang="ar-SA" dirty="0"/>
          </a:p>
        </p:txBody>
      </p:sp>
      <p:sp>
        <p:nvSpPr>
          <p:cNvPr id="3" name="Content Placeholder 2"/>
          <p:cNvSpPr>
            <a:spLocks noGrp="1"/>
          </p:cNvSpPr>
          <p:nvPr>
            <p:ph idx="1"/>
          </p:nvPr>
        </p:nvSpPr>
        <p:spPr/>
        <p:txBody>
          <a:bodyPr/>
          <a:lstStyle/>
          <a:p>
            <a:r>
              <a:rPr lang="ar-SA" dirty="0"/>
              <a:t>تقييم "هيلب ستراند" للرضّع والأطفال حتى سن السادسة ويشمل كافة الجوانب التطورية: مهارات مساعدة الذات، المهارات الاجتماعية، المهارات المعرفية، المهارات الحركية الدقيقة، المهارات الحركية الكبيرة ومهارات التواصل. ويشارك الفريق التعليمي لكل طفل، بما فيه الوالدين أو مقدّمي الرعاية، في التقييم. ويحدد الفريق المهارات التي يمتلكها </a:t>
            </a:r>
            <a:r>
              <a:rPr lang="ar-SA" dirty="0" smtClean="0"/>
              <a:t>الطفل </a:t>
            </a:r>
            <a:r>
              <a:rPr lang="ar-SA" dirty="0"/>
              <a:t>في جميع الجوانب ثم المهارات التي سيتم تدريبه عليها بناء على مستوى أدائه الحالي وملائمتها لعمره التطوري. ثم يتم تصميم الخطة التربوية الفردية الخاصة بالطفل استناداً إلى هذه المعلومات</a:t>
            </a:r>
            <a:r>
              <a:rPr lang="ar-SA" dirty="0" smtClean="0"/>
              <a:t>.</a:t>
            </a:r>
            <a:endParaRPr lang="en-US" dirty="0" smtClean="0"/>
          </a:p>
          <a:p>
            <a:pPr marL="0" indent="0">
              <a:buNone/>
            </a:pPr>
            <a:r>
              <a:rPr lang="en-US" dirty="0" smtClean="0"/>
              <a:t>Hawaii Early Learning (</a:t>
            </a:r>
            <a:r>
              <a:rPr lang="en-US" dirty="0" err="1" smtClean="0"/>
              <a:t>HELP®Birth</a:t>
            </a:r>
            <a:r>
              <a:rPr lang="en-US" dirty="0" smtClean="0"/>
              <a:t> to 3)</a:t>
            </a:r>
            <a:endParaRPr lang="ar-SA" dirty="0"/>
          </a:p>
        </p:txBody>
      </p:sp>
    </p:spTree>
    <p:extLst>
      <p:ext uri="{BB962C8B-B14F-4D97-AF65-F5344CB8AC3E}">
        <p14:creationId xmlns:p14="http://schemas.microsoft.com/office/powerpoint/2010/main" val="26577700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dirty="0" smtClean="0">
                <a:solidFill>
                  <a:srgbClr val="FF0000"/>
                </a:solidFill>
              </a:rPr>
              <a:t>مناقشة مقال </a:t>
            </a:r>
            <a:endParaRPr lang="ar-SA" dirty="0">
              <a:solidFill>
                <a:srgbClr val="FF0000"/>
              </a:solidFill>
            </a:endParaRPr>
          </a:p>
        </p:txBody>
      </p:sp>
      <p:sp>
        <p:nvSpPr>
          <p:cNvPr id="3" name="Content Placeholder 2"/>
          <p:cNvSpPr>
            <a:spLocks noGrp="1"/>
          </p:cNvSpPr>
          <p:nvPr>
            <p:ph idx="1"/>
          </p:nvPr>
        </p:nvSpPr>
        <p:spPr/>
        <p:txBody>
          <a:bodyPr>
            <a:normAutofit/>
          </a:bodyPr>
          <a:lstStyle/>
          <a:p>
            <a:r>
              <a:rPr lang="ar-SA" sz="3600" dirty="0" smtClean="0"/>
              <a:t>الحياه مع متلازمة داون </a:t>
            </a:r>
          </a:p>
          <a:p>
            <a:r>
              <a:rPr lang="ar-SA" sz="3600" dirty="0" smtClean="0"/>
              <a:t>الاستاذه: سو بوكلي. ترجمة : ستيف بوث</a:t>
            </a:r>
          </a:p>
        </p:txBody>
      </p:sp>
    </p:spTree>
    <p:extLst>
      <p:ext uri="{BB962C8B-B14F-4D97-AF65-F5344CB8AC3E}">
        <p14:creationId xmlns:p14="http://schemas.microsoft.com/office/powerpoint/2010/main" val="3602832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بعض من مراكز متلازمة داون </a:t>
            </a:r>
            <a:endParaRPr lang="ar-SA" dirty="0"/>
          </a:p>
        </p:txBody>
      </p:sp>
      <p:graphicFrame>
        <p:nvGraphicFramePr>
          <p:cNvPr id="4" name="Table 3"/>
          <p:cNvGraphicFramePr>
            <a:graphicFrameLocks noGrp="1"/>
          </p:cNvGraphicFramePr>
          <p:nvPr>
            <p:extLst>
              <p:ext uri="{D42A27DB-BD31-4B8C-83A1-F6EECF244321}">
                <p14:modId xmlns:p14="http://schemas.microsoft.com/office/powerpoint/2010/main" val="3379006044"/>
              </p:ext>
            </p:extLst>
          </p:nvPr>
        </p:nvGraphicFramePr>
        <p:xfrm>
          <a:off x="576685" y="1803043"/>
          <a:ext cx="8863528" cy="2951837"/>
        </p:xfrm>
        <a:graphic>
          <a:graphicData uri="http://schemas.openxmlformats.org/drawingml/2006/table">
            <a:tbl>
              <a:tblPr rtl="1" firstRow="1" bandRow="1">
                <a:tableStyleId>{5C22544A-7EE6-4342-B048-85BDC9FD1C3A}</a:tableStyleId>
              </a:tblPr>
              <a:tblGrid>
                <a:gridCol w="4431764"/>
                <a:gridCol w="4431764"/>
              </a:tblGrid>
              <a:tr h="391517">
                <a:tc>
                  <a:txBody>
                    <a:bodyPr/>
                    <a:lstStyle/>
                    <a:p>
                      <a:pPr rtl="1"/>
                      <a:r>
                        <a:rPr lang="ar-SA" dirty="0" smtClean="0"/>
                        <a:t>المركز السعودي لمتلازمة داون </a:t>
                      </a:r>
                      <a:endParaRPr lang="ar-SA" dirty="0"/>
                    </a:p>
                  </a:txBody>
                  <a:tcPr/>
                </a:tc>
                <a:tc>
                  <a:txBody>
                    <a:bodyPr/>
                    <a:lstStyle/>
                    <a:p>
                      <a:pPr rtl="1"/>
                      <a:r>
                        <a:rPr lang="en-US" dirty="0" smtClean="0"/>
                        <a:t>011-2492040</a:t>
                      </a:r>
                      <a:endParaRPr lang="ar-SA" dirty="0"/>
                    </a:p>
                  </a:txBody>
                  <a:tcPr/>
                </a:tc>
              </a:tr>
              <a:tr h="230588">
                <a:tc>
                  <a:txBody>
                    <a:bodyPr/>
                    <a:lstStyle/>
                    <a:p>
                      <a:pPr rtl="1"/>
                      <a:r>
                        <a:rPr lang="ar-SA" dirty="0" smtClean="0"/>
                        <a:t>المركز</a:t>
                      </a:r>
                      <a:r>
                        <a:rPr lang="ar-SA" baseline="0" dirty="0" smtClean="0"/>
                        <a:t> الوطني </a:t>
                      </a:r>
                      <a:endParaRPr lang="ar-SA" dirty="0"/>
                    </a:p>
                  </a:txBody>
                  <a:tcPr/>
                </a:tc>
                <a:tc>
                  <a:txBody>
                    <a:bodyPr/>
                    <a:lstStyle/>
                    <a:p>
                      <a:pPr rtl="1"/>
                      <a:r>
                        <a:rPr lang="en-US" dirty="0" smtClean="0"/>
                        <a:t>011-4740890</a:t>
                      </a:r>
                      <a:endParaRPr lang="ar-SA" dirty="0"/>
                    </a:p>
                  </a:txBody>
                  <a:tcPr/>
                </a:tc>
              </a:tr>
              <a:tr h="230588">
                <a:tc>
                  <a:txBody>
                    <a:bodyPr/>
                    <a:lstStyle/>
                    <a:p>
                      <a:pPr rtl="1"/>
                      <a:r>
                        <a:rPr lang="ar-SA" dirty="0" smtClean="0"/>
                        <a:t>مركز</a:t>
                      </a:r>
                      <a:r>
                        <a:rPr lang="ar-SA" baseline="0" dirty="0" smtClean="0"/>
                        <a:t> أفادة </a:t>
                      </a:r>
                      <a:endParaRPr lang="ar-SA" dirty="0"/>
                    </a:p>
                  </a:txBody>
                  <a:tcPr/>
                </a:tc>
                <a:tc>
                  <a:txBody>
                    <a:bodyPr/>
                    <a:lstStyle/>
                    <a:p>
                      <a:pPr rtl="1"/>
                      <a:r>
                        <a:rPr lang="en-US" dirty="0" smtClean="0"/>
                        <a:t>011-2063526 </a:t>
                      </a:r>
                      <a:endParaRPr lang="ar-SA" dirty="0"/>
                    </a:p>
                  </a:txBody>
                  <a:tcPr/>
                </a:tc>
              </a:tr>
              <a:tr h="230588">
                <a:tc>
                  <a:txBody>
                    <a:bodyPr/>
                    <a:lstStyle/>
                    <a:p>
                      <a:pPr rtl="1"/>
                      <a:r>
                        <a:rPr lang="ar-SA" dirty="0" smtClean="0"/>
                        <a:t>مركز الندائية </a:t>
                      </a:r>
                      <a:endParaRPr lang="ar-SA" dirty="0"/>
                    </a:p>
                  </a:txBody>
                  <a:tcPr/>
                </a:tc>
                <a:tc>
                  <a:txBody>
                    <a:bodyPr/>
                    <a:lstStyle/>
                    <a:p>
                      <a:pPr rtl="1"/>
                      <a:r>
                        <a:rPr lang="en-US" dirty="0" smtClean="0"/>
                        <a:t>011-423353</a:t>
                      </a:r>
                      <a:r>
                        <a:rPr lang="en-US" baseline="0" dirty="0" smtClean="0"/>
                        <a:t> </a:t>
                      </a:r>
                      <a:endParaRPr lang="ar-SA" dirty="0"/>
                    </a:p>
                  </a:txBody>
                  <a:tcPr/>
                </a:tc>
              </a:tr>
              <a:tr h="230588">
                <a:tc>
                  <a:txBody>
                    <a:bodyPr/>
                    <a:lstStyle/>
                    <a:p>
                      <a:pPr rtl="1"/>
                      <a:r>
                        <a:rPr lang="ar-SA" dirty="0" smtClean="0"/>
                        <a:t>مركز تحدي وابداع</a:t>
                      </a:r>
                      <a:r>
                        <a:rPr lang="ar-SA" baseline="0" dirty="0" smtClean="0"/>
                        <a:t> </a:t>
                      </a:r>
                      <a:endParaRPr lang="ar-SA" dirty="0"/>
                    </a:p>
                  </a:txBody>
                  <a:tcPr/>
                </a:tc>
                <a:tc>
                  <a:txBody>
                    <a:bodyPr/>
                    <a:lstStyle/>
                    <a:p>
                      <a:pPr rtl="1"/>
                      <a:r>
                        <a:rPr lang="en-US" dirty="0" smtClean="0"/>
                        <a:t>011-2287984</a:t>
                      </a:r>
                      <a:endParaRPr lang="ar-SA" dirty="0"/>
                    </a:p>
                  </a:txBody>
                  <a:tcPr/>
                </a:tc>
              </a:tr>
              <a:tr h="230588">
                <a:tc>
                  <a:txBody>
                    <a:bodyPr/>
                    <a:lstStyle/>
                    <a:p>
                      <a:pPr rtl="1"/>
                      <a:r>
                        <a:rPr lang="ar-SA" dirty="0" smtClean="0"/>
                        <a:t>جمعية الوفاء الخيرية</a:t>
                      </a:r>
                      <a:r>
                        <a:rPr lang="ar-SA" baseline="0" dirty="0" smtClean="0"/>
                        <a:t> </a:t>
                      </a:r>
                      <a:endParaRPr lang="ar-SA" dirty="0"/>
                    </a:p>
                  </a:txBody>
                  <a:tcPr/>
                </a:tc>
                <a:tc>
                  <a:txBody>
                    <a:bodyPr/>
                    <a:lstStyle/>
                    <a:p>
                      <a:pPr rtl="1"/>
                      <a:r>
                        <a:rPr lang="en-US" dirty="0" smtClean="0"/>
                        <a:t>011-4604688</a:t>
                      </a:r>
                      <a:endParaRPr lang="ar-SA" dirty="0"/>
                    </a:p>
                  </a:txBody>
                  <a:tcPr/>
                </a:tc>
              </a:tr>
              <a:tr h="230588">
                <a:tc>
                  <a:txBody>
                    <a:bodyPr/>
                    <a:lstStyle/>
                    <a:p>
                      <a:pPr rtl="1"/>
                      <a:r>
                        <a:rPr lang="ar-SA" dirty="0" smtClean="0"/>
                        <a:t>جمعية دسكا </a:t>
                      </a:r>
                      <a:endParaRPr lang="ar-SA" dirty="0"/>
                    </a:p>
                  </a:txBody>
                  <a:tcPr/>
                </a:tc>
                <a:tc>
                  <a:txBody>
                    <a:bodyPr/>
                    <a:lstStyle/>
                    <a:p>
                      <a:pPr rtl="1"/>
                      <a:r>
                        <a:rPr lang="en-US" dirty="0" smtClean="0"/>
                        <a:t>011-4421060</a:t>
                      </a:r>
                      <a:endParaRPr lang="ar-SA" dirty="0"/>
                    </a:p>
                  </a:txBody>
                  <a:tcPr/>
                </a:tc>
              </a:tr>
              <a:tr h="230588">
                <a:tc>
                  <a:txBody>
                    <a:bodyPr/>
                    <a:lstStyle/>
                    <a:p>
                      <a:pPr rtl="1"/>
                      <a:r>
                        <a:rPr lang="ar-SA" dirty="0" smtClean="0"/>
                        <a:t>جمعية صوت </a:t>
                      </a:r>
                      <a:endParaRPr lang="ar-SA" dirty="0"/>
                    </a:p>
                  </a:txBody>
                  <a:tcPr/>
                </a:tc>
                <a:tc>
                  <a:txBody>
                    <a:bodyPr/>
                    <a:lstStyle/>
                    <a:p>
                      <a:pPr rtl="1"/>
                      <a:r>
                        <a:rPr lang="en-US" dirty="0" smtClean="0"/>
                        <a:t>011-4829057</a:t>
                      </a:r>
                      <a:endParaRPr lang="ar-SA" dirty="0"/>
                    </a:p>
                  </a:txBody>
                  <a:tcPr/>
                </a:tc>
              </a:tr>
            </a:tbl>
          </a:graphicData>
        </a:graphic>
      </p:graphicFrame>
    </p:spTree>
    <p:extLst>
      <p:ext uri="{BB962C8B-B14F-4D97-AF65-F5344CB8AC3E}">
        <p14:creationId xmlns:p14="http://schemas.microsoft.com/office/powerpoint/2010/main" val="30269905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المراجع </a:t>
            </a:r>
            <a:endParaRPr lang="ar-SA" dirty="0"/>
          </a:p>
        </p:txBody>
      </p:sp>
      <p:sp>
        <p:nvSpPr>
          <p:cNvPr id="3" name="Content Placeholder 2"/>
          <p:cNvSpPr>
            <a:spLocks noGrp="1"/>
          </p:cNvSpPr>
          <p:nvPr>
            <p:ph idx="1"/>
          </p:nvPr>
        </p:nvSpPr>
        <p:spPr/>
        <p:txBody>
          <a:bodyPr/>
          <a:lstStyle/>
          <a:p>
            <a:r>
              <a:rPr lang="en-US" dirty="0">
                <a:hlinkClick r:id="rId2"/>
              </a:rPr>
              <a:t>http://www.ndss.org</a:t>
            </a:r>
            <a:r>
              <a:rPr lang="en-US" dirty="0" smtClean="0">
                <a:hlinkClick r:id="rId2"/>
              </a:rPr>
              <a:t>/</a:t>
            </a:r>
            <a:endParaRPr lang="ar-SA" dirty="0" smtClean="0"/>
          </a:p>
          <a:p>
            <a:r>
              <a:rPr lang="en-US" dirty="0">
                <a:hlinkClick r:id="rId3"/>
              </a:rPr>
              <a:t>http://www.b-dss.org/Down/main/Workshop/?</a:t>
            </a:r>
            <a:r>
              <a:rPr lang="en-US" dirty="0" smtClean="0">
                <a:hlinkClick r:id="rId3"/>
              </a:rPr>
              <a:t>id=382</a:t>
            </a:r>
            <a:endParaRPr lang="en-US" dirty="0" smtClean="0"/>
          </a:p>
          <a:p>
            <a:r>
              <a:rPr lang="ar-SA" dirty="0" smtClean="0"/>
              <a:t>كتاب المرجع المبسط لتنمية المهارات بالتنشيط المبكر باللعب لطفل متلازمة داون منذ الولادة لطفل متلازمة داون منذ الولادة « كيف انمي مهارات طفلي « </a:t>
            </a:r>
            <a:endParaRPr lang="en-US" dirty="0" smtClean="0"/>
          </a:p>
          <a:p>
            <a:pPr marL="0" indent="0">
              <a:buNone/>
            </a:pPr>
            <a:endParaRPr lang="en-US" dirty="0" smtClean="0"/>
          </a:p>
          <a:p>
            <a:endParaRPr lang="ar-SA" dirty="0"/>
          </a:p>
        </p:txBody>
      </p:sp>
    </p:spTree>
    <p:extLst>
      <p:ext uri="{BB962C8B-B14F-4D97-AF65-F5344CB8AC3E}">
        <p14:creationId xmlns:p14="http://schemas.microsoft.com/office/powerpoint/2010/main" val="14154960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dirty="0" smtClean="0">
                <a:solidFill>
                  <a:srgbClr val="FF0000"/>
                </a:solidFill>
              </a:rPr>
              <a:t>لمحة تاريخية </a:t>
            </a:r>
            <a:endParaRPr lang="ar-SA" b="1" dirty="0">
              <a:solidFill>
                <a:srgbClr val="FF0000"/>
              </a:solidFill>
            </a:endParaRPr>
          </a:p>
        </p:txBody>
      </p:sp>
      <p:sp>
        <p:nvSpPr>
          <p:cNvPr id="3" name="Content Placeholder 2"/>
          <p:cNvSpPr>
            <a:spLocks noGrp="1"/>
          </p:cNvSpPr>
          <p:nvPr>
            <p:ph idx="1"/>
          </p:nvPr>
        </p:nvSpPr>
        <p:spPr/>
        <p:txBody>
          <a:bodyPr>
            <a:normAutofit/>
          </a:bodyPr>
          <a:lstStyle/>
          <a:p>
            <a:pPr marL="0" indent="0">
              <a:buNone/>
            </a:pPr>
            <a:endParaRPr lang="ar-SA" dirty="0"/>
          </a:p>
          <a:p>
            <a:r>
              <a:rPr lang="ar-SA" dirty="0"/>
              <a:t>لعدة قرون مضت كان هناك إشارات إلى ذوي متلازمة داون في الفن والأدب والعلوم، وكان الطبيب الإنجليزي جون لانغدون داون هو أول من قدم وصفاً دقيقاً لذوي متلازمة داون، وذلك في سنة 1866 تحديدا، ونتيجة لذلك اعتُبِر أن داون هو مكتشف هذه الحالة. </a:t>
            </a:r>
            <a:endParaRPr lang="ar-SA" dirty="0" smtClean="0"/>
          </a:p>
          <a:p>
            <a:pPr marL="0" indent="0">
              <a:buNone/>
            </a:pPr>
            <a:endParaRPr lang="ar-SA" dirty="0"/>
          </a:p>
          <a:p>
            <a:r>
              <a:rPr lang="ar-SA" dirty="0"/>
              <a:t>وفي عام 1959 عرَّف الطبيب الفرنسي، جيروم لوجون، متلازمة داون بأنها حالة صبغوية (كروموسومية)، حيث لاحظ وجود 47 كروموسوم في كل خلية وليس 46 كروموسوم كما هو الحال في الخلايا العادية.وقد عُرف بعد ذلك أن وجود نسخة إضافية، كاملة أو جزئية، من الكروموسوم 21 هو ما يؤدي الى ظهور الخصائص المرتبطة بمتلازمة داون.</a:t>
            </a:r>
          </a:p>
          <a:p>
            <a:endParaRPr lang="ar-SA" dirty="0"/>
          </a:p>
          <a:p>
            <a:endParaRPr lang="ar-SA" dirty="0"/>
          </a:p>
        </p:txBody>
      </p:sp>
    </p:spTree>
    <p:extLst>
      <p:ext uri="{BB962C8B-B14F-4D97-AF65-F5344CB8AC3E}">
        <p14:creationId xmlns:p14="http://schemas.microsoft.com/office/powerpoint/2010/main" val="23993288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ماهي متلازمة داون </a:t>
            </a:r>
            <a:endParaRPr lang="ar-SA" dirty="0"/>
          </a:p>
        </p:txBody>
      </p:sp>
      <p:sp>
        <p:nvSpPr>
          <p:cNvPr id="3" name="Content Placeholder 2"/>
          <p:cNvSpPr>
            <a:spLocks noGrp="1"/>
          </p:cNvSpPr>
          <p:nvPr>
            <p:ph idx="1"/>
          </p:nvPr>
        </p:nvSpPr>
        <p:spPr/>
        <p:txBody>
          <a:bodyPr>
            <a:normAutofit/>
          </a:bodyPr>
          <a:lstStyle/>
          <a:p>
            <a:r>
              <a:rPr lang="ar-SA" dirty="0"/>
              <a:t>متلازمة داون هي خلل في المورث الصبغي يحدث تقريباً بنسبة طفل واحد لكل 691 ولادة طبيعية. وتعتبر من أكثر الحالات الصبغية شيوعا. وتحدث متلازمة داون في جميع الأوساط الحضارية، والمجموعات العرقية ومن جميع المستويات الاجتماعية والاقتصادية، وفي جميع المناطق الجغرافية</a:t>
            </a:r>
            <a:r>
              <a:rPr lang="ar-SA" dirty="0" smtClean="0"/>
              <a:t>.</a:t>
            </a:r>
          </a:p>
          <a:p>
            <a:pPr marL="0" indent="0">
              <a:buNone/>
            </a:pPr>
            <a:endParaRPr lang="ar-SA" dirty="0"/>
          </a:p>
          <a:p>
            <a:r>
              <a:rPr lang="ar-SA" u="sng" dirty="0">
                <a:solidFill>
                  <a:srgbClr val="FF0000"/>
                </a:solidFill>
              </a:rPr>
              <a:t>يشترك الأشخاص ذوي متلازمة داون في الصفات الجسدية أو بعضها والتي تتمثل في</a:t>
            </a:r>
            <a:r>
              <a:rPr lang="ar-SA" u="sng" dirty="0" smtClean="0">
                <a:solidFill>
                  <a:srgbClr val="FF0000"/>
                </a:solidFill>
              </a:rPr>
              <a:t>:</a:t>
            </a:r>
          </a:p>
          <a:p>
            <a:r>
              <a:rPr lang="ar-SA" dirty="0" smtClean="0"/>
              <a:t>•</a:t>
            </a:r>
            <a:r>
              <a:rPr lang="ar-SA" dirty="0"/>
              <a:t>ضعف وارتخاء عام بالعضلات والأربطة</a:t>
            </a:r>
          </a:p>
          <a:p>
            <a:r>
              <a:rPr lang="ar-SA" dirty="0"/>
              <a:t>•قصر القامة</a:t>
            </a:r>
          </a:p>
          <a:p>
            <a:r>
              <a:rPr lang="ar-SA" dirty="0"/>
              <a:t>•إنحراف العيون للأعلى والخارج</a:t>
            </a:r>
          </a:p>
          <a:p>
            <a:r>
              <a:rPr lang="ar-SA" dirty="0"/>
              <a:t>•ثنية واحدة عميقة في مركز راحة اليد</a:t>
            </a:r>
          </a:p>
          <a:p>
            <a:endParaRPr lang="ar-SA" dirty="0"/>
          </a:p>
        </p:txBody>
      </p:sp>
    </p:spTree>
    <p:extLst>
      <p:ext uri="{BB962C8B-B14F-4D97-AF65-F5344CB8AC3E}">
        <p14:creationId xmlns:p14="http://schemas.microsoft.com/office/powerpoint/2010/main" val="19561500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المتعلم من ذوي متلازمة داون</a:t>
            </a:r>
          </a:p>
        </p:txBody>
      </p:sp>
      <p:sp>
        <p:nvSpPr>
          <p:cNvPr id="3" name="Content Placeholder 2"/>
          <p:cNvSpPr>
            <a:spLocks noGrp="1"/>
          </p:cNvSpPr>
          <p:nvPr>
            <p:ph idx="1"/>
          </p:nvPr>
        </p:nvSpPr>
        <p:spPr/>
        <p:txBody>
          <a:bodyPr>
            <a:normAutofit/>
          </a:bodyPr>
          <a:lstStyle/>
          <a:p>
            <a:r>
              <a:rPr lang="ar-SA" dirty="0" smtClean="0"/>
              <a:t>كلما ازداد </a:t>
            </a:r>
            <a:r>
              <a:rPr lang="ar-SA" dirty="0"/>
              <a:t>عدد الأطفال من ذوي متلازمة داون الذين تعرفهم، كلما كان واضحا أنهم جميعا غير متشابهين. إن كل طفل ذو متلازمة داون هو طفل متميز له قدرات وإمكانيات مختلفة حيث أن الأطفال ذوي متلازمة داون لا يحملون نفس الصفات والقدرات والمهارات حتى وإن ولدوا وعاشوا في نفس البيئة. </a:t>
            </a:r>
            <a:r>
              <a:rPr lang="ar-SA" b="1" u="sng" dirty="0">
                <a:solidFill>
                  <a:srgbClr val="FF0000"/>
                </a:solidFill>
              </a:rPr>
              <a:t>ويعود ذلك لعدد من المتغيرات:</a:t>
            </a:r>
          </a:p>
          <a:p>
            <a:pPr marL="0" indent="0">
              <a:buNone/>
            </a:pPr>
            <a:r>
              <a:rPr lang="ar-SA" b="1" u="sng" dirty="0">
                <a:solidFill>
                  <a:srgbClr val="FF0000"/>
                </a:solidFill>
              </a:rPr>
              <a:t>الفروق الوراثية: </a:t>
            </a:r>
            <a:r>
              <a:rPr lang="ar-SA" dirty="0"/>
              <a:t>ليس من الضروري أن يحمل أخوين ذوي متلازمة داون نفس الصفات والقدرات والإمكانيات حتى وإن تعرضا لنفس البيئة وأتيحت لهما فرص تعليمية متماثلة. وهذه الفروق تعود الى قدرة تعديل المورثات على الكروموسوم الحادي </a:t>
            </a:r>
            <a:r>
              <a:rPr lang="ar-SA" dirty="0" smtClean="0"/>
              <a:t>والعشرين</a:t>
            </a:r>
          </a:p>
          <a:p>
            <a:pPr marL="0" indent="0">
              <a:buNone/>
            </a:pPr>
            <a:r>
              <a:rPr lang="ar-SA" b="1" u="sng" dirty="0">
                <a:solidFill>
                  <a:srgbClr val="FF0000"/>
                </a:solidFill>
              </a:rPr>
              <a:t>العوامل البيئية: </a:t>
            </a:r>
            <a:r>
              <a:rPr lang="ar-SA" dirty="0"/>
              <a:t>من المعروف جيدا أن البيئة لها تأثير مهم على تطور أي طفل، فكل تطور ينشأ من تفاعل بين التركيب الوراثي للفرد وبيئته النفسية والطبيعية. والأطفال الذين يعيشون في بيئات محرومة هم غالبا الأطفال أنفسهم الذين لا يتلقون العناية الطبية اللازمة المذكورة آنفا. فالبيئة الحاضنة إذا كانت خصبة تشجع نمو الطفل وتجعله يتوافق مع العالم والآخرين، وهي بيئة كفيلة بتعزيز نمو الطفل وقدرته على التعلم.</a:t>
            </a:r>
            <a:endParaRPr lang="ar-SA" dirty="0" smtClean="0"/>
          </a:p>
          <a:p>
            <a:pPr marL="0" indent="0">
              <a:buNone/>
            </a:pPr>
            <a:endParaRPr lang="ar-SA" dirty="0"/>
          </a:p>
        </p:txBody>
      </p:sp>
    </p:spTree>
    <p:extLst>
      <p:ext uri="{BB962C8B-B14F-4D97-AF65-F5344CB8AC3E}">
        <p14:creationId xmlns:p14="http://schemas.microsoft.com/office/powerpoint/2010/main" val="37630844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المتعلم من ذوي متلازمة داون</a:t>
            </a:r>
          </a:p>
        </p:txBody>
      </p:sp>
      <p:sp>
        <p:nvSpPr>
          <p:cNvPr id="3" name="Content Placeholder 2"/>
          <p:cNvSpPr>
            <a:spLocks noGrp="1"/>
          </p:cNvSpPr>
          <p:nvPr>
            <p:ph idx="1"/>
          </p:nvPr>
        </p:nvSpPr>
        <p:spPr/>
        <p:txBody>
          <a:bodyPr/>
          <a:lstStyle/>
          <a:p>
            <a:r>
              <a:rPr lang="ar-SA" b="1" u="sng" dirty="0">
                <a:solidFill>
                  <a:srgbClr val="FF0000"/>
                </a:solidFill>
              </a:rPr>
              <a:t>الحالات الثانوية المصاحبة لمتلازمة داون التي لم تعالج ولم تصحح: </a:t>
            </a:r>
            <a:r>
              <a:rPr lang="ar-SA" dirty="0"/>
              <a:t>يتلقى معظم الأطفال ذوي متلازمة داون رعاية طبية فائقة لمعالجة المشاكل الصحية مثل أمراض القلب، مشاكل السمع والنظر، خلل الغدة الدرقية وغيرها من الحالات الصحية الأخرى. ولكن في بعض الأحيان لا يتم معالجة هذه المشاكل وتؤثر بشكل سلبي على تطور الطفل وتعيق تعلمه إلى حد </a:t>
            </a:r>
            <a:r>
              <a:rPr lang="ar-SA" dirty="0" smtClean="0"/>
              <a:t>كبير</a:t>
            </a:r>
          </a:p>
          <a:p>
            <a:r>
              <a:rPr lang="ar-SA" dirty="0"/>
              <a:t>. </a:t>
            </a:r>
            <a:r>
              <a:rPr lang="ar-SA" b="1" u="sng" dirty="0">
                <a:solidFill>
                  <a:srgbClr val="FF0000"/>
                </a:solidFill>
              </a:rPr>
              <a:t>إعاقات أخرى إضافية مصاحبة لمتلازمة داون: </a:t>
            </a:r>
            <a:r>
              <a:rPr lang="ar-SA" dirty="0"/>
              <a:t>يمكن أن يتعرض الأطفال ذوي متلازمة داون قبل الولادة، أثناء الولادة، وبعدها لمشاكل تسبب إعاقات عقلية أخرى تؤثر على تطوره مقارنة بالأطفال الآخرين. إن ولادة الطفل بمتلازمة داون لا يعني بأنه لن يتعرض لإعاقات عقلية أو حالات مرضية أخرى</a:t>
            </a:r>
          </a:p>
        </p:txBody>
      </p:sp>
    </p:spTree>
    <p:extLst>
      <p:ext uri="{BB962C8B-B14F-4D97-AF65-F5344CB8AC3E}">
        <p14:creationId xmlns:p14="http://schemas.microsoft.com/office/powerpoint/2010/main" val="33393228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u="sng" dirty="0" smtClean="0">
                <a:solidFill>
                  <a:srgbClr val="FF0000"/>
                </a:solidFill>
              </a:rPr>
              <a:t>الصعوبات التي تواجة اطفال متلازمة داون </a:t>
            </a:r>
            <a:endParaRPr lang="ar-SA" u="sng" dirty="0">
              <a:solidFill>
                <a:srgbClr val="FF0000"/>
              </a:solidFill>
            </a:endParaRPr>
          </a:p>
        </p:txBody>
      </p:sp>
      <p:sp>
        <p:nvSpPr>
          <p:cNvPr id="3" name="Content Placeholder 2"/>
          <p:cNvSpPr>
            <a:spLocks noGrp="1"/>
          </p:cNvSpPr>
          <p:nvPr>
            <p:ph idx="1"/>
          </p:nvPr>
        </p:nvSpPr>
        <p:spPr/>
        <p:txBody>
          <a:bodyPr/>
          <a:lstStyle/>
          <a:p>
            <a:r>
              <a:rPr lang="ar-SA" dirty="0" smtClean="0"/>
              <a:t>ارتخاء العضلات ومرونة في المفاصل تتسبب في تاخر اكتساب المهارات الحركية </a:t>
            </a:r>
          </a:p>
          <a:p>
            <a:r>
              <a:rPr lang="ar-SA" dirty="0" smtClean="0"/>
              <a:t>صعوبة التعلم عبر الاستماع ويفضلون التعلم اكثر بالمشاهدة </a:t>
            </a:r>
          </a:p>
          <a:p>
            <a:r>
              <a:rPr lang="ar-SA" dirty="0" smtClean="0"/>
              <a:t>يجد اطفال متلازمة دوان سهولة في الكلام عندما يستعملون لغة الاشارة والنطق في آن واحد </a:t>
            </a:r>
          </a:p>
          <a:p>
            <a:r>
              <a:rPr lang="ar-SA" dirty="0" smtClean="0"/>
              <a:t>يعاني اطفال متلازمة داون من صعوبات في التعلم والتاخر الفكري لذلك من المفضل استخدام اسلوب التكرار ليسهل عليهم التعلم بشكل افضل واستعمال روتين ثابت وتنفيذ المهام بالتسلسل يساعدهم على التقدم بشكل افضل </a:t>
            </a:r>
            <a:endParaRPr lang="ar-SA" dirty="0"/>
          </a:p>
        </p:txBody>
      </p:sp>
    </p:spTree>
    <p:extLst>
      <p:ext uri="{BB962C8B-B14F-4D97-AF65-F5344CB8AC3E}">
        <p14:creationId xmlns:p14="http://schemas.microsoft.com/office/powerpoint/2010/main" val="28614157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القدرات العقلية </a:t>
            </a:r>
            <a:endParaRPr lang="ar-SA"/>
          </a:p>
        </p:txBody>
      </p:sp>
      <p:sp>
        <p:nvSpPr>
          <p:cNvPr id="3" name="Content Placeholder 2"/>
          <p:cNvSpPr>
            <a:spLocks noGrp="1"/>
          </p:cNvSpPr>
          <p:nvPr>
            <p:ph idx="1"/>
          </p:nvPr>
        </p:nvSpPr>
        <p:spPr/>
        <p:txBody>
          <a:bodyPr/>
          <a:lstStyle/>
          <a:p>
            <a:r>
              <a:rPr lang="ar-SA" dirty="0" smtClean="0"/>
              <a:t>يصعب تحديد معدل الذكاء بشك دقيق للذين اعمارهم اقل من 3 سنوات لانه يعتمد على امور متعددة منها خبره المختص وتعاون الطفل واسرتة خلال استعمال مقاييس الذكاء </a:t>
            </a:r>
          </a:p>
          <a:p>
            <a:r>
              <a:rPr lang="ar-SA" dirty="0" smtClean="0"/>
              <a:t>لذلك ينصح اهالي الاطفال بعمر 3 سنوات بالاهتمام ببرامج </a:t>
            </a:r>
            <a:r>
              <a:rPr lang="ar-SA" dirty="0" smtClean="0">
                <a:solidFill>
                  <a:srgbClr val="FF0000"/>
                </a:solidFill>
              </a:rPr>
              <a:t>التدخل المبكر </a:t>
            </a:r>
          </a:p>
          <a:p>
            <a:r>
              <a:rPr lang="ar-SA" b="1" dirty="0">
                <a:solidFill>
                  <a:srgbClr val="FF0000"/>
                </a:solidFill>
              </a:rPr>
              <a:t>التدخل المبكر </a:t>
            </a:r>
            <a:r>
              <a:rPr lang="ar-SA" dirty="0"/>
              <a:t>فهو إجراء يُعني بتصميم وتنفيذ برامج تأهيل تربوي خاصة لمرحلة الطفولة المبكر وكذلك برامج إرشادية وتدريبية لأسر الأطفال وتقرير أشكال الخدمات المساندة التي يحتاجها الطفل ( علاج نطقي ، أجهزة وسائل مساعدة ، علاج طبيعي ، تدريب سمعي ... الخ ).</a:t>
            </a:r>
          </a:p>
          <a:p>
            <a:r>
              <a:rPr lang="ar-SA" dirty="0"/>
              <a:t>إن برامج التدخل المبكر تقدم للأطفال الذين لديهم إعاقة أو الذين هم عرضة لخطر الإعاقة منذ لحظة الولادة أو لحظة إكتشاف الأعاقة أو لحظة التعرف على عوامل الخطر وحتى سن السادسة ( سن المدرسة ).</a:t>
            </a:r>
          </a:p>
        </p:txBody>
      </p:sp>
    </p:spTree>
    <p:extLst>
      <p:ext uri="{BB962C8B-B14F-4D97-AF65-F5344CB8AC3E}">
        <p14:creationId xmlns:p14="http://schemas.microsoft.com/office/powerpoint/2010/main" val="15272195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rgbClr val="FF0000"/>
                </a:solidFill>
              </a:rPr>
              <a:t>التواصل الايجابي </a:t>
            </a:r>
            <a:endParaRPr lang="ar-SA" dirty="0">
              <a:solidFill>
                <a:srgbClr val="FF0000"/>
              </a:solidFill>
            </a:endParaRPr>
          </a:p>
        </p:txBody>
      </p:sp>
      <p:sp>
        <p:nvSpPr>
          <p:cNvPr id="3" name="Content Placeholder 2"/>
          <p:cNvSpPr>
            <a:spLocks noGrp="1"/>
          </p:cNvSpPr>
          <p:nvPr>
            <p:ph idx="1"/>
          </p:nvPr>
        </p:nvSpPr>
        <p:spPr/>
        <p:txBody>
          <a:bodyPr/>
          <a:lstStyle/>
          <a:p>
            <a:r>
              <a:rPr lang="ar-SA" dirty="0"/>
              <a:t>يحتاج الأطفال من ذوي متلازمة داون إلى وسيلة تواصل فعالة وذات كفاءة تمكنهم من إكتساب القدرة على التحكم في بيئتهم. فإن العجز عن التواصل بفعالية يسبب إحباطاً كبيراً للطفل، وبالتالي تتطور لديه سلوكيات غير مرغوب فيها ليعبر عن رغباته واحتياجاته ومشاعره. وعادةً ما تتأخر اللغة اللفظية عند الأطفال ذوي متلازمة داون، ويؤثر تأخر اللغة التعبيرية بشكل سلبي على جميع أوجه التعلّم الإيجابي والقدرة على أداء المهام بفعالية في أي موقف يتعرض له. ولتعزيز التواصل الإيجابي، </a:t>
            </a:r>
            <a:r>
              <a:rPr lang="ar-SA" u="sng" dirty="0">
                <a:solidFill>
                  <a:srgbClr val="FF0000"/>
                </a:solidFill>
              </a:rPr>
              <a:t>توفر البرامج النموذجية ما يلي:</a:t>
            </a:r>
          </a:p>
          <a:p>
            <a:pPr marL="0" indent="0">
              <a:buNone/>
            </a:pPr>
            <a:endParaRPr lang="ar-SA" dirty="0"/>
          </a:p>
        </p:txBody>
      </p:sp>
    </p:spTree>
    <p:extLst>
      <p:ext uri="{BB962C8B-B14F-4D97-AF65-F5344CB8AC3E}">
        <p14:creationId xmlns:p14="http://schemas.microsoft.com/office/powerpoint/2010/main" val="32344338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solidFill>
                  <a:srgbClr val="FF0000"/>
                </a:solidFill>
              </a:rPr>
              <a:t>التواصل الايجابي </a:t>
            </a:r>
          </a:p>
        </p:txBody>
      </p:sp>
      <p:sp>
        <p:nvSpPr>
          <p:cNvPr id="3" name="Content Placeholder 2"/>
          <p:cNvSpPr>
            <a:spLocks noGrp="1"/>
          </p:cNvSpPr>
          <p:nvPr>
            <p:ph idx="1"/>
          </p:nvPr>
        </p:nvSpPr>
        <p:spPr/>
        <p:txBody>
          <a:bodyPr/>
          <a:lstStyle/>
          <a:p>
            <a:r>
              <a:rPr lang="ar-SA" dirty="0"/>
              <a:t>1. لغة الإشارة التي تُدَرَّس للتعويض عن عدم قدرة الطفل على التفاعل اللفظي، فهي تمكّن الطالب من استخدام الكلمات المعبَّر عنها بالإشارات بدلا من السلوكيات غير المرغوب فيها، وتعزز جميع أوجه التعلّم، بحيث تقترن الكلمات اللفظية بإشارات اليدين دائماً.</a:t>
            </a:r>
          </a:p>
          <a:p>
            <a:r>
              <a:rPr lang="ar-SA" dirty="0"/>
              <a:t>2. القراءة التي تُدرَّس إلى جانب لغة الإشارة، حيث يُدرَّس الأطفال كيفية "قراءة" الرموز والرسوم التوضيحية والكلمات المكتوبة. وبذلك يقرأون الرموز والرسوم التوضيحية إلى أن يتعلموا قراءة الكلمات. في حين أن الأطفال الذين يعجزون عن تعلّم قراءة الكلمات يواصلون الاعتماد على قراءة الرموز والرسوم التوضيحية.</a:t>
            </a:r>
          </a:p>
          <a:p>
            <a:r>
              <a:rPr lang="ar-SA" dirty="0"/>
              <a:t>3. التواصل الكلي الذي يُقصد به الجمع بين اللغة اللفظية ولغة الإشارة من خلال قراءة الرموز والرسوم التوضيحية والكلمات المكتوبة. ويستهدف التواصل الكلي الحد الأقصى لقدرة الطفل على التعلّم وأداء المهام بفعالية في كافة البيئات</a:t>
            </a:r>
          </a:p>
        </p:txBody>
      </p:sp>
    </p:spTree>
    <p:extLst>
      <p:ext uri="{BB962C8B-B14F-4D97-AF65-F5344CB8AC3E}">
        <p14:creationId xmlns:p14="http://schemas.microsoft.com/office/powerpoint/2010/main" val="391187380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351</TotalTime>
  <Words>1079</Words>
  <Application>Microsoft Office PowerPoint</Application>
  <PresentationFormat>Widescreen</PresentationFormat>
  <Paragraphs>65</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Tahoma</vt:lpstr>
      <vt:lpstr>Trebuchet MS</vt:lpstr>
      <vt:lpstr>Wingdings 3</vt:lpstr>
      <vt:lpstr>Facet</vt:lpstr>
      <vt:lpstr>متلازمة داون </vt:lpstr>
      <vt:lpstr>لمحة تاريخية </vt:lpstr>
      <vt:lpstr>ماهي متلازمة داون </vt:lpstr>
      <vt:lpstr>المتعلم من ذوي متلازمة داون</vt:lpstr>
      <vt:lpstr>المتعلم من ذوي متلازمة داون</vt:lpstr>
      <vt:lpstr>الصعوبات التي تواجة اطفال متلازمة داون </vt:lpstr>
      <vt:lpstr>القدرات العقلية </vt:lpstr>
      <vt:lpstr>التواصل الايجابي </vt:lpstr>
      <vt:lpstr>التواصل الايجابي </vt:lpstr>
      <vt:lpstr>التقييم </vt:lpstr>
      <vt:lpstr>مناقشة مقال </vt:lpstr>
      <vt:lpstr>بعض من مراكز متلازمة داون </vt:lpstr>
      <vt:lpstr>المراجع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Lena Alkhuraiji</dc:creator>
  <cp:lastModifiedBy>Lena Alkhuraiji</cp:lastModifiedBy>
  <cp:revision>40</cp:revision>
  <cp:lastPrinted>2017-04-15T12:00:21Z</cp:lastPrinted>
  <dcterms:created xsi:type="dcterms:W3CDTF">2017-03-31T17:15:42Z</dcterms:created>
  <dcterms:modified xsi:type="dcterms:W3CDTF">2017-04-16T21:15:29Z</dcterms:modified>
</cp:coreProperties>
</file>