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sldIdLst>
    <p:sldId id="256" r:id="rId2"/>
    <p:sldId id="276" r:id="rId3"/>
    <p:sldId id="288" r:id="rId4"/>
    <p:sldId id="289" r:id="rId5"/>
    <p:sldId id="287" r:id="rId6"/>
    <p:sldId id="290" r:id="rId7"/>
    <p:sldId id="278" r:id="rId8"/>
    <p:sldId id="291" r:id="rId9"/>
    <p:sldId id="282" r:id="rId10"/>
    <p:sldId id="279" r:id="rId11"/>
    <p:sldId id="280" r:id="rId12"/>
    <p:sldId id="283" r:id="rId13"/>
    <p:sldId id="284" r:id="rId14"/>
    <p:sldId id="285" r:id="rId15"/>
    <p:sldId id="293" r:id="rId16"/>
    <p:sldId id="292" r:id="rId17"/>
    <p:sldId id="295" r:id="rId18"/>
    <p:sldId id="294" r:id="rId19"/>
    <p:sldId id="257" r:id="rId20"/>
    <p:sldId id="258" r:id="rId21"/>
    <p:sldId id="259" r:id="rId22"/>
    <p:sldId id="260" r:id="rId23"/>
    <p:sldId id="261" r:id="rId24"/>
    <p:sldId id="262" r:id="rId25"/>
    <p:sldId id="263" r:id="rId26"/>
    <p:sldId id="277"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2" autoAdjust="0"/>
    <p:restoredTop sz="94662" autoAdjust="0"/>
  </p:normalViewPr>
  <p:slideViewPr>
    <p:cSldViewPr snapToGrid="0" snapToObjects="1">
      <p:cViewPr>
        <p:scale>
          <a:sx n="76" d="100"/>
          <a:sy n="76" d="100"/>
        </p:scale>
        <p:origin x="-1188" y="168"/>
      </p:cViewPr>
      <p:guideLst>
        <p:guide orient="horz" pos="2160"/>
        <p:guide pos="2880"/>
      </p:guideLst>
    </p:cSldViewPr>
  </p:slideViewPr>
  <p:outlineViewPr>
    <p:cViewPr>
      <p:scale>
        <a:sx n="33" d="100"/>
        <a:sy n="33" d="100"/>
      </p:scale>
      <p:origin x="0" y="5010"/>
    </p:cViewPr>
  </p:outlineViewPr>
  <p:notesTextViewPr>
    <p:cViewPr>
      <p:scale>
        <a:sx n="100" d="100"/>
        <a:sy n="100" d="100"/>
      </p:scale>
      <p:origin x="0" y="0"/>
    </p:cViewPr>
  </p:notesTextViewPr>
  <p:sorterViewPr>
    <p:cViewPr>
      <p:scale>
        <a:sx n="100" d="100"/>
        <a:sy n="100" d="100"/>
      </p:scale>
      <p:origin x="0" y="11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468ECBA-DD6D-084C-A9DE-A2CA85348D56}" type="datetimeFigureOut">
              <a:rPr lang="en-US" smtClean="0"/>
              <a:t>2/27/2017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298A0EF8-9F16-D940-BEBE-8D704DE74BE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68ECBA-DD6D-084C-A9DE-A2CA85348D56}"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A0EF8-9F16-D940-BEBE-8D704DE74B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68ECBA-DD6D-084C-A9DE-A2CA85348D56}"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A0EF8-9F16-D940-BEBE-8D704DE74BE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468ECBA-DD6D-084C-A9DE-A2CA85348D56}" type="datetimeFigureOut">
              <a:rPr lang="en-US" smtClean="0"/>
              <a:t>2/27/2017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298A0EF8-9F16-D940-BEBE-8D704DE74BE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468ECBA-DD6D-084C-A9DE-A2CA85348D56}" type="datetimeFigureOut">
              <a:rPr lang="en-US" smtClean="0"/>
              <a:t>2/27/2017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298A0EF8-9F16-D940-BEBE-8D704DE74BE3}"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468ECBA-DD6D-084C-A9DE-A2CA85348D56}" type="datetimeFigureOut">
              <a:rPr lang="en-US" smtClean="0"/>
              <a:t>2/27/2017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98A0EF8-9F16-D940-BEBE-8D704DE74BE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8468ECBA-DD6D-084C-A9DE-A2CA85348D56}" type="datetimeFigureOut">
              <a:rPr lang="en-US" smtClean="0"/>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298A0EF8-9F16-D940-BEBE-8D704DE74BE3}"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468ECBA-DD6D-084C-A9DE-A2CA85348D56}" type="datetimeFigureOut">
              <a:rPr lang="en-US" smtClean="0"/>
              <a:t>2/27/2017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A0EF8-9F16-D940-BEBE-8D704DE74BE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468ECBA-DD6D-084C-A9DE-A2CA85348D56}" type="datetimeFigureOut">
              <a:rPr lang="en-US" smtClean="0"/>
              <a:t>2/27/2017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A0EF8-9F16-D940-BEBE-8D704DE74B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468ECBA-DD6D-084C-A9DE-A2CA85348D56}" type="datetimeFigureOut">
              <a:rPr lang="en-US" smtClean="0"/>
              <a:t>2/27/2017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A0EF8-9F16-D940-BEBE-8D704DE74BE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8468ECBA-DD6D-084C-A9DE-A2CA85348D56}"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98A0EF8-9F16-D940-BEBE-8D704DE74BE3}"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468ECBA-DD6D-084C-A9DE-A2CA85348D56}" type="datetimeFigureOut">
              <a:rPr lang="en-US" smtClean="0"/>
              <a:t>2/27/2017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98A0EF8-9F16-D940-BEBE-8D704DE74BE3}"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1VA6Q3vTC_o"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p:txBody>
          <a:bodyPr/>
          <a:lstStyle/>
          <a:p>
            <a:r>
              <a:rPr lang="ar-SA" dirty="0" smtClean="0"/>
              <a:t>ا</a:t>
            </a:r>
            <a:endParaRPr lang="en-GB" dirty="0"/>
          </a:p>
        </p:txBody>
      </p:sp>
      <p:sp>
        <p:nvSpPr>
          <p:cNvPr id="8" name="Title 7"/>
          <p:cNvSpPr>
            <a:spLocks noGrp="1"/>
          </p:cNvSpPr>
          <p:nvPr>
            <p:ph type="title"/>
          </p:nvPr>
        </p:nvSpPr>
        <p:spPr>
          <a:xfrm>
            <a:off x="381000" y="2408466"/>
            <a:ext cx="8686800" cy="1184825"/>
          </a:xfrm>
        </p:spPr>
        <p:txBody>
          <a:bodyPr>
            <a:normAutofit/>
          </a:bodyPr>
          <a:lstStyle/>
          <a:p>
            <a:pPr algn="ctr"/>
            <a:r>
              <a:rPr lang="ar-SA" sz="5400" b="1" dirty="0" smtClean="0"/>
              <a:t>مشكلات الطفولة مسبباتها وتصنيفاتها</a:t>
            </a:r>
            <a:endParaRPr lang="en-GB" sz="5400" b="1" dirty="0"/>
          </a:p>
        </p:txBody>
      </p:sp>
    </p:spTree>
    <p:extLst>
      <p:ext uri="{BB962C8B-B14F-4D97-AF65-F5344CB8AC3E}">
        <p14:creationId xmlns:p14="http://schemas.microsoft.com/office/powerpoint/2010/main" val="3231028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SA" sz="4000" b="1" dirty="0">
                <a:solidFill>
                  <a:srgbClr val="002060"/>
                </a:solidFill>
              </a:rPr>
              <a:t>1- مشكلات </a:t>
            </a:r>
            <a:r>
              <a:rPr lang="ar-SA" sz="4000" b="1" dirty="0" smtClean="0">
                <a:solidFill>
                  <a:srgbClr val="002060"/>
                </a:solidFill>
              </a:rPr>
              <a:t>سلوكية</a:t>
            </a:r>
            <a:endParaRPr lang="en-GB" sz="4000" b="1" dirty="0">
              <a:solidFill>
                <a:srgbClr val="002060"/>
              </a:solidFill>
            </a:endParaRPr>
          </a:p>
        </p:txBody>
      </p:sp>
      <p:sp>
        <p:nvSpPr>
          <p:cNvPr id="3" name="Content Placeholder 2"/>
          <p:cNvSpPr>
            <a:spLocks noGrp="1"/>
          </p:cNvSpPr>
          <p:nvPr>
            <p:ph idx="1"/>
          </p:nvPr>
        </p:nvSpPr>
        <p:spPr/>
        <p:txBody>
          <a:bodyPr/>
          <a:lstStyle/>
          <a:p>
            <a:pPr algn="r" rtl="1"/>
            <a:r>
              <a:rPr lang="ar-SA" b="1" dirty="0" smtClean="0"/>
              <a:t>مثل :</a:t>
            </a:r>
          </a:p>
          <a:p>
            <a:pPr marL="0" indent="0" algn="r" rtl="1">
              <a:buNone/>
            </a:pPr>
            <a:r>
              <a:rPr lang="ar-SA" b="1" dirty="0" smtClean="0">
                <a:solidFill>
                  <a:srgbClr val="FF0000"/>
                </a:solidFill>
              </a:rPr>
              <a:t>السرقة – الضرب – العناد – الصراخ – نوبات الغضب</a:t>
            </a:r>
          </a:p>
          <a:p>
            <a:pPr marL="0" indent="0" algn="r" rtl="1">
              <a:buNone/>
            </a:pPr>
            <a:r>
              <a:rPr lang="ar-SA" b="1" dirty="0" smtClean="0"/>
              <a:t>سماتها:</a:t>
            </a:r>
          </a:p>
          <a:p>
            <a:pPr marL="0" indent="0" algn="r" rtl="1">
              <a:buNone/>
            </a:pPr>
            <a:r>
              <a:rPr lang="ar-SA" dirty="0" smtClean="0"/>
              <a:t>1- مكتسبة وتعود لظروف بيئية.</a:t>
            </a:r>
          </a:p>
          <a:p>
            <a:pPr marL="0" indent="0" algn="r" rtl="1">
              <a:buNone/>
            </a:pPr>
            <a:r>
              <a:rPr lang="ar-SA" dirty="0" smtClean="0"/>
              <a:t>2- تسبب رفض اجتماعي ونسبة التبليغ عنها عالية</a:t>
            </a:r>
          </a:p>
          <a:p>
            <a:pPr marL="0" indent="0" algn="r" rtl="1">
              <a:buNone/>
            </a:pPr>
            <a:r>
              <a:rPr lang="ar-SA" dirty="0" smtClean="0"/>
              <a:t>3- الفروق الجنسية تؤثر في نسبة حدوث هذه المشكلات ( الذكور أكثر)</a:t>
            </a:r>
          </a:p>
          <a:p>
            <a:pPr marL="0" indent="0" algn="r" rtl="1">
              <a:buNone/>
            </a:pPr>
            <a:r>
              <a:rPr lang="ar-SA" dirty="0" smtClean="0"/>
              <a:t>4- تتميز بالتأثير السلبي على الأشخاص المحيطين بالطفل.</a:t>
            </a:r>
          </a:p>
          <a:p>
            <a:pPr marL="0" indent="0" algn="r" rtl="1">
              <a:buNone/>
            </a:pPr>
            <a:endParaRPr lang="en-GB" dirty="0"/>
          </a:p>
        </p:txBody>
      </p:sp>
      <p:sp>
        <p:nvSpPr>
          <p:cNvPr id="4" name="AutoShape 2" descr="نتيجة بحث الصور عن ‪child scream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953" y="236429"/>
            <a:ext cx="2746288" cy="18209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62280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smtClean="0">
                <a:solidFill>
                  <a:srgbClr val="002060"/>
                </a:solidFill>
              </a:rPr>
              <a:t>2- مشكلات انفعالية:</a:t>
            </a:r>
            <a:endParaRPr lang="en-GB" sz="4000" b="1"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pPr algn="r" rtl="1"/>
            <a:r>
              <a:rPr lang="ar-SA" b="1" dirty="0" smtClean="0"/>
              <a:t>مثل:</a:t>
            </a:r>
          </a:p>
          <a:p>
            <a:pPr marL="0" indent="0" algn="r" rtl="1">
              <a:buNone/>
            </a:pPr>
            <a:r>
              <a:rPr lang="ar-SA" b="1" dirty="0" smtClean="0">
                <a:solidFill>
                  <a:srgbClr val="FF0000"/>
                </a:solidFill>
              </a:rPr>
              <a:t>الخوف – الانطواء – الخجل – الاكتئاب – عدم الثقة بالنفس</a:t>
            </a:r>
          </a:p>
          <a:p>
            <a:pPr marL="0" indent="0" algn="r" rtl="1">
              <a:buNone/>
            </a:pPr>
            <a:endParaRPr lang="ar-SA" dirty="0"/>
          </a:p>
          <a:p>
            <a:pPr marL="0" indent="0" algn="r" rtl="1">
              <a:buNone/>
            </a:pPr>
            <a:r>
              <a:rPr lang="ar-SA" b="1" dirty="0" smtClean="0"/>
              <a:t>سماتها:</a:t>
            </a:r>
          </a:p>
          <a:p>
            <a:pPr marL="0" indent="0" algn="r" rtl="1">
              <a:buNone/>
            </a:pPr>
            <a:r>
              <a:rPr lang="ar-SA" dirty="0" smtClean="0"/>
              <a:t>1- هي تكيف غير سوي لظروف بيئية تتعلق بمشاعر داخل الفرد تعود جذورها لعدم الشعور بالأمان.</a:t>
            </a:r>
          </a:p>
          <a:p>
            <a:pPr marL="0" indent="0" algn="r" rtl="1">
              <a:buNone/>
            </a:pPr>
            <a:r>
              <a:rPr lang="ar-SA" dirty="0" smtClean="0"/>
              <a:t>2- الفترة الحرجة للنمو الانفعالي من 6 أشهر إلى 3 سنوات.</a:t>
            </a:r>
          </a:p>
          <a:p>
            <a:pPr marL="0" indent="0" algn="r" rtl="1">
              <a:buNone/>
            </a:pPr>
            <a:r>
              <a:rPr lang="ar-SA" dirty="0" smtClean="0"/>
              <a:t>3- في المشكلات الانفعالية يصبح الطفل هو مسرح المعاناة.</a:t>
            </a:r>
          </a:p>
          <a:p>
            <a:pPr marL="0" indent="0" algn="r" rtl="1">
              <a:buNone/>
            </a:pPr>
            <a:r>
              <a:rPr lang="ar-SA" dirty="0" smtClean="0"/>
              <a:t>4- يتساوى فيها الإناث والذكور.</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008" y="190108"/>
            <a:ext cx="2524125" cy="1809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6228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smtClean="0">
                <a:solidFill>
                  <a:srgbClr val="002060"/>
                </a:solidFill>
              </a:rPr>
              <a:t>3- مشكلات تتعلق بالنمو والعادات</a:t>
            </a:r>
            <a:endParaRPr lang="en-GB" sz="4000" b="1" dirty="0">
              <a:solidFill>
                <a:srgbClr val="002060"/>
              </a:solidFill>
            </a:endParaRPr>
          </a:p>
        </p:txBody>
      </p:sp>
      <p:sp>
        <p:nvSpPr>
          <p:cNvPr id="3" name="Content Placeholder 2"/>
          <p:cNvSpPr>
            <a:spLocks noGrp="1"/>
          </p:cNvSpPr>
          <p:nvPr>
            <p:ph idx="1"/>
          </p:nvPr>
        </p:nvSpPr>
        <p:spPr/>
        <p:txBody>
          <a:bodyPr/>
          <a:lstStyle/>
          <a:p>
            <a:pPr algn="r" rtl="1"/>
            <a:r>
              <a:rPr lang="ar-SA" dirty="0" smtClean="0"/>
              <a:t>اضطرابات العادات مثل قضم الأظافر</a:t>
            </a:r>
          </a:p>
          <a:p>
            <a:pPr algn="r" rtl="1"/>
            <a:r>
              <a:rPr lang="ar-SA" dirty="0" smtClean="0"/>
              <a:t>مشكلات التغذية</a:t>
            </a:r>
          </a:p>
          <a:p>
            <a:pPr algn="r" rtl="1"/>
            <a:r>
              <a:rPr lang="ar-SA" dirty="0" smtClean="0"/>
              <a:t>مشكلات النوم</a:t>
            </a:r>
          </a:p>
          <a:p>
            <a:pPr algn="r" rtl="1"/>
            <a:r>
              <a:rPr lang="ar-SA" dirty="0" smtClean="0"/>
              <a:t>مشكلات الإخراج</a:t>
            </a:r>
          </a:p>
          <a:p>
            <a:pPr marL="0" indent="0" algn="r" rtl="1">
              <a:buNone/>
            </a:pPr>
            <a:endParaRPr lang="ar-SA"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862" y="2965450"/>
            <a:ext cx="5000004" cy="3264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8296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69310" y="325677"/>
            <a:ext cx="8686800" cy="5561555"/>
          </a:xfrm>
          <a:effectLst/>
        </p:spPr>
        <p:txBody>
          <a:bodyPr>
            <a:normAutofit/>
          </a:bodyPr>
          <a:lstStyle/>
          <a:p>
            <a:pPr algn="r" rtl="1"/>
            <a:r>
              <a:rPr lang="ar-SA" b="1" dirty="0" smtClean="0">
                <a:solidFill>
                  <a:srgbClr val="002060"/>
                </a:solidFill>
                <a:effectLst/>
              </a:rPr>
              <a:t>4-</a:t>
            </a:r>
            <a:r>
              <a:rPr lang="ar-SA" b="1" dirty="0" smtClean="0">
                <a:solidFill>
                  <a:srgbClr val="002060"/>
                </a:solidFill>
              </a:rPr>
              <a:t> </a:t>
            </a:r>
            <a:r>
              <a:rPr lang="ar-SA" b="1" dirty="0" smtClean="0">
                <a:solidFill>
                  <a:srgbClr val="002060"/>
                </a:solidFill>
                <a:effectLst/>
              </a:rPr>
              <a:t>مشكلات الإفراط الحركي والنشاط الزائد.</a:t>
            </a:r>
            <a:br>
              <a:rPr lang="ar-SA" b="1" dirty="0" smtClean="0">
                <a:solidFill>
                  <a:srgbClr val="002060"/>
                </a:solidFill>
                <a:effectLst/>
              </a:rPr>
            </a:br>
            <a:r>
              <a:rPr lang="ar-SA" b="1" dirty="0" smtClean="0">
                <a:solidFill>
                  <a:srgbClr val="002060"/>
                </a:solidFill>
                <a:effectLst/>
              </a:rPr>
              <a:t>5- اضطراب وخلل في النمو، </a:t>
            </a:r>
            <a:r>
              <a:rPr lang="ar-SA" dirty="0" smtClean="0">
                <a:effectLst/>
              </a:rPr>
              <a:t>مثل التخلف العقلي – صعوبات التعلم.</a:t>
            </a:r>
            <a:br>
              <a:rPr lang="ar-SA" dirty="0" smtClean="0">
                <a:effectLst/>
              </a:rPr>
            </a:br>
            <a:r>
              <a:rPr lang="ar-SA" b="1" dirty="0" smtClean="0">
                <a:solidFill>
                  <a:srgbClr val="002060"/>
                </a:solidFill>
                <a:effectLst/>
              </a:rPr>
              <a:t>6- اضطرابات ذهانية</a:t>
            </a:r>
            <a:r>
              <a:rPr lang="ar-SA" dirty="0" smtClean="0">
                <a:effectLst/>
              </a:rPr>
              <a:t>، مثل فصام الشخصية.</a:t>
            </a:r>
            <a:br>
              <a:rPr lang="ar-SA" dirty="0" smtClean="0">
                <a:effectLst/>
              </a:rPr>
            </a:br>
            <a:r>
              <a:rPr lang="ar-SA" b="1" dirty="0" smtClean="0">
                <a:solidFill>
                  <a:srgbClr val="002060"/>
                </a:solidFill>
                <a:effectLst/>
              </a:rPr>
              <a:t>7- اضطراب نادر </a:t>
            </a:r>
            <a:r>
              <a:rPr lang="ar-SA" dirty="0" smtClean="0">
                <a:effectLst/>
              </a:rPr>
              <a:t>يعود إلى خلل في التنظيم النمائي، مثل التوحد.</a:t>
            </a:r>
            <a:r>
              <a:rPr lang="en-GB" dirty="0" smtClean="0">
                <a:effectLst/>
              </a:rPr>
              <a:t/>
            </a:r>
            <a:br>
              <a:rPr lang="en-GB" dirty="0" smtClean="0">
                <a:effectLst/>
              </a:rPr>
            </a:br>
            <a:r>
              <a:rPr lang="en-GB" dirty="0" smtClean="0">
                <a:effectLst/>
              </a:rPr>
              <a:t/>
            </a:r>
            <a:br>
              <a:rPr lang="en-GB" dirty="0" smtClean="0">
                <a:effectLst/>
              </a:rPr>
            </a:br>
            <a:r>
              <a:rPr lang="en-GB" sz="2200" dirty="0">
                <a:effectLst/>
              </a:rPr>
              <a:t/>
            </a:r>
            <a:br>
              <a:rPr lang="en-GB" sz="2200" dirty="0">
                <a:effectLst/>
              </a:rPr>
            </a:br>
            <a:r>
              <a:rPr lang="en-GB" sz="2200" dirty="0">
                <a:effectLst/>
                <a:hlinkClick r:id="rId2"/>
              </a:rPr>
              <a:t>https://</a:t>
            </a:r>
            <a:r>
              <a:rPr lang="en-GB" sz="2200" dirty="0" smtClean="0">
                <a:effectLst/>
                <a:hlinkClick r:id="rId2"/>
              </a:rPr>
              <a:t>www.youtube.com/watch?v=1VA6Q3vTC_o</a:t>
            </a:r>
            <a:r>
              <a:rPr lang="en-GB" sz="2200" dirty="0" smtClean="0">
                <a:effectLst/>
              </a:rPr>
              <a:t/>
            </a:r>
            <a:br>
              <a:rPr lang="en-GB" sz="2200" dirty="0" smtClean="0">
                <a:effectLst/>
              </a:rPr>
            </a:br>
            <a:r>
              <a:rPr lang="en-GB" sz="2200" dirty="0" smtClean="0">
                <a:effectLst/>
              </a:rPr>
              <a:t/>
            </a:r>
            <a:br>
              <a:rPr lang="en-GB" sz="2200" dirty="0" smtClean="0">
                <a:effectLst/>
              </a:rPr>
            </a:br>
            <a:endParaRPr lang="en-GB" sz="2200" dirty="0">
              <a:effectLst/>
            </a:endParaRPr>
          </a:p>
        </p:txBody>
      </p:sp>
    </p:spTree>
    <p:extLst>
      <p:ext uri="{BB962C8B-B14F-4D97-AF65-F5344CB8AC3E}">
        <p14:creationId xmlns:p14="http://schemas.microsoft.com/office/powerpoint/2010/main" val="3768296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GB" dirty="0"/>
          </a:p>
        </p:txBody>
      </p:sp>
      <p:sp>
        <p:nvSpPr>
          <p:cNvPr id="4" name="Title 3"/>
          <p:cNvSpPr>
            <a:spLocks noGrp="1"/>
          </p:cNvSpPr>
          <p:nvPr>
            <p:ph type="title"/>
          </p:nvPr>
        </p:nvSpPr>
        <p:spPr>
          <a:xfrm>
            <a:off x="747920" y="589398"/>
            <a:ext cx="7024479" cy="1075857"/>
          </a:xfrm>
        </p:spPr>
        <p:txBody>
          <a:bodyPr>
            <a:normAutofit/>
          </a:bodyPr>
          <a:lstStyle/>
          <a:p>
            <a:r>
              <a:rPr lang="ar-SA" sz="4400" b="1" dirty="0" smtClean="0"/>
              <a:t>الآباء كمساعدين في حل مشاكل أبنائهم </a:t>
            </a:r>
            <a:endParaRPr lang="en-GB" sz="4400" b="1" dirty="0"/>
          </a:p>
        </p:txBody>
      </p:sp>
      <p:pic>
        <p:nvPicPr>
          <p:cNvPr id="5122" name="Picture 2" descr="نتيجة بحث الصور عن ‪parents and children relationshi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3443" y="2177332"/>
            <a:ext cx="5445199" cy="3465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8296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5" name="Content Placeholder 4"/>
          <p:cNvSpPr>
            <a:spLocks noGrp="1"/>
          </p:cNvSpPr>
          <p:nvPr>
            <p:ph idx="1"/>
          </p:nvPr>
        </p:nvSpPr>
        <p:spPr/>
        <p:txBody>
          <a:bodyPr>
            <a:normAutofit/>
          </a:bodyPr>
          <a:lstStyle/>
          <a:p>
            <a:pPr marL="0" indent="0" algn="ctr" rtl="1">
              <a:buNone/>
            </a:pPr>
            <a:r>
              <a:rPr lang="ar-SA" sz="4000" b="1" dirty="0" smtClean="0">
                <a:solidFill>
                  <a:srgbClr val="002060"/>
                </a:solidFill>
              </a:rPr>
              <a:t>هناك </a:t>
            </a:r>
            <a:r>
              <a:rPr lang="ar-SA" sz="4000" b="1" dirty="0">
                <a:solidFill>
                  <a:srgbClr val="002060"/>
                </a:solidFill>
              </a:rPr>
              <a:t>دلائل عديدة تشير إلى أنه بإمكان الآباء حل العديد من مشكلات أبنائهم السلوكية بنجاح </a:t>
            </a:r>
            <a:endParaRPr lang="en-GB" sz="4000" b="1" dirty="0">
              <a:solidFill>
                <a:schemeClr val="accent3">
                  <a:lumMod val="75000"/>
                </a:schemeClr>
              </a:solidFill>
            </a:endParaRPr>
          </a:p>
        </p:txBody>
      </p:sp>
      <p:sp>
        <p:nvSpPr>
          <p:cNvPr id="6" name="Title 1"/>
          <p:cNvSpPr txBox="1">
            <a:spLocks/>
          </p:cNvSpPr>
          <p:nvPr/>
        </p:nvSpPr>
        <p:spPr>
          <a:xfrm>
            <a:off x="304800" y="3757808"/>
            <a:ext cx="8686800" cy="2079321"/>
          </a:xfrm>
          <a:prstGeom prst="rect">
            <a:avLst/>
          </a:prstGeom>
        </p:spPr>
        <p:txBody>
          <a:bodyPr vert="horz" anchor="ctr">
            <a:normAutofit fontScale="97500"/>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pPr algn="ctr" defTabSz="914400" rtl="1"/>
            <a:r>
              <a:rPr lang="ar-SA" sz="4000" b="1" dirty="0" smtClean="0">
                <a:solidFill>
                  <a:srgbClr val="FF0000"/>
                </a:solidFill>
              </a:rPr>
              <a:t>ولكن ..</a:t>
            </a:r>
          </a:p>
          <a:p>
            <a:pPr algn="ctr" defTabSz="914400" rtl="1"/>
            <a:r>
              <a:rPr lang="ar-SA" sz="4000" b="1" dirty="0" smtClean="0">
                <a:solidFill>
                  <a:srgbClr val="FF0000"/>
                </a:solidFill>
              </a:rPr>
              <a:t>لا يصل إلى الآباء الكثير  من المعلومات المفيدة !</a:t>
            </a:r>
            <a:endParaRPr lang="en-GB" sz="4000" b="1" dirty="0">
              <a:solidFill>
                <a:srgbClr val="FF0000"/>
              </a:solidFill>
            </a:endParaRPr>
          </a:p>
        </p:txBody>
      </p:sp>
    </p:spTree>
    <p:extLst>
      <p:ext uri="{BB962C8B-B14F-4D97-AF65-F5344CB8AC3E}">
        <p14:creationId xmlns:p14="http://schemas.microsoft.com/office/powerpoint/2010/main" val="1733672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endParaRPr lang="en-GB" sz="4000" b="1" dirty="0">
              <a:solidFill>
                <a:srgbClr val="002060"/>
              </a:solidFill>
            </a:endParaRPr>
          </a:p>
        </p:txBody>
      </p:sp>
      <p:sp>
        <p:nvSpPr>
          <p:cNvPr id="3" name="Content Placeholder 2"/>
          <p:cNvSpPr>
            <a:spLocks noGrp="1"/>
          </p:cNvSpPr>
          <p:nvPr>
            <p:ph idx="1"/>
          </p:nvPr>
        </p:nvSpPr>
        <p:spPr/>
        <p:txBody>
          <a:bodyPr/>
          <a:lstStyle/>
          <a:p>
            <a:pPr marL="0" indent="0" algn="r" rtl="1">
              <a:buNone/>
            </a:pPr>
            <a:r>
              <a:rPr lang="ar-SA" sz="3600" b="1" dirty="0" smtClean="0">
                <a:solidFill>
                  <a:srgbClr val="FF0000"/>
                </a:solidFill>
              </a:rPr>
              <a:t>من الطرق الأكثر نجاحاً في مساعدة الأطفال على حل مشكلاتهم :</a:t>
            </a:r>
          </a:p>
          <a:p>
            <a:pPr marL="0" indent="0" algn="r" rtl="1">
              <a:buNone/>
            </a:pPr>
            <a:endParaRPr lang="ar-SA" b="1" dirty="0" smtClean="0">
              <a:solidFill>
                <a:srgbClr val="FF0000"/>
              </a:solidFill>
            </a:endParaRPr>
          </a:p>
          <a:p>
            <a:pPr marL="514350" indent="-514350" algn="r" rtl="1">
              <a:buFont typeface="+mj-lt"/>
              <a:buAutoNum type="arabicPeriod"/>
            </a:pPr>
            <a:r>
              <a:rPr lang="ar-SA" sz="3600" b="1" dirty="0" smtClean="0"/>
              <a:t>إعادة ترتيب برنامج الطفل</a:t>
            </a:r>
          </a:p>
          <a:p>
            <a:pPr marL="514350" indent="-514350" algn="r" rtl="1">
              <a:buFont typeface="+mj-lt"/>
              <a:buAutoNum type="arabicPeriod"/>
            </a:pPr>
            <a:r>
              <a:rPr lang="ar-SA" sz="3600" b="1" dirty="0" smtClean="0"/>
              <a:t>تعزيز السلوك المرغوب</a:t>
            </a:r>
          </a:p>
          <a:p>
            <a:pPr marL="514350" indent="-514350" algn="r" rtl="1">
              <a:buFont typeface="+mj-lt"/>
              <a:buAutoNum type="arabicPeriod"/>
            </a:pPr>
            <a:r>
              <a:rPr lang="ar-SA" sz="3600" b="1" dirty="0" smtClean="0"/>
              <a:t>طمأنة الطفل وتقديم الدعم له</a:t>
            </a:r>
          </a:p>
          <a:p>
            <a:pPr marL="514350" indent="-514350" algn="r" rtl="1">
              <a:buFont typeface="+mj-lt"/>
              <a:buAutoNum type="arabicPeriod"/>
            </a:pPr>
            <a:r>
              <a:rPr lang="ar-SA" sz="3600" b="1" dirty="0" smtClean="0"/>
              <a:t>تجاهل سوء التصرف وعدم الانتباه له إطلاقاً.</a:t>
            </a:r>
            <a:endParaRPr lang="en-GB" sz="3600" b="1" dirty="0"/>
          </a:p>
        </p:txBody>
      </p:sp>
    </p:spTree>
    <p:extLst>
      <p:ext uri="{BB962C8B-B14F-4D97-AF65-F5344CB8AC3E}">
        <p14:creationId xmlns:p14="http://schemas.microsoft.com/office/powerpoint/2010/main" val="280470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975" y="269310"/>
            <a:ext cx="8686800" cy="838200"/>
          </a:xfrm>
        </p:spPr>
        <p:txBody>
          <a:bodyPr>
            <a:normAutofit/>
          </a:bodyPr>
          <a:lstStyle/>
          <a:p>
            <a:pPr algn="ctr"/>
            <a:r>
              <a:rPr lang="ar-SA" sz="4400" b="1" dirty="0" smtClean="0">
                <a:solidFill>
                  <a:srgbClr val="FF0000"/>
                </a:solidFill>
              </a:rPr>
              <a:t>قاعدة مهمة !! </a:t>
            </a:r>
            <a:endParaRPr lang="en-GB" sz="4400" b="1" dirty="0">
              <a:solidFill>
                <a:srgbClr val="FF0000"/>
              </a:solidFill>
            </a:endParaRPr>
          </a:p>
        </p:txBody>
      </p:sp>
      <p:sp>
        <p:nvSpPr>
          <p:cNvPr id="3" name="Content Placeholder 2"/>
          <p:cNvSpPr>
            <a:spLocks noGrp="1"/>
          </p:cNvSpPr>
          <p:nvPr>
            <p:ph idx="1"/>
          </p:nvPr>
        </p:nvSpPr>
        <p:spPr>
          <a:xfrm>
            <a:off x="274538" y="3671062"/>
            <a:ext cx="8686800" cy="2466692"/>
          </a:xfrm>
        </p:spPr>
        <p:txBody>
          <a:bodyPr/>
          <a:lstStyle/>
          <a:p>
            <a:pPr algn="ctr" rtl="1"/>
            <a:r>
              <a:rPr lang="ar-SA" b="1" dirty="0" smtClean="0"/>
              <a:t>لا توجد طريقة واحدة لحل أي مشكلة وإنما عدة طرق.</a:t>
            </a:r>
          </a:p>
          <a:p>
            <a:pPr algn="ctr" rtl="1"/>
            <a:r>
              <a:rPr lang="ar-SA" b="1" dirty="0" smtClean="0"/>
              <a:t>الحل الذي يناسب طفل معين ليس بالضرورة أن يناسب غيره.</a:t>
            </a:r>
          </a:p>
          <a:p>
            <a:pPr algn="ctr" rtl="1"/>
            <a:r>
              <a:rPr lang="ar-SA" b="1" dirty="0" smtClean="0"/>
              <a:t>الطريقة الأمثل هي الطريقة التي تتغير معها النتائج إلى الأفضل ! </a:t>
            </a:r>
            <a:endParaRPr lang="en-GB" b="1" dirty="0"/>
          </a:p>
        </p:txBody>
      </p:sp>
      <p:sp>
        <p:nvSpPr>
          <p:cNvPr id="4" name="AutoShape 2" descr="نتيجة بحث الصور عن مهم"/>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3072" y="1295400"/>
            <a:ext cx="2969732" cy="20915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3179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475" y="2709091"/>
            <a:ext cx="8686800" cy="1184825"/>
          </a:xfrm>
        </p:spPr>
        <p:txBody>
          <a:bodyPr>
            <a:normAutofit/>
          </a:bodyPr>
          <a:lstStyle/>
          <a:p>
            <a:pPr algn="ctr"/>
            <a:r>
              <a:rPr lang="ar-SA" sz="4800" b="1" smtClean="0"/>
              <a:t>الظروف </a:t>
            </a:r>
            <a:r>
              <a:rPr lang="ar-SA" sz="4800" b="1" smtClean="0"/>
              <a:t>والأوضاع المثالية </a:t>
            </a:r>
            <a:r>
              <a:rPr lang="ar-SA" sz="4800" b="1" dirty="0" smtClean="0"/>
              <a:t>لتواجد الأطفال</a:t>
            </a:r>
            <a:endParaRPr lang="en-GB" sz="4800" b="1" dirty="0"/>
          </a:p>
        </p:txBody>
      </p:sp>
    </p:spTree>
    <p:extLst>
      <p:ext uri="{BB962C8B-B14F-4D97-AF65-F5344CB8AC3E}">
        <p14:creationId xmlns:p14="http://schemas.microsoft.com/office/powerpoint/2010/main" val="4135393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smtClean="0">
                <a:solidFill>
                  <a:srgbClr val="002060"/>
                </a:solidFill>
              </a:rPr>
              <a:t>الموضع: البيئة الصفية</a:t>
            </a:r>
            <a:endParaRPr lang="en-US" sz="4000" b="1" dirty="0">
              <a:solidFill>
                <a:srgbClr val="002060"/>
              </a:solidFill>
            </a:endParaRPr>
          </a:p>
        </p:txBody>
      </p:sp>
      <p:sp>
        <p:nvSpPr>
          <p:cNvPr id="3" name="Content Placeholder 2"/>
          <p:cNvSpPr>
            <a:spLocks noGrp="1"/>
          </p:cNvSpPr>
          <p:nvPr>
            <p:ph idx="1"/>
          </p:nvPr>
        </p:nvSpPr>
        <p:spPr/>
        <p:txBody>
          <a:bodyPr>
            <a:normAutofit/>
          </a:bodyPr>
          <a:lstStyle/>
          <a:p>
            <a:pPr algn="r" rtl="1"/>
            <a:r>
              <a:rPr lang="ar-SA" dirty="0" smtClean="0"/>
              <a:t>يجب أن يكون الموضع الذي يرعى فيه الأطفال متوافقا مع الحد الأدنى من المتطلبات. اذ يجب أن تكون التجهيزات ملائمة للطفل، بحيث يؤخذ الطفل في الاعتبار عند التصميم والتأثيث. </a:t>
            </a:r>
            <a:endParaRPr lang="ar-SA" dirty="0"/>
          </a:p>
          <a:p>
            <a:pPr algn="r" rtl="1"/>
            <a:r>
              <a:rPr lang="ar-SA" dirty="0" smtClean="0"/>
              <a:t>الصحة والسلامة، يجب أن يكون المحيط مشجعا على النمو والتعلم ويكون هناك وفرة في المواد التي تكون في حالة جيدة والتي تناسب أعمار الأطفال. فبدون موضع كهذا قد يسيئ الأطفال السلوك لمجرد عدم توفر ماهم بحاجة اليه. </a:t>
            </a:r>
            <a:endParaRPr lang="en-US" dirty="0"/>
          </a:p>
        </p:txBody>
      </p:sp>
    </p:spTree>
    <p:extLst>
      <p:ext uri="{BB962C8B-B14F-4D97-AF65-F5344CB8AC3E}">
        <p14:creationId xmlns:p14="http://schemas.microsoft.com/office/powerpoint/2010/main" val="1899471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rtl="1"/>
            <a:r>
              <a:rPr lang="ar-SA" b="1" dirty="0" smtClean="0"/>
              <a:t>المحاور</a:t>
            </a:r>
            <a:endParaRPr lang="en-GB" b="1" dirty="0"/>
          </a:p>
        </p:txBody>
      </p:sp>
      <p:sp>
        <p:nvSpPr>
          <p:cNvPr id="5" name="Content Placeholder 4"/>
          <p:cNvSpPr>
            <a:spLocks noGrp="1"/>
          </p:cNvSpPr>
          <p:nvPr>
            <p:ph idx="1"/>
          </p:nvPr>
        </p:nvSpPr>
        <p:spPr/>
        <p:txBody>
          <a:bodyPr/>
          <a:lstStyle/>
          <a:p>
            <a:pPr algn="r" rtl="1"/>
            <a:r>
              <a:rPr lang="ar-SA" b="1" dirty="0" smtClean="0"/>
              <a:t>مبررات عدم تدخل الآباء عندما يعاني أطفالهم مشكلات سلوكية</a:t>
            </a:r>
          </a:p>
          <a:p>
            <a:pPr algn="r" rtl="1"/>
            <a:r>
              <a:rPr lang="ar-SA" b="1" dirty="0"/>
              <a:t>السلوك السوي مقابل السلوك غير </a:t>
            </a:r>
            <a:r>
              <a:rPr lang="ar-SA" b="1" dirty="0" smtClean="0"/>
              <a:t>السوي</a:t>
            </a:r>
          </a:p>
          <a:p>
            <a:pPr algn="r" rtl="1"/>
            <a:r>
              <a:rPr lang="ar-SA" b="1" dirty="0" smtClean="0"/>
              <a:t>أنواع وتصنيف مشكلات الطفولة</a:t>
            </a:r>
            <a:endParaRPr lang="en-GB" b="1" dirty="0" smtClean="0"/>
          </a:p>
          <a:p>
            <a:pPr algn="r" rtl="1"/>
            <a:r>
              <a:rPr lang="ar-SA" b="1"/>
              <a:t>الآباء كمساعدين في حل مشاكل أبنائهم </a:t>
            </a:r>
            <a:endParaRPr lang="ar-SA" b="1" dirty="0" smtClean="0"/>
          </a:p>
          <a:p>
            <a:pPr algn="r" rtl="1"/>
            <a:r>
              <a:rPr lang="ar-SA" b="1" dirty="0"/>
              <a:t> الظروف المثالية لتواجد الأطفال</a:t>
            </a:r>
            <a:endParaRPr lang="en-GB" b="1" dirty="0"/>
          </a:p>
        </p:txBody>
      </p:sp>
    </p:spTree>
    <p:extLst>
      <p:ext uri="{BB962C8B-B14F-4D97-AF65-F5344CB8AC3E}">
        <p14:creationId xmlns:p14="http://schemas.microsoft.com/office/powerpoint/2010/main" val="23836174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smtClean="0">
                <a:solidFill>
                  <a:srgbClr val="002060"/>
                </a:solidFill>
              </a:rPr>
              <a:t>الأنظمة </a:t>
            </a:r>
            <a:endParaRPr lang="en-US" sz="4000" b="1" dirty="0">
              <a:solidFill>
                <a:srgbClr val="002060"/>
              </a:solidFill>
            </a:endParaRPr>
          </a:p>
        </p:txBody>
      </p:sp>
      <p:sp>
        <p:nvSpPr>
          <p:cNvPr id="3" name="Content Placeholder 2"/>
          <p:cNvSpPr>
            <a:spLocks noGrp="1"/>
          </p:cNvSpPr>
          <p:nvPr>
            <p:ph idx="1"/>
          </p:nvPr>
        </p:nvSpPr>
        <p:spPr/>
        <p:txBody>
          <a:bodyPr/>
          <a:lstStyle/>
          <a:p>
            <a:pPr algn="r" rtl="1"/>
            <a:r>
              <a:rPr lang="ar-SA" dirty="0" smtClean="0"/>
              <a:t>يحتاج الأطفال إلى أن يعرفوا ماهو متوقع منهم. لذا اطلبي من الأطفال في بداية السنة الدراسية أن يعينوك على وضع أنظمة بسيطة وبديهية، وعندما تكون الأنظمة منطقية فإنه من السهل اتباعها كما أن المراجعه المتكررة للأنظمة وشرح الأسباب لها تساعد على منع الكثير من السلوك غير المناسب. </a:t>
            </a:r>
            <a:endParaRPr lang="en-US" dirty="0"/>
          </a:p>
        </p:txBody>
      </p:sp>
    </p:spTree>
    <p:extLst>
      <p:ext uri="{BB962C8B-B14F-4D97-AF65-F5344CB8AC3E}">
        <p14:creationId xmlns:p14="http://schemas.microsoft.com/office/powerpoint/2010/main" val="11610835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smtClean="0">
                <a:solidFill>
                  <a:srgbClr val="002060"/>
                </a:solidFill>
              </a:rPr>
              <a:t>الثبات</a:t>
            </a:r>
            <a:endParaRPr lang="en-US" sz="4000" b="1" dirty="0">
              <a:solidFill>
                <a:srgbClr val="002060"/>
              </a:solidFill>
            </a:endParaRPr>
          </a:p>
        </p:txBody>
      </p:sp>
      <p:sp>
        <p:nvSpPr>
          <p:cNvPr id="3" name="Content Placeholder 2"/>
          <p:cNvSpPr>
            <a:spLocks noGrp="1"/>
          </p:cNvSpPr>
          <p:nvPr>
            <p:ph idx="1"/>
          </p:nvPr>
        </p:nvSpPr>
        <p:spPr/>
        <p:txBody>
          <a:bodyPr/>
          <a:lstStyle/>
          <a:p>
            <a:pPr algn="r" rtl="1"/>
            <a:r>
              <a:rPr lang="ar-SA" dirty="0" smtClean="0"/>
              <a:t>يعتمد التغيير الناجح للسلوك المرفوض على التصرف الثابت. رد الفعل عند الناس من حولهم يعزز عفويا ذلك التصرف وأنه اذا أردنا تغيير هذا التصرف فإنه يلزم التوقف عن تعزيزه تماما. </a:t>
            </a:r>
          </a:p>
          <a:p>
            <a:pPr algn="r" rtl="1"/>
            <a:r>
              <a:rPr lang="ar-SA" dirty="0" smtClean="0"/>
              <a:t>مثال : تجاهل أحد الكبار سلوكا مشكلا في معظم الأوقات الذي يحدث فيه ولكنه بين الحين والاخر يوجه اهتمامه له،فإن الطفل سيقع في حيره فعدم الثبات في رد الفعل يسبب الارباك.</a:t>
            </a:r>
            <a:endParaRPr lang="en-US" dirty="0"/>
          </a:p>
        </p:txBody>
      </p:sp>
    </p:spTree>
    <p:extLst>
      <p:ext uri="{BB962C8B-B14F-4D97-AF65-F5344CB8AC3E}">
        <p14:creationId xmlns:p14="http://schemas.microsoft.com/office/powerpoint/2010/main" val="5148898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smtClean="0">
                <a:solidFill>
                  <a:srgbClr val="002060"/>
                </a:solidFill>
              </a:rPr>
              <a:t>مفهوم الطفل للسلوك </a:t>
            </a:r>
            <a:endParaRPr lang="en-US" sz="4000" b="1" dirty="0">
              <a:solidFill>
                <a:srgbClr val="002060"/>
              </a:solidFill>
            </a:endParaRPr>
          </a:p>
        </p:txBody>
      </p:sp>
      <p:sp>
        <p:nvSpPr>
          <p:cNvPr id="3" name="Content Placeholder 2"/>
          <p:cNvSpPr>
            <a:spLocks noGrp="1"/>
          </p:cNvSpPr>
          <p:nvPr>
            <p:ph idx="1"/>
          </p:nvPr>
        </p:nvSpPr>
        <p:spPr/>
        <p:txBody>
          <a:bodyPr/>
          <a:lstStyle/>
          <a:p>
            <a:pPr algn="r" rtl="1"/>
            <a:r>
              <a:rPr lang="ar-SA" dirty="0" smtClean="0"/>
              <a:t>يعرف الأطفال عادة أنهم يرتكبون خطأ عندما يتصرفون بطرق غير مقبولة. ولكنهم في بعض الأوقات يتصرفون بطريقة غير مناسبة لأنهم لا يدركون أن أفعالهم غير مقبولة. لذا فمن المهم أن يجعل الكبار الفرق واضحا للطفل. </a:t>
            </a:r>
            <a:endParaRPr lang="en-US" dirty="0"/>
          </a:p>
        </p:txBody>
      </p:sp>
    </p:spTree>
    <p:extLst>
      <p:ext uri="{BB962C8B-B14F-4D97-AF65-F5344CB8AC3E}">
        <p14:creationId xmlns:p14="http://schemas.microsoft.com/office/powerpoint/2010/main" val="16627614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solidFill>
                  <a:srgbClr val="002060"/>
                </a:solidFill>
              </a:rPr>
              <a:t>تكرار السلوك</a:t>
            </a:r>
            <a:endParaRPr lang="en-US" b="1" dirty="0">
              <a:solidFill>
                <a:srgbClr val="002060"/>
              </a:solidFill>
            </a:endParaRPr>
          </a:p>
        </p:txBody>
      </p:sp>
      <p:sp>
        <p:nvSpPr>
          <p:cNvPr id="3" name="Content Placeholder 2"/>
          <p:cNvSpPr>
            <a:spLocks noGrp="1"/>
          </p:cNvSpPr>
          <p:nvPr>
            <p:ph idx="1"/>
          </p:nvPr>
        </p:nvSpPr>
        <p:spPr/>
        <p:txBody>
          <a:bodyPr/>
          <a:lstStyle/>
          <a:p>
            <a:pPr algn="r" rtl="1"/>
            <a:r>
              <a:rPr lang="ar-SA" dirty="0" smtClean="0"/>
              <a:t>كم من المرات يحدث السلوك ؟ </a:t>
            </a:r>
          </a:p>
          <a:p>
            <a:pPr algn="r" rtl="1"/>
            <a:r>
              <a:rPr lang="ar-SA" dirty="0" smtClean="0"/>
              <a:t>يصرف الطفل بطريقة غير ملائمة تحت ظروف منفردة.</a:t>
            </a:r>
            <a:endParaRPr lang="en-US" dirty="0"/>
          </a:p>
        </p:txBody>
      </p:sp>
    </p:spTree>
    <p:extLst>
      <p:ext uri="{BB962C8B-B14F-4D97-AF65-F5344CB8AC3E}">
        <p14:creationId xmlns:p14="http://schemas.microsoft.com/office/powerpoint/2010/main" val="25686070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smtClean="0">
                <a:solidFill>
                  <a:srgbClr val="002060"/>
                </a:solidFill>
              </a:rPr>
              <a:t>المعلمة </a:t>
            </a:r>
            <a:endParaRPr lang="en-US" sz="4000" b="1" dirty="0">
              <a:solidFill>
                <a:srgbClr val="002060"/>
              </a:solidFill>
            </a:endParaRPr>
          </a:p>
        </p:txBody>
      </p:sp>
      <p:sp>
        <p:nvSpPr>
          <p:cNvPr id="3" name="Content Placeholder 2"/>
          <p:cNvSpPr>
            <a:spLocks noGrp="1"/>
          </p:cNvSpPr>
          <p:nvPr>
            <p:ph idx="1"/>
          </p:nvPr>
        </p:nvSpPr>
        <p:spPr/>
        <p:txBody>
          <a:bodyPr/>
          <a:lstStyle/>
          <a:p>
            <a:pPr algn="r" rtl="1"/>
            <a:r>
              <a:rPr lang="ar-SA" dirty="0" smtClean="0"/>
              <a:t>ان دور المعلمة في التعامل مع سلوك الأطفال حيوي. </a:t>
            </a:r>
          </a:p>
          <a:p>
            <a:pPr algn="r" rtl="1"/>
            <a:r>
              <a:rPr lang="ar-SA" dirty="0" smtClean="0"/>
              <a:t>التوقعات من المعلمة</a:t>
            </a:r>
          </a:p>
          <a:p>
            <a:pPr algn="r" rtl="1"/>
            <a:r>
              <a:rPr lang="ar-SA" dirty="0" smtClean="0"/>
              <a:t>يجب ان تكون المعلمة قادرة على رؤية الطفل الذي يسيء السلوك على أنه طفل يقوم بأداء سلوك غير ملائم وليس على أنه طفل سيئ. إن القدرة على الاحتفاظ بالسيطرة على الوضع السلوكي الحاصل أمر ضروري. </a:t>
            </a:r>
            <a:endParaRPr lang="en-US" dirty="0"/>
          </a:p>
        </p:txBody>
      </p:sp>
    </p:spTree>
    <p:extLst>
      <p:ext uri="{BB962C8B-B14F-4D97-AF65-F5344CB8AC3E}">
        <p14:creationId xmlns:p14="http://schemas.microsoft.com/office/powerpoint/2010/main" val="39468508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solidFill>
                  <a:srgbClr val="002060"/>
                </a:solidFill>
              </a:rPr>
              <a:t>الاتصال بين المدرسة والبيت </a:t>
            </a:r>
            <a:endParaRPr lang="en-US" b="1" dirty="0">
              <a:solidFill>
                <a:srgbClr val="002060"/>
              </a:solidFill>
            </a:endParaRPr>
          </a:p>
        </p:txBody>
      </p:sp>
      <p:sp>
        <p:nvSpPr>
          <p:cNvPr id="3" name="Content Placeholder 2"/>
          <p:cNvSpPr>
            <a:spLocks noGrp="1"/>
          </p:cNvSpPr>
          <p:nvPr>
            <p:ph idx="1"/>
          </p:nvPr>
        </p:nvSpPr>
        <p:spPr/>
        <p:txBody>
          <a:bodyPr/>
          <a:lstStyle/>
          <a:p>
            <a:pPr algn="r" rtl="1"/>
            <a:r>
              <a:rPr lang="ar-SA" dirty="0" smtClean="0"/>
              <a:t>هناك ضرورات عملية للتفاعل بين الأبوين والمعلمة. فعندما يسبب السلوك غير الملائم القلق للمعلمة يصبح من المهم بحث ذلك مع ابوي الطفل </a:t>
            </a:r>
            <a:endParaRPr lang="en-US" dirty="0"/>
          </a:p>
        </p:txBody>
      </p:sp>
    </p:spTree>
    <p:extLst>
      <p:ext uri="{BB962C8B-B14F-4D97-AF65-F5344CB8AC3E}">
        <p14:creationId xmlns:p14="http://schemas.microsoft.com/office/powerpoint/2010/main" val="11529808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475" y="2746669"/>
            <a:ext cx="8686800" cy="1184825"/>
          </a:xfrm>
        </p:spPr>
        <p:txBody>
          <a:bodyPr>
            <a:normAutofit/>
          </a:bodyPr>
          <a:lstStyle/>
          <a:p>
            <a:pPr algn="ctr"/>
            <a:r>
              <a:rPr lang="ar-SA" sz="4400" b="1" dirty="0" smtClean="0"/>
              <a:t>تم بحمد الله</a:t>
            </a:r>
            <a:endParaRPr lang="en-GB" sz="4400" b="1" dirty="0"/>
          </a:p>
        </p:txBody>
      </p:sp>
    </p:spTree>
    <p:extLst>
      <p:ext uri="{BB962C8B-B14F-4D97-AF65-F5344CB8AC3E}">
        <p14:creationId xmlns:p14="http://schemas.microsoft.com/office/powerpoint/2010/main" val="31752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p:txBody>
          <a:bodyPr/>
          <a:lstStyle/>
          <a:p>
            <a:r>
              <a:rPr lang="ar-SA" dirty="0" smtClean="0"/>
              <a:t>ا</a:t>
            </a:r>
            <a:endParaRPr lang="en-GB" dirty="0"/>
          </a:p>
        </p:txBody>
      </p:sp>
      <p:sp>
        <p:nvSpPr>
          <p:cNvPr id="8" name="Title 7"/>
          <p:cNvSpPr>
            <a:spLocks noGrp="1"/>
          </p:cNvSpPr>
          <p:nvPr>
            <p:ph type="title"/>
          </p:nvPr>
        </p:nvSpPr>
        <p:spPr>
          <a:xfrm>
            <a:off x="457200" y="1816053"/>
            <a:ext cx="8686800" cy="1184825"/>
          </a:xfrm>
        </p:spPr>
        <p:txBody>
          <a:bodyPr>
            <a:normAutofit fontScale="90000"/>
          </a:bodyPr>
          <a:lstStyle/>
          <a:p>
            <a:pPr algn="ctr" rtl="1"/>
            <a:r>
              <a:rPr lang="ar-SA" sz="5400" b="1" dirty="0" smtClean="0"/>
              <a:t>بماذا يبرر بعض الآباء عدم تدخلهم</a:t>
            </a:r>
            <a:br>
              <a:rPr lang="ar-SA" sz="5400" b="1" dirty="0" smtClean="0"/>
            </a:br>
            <a:r>
              <a:rPr lang="ar-SA" sz="5400" b="1" dirty="0" smtClean="0"/>
              <a:t>عندما </a:t>
            </a:r>
            <a:r>
              <a:rPr lang="ar-SA" sz="5400" b="1" dirty="0"/>
              <a:t>يعاني أطفالهم مشكلات </a:t>
            </a:r>
            <a:r>
              <a:rPr lang="ar-SA" sz="5400" b="1" dirty="0" smtClean="0"/>
              <a:t>سلوكية ؟</a:t>
            </a:r>
            <a:endParaRPr lang="ar-SA" sz="5400" b="1" dirty="0"/>
          </a:p>
        </p:txBody>
      </p:sp>
    </p:spTree>
    <p:extLst>
      <p:ext uri="{BB962C8B-B14F-4D97-AF65-F5344CB8AC3E}">
        <p14:creationId xmlns:p14="http://schemas.microsoft.com/office/powerpoint/2010/main" val="3683667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GB" dirty="0"/>
          </a:p>
        </p:txBody>
      </p:sp>
      <p:sp>
        <p:nvSpPr>
          <p:cNvPr id="3" name="Content Placeholder 2"/>
          <p:cNvSpPr>
            <a:spLocks noGrp="1"/>
          </p:cNvSpPr>
          <p:nvPr>
            <p:ph idx="1"/>
          </p:nvPr>
        </p:nvSpPr>
        <p:spPr/>
        <p:txBody>
          <a:bodyPr/>
          <a:lstStyle/>
          <a:p>
            <a:pPr algn="r" rtl="1">
              <a:lnSpc>
                <a:spcPct val="150000"/>
              </a:lnSpc>
            </a:pPr>
            <a:r>
              <a:rPr lang="ar-SA" b="1" dirty="0" smtClean="0"/>
              <a:t>لقد تم تضخيم المشكلة !</a:t>
            </a:r>
          </a:p>
          <a:p>
            <a:pPr algn="r" rtl="1">
              <a:lnSpc>
                <a:spcPct val="150000"/>
              </a:lnSpc>
            </a:pPr>
            <a:r>
              <a:rPr lang="ar-SA" b="1" dirty="0" smtClean="0"/>
              <a:t>إن المشكلة سوف تنتهي لوحدها مع مرور الوقت.</a:t>
            </a:r>
          </a:p>
          <a:p>
            <a:pPr algn="r" rtl="1">
              <a:lnSpc>
                <a:spcPct val="150000"/>
              </a:lnSpc>
            </a:pPr>
            <a:r>
              <a:rPr lang="ar-SA" b="1" dirty="0" smtClean="0"/>
              <a:t>إن القيام بأي عمل قد يؤذي طبيعة الطفل الحساسة.</a:t>
            </a:r>
          </a:p>
          <a:p>
            <a:pPr algn="r" rtl="1">
              <a:lnSpc>
                <a:spcPct val="150000"/>
              </a:lnSpc>
            </a:pPr>
            <a:r>
              <a:rPr lang="ar-SA" b="1" dirty="0" smtClean="0"/>
              <a:t>أن الطفل مقدر له أن يعاني من هذه المشكلة وليس هناك ما يمكن عمله !</a:t>
            </a:r>
          </a:p>
        </p:txBody>
      </p:sp>
    </p:spTree>
    <p:extLst>
      <p:ext uri="{BB962C8B-B14F-4D97-AF65-F5344CB8AC3E}">
        <p14:creationId xmlns:p14="http://schemas.microsoft.com/office/powerpoint/2010/main" val="195975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GB" dirty="0"/>
          </a:p>
        </p:txBody>
      </p:sp>
      <p:sp>
        <p:nvSpPr>
          <p:cNvPr id="4" name="Title 3"/>
          <p:cNvSpPr>
            <a:spLocks noGrp="1"/>
          </p:cNvSpPr>
          <p:nvPr>
            <p:ph type="title"/>
          </p:nvPr>
        </p:nvSpPr>
        <p:spPr>
          <a:xfrm>
            <a:off x="152400" y="2621409"/>
            <a:ext cx="8686800" cy="1184825"/>
          </a:xfrm>
        </p:spPr>
        <p:txBody>
          <a:bodyPr>
            <a:normAutofit/>
          </a:bodyPr>
          <a:lstStyle/>
          <a:p>
            <a:r>
              <a:rPr lang="ar-SA" sz="4400" b="1" dirty="0" smtClean="0"/>
              <a:t>السلوك السوي مقابل السلوك غير السوي</a:t>
            </a:r>
            <a:endParaRPr lang="en-GB" sz="4400" dirty="0"/>
          </a:p>
        </p:txBody>
      </p:sp>
    </p:spTree>
    <p:extLst>
      <p:ext uri="{BB962C8B-B14F-4D97-AF65-F5344CB8AC3E}">
        <p14:creationId xmlns:p14="http://schemas.microsoft.com/office/powerpoint/2010/main" val="1121319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5" name="Content Placeholder 4"/>
          <p:cNvSpPr>
            <a:spLocks noGrp="1"/>
          </p:cNvSpPr>
          <p:nvPr>
            <p:ph idx="1"/>
          </p:nvPr>
        </p:nvSpPr>
        <p:spPr/>
        <p:txBody>
          <a:bodyPr/>
          <a:lstStyle/>
          <a:p>
            <a:pPr algn="r" rtl="1"/>
            <a:r>
              <a:rPr lang="ar-SA" sz="3600" b="1" dirty="0" smtClean="0">
                <a:solidFill>
                  <a:srgbClr val="FF0000"/>
                </a:solidFill>
              </a:rPr>
              <a:t>يقول فرويد :</a:t>
            </a:r>
          </a:p>
          <a:p>
            <a:pPr marL="0" indent="0" algn="ctr" rtl="1">
              <a:buNone/>
            </a:pPr>
            <a:r>
              <a:rPr lang="ar-SA" sz="3600" b="1" dirty="0" smtClean="0">
                <a:solidFill>
                  <a:schemeClr val="accent3">
                    <a:lumMod val="75000"/>
                  </a:schemeClr>
                </a:solidFill>
              </a:rPr>
              <a:t>« إن الخط الفاصل بين الصحة العقلية والمرض هو </a:t>
            </a:r>
          </a:p>
          <a:p>
            <a:pPr marL="0" indent="0" algn="ctr" rtl="1">
              <a:buNone/>
            </a:pPr>
            <a:r>
              <a:rPr lang="ar-SA" sz="3600" b="1" dirty="0" smtClean="0">
                <a:solidFill>
                  <a:schemeClr val="accent3">
                    <a:lumMod val="75000"/>
                  </a:schemeClr>
                </a:solidFill>
              </a:rPr>
              <a:t>أصعب في مرحلة الطفولة من المراحل اللاحقة «</a:t>
            </a:r>
            <a:endParaRPr lang="en-GB" sz="3600" b="1" dirty="0">
              <a:solidFill>
                <a:schemeClr val="accent3">
                  <a:lumMod val="75000"/>
                </a:schemeClr>
              </a:solidFill>
            </a:endParaRPr>
          </a:p>
        </p:txBody>
      </p:sp>
      <p:sp>
        <p:nvSpPr>
          <p:cNvPr id="6" name="Title 1"/>
          <p:cNvSpPr txBox="1">
            <a:spLocks/>
          </p:cNvSpPr>
          <p:nvPr/>
        </p:nvSpPr>
        <p:spPr>
          <a:xfrm>
            <a:off x="304800" y="3757808"/>
            <a:ext cx="8686800" cy="2079321"/>
          </a:xfrm>
          <a:prstGeom prst="rect">
            <a:avLst/>
          </a:prstGeom>
        </p:spPr>
        <p:txBody>
          <a:bodyPr vert="horz" anchor="ctr">
            <a:normAutofit fontScale="97500"/>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pPr algn="ctr" defTabSz="914400" rtl="1"/>
            <a:r>
              <a:rPr lang="ar-SA" sz="4000" b="1" dirty="0" smtClean="0">
                <a:solidFill>
                  <a:srgbClr val="FF0000"/>
                </a:solidFill>
              </a:rPr>
              <a:t>متى يمكن أن نقول أن سلوك الطفل</a:t>
            </a:r>
          </a:p>
          <a:p>
            <a:pPr algn="ctr" defTabSz="914400" rtl="1"/>
            <a:r>
              <a:rPr lang="ar-SA" sz="4000" b="1" dirty="0" smtClean="0">
                <a:solidFill>
                  <a:srgbClr val="FF0000"/>
                </a:solidFill>
              </a:rPr>
              <a:t> المشكل بحاجة لمساعدة متخصصة؟</a:t>
            </a:r>
            <a:endParaRPr lang="en-GB" sz="4000" b="1" dirty="0">
              <a:solidFill>
                <a:srgbClr val="FF0000"/>
              </a:solidFill>
            </a:endParaRPr>
          </a:p>
        </p:txBody>
      </p:sp>
    </p:spTree>
    <p:extLst>
      <p:ext uri="{BB962C8B-B14F-4D97-AF65-F5344CB8AC3E}">
        <p14:creationId xmlns:p14="http://schemas.microsoft.com/office/powerpoint/2010/main" val="2531787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208" y="957197"/>
            <a:ext cx="8891392" cy="5806858"/>
          </a:xfrm>
        </p:spPr>
        <p:txBody>
          <a:bodyPr>
            <a:noAutofit/>
          </a:bodyPr>
          <a:lstStyle/>
          <a:p>
            <a:pPr marL="514350" indent="-514350" algn="r" rtl="1">
              <a:lnSpc>
                <a:spcPct val="150000"/>
              </a:lnSpc>
              <a:buFont typeface="+mj-lt"/>
              <a:buAutoNum type="arabicPeriod"/>
            </a:pPr>
            <a:r>
              <a:rPr lang="ar-SA" sz="2800" b="1" dirty="0">
                <a:solidFill>
                  <a:srgbClr val="FF0000"/>
                </a:solidFill>
              </a:rPr>
              <a:t>العمر: </a:t>
            </a:r>
            <a:r>
              <a:rPr lang="ar-SA" sz="2800" b="1" dirty="0"/>
              <a:t>عدم مناسبة السلوك للعمر ( التبول </a:t>
            </a:r>
            <a:r>
              <a:rPr lang="ar-SA" sz="2800" b="1" dirty="0" smtClean="0"/>
              <a:t>اللإرادي – قلق الانفصال </a:t>
            </a:r>
            <a:r>
              <a:rPr lang="ar-SA" sz="2800" b="1" dirty="0"/>
              <a:t>)</a:t>
            </a:r>
          </a:p>
          <a:p>
            <a:pPr marL="514350" indent="-514350" algn="r" rtl="1">
              <a:lnSpc>
                <a:spcPct val="150000"/>
              </a:lnSpc>
              <a:buFont typeface="+mj-lt"/>
              <a:buAutoNum type="arabicPeriod"/>
            </a:pPr>
            <a:r>
              <a:rPr lang="ar-SA" sz="2800" b="1" dirty="0" smtClean="0">
                <a:solidFill>
                  <a:srgbClr val="FF0000"/>
                </a:solidFill>
              </a:rPr>
              <a:t>الاستمرارية: </a:t>
            </a:r>
            <a:r>
              <a:rPr lang="ar-SA" sz="2800" b="1" dirty="0" smtClean="0"/>
              <a:t>مدى </a:t>
            </a:r>
            <a:r>
              <a:rPr lang="ar-SA" sz="2800" b="1" dirty="0" smtClean="0"/>
              <a:t>تكرار السلوك الذي يؤدي لحدوث مشكلة.</a:t>
            </a:r>
          </a:p>
          <a:p>
            <a:pPr marL="514350" indent="-514350" algn="r" rtl="1">
              <a:lnSpc>
                <a:spcPct val="150000"/>
              </a:lnSpc>
              <a:buFont typeface="+mj-lt"/>
              <a:buAutoNum type="arabicPeriod"/>
            </a:pPr>
            <a:r>
              <a:rPr lang="ar-SA" sz="2800" b="1" dirty="0">
                <a:solidFill>
                  <a:srgbClr val="FF0000"/>
                </a:solidFill>
              </a:rPr>
              <a:t>ظروف الحياة: </a:t>
            </a:r>
            <a:r>
              <a:rPr lang="ar-SA" sz="2800" b="1" dirty="0" smtClean="0">
                <a:solidFill>
                  <a:schemeClr val="tx1"/>
                </a:solidFill>
              </a:rPr>
              <a:t>ولادة أخ جديد</a:t>
            </a:r>
            <a:endParaRPr lang="ar-SA" sz="2800" b="1" dirty="0">
              <a:solidFill>
                <a:schemeClr val="tx1"/>
              </a:solidFill>
            </a:endParaRPr>
          </a:p>
          <a:p>
            <a:pPr marL="514350" indent="-514350" algn="r" rtl="1">
              <a:lnSpc>
                <a:spcPct val="150000"/>
              </a:lnSpc>
              <a:buFont typeface="+mj-lt"/>
              <a:buAutoNum type="arabicPeriod"/>
            </a:pPr>
            <a:r>
              <a:rPr lang="ar-SA" sz="2800" b="1" dirty="0">
                <a:solidFill>
                  <a:srgbClr val="FF0000"/>
                </a:solidFill>
              </a:rPr>
              <a:t>البيئة الثقافية والاجتماعية للطفل.</a:t>
            </a:r>
            <a:endParaRPr lang="en-GB" sz="2800" b="1" dirty="0">
              <a:solidFill>
                <a:srgbClr val="FF0000"/>
              </a:solidFill>
            </a:endParaRPr>
          </a:p>
          <a:p>
            <a:pPr marL="514350" indent="-514350" algn="r" rtl="1">
              <a:lnSpc>
                <a:spcPct val="150000"/>
              </a:lnSpc>
              <a:buFont typeface="+mj-lt"/>
              <a:buAutoNum type="arabicPeriod"/>
            </a:pPr>
            <a:r>
              <a:rPr lang="ar-SA" sz="2800" b="1" dirty="0">
                <a:solidFill>
                  <a:srgbClr val="FF0000"/>
                </a:solidFill>
              </a:rPr>
              <a:t>شدة وتكرار الأعراض</a:t>
            </a:r>
            <a:r>
              <a:rPr lang="ar-SA" sz="2800" b="1" dirty="0"/>
              <a:t>: كلما مرت عليه فترة زمنية أطول.</a:t>
            </a:r>
          </a:p>
          <a:p>
            <a:pPr marL="514350" indent="-514350" algn="r" rtl="1">
              <a:lnSpc>
                <a:spcPct val="150000"/>
              </a:lnSpc>
              <a:buFont typeface="+mj-lt"/>
              <a:buAutoNum type="arabicPeriod"/>
            </a:pPr>
            <a:r>
              <a:rPr lang="ar-SA" sz="2800" b="1" dirty="0" smtClean="0">
                <a:solidFill>
                  <a:srgbClr val="FF0000"/>
                </a:solidFill>
              </a:rPr>
              <a:t>الضرر: </a:t>
            </a:r>
            <a:r>
              <a:rPr lang="ar-SA" sz="2800" b="1" dirty="0" smtClean="0"/>
              <a:t>المعاناة وعدم </a:t>
            </a:r>
            <a:r>
              <a:rPr lang="ar-SA" sz="2800" b="1" dirty="0" smtClean="0"/>
              <a:t>الارتياح بالنسبة للطفل أو الأهل يتكرر </a:t>
            </a:r>
            <a:r>
              <a:rPr lang="ar-SA" sz="2800" b="1" dirty="0" smtClean="0"/>
              <a:t>دائماً، التأثير على بعض جوانب النمو.</a:t>
            </a:r>
            <a:endParaRPr lang="ar-SA" sz="2800" b="1" dirty="0" smtClean="0"/>
          </a:p>
        </p:txBody>
      </p:sp>
      <p:sp>
        <p:nvSpPr>
          <p:cNvPr id="4" name="Title 3"/>
          <p:cNvSpPr>
            <a:spLocks noGrp="1"/>
          </p:cNvSpPr>
          <p:nvPr>
            <p:ph type="title"/>
          </p:nvPr>
        </p:nvSpPr>
        <p:spPr>
          <a:xfrm>
            <a:off x="304800" y="319414"/>
            <a:ext cx="8686800" cy="838200"/>
          </a:xfrm>
        </p:spPr>
        <p:txBody>
          <a:bodyPr>
            <a:normAutofit/>
          </a:bodyPr>
          <a:lstStyle/>
          <a:p>
            <a:pPr algn="r" rtl="1"/>
            <a:r>
              <a:rPr lang="ar-SA" sz="4000" b="1" dirty="0" smtClean="0">
                <a:solidFill>
                  <a:srgbClr val="002060"/>
                </a:solidFill>
              </a:rPr>
              <a:t>معايير التعرف على المشكلة النفسية للطفل:</a:t>
            </a:r>
            <a:endParaRPr lang="en-GB" sz="4000" b="1" dirty="0">
              <a:solidFill>
                <a:srgbClr val="002060"/>
              </a:solidFill>
            </a:endParaRPr>
          </a:p>
        </p:txBody>
      </p:sp>
    </p:spTree>
    <p:extLst>
      <p:ext uri="{BB962C8B-B14F-4D97-AF65-F5344CB8AC3E}">
        <p14:creationId xmlns:p14="http://schemas.microsoft.com/office/powerpoint/2010/main" val="1365384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solidFill>
                  <a:srgbClr val="002060"/>
                </a:solidFill>
              </a:rPr>
              <a:t>دلائل تشير إلى معاناة الطفل من مشكلات نفسية جادة</a:t>
            </a:r>
            <a:endParaRPr lang="en-GB" b="1" dirty="0">
              <a:solidFill>
                <a:srgbClr val="002060"/>
              </a:solidFill>
            </a:endParaRPr>
          </a:p>
        </p:txBody>
      </p:sp>
      <p:sp>
        <p:nvSpPr>
          <p:cNvPr id="3" name="Content Placeholder 2"/>
          <p:cNvSpPr>
            <a:spLocks noGrp="1"/>
          </p:cNvSpPr>
          <p:nvPr>
            <p:ph idx="1"/>
          </p:nvPr>
        </p:nvSpPr>
        <p:spPr/>
        <p:txBody>
          <a:bodyPr/>
          <a:lstStyle/>
          <a:p>
            <a:pPr algn="r" rtl="1"/>
            <a:r>
              <a:rPr lang="ar-SA" dirty="0" smtClean="0"/>
              <a:t>قلق مزمن ومستمر.</a:t>
            </a:r>
          </a:p>
          <a:p>
            <a:pPr algn="r" rtl="1"/>
            <a:r>
              <a:rPr lang="ar-SA" dirty="0" smtClean="0"/>
              <a:t>أعراض اكتئاب ، مثل فقدان الاهتمام والانسحاب وتجنب الناس.</a:t>
            </a:r>
          </a:p>
          <a:p>
            <a:pPr algn="r" rtl="1"/>
            <a:r>
              <a:rPr lang="ar-SA" dirty="0" smtClean="0"/>
              <a:t>تغير مفاجئ في مزاج الطفل أو سلوكه بحيث يصبح مختلفاً ( طفل متهم مسؤول يتحلو لعدواني وأناني)</a:t>
            </a:r>
          </a:p>
          <a:p>
            <a:pPr algn="r" rtl="1"/>
            <a:r>
              <a:rPr lang="ar-SA" dirty="0" smtClean="0"/>
              <a:t>اضطراب في النوم بزيادة أ,و نقص واضح مع الكوابيس وعدم القدرة على النوم.</a:t>
            </a:r>
          </a:p>
          <a:p>
            <a:pPr algn="r" rtl="1"/>
            <a:r>
              <a:rPr lang="ar-SA" dirty="0" smtClean="0"/>
              <a:t>اضطرابات الشهية وزيادة الوزن.</a:t>
            </a:r>
          </a:p>
          <a:p>
            <a:pPr algn="r" rtl="1"/>
            <a:r>
              <a:rPr lang="ar-SA" dirty="0" smtClean="0"/>
              <a:t>اضطرابات في الوظائف الجنسية كالتعري .</a:t>
            </a:r>
            <a:endParaRPr lang="en-GB" dirty="0"/>
          </a:p>
        </p:txBody>
      </p:sp>
    </p:spTree>
    <p:extLst>
      <p:ext uri="{BB962C8B-B14F-4D97-AF65-F5344CB8AC3E}">
        <p14:creationId xmlns:p14="http://schemas.microsoft.com/office/powerpoint/2010/main" val="2300629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475" y="2846877"/>
            <a:ext cx="8686800" cy="1184825"/>
          </a:xfrm>
        </p:spPr>
        <p:txBody>
          <a:bodyPr>
            <a:normAutofit/>
          </a:bodyPr>
          <a:lstStyle/>
          <a:p>
            <a:r>
              <a:rPr lang="ar-SA" sz="4000" b="1" dirty="0"/>
              <a:t>أنواع وتصنيف مشكلات الطفولة</a:t>
            </a:r>
            <a:endParaRPr lang="en-GB" sz="4000" dirty="0"/>
          </a:p>
        </p:txBody>
      </p:sp>
    </p:spTree>
    <p:extLst>
      <p:ext uri="{BB962C8B-B14F-4D97-AF65-F5344CB8AC3E}">
        <p14:creationId xmlns:p14="http://schemas.microsoft.com/office/powerpoint/2010/main" val="37506797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مها 1">
      <a:majorFont>
        <a:latin typeface="Franklin Gothic Medium"/>
        <a:ea typeface=""/>
        <a:cs typeface="Sakkal Majalla"/>
      </a:majorFont>
      <a:minorFont>
        <a:latin typeface="Franklin Gothic Book"/>
        <a:ea typeface=""/>
        <a:cs typeface="Sakkal Majalla"/>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2205</TotalTime>
  <Words>836</Words>
  <Application>Microsoft Office PowerPoint</Application>
  <PresentationFormat>On-screen Show (4:3)</PresentationFormat>
  <Paragraphs>93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Trek</vt:lpstr>
      <vt:lpstr>مشكلات الطفولة مسبباتها وتصنيفاتها</vt:lpstr>
      <vt:lpstr>المحاور</vt:lpstr>
      <vt:lpstr>بماذا يبرر بعض الآباء عدم تدخلهم عندما يعاني أطفالهم مشكلات سلوكية ؟</vt:lpstr>
      <vt:lpstr>PowerPoint Presentation</vt:lpstr>
      <vt:lpstr>السلوك السوي مقابل السلوك غير السوي</vt:lpstr>
      <vt:lpstr>PowerPoint Presentation</vt:lpstr>
      <vt:lpstr>معايير التعرف على المشكلة النفسية للطفل:</vt:lpstr>
      <vt:lpstr>دلائل تشير إلى معاناة الطفل من مشكلات نفسية جادة</vt:lpstr>
      <vt:lpstr>أنواع وتصنيف مشكلات الطفولة</vt:lpstr>
      <vt:lpstr>1- مشكلات سلوكية</vt:lpstr>
      <vt:lpstr>2- مشكلات انفعالية:</vt:lpstr>
      <vt:lpstr>3- مشكلات تتعلق بالنمو والعادات</vt:lpstr>
      <vt:lpstr>4- مشكلات الإفراط الحركي والنشاط الزائد. 5- اضطراب وخلل في النمو، مثل التخلف العقلي – صعوبات التعلم. 6- اضطرابات ذهانية، مثل فصام الشخصية. 7- اضطراب نادر يعود إلى خلل في التنظيم النمائي، مثل التوحد.   https://www.youtube.com/watch?v=1VA6Q3vTC_o  </vt:lpstr>
      <vt:lpstr>الآباء كمساعدين في حل مشاكل أبنائهم </vt:lpstr>
      <vt:lpstr>PowerPoint Presentation</vt:lpstr>
      <vt:lpstr>PowerPoint Presentation</vt:lpstr>
      <vt:lpstr>قاعدة مهمة !! </vt:lpstr>
      <vt:lpstr>الظروف والأوضاع المثالية لتواجد الأطفال</vt:lpstr>
      <vt:lpstr>الموضع: البيئة الصفية</vt:lpstr>
      <vt:lpstr>الأنظمة </vt:lpstr>
      <vt:lpstr>الثبات</vt:lpstr>
      <vt:lpstr>مفهوم الطفل للسلوك </vt:lpstr>
      <vt:lpstr>تكرار السلوك</vt:lpstr>
      <vt:lpstr>المعلمة </vt:lpstr>
      <vt:lpstr>الاتصال بين المدرسة والبيت </vt:lpstr>
      <vt:lpstr>تم بحمد الله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نظرة عامة</dc:title>
  <dc:creator>Microsoft Office User</dc:creator>
  <cp:lastModifiedBy>Maha</cp:lastModifiedBy>
  <cp:revision>31</cp:revision>
  <dcterms:created xsi:type="dcterms:W3CDTF">2016-10-04T15:39:01Z</dcterms:created>
  <dcterms:modified xsi:type="dcterms:W3CDTF">2017-02-27T20:43:06Z</dcterms:modified>
</cp:coreProperties>
</file>