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4"/>
  </p:sldMasterIdLst>
  <p:sldIdLst>
    <p:sldId id="296" r:id="rId5"/>
    <p:sldId id="274" r:id="rId6"/>
    <p:sldId id="303" r:id="rId7"/>
    <p:sldId id="318" r:id="rId8"/>
    <p:sldId id="305" r:id="rId9"/>
    <p:sldId id="319" r:id="rId10"/>
    <p:sldId id="306" r:id="rId11"/>
    <p:sldId id="320" r:id="rId12"/>
    <p:sldId id="308" r:id="rId13"/>
    <p:sldId id="309" r:id="rId14"/>
    <p:sldId id="310" r:id="rId15"/>
    <p:sldId id="311" r:id="rId16"/>
    <p:sldId id="321" r:id="rId17"/>
    <p:sldId id="322" r:id="rId18"/>
    <p:sldId id="323" r:id="rId19"/>
    <p:sldId id="324" r:id="rId20"/>
    <p:sldId id="325" r:id="rId21"/>
    <p:sldId id="326" r:id="rId22"/>
    <p:sldId id="327" r:id="rId23"/>
    <p:sldId id="328" r:id="rId24"/>
    <p:sldId id="329" r:id="rId25"/>
    <p:sldId id="330" r:id="rId26"/>
    <p:sldId id="331" r:id="rId27"/>
    <p:sldId id="332" r:id="rId28"/>
    <p:sldId id="333" r:id="rId29"/>
    <p:sldId id="301" r:id="rId30"/>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pPr>
              <a:defRPr/>
            </a:pPr>
            <a:endParaRPr lang="en-US"/>
          </a:p>
        </p:txBody>
      </p:sp>
      <p:sp>
        <p:nvSpPr>
          <p:cNvPr id="20" name="عنصر نائب للتذييل 19"/>
          <p:cNvSpPr>
            <a:spLocks noGrp="1"/>
          </p:cNvSpPr>
          <p:nvPr>
            <p:ph type="ftr" sz="quarter" idx="11"/>
          </p:nvPr>
        </p:nvSpPr>
        <p:spPr/>
        <p:txBody>
          <a:bodyPr/>
          <a:lstStyle>
            <a:extLst/>
          </a:lstStyle>
          <a:p>
            <a:pPr>
              <a:defRPr/>
            </a:pPr>
            <a:endParaRPr lang="en-US"/>
          </a:p>
        </p:txBody>
      </p:sp>
      <p:sp>
        <p:nvSpPr>
          <p:cNvPr id="10" name="عنصر نائب لرقم الشريحة 9"/>
          <p:cNvSpPr>
            <a:spLocks noGrp="1"/>
          </p:cNvSpPr>
          <p:nvPr>
            <p:ph type="sldNum" sz="quarter" idx="12"/>
          </p:nvPr>
        </p:nvSpPr>
        <p:spPr/>
        <p:txBody>
          <a:bodyPr/>
          <a:lstStyle>
            <a:extLst/>
          </a:lstStyle>
          <a:p>
            <a:pPr>
              <a:defRPr/>
            </a:pPr>
            <a:fld id="{4F5A23F0-8FAA-417C-AFA4-FF826586667E}" type="slidenum">
              <a:rPr lang="ar-SA" smtClean="0"/>
              <a:pPr>
                <a:defRPr/>
              </a:pPr>
              <a:t>‹#›</a:t>
            </a:fld>
            <a:endParaRPr lang="en-US"/>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comb/>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pPr>
              <a:defRPr/>
            </a:pPr>
            <a:endParaRPr lang="en-US"/>
          </a:p>
        </p:txBody>
      </p:sp>
      <p:sp>
        <p:nvSpPr>
          <p:cNvPr id="5" name="عنصر نائب للتذييل 4"/>
          <p:cNvSpPr>
            <a:spLocks noGrp="1"/>
          </p:cNvSpPr>
          <p:nvPr>
            <p:ph type="ftr" sz="quarter" idx="11"/>
          </p:nvPr>
        </p:nvSpPr>
        <p:spPr/>
        <p:txBody>
          <a:bodyPr/>
          <a:lstStyle>
            <a:extLst/>
          </a:lstStyle>
          <a:p>
            <a:pPr>
              <a:defRPr/>
            </a:pPr>
            <a:endParaRPr lang="en-US"/>
          </a:p>
        </p:txBody>
      </p:sp>
      <p:sp>
        <p:nvSpPr>
          <p:cNvPr id="6" name="عنصر نائب لرقم الشريحة 5"/>
          <p:cNvSpPr>
            <a:spLocks noGrp="1"/>
          </p:cNvSpPr>
          <p:nvPr>
            <p:ph type="sldNum" sz="quarter" idx="12"/>
          </p:nvPr>
        </p:nvSpPr>
        <p:spPr/>
        <p:txBody>
          <a:bodyPr/>
          <a:lstStyle>
            <a:extLst/>
          </a:lstStyle>
          <a:p>
            <a:pPr>
              <a:defRPr/>
            </a:pPr>
            <a:fld id="{BEB3CC12-6DF3-4630-9D3A-D7FE3F8F5F99}" type="slidenum">
              <a:rPr lang="ar-SA" smtClean="0"/>
              <a:pPr>
                <a:defRPr/>
              </a:pPr>
              <a:t>‹#›</a:t>
            </a:fld>
            <a:endParaRPr lang="en-US"/>
          </a:p>
        </p:txBody>
      </p:sp>
    </p:spTree>
  </p:cSld>
  <p:clrMapOvr>
    <a:masterClrMapping/>
  </p:clrMapOvr>
  <p:transition>
    <p:comb/>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pPr>
              <a:defRPr/>
            </a:pPr>
            <a:endParaRPr lang="en-US"/>
          </a:p>
        </p:txBody>
      </p:sp>
      <p:sp>
        <p:nvSpPr>
          <p:cNvPr id="5" name="عنصر نائب للتذييل 4"/>
          <p:cNvSpPr>
            <a:spLocks noGrp="1"/>
          </p:cNvSpPr>
          <p:nvPr>
            <p:ph type="ftr" sz="quarter" idx="11"/>
          </p:nvPr>
        </p:nvSpPr>
        <p:spPr/>
        <p:txBody>
          <a:bodyPr/>
          <a:lstStyle>
            <a:extLst/>
          </a:lstStyle>
          <a:p>
            <a:pPr>
              <a:defRPr/>
            </a:pPr>
            <a:endParaRPr lang="en-US"/>
          </a:p>
        </p:txBody>
      </p:sp>
      <p:sp>
        <p:nvSpPr>
          <p:cNvPr id="6" name="عنصر نائب لرقم الشريحة 5"/>
          <p:cNvSpPr>
            <a:spLocks noGrp="1"/>
          </p:cNvSpPr>
          <p:nvPr>
            <p:ph type="sldNum" sz="quarter" idx="12"/>
          </p:nvPr>
        </p:nvSpPr>
        <p:spPr/>
        <p:txBody>
          <a:bodyPr/>
          <a:lstStyle>
            <a:extLst/>
          </a:lstStyle>
          <a:p>
            <a:pPr>
              <a:defRPr/>
            </a:pPr>
            <a:fld id="{9617E445-AD7A-41BC-94F8-97168E01DF65}" type="slidenum">
              <a:rPr lang="ar-SA" smtClean="0"/>
              <a:pPr>
                <a:defRPr/>
              </a:pPr>
              <a:t>‹#›</a:t>
            </a:fld>
            <a:endParaRPr lang="en-US"/>
          </a:p>
        </p:txBody>
      </p:sp>
    </p:spTree>
  </p:cSld>
  <p:clrMapOvr>
    <a:masterClrMapping/>
  </p:clrMapOvr>
  <p:transition>
    <p:comb/>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pPr>
              <a:defRPr/>
            </a:pPr>
            <a:endParaRPr lang="en-US"/>
          </a:p>
        </p:txBody>
      </p:sp>
      <p:sp>
        <p:nvSpPr>
          <p:cNvPr id="5" name="عنصر نائب للتذييل 4"/>
          <p:cNvSpPr>
            <a:spLocks noGrp="1"/>
          </p:cNvSpPr>
          <p:nvPr>
            <p:ph type="ftr" sz="quarter" idx="11"/>
          </p:nvPr>
        </p:nvSpPr>
        <p:spPr/>
        <p:txBody>
          <a:bodyPr/>
          <a:lstStyle>
            <a:extLst/>
          </a:lstStyle>
          <a:p>
            <a:pPr>
              <a:defRPr/>
            </a:pPr>
            <a:endParaRPr lang="en-US"/>
          </a:p>
        </p:txBody>
      </p:sp>
      <p:sp>
        <p:nvSpPr>
          <p:cNvPr id="6" name="عنصر نائب لرقم الشريحة 5"/>
          <p:cNvSpPr>
            <a:spLocks noGrp="1"/>
          </p:cNvSpPr>
          <p:nvPr>
            <p:ph type="sldNum" sz="quarter" idx="12"/>
          </p:nvPr>
        </p:nvSpPr>
        <p:spPr/>
        <p:txBody>
          <a:bodyPr/>
          <a:lstStyle>
            <a:extLst/>
          </a:lstStyle>
          <a:p>
            <a:pPr>
              <a:defRPr/>
            </a:pPr>
            <a:fld id="{122CD26A-4136-4596-9D03-B29EDE5C4CDB}" type="slidenum">
              <a:rPr lang="ar-SA" smtClean="0"/>
              <a:pPr>
                <a:defRPr/>
              </a:pPr>
              <a:t>‹#›</a:t>
            </a:fld>
            <a:endParaRPr lang="en-US"/>
          </a:p>
        </p:txBody>
      </p:sp>
    </p:spTree>
  </p:cSld>
  <p:clrMapOvr>
    <a:masterClrMapping/>
  </p:clrMapOvr>
  <p:transition>
    <p:comb/>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pPr>
              <a:defRPr/>
            </a:pPr>
            <a:endParaRPr lang="en-US"/>
          </a:p>
        </p:txBody>
      </p:sp>
      <p:sp>
        <p:nvSpPr>
          <p:cNvPr id="5" name="عنصر نائب للتذييل 4"/>
          <p:cNvSpPr>
            <a:spLocks noGrp="1"/>
          </p:cNvSpPr>
          <p:nvPr>
            <p:ph type="ftr" sz="quarter" idx="11"/>
          </p:nvPr>
        </p:nvSpPr>
        <p:spPr/>
        <p:txBody>
          <a:bodyPr/>
          <a:lstStyle>
            <a:extLst/>
          </a:lstStyle>
          <a:p>
            <a:pPr>
              <a:defRPr/>
            </a:pPr>
            <a:endParaRPr lang="en-US"/>
          </a:p>
        </p:txBody>
      </p:sp>
      <p:sp>
        <p:nvSpPr>
          <p:cNvPr id="6" name="عنصر نائب لرقم الشريحة 5"/>
          <p:cNvSpPr>
            <a:spLocks noGrp="1"/>
          </p:cNvSpPr>
          <p:nvPr>
            <p:ph type="sldNum" sz="quarter" idx="12"/>
          </p:nvPr>
        </p:nvSpPr>
        <p:spPr/>
        <p:txBody>
          <a:bodyPr/>
          <a:lstStyle>
            <a:extLst/>
          </a:lstStyle>
          <a:p>
            <a:pPr>
              <a:defRPr/>
            </a:pPr>
            <a:fld id="{43E79E27-2CCA-4809-B450-E83907542A92}" type="slidenum">
              <a:rPr lang="ar-SA" smtClean="0"/>
              <a:pPr>
                <a:defRPr/>
              </a:pPr>
              <a:t>‹#›</a:t>
            </a:fld>
            <a:endParaRPr lang="en-US"/>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comb/>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pPr>
              <a:defRPr/>
            </a:pPr>
            <a:endParaRPr lang="en-US"/>
          </a:p>
        </p:txBody>
      </p:sp>
      <p:sp>
        <p:nvSpPr>
          <p:cNvPr id="6" name="عنصر نائب للتذييل 5"/>
          <p:cNvSpPr>
            <a:spLocks noGrp="1"/>
          </p:cNvSpPr>
          <p:nvPr>
            <p:ph type="ftr" sz="quarter" idx="11"/>
          </p:nvPr>
        </p:nvSpPr>
        <p:spPr/>
        <p:txBody>
          <a:bodyPr/>
          <a:lstStyle>
            <a:extLst/>
          </a:lstStyle>
          <a:p>
            <a:pPr>
              <a:defRPr/>
            </a:pPr>
            <a:endParaRPr lang="en-US"/>
          </a:p>
        </p:txBody>
      </p:sp>
      <p:sp>
        <p:nvSpPr>
          <p:cNvPr id="7" name="عنصر نائب لرقم الشريحة 6"/>
          <p:cNvSpPr>
            <a:spLocks noGrp="1"/>
          </p:cNvSpPr>
          <p:nvPr>
            <p:ph type="sldNum" sz="quarter" idx="12"/>
          </p:nvPr>
        </p:nvSpPr>
        <p:spPr/>
        <p:txBody>
          <a:bodyPr/>
          <a:lstStyle>
            <a:extLst/>
          </a:lstStyle>
          <a:p>
            <a:pPr>
              <a:defRPr/>
            </a:pPr>
            <a:fld id="{2183F13C-994A-48BC-9E70-77150E6C7164}" type="slidenum">
              <a:rPr lang="ar-SA" smtClean="0"/>
              <a:pPr>
                <a:defRPr/>
              </a:pPr>
              <a:t>‹#›</a:t>
            </a:fld>
            <a:endParaRPr lang="en-US"/>
          </a:p>
        </p:txBody>
      </p:sp>
    </p:spTree>
  </p:cSld>
  <p:clrMapOvr>
    <a:masterClrMapping/>
  </p:clrMapOvr>
  <p:transition>
    <p:comb/>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pPr>
              <a:defRPr/>
            </a:pPr>
            <a:endParaRPr lang="en-US"/>
          </a:p>
        </p:txBody>
      </p:sp>
      <p:sp>
        <p:nvSpPr>
          <p:cNvPr id="8" name="عنصر نائب للتذييل 7"/>
          <p:cNvSpPr>
            <a:spLocks noGrp="1"/>
          </p:cNvSpPr>
          <p:nvPr>
            <p:ph type="ftr" sz="quarter" idx="11"/>
          </p:nvPr>
        </p:nvSpPr>
        <p:spPr/>
        <p:txBody>
          <a:bodyPr/>
          <a:lstStyle>
            <a:extLst/>
          </a:lstStyle>
          <a:p>
            <a:pPr>
              <a:defRPr/>
            </a:pPr>
            <a:endParaRPr lang="en-US"/>
          </a:p>
        </p:txBody>
      </p:sp>
      <p:sp>
        <p:nvSpPr>
          <p:cNvPr id="9" name="عنصر نائب لرقم الشريحة 8"/>
          <p:cNvSpPr>
            <a:spLocks noGrp="1"/>
          </p:cNvSpPr>
          <p:nvPr>
            <p:ph type="sldNum" sz="quarter" idx="12"/>
          </p:nvPr>
        </p:nvSpPr>
        <p:spPr/>
        <p:txBody>
          <a:bodyPr/>
          <a:lstStyle>
            <a:extLst/>
          </a:lstStyle>
          <a:p>
            <a:pPr>
              <a:defRPr/>
            </a:pPr>
            <a:fld id="{F8F0B807-F2F0-4A67-800C-27B8F7640B83}" type="slidenum">
              <a:rPr lang="ar-SA" smtClean="0"/>
              <a:pPr>
                <a:defRPr/>
              </a:pPr>
              <a:t>‹#›</a:t>
            </a:fld>
            <a:endParaRPr lang="en-US"/>
          </a:p>
        </p:txBody>
      </p:sp>
    </p:spTree>
  </p:cSld>
  <p:clrMapOvr>
    <a:masterClrMapping/>
  </p:clrMapOvr>
  <p:transition>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pPr>
              <a:defRPr/>
            </a:pPr>
            <a:endParaRPr lang="en-US"/>
          </a:p>
        </p:txBody>
      </p:sp>
      <p:sp>
        <p:nvSpPr>
          <p:cNvPr id="4" name="عنصر نائب للتذييل 3"/>
          <p:cNvSpPr>
            <a:spLocks noGrp="1"/>
          </p:cNvSpPr>
          <p:nvPr>
            <p:ph type="ftr" sz="quarter" idx="11"/>
          </p:nvPr>
        </p:nvSpPr>
        <p:spPr/>
        <p:txBody>
          <a:bodyPr/>
          <a:lstStyle>
            <a:extLst/>
          </a:lstStyle>
          <a:p>
            <a:pPr>
              <a:defRPr/>
            </a:pPr>
            <a:endParaRPr lang="en-US"/>
          </a:p>
        </p:txBody>
      </p:sp>
      <p:sp>
        <p:nvSpPr>
          <p:cNvPr id="5" name="عنصر نائب لرقم الشريحة 4"/>
          <p:cNvSpPr>
            <a:spLocks noGrp="1"/>
          </p:cNvSpPr>
          <p:nvPr>
            <p:ph type="sldNum" sz="quarter" idx="12"/>
          </p:nvPr>
        </p:nvSpPr>
        <p:spPr/>
        <p:txBody>
          <a:bodyPr/>
          <a:lstStyle>
            <a:extLst/>
          </a:lstStyle>
          <a:p>
            <a:pPr>
              <a:defRPr/>
            </a:pPr>
            <a:fld id="{1781F25D-8BA9-4DE9-98E2-F95F2320130C}" type="slidenum">
              <a:rPr lang="ar-SA" smtClean="0"/>
              <a:pPr>
                <a:defRPr/>
              </a:pPr>
              <a:t>‹#›</a:t>
            </a:fld>
            <a:endParaRPr lang="en-US"/>
          </a:p>
        </p:txBody>
      </p:sp>
    </p:spTree>
  </p:cSld>
  <p:clrMapOvr>
    <a:masterClrMapping/>
  </p:clrMapOvr>
  <p:transition>
    <p:comb/>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pPr>
              <a:defRPr/>
            </a:pPr>
            <a:endParaRPr lang="en-US"/>
          </a:p>
        </p:txBody>
      </p:sp>
      <p:sp>
        <p:nvSpPr>
          <p:cNvPr id="3" name="عنصر نائب للتذييل 2"/>
          <p:cNvSpPr>
            <a:spLocks noGrp="1"/>
          </p:cNvSpPr>
          <p:nvPr>
            <p:ph type="ftr" sz="quarter" idx="11"/>
          </p:nvPr>
        </p:nvSpPr>
        <p:spPr/>
        <p:txBody>
          <a:bodyPr/>
          <a:lstStyle>
            <a:extLst/>
          </a:lstStyle>
          <a:p>
            <a:pPr>
              <a:defRPr/>
            </a:pPr>
            <a:endParaRPr lang="en-US"/>
          </a:p>
        </p:txBody>
      </p:sp>
      <p:sp>
        <p:nvSpPr>
          <p:cNvPr id="4" name="عنصر نائب لرقم الشريحة 3"/>
          <p:cNvSpPr>
            <a:spLocks noGrp="1"/>
          </p:cNvSpPr>
          <p:nvPr>
            <p:ph type="sldNum" sz="quarter" idx="12"/>
          </p:nvPr>
        </p:nvSpPr>
        <p:spPr/>
        <p:txBody>
          <a:bodyPr/>
          <a:lstStyle>
            <a:extLst/>
          </a:lstStyle>
          <a:p>
            <a:pPr>
              <a:defRPr/>
            </a:pPr>
            <a:fld id="{4434C92F-871D-46C5-9EF8-3C4208C18EA5}" type="slidenum">
              <a:rPr lang="ar-SA" smtClean="0"/>
              <a:pPr>
                <a:defRPr/>
              </a:pPr>
              <a:t>‹#›</a:t>
            </a:fld>
            <a:endParaRPr lang="en-US"/>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comb/>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pPr>
              <a:defRPr/>
            </a:pPr>
            <a:endParaRPr lang="en-US"/>
          </a:p>
        </p:txBody>
      </p:sp>
      <p:sp>
        <p:nvSpPr>
          <p:cNvPr id="6" name="عنصر نائب للتذييل 5"/>
          <p:cNvSpPr>
            <a:spLocks noGrp="1"/>
          </p:cNvSpPr>
          <p:nvPr>
            <p:ph type="ftr" sz="quarter" idx="11"/>
          </p:nvPr>
        </p:nvSpPr>
        <p:spPr/>
        <p:txBody>
          <a:bodyPr/>
          <a:lstStyle>
            <a:extLst/>
          </a:lstStyle>
          <a:p>
            <a:pPr>
              <a:defRPr/>
            </a:pPr>
            <a:endParaRPr lang="en-US"/>
          </a:p>
        </p:txBody>
      </p:sp>
      <p:sp>
        <p:nvSpPr>
          <p:cNvPr id="7" name="عنصر نائب لرقم الشريحة 6"/>
          <p:cNvSpPr>
            <a:spLocks noGrp="1"/>
          </p:cNvSpPr>
          <p:nvPr>
            <p:ph type="sldNum" sz="quarter" idx="12"/>
          </p:nvPr>
        </p:nvSpPr>
        <p:spPr/>
        <p:txBody>
          <a:bodyPr/>
          <a:lstStyle>
            <a:extLst/>
          </a:lstStyle>
          <a:p>
            <a:pPr>
              <a:defRPr/>
            </a:pPr>
            <a:fld id="{7DD27A25-4B67-4C81-93BC-AFCC763B7316}" type="slidenum">
              <a:rPr lang="ar-SA" smtClean="0"/>
              <a:pPr>
                <a:defRPr/>
              </a:pPr>
              <a:t>‹#›</a:t>
            </a:fld>
            <a:endParaRPr lang="en-US"/>
          </a:p>
        </p:txBody>
      </p:sp>
    </p:spTree>
  </p:cSld>
  <p:clrMapOvr>
    <a:masterClrMapping/>
  </p:clrMapOvr>
  <p:transition>
    <p:comb/>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pPr>
              <a:defRPr/>
            </a:pPr>
            <a:endParaRPr lang="en-US"/>
          </a:p>
        </p:txBody>
      </p:sp>
      <p:sp>
        <p:nvSpPr>
          <p:cNvPr id="6" name="عنصر نائب للتذييل 5"/>
          <p:cNvSpPr>
            <a:spLocks noGrp="1"/>
          </p:cNvSpPr>
          <p:nvPr>
            <p:ph type="ftr" sz="quarter" idx="11"/>
          </p:nvPr>
        </p:nvSpPr>
        <p:spPr/>
        <p:txBody>
          <a:bodyPr/>
          <a:lstStyle>
            <a:extLst/>
          </a:lstStyle>
          <a:p>
            <a:pPr>
              <a:defRPr/>
            </a:pPr>
            <a:endParaRPr lang="en-US"/>
          </a:p>
        </p:txBody>
      </p:sp>
      <p:sp>
        <p:nvSpPr>
          <p:cNvPr id="7" name="عنصر نائب لرقم الشريحة 6"/>
          <p:cNvSpPr>
            <a:spLocks noGrp="1"/>
          </p:cNvSpPr>
          <p:nvPr>
            <p:ph type="sldNum" sz="quarter" idx="12"/>
          </p:nvPr>
        </p:nvSpPr>
        <p:spPr/>
        <p:txBody>
          <a:bodyPr/>
          <a:lstStyle>
            <a:extLst/>
          </a:lstStyle>
          <a:p>
            <a:pPr>
              <a:defRPr/>
            </a:pPr>
            <a:fld id="{0284C09B-FCEA-49A6-9406-FA9FD8433EF0}" type="slidenum">
              <a:rPr lang="ar-SA" smtClean="0"/>
              <a:pPr>
                <a:defRPr/>
              </a:pPr>
              <a:t>‹#›</a:t>
            </a:fld>
            <a:endParaRPr lang="en-US"/>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transition>
    <p:comb/>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endParaRPr lang="en-US"/>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en-US"/>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0EDBEE62-A3E3-4692-91FD-1716654CD1EB}" type="slidenum">
              <a:rPr lang="ar-SA" smtClean="0"/>
              <a:pPr>
                <a:defRPr/>
              </a:pPr>
              <a:t>‹#›</a:t>
            </a:fld>
            <a:endParaRPr lang="en-US"/>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800" decel="100000"/>
                                        <p:tgtEl>
                                          <p:spTgt spid="5"/>
                                        </p:tgtEl>
                                      </p:cBhvr>
                                    </p:animEffect>
                                    <p:anim calcmode="lin" valueType="num">
                                      <p:cBhvr>
                                        <p:cTn id="8" dur="800" decel="100000" fill="hold"/>
                                        <p:tgtEl>
                                          <p:spTgt spid="5"/>
                                        </p:tgtEl>
                                        <p:attrNameLst>
                                          <p:attrName>style.rotation</p:attrName>
                                        </p:attrNameLst>
                                      </p:cBhvr>
                                      <p:tavLst>
                                        <p:tav tm="0">
                                          <p:val>
                                            <p:fltVal val="-90"/>
                                          </p:val>
                                        </p:tav>
                                        <p:tav tm="100000">
                                          <p:val>
                                            <p:fltVal val="0"/>
                                          </p:val>
                                        </p:tav>
                                      </p:tavLst>
                                    </p:anim>
                                    <p:anim calcmode="lin" valueType="num">
                                      <p:cBhvr>
                                        <p:cTn id="9" dur="800" decel="100000" fill="hold"/>
                                        <p:tgtEl>
                                          <p:spTgt spid="5"/>
                                        </p:tgtEl>
                                        <p:attrNameLst>
                                          <p:attrName>ppt_x</p:attrName>
                                        </p:attrNameLst>
                                      </p:cBhvr>
                                      <p:tavLst>
                                        <p:tav tm="0">
                                          <p:val>
                                            <p:strVal val="#ppt_x+0.4"/>
                                          </p:val>
                                        </p:tav>
                                        <p:tav tm="100000">
                                          <p:val>
                                            <p:strVal val="#ppt_x-0.05"/>
                                          </p:val>
                                        </p:tav>
                                      </p:tavLst>
                                    </p:anim>
                                    <p:anim calcmode="lin" valueType="num">
                                      <p:cBhvr>
                                        <p:cTn id="10" dur="800" decel="100000" fill="hold"/>
                                        <p:tgtEl>
                                          <p:spTgt spid="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fade">
                                      <p:cBhvr>
                                        <p:cTn id="17" dur="1000"/>
                                        <p:tgtEl>
                                          <p:spTgt spid="9">
                                            <p:txEl>
                                              <p:pRg st="0" end="0"/>
                                            </p:txEl>
                                          </p:spTgt>
                                        </p:tgtEl>
                                      </p:cBhvr>
                                    </p:animEffect>
                                    <p:anim calcmode="lin" valueType="num">
                                      <p:cBhvr>
                                        <p:cTn id="1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9">
                                            <p:txEl>
                                              <p:pRg st="0" end="0"/>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9">
                                            <p:txEl>
                                              <p:pRg st="1" end="1"/>
                                            </p:txEl>
                                          </p:spTgt>
                                        </p:tgtEl>
                                        <p:attrNameLst>
                                          <p:attrName>style.visibility</p:attrName>
                                        </p:attrNameLst>
                                      </p:cBhvr>
                                      <p:to>
                                        <p:strVal val="visible"/>
                                      </p:to>
                                    </p:set>
                                    <p:animEffect transition="in" filter="fade">
                                      <p:cBhvr>
                                        <p:cTn id="22" dur="1000"/>
                                        <p:tgtEl>
                                          <p:spTgt spid="9">
                                            <p:txEl>
                                              <p:pRg st="1" end="1"/>
                                            </p:txEl>
                                          </p:spTgt>
                                        </p:tgtEl>
                                      </p:cBhvr>
                                    </p:animEffect>
                                    <p:anim calcmode="lin" valueType="num">
                                      <p:cBhvr>
                                        <p:cTn id="23"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9">
                                            <p:txEl>
                                              <p:pRg st="1" end="1"/>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animEffect transition="in" filter="fade">
                                      <p:cBhvr>
                                        <p:cTn id="27" dur="1000"/>
                                        <p:tgtEl>
                                          <p:spTgt spid="9">
                                            <p:txEl>
                                              <p:pRg st="2" end="2"/>
                                            </p:txEl>
                                          </p:spTgt>
                                        </p:tgtEl>
                                      </p:cBhvr>
                                    </p:animEffect>
                                    <p:anim calcmode="lin" valueType="num">
                                      <p:cBhvr>
                                        <p:cTn id="28"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9">
                                            <p:txEl>
                                              <p:pRg st="2" end="2"/>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9">
                                            <p:txEl>
                                              <p:pRg st="3" end="3"/>
                                            </p:txEl>
                                          </p:spTgt>
                                        </p:tgtEl>
                                        <p:attrNameLst>
                                          <p:attrName>style.visibility</p:attrName>
                                        </p:attrNameLst>
                                      </p:cBhvr>
                                      <p:to>
                                        <p:strVal val="visible"/>
                                      </p:to>
                                    </p:set>
                                    <p:animEffect transition="in" filter="fade">
                                      <p:cBhvr>
                                        <p:cTn id="32" dur="1000"/>
                                        <p:tgtEl>
                                          <p:spTgt spid="9">
                                            <p:txEl>
                                              <p:pRg st="3" end="3"/>
                                            </p:txEl>
                                          </p:spTgt>
                                        </p:tgtEl>
                                      </p:cBhvr>
                                    </p:animEffect>
                                    <p:anim calcmode="lin" valueType="num">
                                      <p:cBhvr>
                                        <p:cTn id="33"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9">
                                            <p:txEl>
                                              <p:pRg st="3" end="3"/>
                                            </p:tx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9">
                                            <p:txEl>
                                              <p:pRg st="4" end="4"/>
                                            </p:txEl>
                                          </p:spTgt>
                                        </p:tgtEl>
                                        <p:attrNameLst>
                                          <p:attrName>style.visibility</p:attrName>
                                        </p:attrNameLst>
                                      </p:cBhvr>
                                      <p:to>
                                        <p:strVal val="visible"/>
                                      </p:to>
                                    </p:set>
                                    <p:animEffect transition="in" filter="fade">
                                      <p:cBhvr>
                                        <p:cTn id="37" dur="1000"/>
                                        <p:tgtEl>
                                          <p:spTgt spid="9">
                                            <p:txEl>
                                              <p:pRg st="4" end="4"/>
                                            </p:txEl>
                                          </p:spTgt>
                                        </p:tgtEl>
                                      </p:cBhvr>
                                    </p:animEffect>
                                    <p:anim calcmode="lin" valueType="num">
                                      <p:cBhvr>
                                        <p:cTn id="38"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build="p"/>
    </p:bldLst>
  </p:timing>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defRPr/>
            </a:pPr>
            <a:endParaRPr lang="ar-SA"/>
          </a:p>
        </p:txBody>
      </p:sp>
      <p:sp>
        <p:nvSpPr>
          <p:cNvPr id="4099" name="عنصر نائب للمحتوى 2"/>
          <p:cNvSpPr>
            <a:spLocks noGrp="1"/>
          </p:cNvSpPr>
          <p:nvPr>
            <p:ph idx="1"/>
          </p:nvPr>
        </p:nvSpPr>
        <p:spPr/>
        <p:txBody>
          <a:bodyPr/>
          <a:lstStyle/>
          <a:p>
            <a:pPr algn="ctr"/>
            <a:endParaRPr lang="ar-SA" smtClean="0"/>
          </a:p>
          <a:p>
            <a:pPr algn="ctr"/>
            <a:endParaRPr lang="ar-SA" smtClean="0"/>
          </a:p>
          <a:p>
            <a:pPr algn="ctr">
              <a:buFontTx/>
              <a:buNone/>
            </a:pPr>
            <a:r>
              <a:rPr lang="ar-SA" sz="7200" b="1" smtClean="0">
                <a:solidFill>
                  <a:srgbClr val="002060"/>
                </a:solidFill>
              </a:rPr>
              <a:t>مشكلة اختيار المهنة</a:t>
            </a:r>
          </a:p>
        </p:txBody>
      </p:sp>
    </p:spTree>
  </p:cSld>
  <p:clrMapOvr>
    <a:masterClrMapping/>
  </p:clrMapOvr>
  <p:transition>
    <p:comb/>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762000"/>
          </a:xfrm>
        </p:spPr>
        <p:txBody>
          <a:bodyPr/>
          <a:lstStyle/>
          <a:p>
            <a:pPr algn="ctr" eaLnBrk="1" hangingPunct="1">
              <a:defRPr/>
            </a:pPr>
            <a:r>
              <a:rPr lang="ar-EG" dirty="0" smtClean="0">
                <a:solidFill>
                  <a:srgbClr val="FF9900"/>
                </a:solidFill>
              </a:rPr>
              <a:t>العوامل المؤثرة فى اختيار المهنة</a:t>
            </a:r>
            <a:endParaRPr lang="ar-SA" dirty="0"/>
          </a:p>
        </p:txBody>
      </p:sp>
      <p:sp>
        <p:nvSpPr>
          <p:cNvPr id="12291" name="عنصر نائب للمحتوى 2"/>
          <p:cNvSpPr>
            <a:spLocks noGrp="1"/>
          </p:cNvSpPr>
          <p:nvPr>
            <p:ph idx="1"/>
          </p:nvPr>
        </p:nvSpPr>
        <p:spPr>
          <a:xfrm>
            <a:off x="0" y="914400"/>
            <a:ext cx="9144000" cy="5943600"/>
          </a:xfrm>
        </p:spPr>
        <p:txBody>
          <a:bodyPr/>
          <a:lstStyle/>
          <a:p>
            <a:pPr algn="just" eaLnBrk="1" hangingPunct="1">
              <a:defRPr/>
            </a:pPr>
            <a:r>
              <a:rPr lang="ar-EG" b="1" dirty="0" smtClean="0">
                <a:solidFill>
                  <a:srgbClr val="FFCC66"/>
                </a:solidFill>
                <a:effectLst>
                  <a:outerShdw blurRad="38100" dist="38100" dir="2700000" algn="tl">
                    <a:srgbClr val="000000"/>
                  </a:outerShdw>
                </a:effectLst>
              </a:rPr>
              <a:t>5- الظروف الاقتصادية</a:t>
            </a:r>
            <a:r>
              <a:rPr lang="ar-EG" dirty="0" smtClean="0"/>
              <a:t> : </a:t>
            </a:r>
            <a:endParaRPr lang="ar-SA" dirty="0" smtClean="0"/>
          </a:p>
          <a:p>
            <a:pPr algn="just" eaLnBrk="1" hangingPunct="1">
              <a:defRPr/>
            </a:pPr>
            <a:r>
              <a:rPr lang="ar-EG" dirty="0" smtClean="0">
                <a:effectLst>
                  <a:outerShdw blurRad="38100" dist="38100" dir="2700000" algn="tl">
                    <a:srgbClr val="000000">
                      <a:alpha val="43137"/>
                    </a:srgbClr>
                  </a:outerShdw>
                </a:effectLst>
              </a:rPr>
              <a:t> </a:t>
            </a:r>
            <a:r>
              <a:rPr lang="ar-EG" b="1" dirty="0" smtClean="0">
                <a:effectLst>
                  <a:outerShdw blurRad="38100" dist="38100" dir="2700000" algn="tl">
                    <a:srgbClr val="000000">
                      <a:alpha val="43137"/>
                    </a:srgbClr>
                  </a:outerShdw>
                </a:effectLst>
              </a:rPr>
              <a:t>قد يعمل المراهق فى سن مبكرة بسبب ظروف اسرته وبالتالى هو خارج عن نطاق الاختيار المهنى لان همه الاول هو الالتحاق بعمل يدر عليه دخل يعيشون هو واسرته منه ولكن قد يختلف الوضع بعد ان يستقر ويميل الى تحسين وضعه بالتحاقه بوظيفة اخرى ونتيجة لانه قد يكون لم يكمل تعليمه ففى هذه الحالة يكون الامر صعبا ويتنقل من مهنة لاخرى الى ان يتقر فى مهنة تناسبه الى حد ما او ياخذ طريقا اخر وهو ان يبدأ تعلمه من جديد والامثلة ايضا كثيرة على ذلك .</a:t>
            </a:r>
          </a:p>
          <a:p>
            <a:pPr algn="just" eaLnBrk="1" hangingPunct="1">
              <a:defRPr/>
            </a:pPr>
            <a:endParaRPr lang="ar-SA" dirty="0" smtClean="0"/>
          </a:p>
        </p:txBody>
      </p:sp>
    </p:spTree>
  </p:cSld>
  <p:clrMapOvr>
    <a:masterClrMapping/>
  </p:clrMapOvr>
  <p:transition>
    <p:comb/>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762000"/>
          </a:xfrm>
        </p:spPr>
        <p:txBody>
          <a:bodyPr/>
          <a:lstStyle/>
          <a:p>
            <a:pPr algn="ctr" eaLnBrk="1" hangingPunct="1">
              <a:defRPr/>
            </a:pPr>
            <a:r>
              <a:rPr lang="ar-EG" dirty="0" smtClean="0">
                <a:solidFill>
                  <a:srgbClr val="FF9900"/>
                </a:solidFill>
              </a:rPr>
              <a:t>العوامل المؤثرة فى اختيار المهنة</a:t>
            </a:r>
            <a:endParaRPr lang="ar-SA" dirty="0"/>
          </a:p>
        </p:txBody>
      </p:sp>
      <p:sp>
        <p:nvSpPr>
          <p:cNvPr id="12291" name="عنصر نائب للمحتوى 2"/>
          <p:cNvSpPr>
            <a:spLocks noGrp="1"/>
          </p:cNvSpPr>
          <p:nvPr>
            <p:ph idx="1"/>
          </p:nvPr>
        </p:nvSpPr>
        <p:spPr>
          <a:xfrm>
            <a:off x="0" y="914400"/>
            <a:ext cx="9144000" cy="5943600"/>
          </a:xfrm>
        </p:spPr>
        <p:txBody>
          <a:bodyPr/>
          <a:lstStyle/>
          <a:p>
            <a:pPr algn="just">
              <a:lnSpc>
                <a:spcPct val="90000"/>
              </a:lnSpc>
              <a:defRPr/>
            </a:pPr>
            <a:endParaRPr lang="ar-EG" b="1" dirty="0" smtClean="0">
              <a:solidFill>
                <a:schemeClr val="folHlink"/>
              </a:solidFill>
              <a:effectLst>
                <a:outerShdw blurRad="38100" dist="38100" dir="2700000" algn="tl">
                  <a:srgbClr val="000000"/>
                </a:outerShdw>
              </a:effectLst>
            </a:endParaRPr>
          </a:p>
          <a:p>
            <a:pPr algn="just">
              <a:lnSpc>
                <a:spcPct val="90000"/>
              </a:lnSpc>
              <a:defRPr/>
            </a:pPr>
            <a:r>
              <a:rPr lang="ar-EG" b="1" dirty="0" smtClean="0">
                <a:solidFill>
                  <a:srgbClr val="FFCC66"/>
                </a:solidFill>
                <a:effectLst>
                  <a:outerShdw blurRad="38100" dist="38100" dir="2700000" algn="tl">
                    <a:srgbClr val="000000"/>
                  </a:outerShdw>
                </a:effectLst>
              </a:rPr>
              <a:t>6- تأثير المجتمع :</a:t>
            </a:r>
            <a:r>
              <a:rPr lang="ar-EG" b="1" dirty="0" smtClean="0">
                <a:solidFill>
                  <a:schemeClr val="folHlink"/>
                </a:solidFill>
                <a:effectLst>
                  <a:outerShdw blurRad="38100" dist="38100" dir="2700000" algn="tl">
                    <a:srgbClr val="000000"/>
                  </a:outerShdw>
                </a:effectLst>
              </a:rPr>
              <a:t> </a:t>
            </a:r>
            <a:endParaRPr lang="ar-SA" b="1" dirty="0" smtClean="0">
              <a:solidFill>
                <a:schemeClr val="folHlink"/>
              </a:solidFill>
              <a:effectLst>
                <a:outerShdw blurRad="38100" dist="38100" dir="2700000" algn="tl">
                  <a:srgbClr val="000000"/>
                </a:outerShdw>
              </a:effectLst>
            </a:endParaRPr>
          </a:p>
          <a:p>
            <a:pPr algn="just">
              <a:lnSpc>
                <a:spcPct val="90000"/>
              </a:lnSpc>
              <a:defRPr/>
            </a:pPr>
            <a:r>
              <a:rPr lang="ar-EG" b="1" dirty="0" smtClean="0"/>
              <a:t>ويظهر ذلك فى نظرة المجتمع للمهن كتقدير مهنة الطبيب والمهندس كمهن ممتازة مثلا و ومهن اخرى بانها غير ذلك ،لكن فى واقع الامر نجد ان مجاميع الطلاب ومكاتب التنسيق معيارا محددا للمهن .</a:t>
            </a:r>
            <a:endParaRPr lang="en-US" b="1" dirty="0" smtClean="0"/>
          </a:p>
          <a:p>
            <a:pPr algn="just" eaLnBrk="1" hangingPunct="1">
              <a:defRPr/>
            </a:pPr>
            <a:endParaRPr lang="ar-SA" dirty="0" smtClean="0"/>
          </a:p>
        </p:txBody>
      </p:sp>
    </p:spTree>
  </p:cSld>
  <p:clrMapOvr>
    <a:masterClrMapping/>
  </p:clrMapOvr>
  <p:transition>
    <p:comb/>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762000"/>
          </a:xfrm>
        </p:spPr>
        <p:txBody>
          <a:bodyPr/>
          <a:lstStyle/>
          <a:p>
            <a:pPr algn="ctr" eaLnBrk="1" hangingPunct="1">
              <a:defRPr/>
            </a:pPr>
            <a:r>
              <a:rPr lang="ar-EG" dirty="0" smtClean="0">
                <a:solidFill>
                  <a:srgbClr val="FF9900"/>
                </a:solidFill>
              </a:rPr>
              <a:t>العوامل المؤثرة فى اختيار المهنة</a:t>
            </a:r>
            <a:endParaRPr lang="ar-SA" dirty="0"/>
          </a:p>
        </p:txBody>
      </p:sp>
      <p:sp>
        <p:nvSpPr>
          <p:cNvPr id="12291" name="عنصر نائب للمحتوى 2"/>
          <p:cNvSpPr>
            <a:spLocks noGrp="1"/>
          </p:cNvSpPr>
          <p:nvPr>
            <p:ph idx="1"/>
          </p:nvPr>
        </p:nvSpPr>
        <p:spPr>
          <a:xfrm>
            <a:off x="0" y="914400"/>
            <a:ext cx="9144000" cy="5943600"/>
          </a:xfrm>
        </p:spPr>
        <p:txBody>
          <a:bodyPr/>
          <a:lstStyle/>
          <a:p>
            <a:pPr algn="just">
              <a:lnSpc>
                <a:spcPct val="90000"/>
              </a:lnSpc>
              <a:buFontTx/>
              <a:buNone/>
              <a:defRPr/>
            </a:pPr>
            <a:endParaRPr lang="ar-EG" b="1" dirty="0" smtClean="0">
              <a:solidFill>
                <a:schemeClr val="folHlink"/>
              </a:solidFill>
              <a:effectLst>
                <a:outerShdw blurRad="38100" dist="38100" dir="2700000" algn="tl">
                  <a:srgbClr val="000000"/>
                </a:outerShdw>
              </a:effectLst>
            </a:endParaRPr>
          </a:p>
          <a:p>
            <a:pPr algn="just">
              <a:lnSpc>
                <a:spcPct val="90000"/>
              </a:lnSpc>
              <a:buFontTx/>
              <a:buNone/>
              <a:defRPr/>
            </a:pPr>
            <a:r>
              <a:rPr lang="ar-EG" dirty="0" smtClean="0"/>
              <a:t>    </a:t>
            </a:r>
            <a:r>
              <a:rPr lang="ar-EG" b="1" dirty="0" smtClean="0">
                <a:solidFill>
                  <a:srgbClr val="FFCC66"/>
                </a:solidFill>
                <a:effectLst>
                  <a:outerShdw blurRad="38100" dist="38100" dir="2700000" algn="tl">
                    <a:srgbClr val="000000"/>
                  </a:outerShdw>
                </a:effectLst>
              </a:rPr>
              <a:t>7- تأثير التعليم :</a:t>
            </a:r>
            <a:r>
              <a:rPr lang="ar-EG" dirty="0" smtClean="0"/>
              <a:t> </a:t>
            </a:r>
            <a:endParaRPr lang="ar-SA" dirty="0" smtClean="0"/>
          </a:p>
          <a:p>
            <a:pPr algn="just">
              <a:lnSpc>
                <a:spcPct val="90000"/>
              </a:lnSpc>
              <a:buFontTx/>
              <a:buNone/>
              <a:defRPr/>
            </a:pPr>
            <a:r>
              <a:rPr lang="ar-EG" b="1" dirty="0" smtClean="0"/>
              <a:t>لا يستطيع الشاب الحصول على بعض المهن الا بعد المرور بمراحل تعليمية معينة .فالشاب الحاصل على درجة تعليمية مرتفعة يكون لدية الفرصة اكبر فى الاختيار المهنى بعكس الشاب الذى يختصر طيقه ويحصل على تعليم متوسط او الفتاة التى لم تكمل تعليمها.وهم بعد ذلك يحسنون من وضعهم التعليمى فيلتحقون بمدارس الثانوى او يعيدون المتحان مرات ومرات حتى يحسنون اوضاعهم فى اطار العمل الذين يعملون فيه.</a:t>
            </a:r>
            <a:r>
              <a:rPr lang="ar-EG" dirty="0" smtClean="0"/>
              <a:t> </a:t>
            </a:r>
            <a:endParaRPr lang="en-US" dirty="0" smtClean="0"/>
          </a:p>
          <a:p>
            <a:pPr algn="just" eaLnBrk="1" hangingPunct="1">
              <a:defRPr/>
            </a:pPr>
            <a:endParaRPr lang="ar-SA" dirty="0" smtClean="0"/>
          </a:p>
        </p:txBody>
      </p:sp>
    </p:spTree>
  </p:cSld>
  <p:clrMapOvr>
    <a:masterClrMapping/>
  </p:clrMapOvr>
  <p:transition>
    <p:comb/>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0"/>
            <a:ext cx="9144000" cy="609600"/>
          </a:xfrm>
        </p:spPr>
        <p:txBody>
          <a:bodyPr>
            <a:normAutofit fontScale="90000"/>
          </a:bodyPr>
          <a:lstStyle/>
          <a:p>
            <a:pPr algn="ctr">
              <a:defRPr/>
            </a:pPr>
            <a:r>
              <a:rPr lang="ar-EG" sz="4000" dirty="0">
                <a:solidFill>
                  <a:srgbClr val="FF9900"/>
                </a:solidFill>
              </a:rPr>
              <a:t>الوضع الخاص بالفتاة</a:t>
            </a:r>
            <a:endParaRPr lang="en-US" sz="4000" dirty="0">
              <a:solidFill>
                <a:srgbClr val="FF9900"/>
              </a:solidFill>
            </a:endParaRPr>
          </a:p>
        </p:txBody>
      </p:sp>
      <p:sp>
        <p:nvSpPr>
          <p:cNvPr id="21507" name="Rectangle 3"/>
          <p:cNvSpPr>
            <a:spLocks noGrp="1" noChangeArrowheads="1"/>
          </p:cNvSpPr>
          <p:nvPr>
            <p:ph idx="1"/>
          </p:nvPr>
        </p:nvSpPr>
        <p:spPr>
          <a:xfrm>
            <a:off x="0" y="685800"/>
            <a:ext cx="9144000" cy="6172200"/>
          </a:xfrm>
        </p:spPr>
        <p:txBody>
          <a:bodyPr/>
          <a:lstStyle/>
          <a:p>
            <a:pPr algn="just">
              <a:lnSpc>
                <a:spcPct val="90000"/>
              </a:lnSpc>
              <a:defRPr/>
            </a:pPr>
            <a:r>
              <a:rPr lang="ar-EG" b="1" dirty="0">
                <a:solidFill>
                  <a:srgbClr val="FF6600"/>
                </a:solidFill>
                <a:effectLst>
                  <a:outerShdw blurRad="38100" dist="38100" dir="2700000" algn="tl">
                    <a:srgbClr val="000000"/>
                  </a:outerShdw>
                </a:effectLst>
              </a:rPr>
              <a:t>يوجد بعض الاعتبارات التى تخص الفتاة منها :</a:t>
            </a:r>
            <a:r>
              <a:rPr lang="ar-EG" sz="3600" dirty="0">
                <a:solidFill>
                  <a:srgbClr val="FF6600"/>
                </a:solidFill>
                <a:effectLst>
                  <a:outerShdw blurRad="38100" dist="38100" dir="2700000" algn="tl">
                    <a:srgbClr val="000000"/>
                  </a:outerShdw>
                </a:effectLst>
              </a:rPr>
              <a:t> </a:t>
            </a:r>
          </a:p>
          <a:p>
            <a:pPr algn="just">
              <a:lnSpc>
                <a:spcPct val="90000"/>
              </a:lnSpc>
              <a:defRPr/>
            </a:pPr>
            <a:r>
              <a:rPr lang="ar-EG" b="1" dirty="0">
                <a:effectLst>
                  <a:outerShdw blurRad="38100" dist="38100" dir="2700000" algn="tl">
                    <a:srgbClr val="000000"/>
                  </a:outerShdw>
                </a:effectLst>
              </a:rPr>
              <a:t>1</a:t>
            </a:r>
            <a:r>
              <a:rPr lang="ar-EG" dirty="0"/>
              <a:t>- المشكلة التى  تخص مدى تمكنها من التوفيق بين حياتها الزوجية ( حياة البيت والزوج والاولاد) وحياة العمل .</a:t>
            </a:r>
          </a:p>
          <a:p>
            <a:pPr algn="just">
              <a:lnSpc>
                <a:spcPct val="90000"/>
              </a:lnSpc>
              <a:defRPr/>
            </a:pPr>
            <a:r>
              <a:rPr lang="ar-EG" dirty="0"/>
              <a:t>2- معالجة هذه النقطة تختلف بين الفتى والفتاة فهما مختلطتان لدى الفتاه بعكس الفتى </a:t>
            </a:r>
            <a:r>
              <a:rPr lang="ar-EG" dirty="0" smtClean="0"/>
              <a:t>الذي </a:t>
            </a:r>
            <a:r>
              <a:rPr lang="ar-EG" dirty="0"/>
              <a:t>هو فى مجتمعنا هو </a:t>
            </a:r>
            <a:r>
              <a:rPr lang="ar-EG" dirty="0" err="1"/>
              <a:t>المسؤل</a:t>
            </a:r>
            <a:r>
              <a:rPr lang="ar-EG" dirty="0"/>
              <a:t> عن الناحية الاقتصادية وعن </a:t>
            </a:r>
            <a:r>
              <a:rPr lang="ar-EG" dirty="0" smtClean="0"/>
              <a:t>إقامة </a:t>
            </a:r>
            <a:r>
              <a:rPr lang="ar-EG" dirty="0"/>
              <a:t>البيت وعن كل المتطلبات الخاصة به . وهذا ما يجعل الفتاه تختار بين </a:t>
            </a:r>
            <a:r>
              <a:rPr lang="ar-EG" dirty="0" smtClean="0"/>
              <a:t>أن </a:t>
            </a:r>
            <a:r>
              <a:rPr lang="ar-EG" dirty="0"/>
              <a:t>تعمل </a:t>
            </a:r>
            <a:r>
              <a:rPr lang="ar-EG" dirty="0" smtClean="0"/>
              <a:t>أو </a:t>
            </a:r>
            <a:r>
              <a:rPr lang="ar-EG" dirty="0"/>
              <a:t>لا تعمل </a:t>
            </a:r>
            <a:r>
              <a:rPr lang="ar-EG" dirty="0" smtClean="0"/>
              <a:t>أما </a:t>
            </a:r>
            <a:r>
              <a:rPr lang="ar-EG" dirty="0"/>
              <a:t>الفتى فهو يحدد فقط نوع المهنة التى يختارها .</a:t>
            </a:r>
          </a:p>
          <a:p>
            <a:pPr algn="just">
              <a:lnSpc>
                <a:spcPct val="90000"/>
              </a:lnSpc>
              <a:defRPr/>
            </a:pPr>
            <a:r>
              <a:rPr lang="ar-EG" dirty="0"/>
              <a:t>3- نظرة </a:t>
            </a:r>
            <a:r>
              <a:rPr lang="ar-EG" dirty="0" smtClean="0"/>
              <a:t>الآباء والأزواج إلى </a:t>
            </a:r>
            <a:r>
              <a:rPr lang="ar-EG" dirty="0"/>
              <a:t>عمل الفتاة وكذلك تعليمهن.وعلى الرغم من تغير هذه </a:t>
            </a:r>
            <a:r>
              <a:rPr lang="ar-EG" dirty="0" smtClean="0"/>
              <a:t>النظرة </a:t>
            </a:r>
            <a:r>
              <a:rPr lang="ar-EG" dirty="0"/>
              <a:t>فى السنوات الخيرة </a:t>
            </a:r>
            <a:r>
              <a:rPr lang="ar-EG" dirty="0" smtClean="0"/>
              <a:t>إلا أن </a:t>
            </a:r>
            <a:r>
              <a:rPr lang="ar-EG" dirty="0"/>
              <a:t>دخل الفتاه مازال خاصا بها . كذلك نظرة الفتاة </a:t>
            </a:r>
            <a:r>
              <a:rPr lang="ar-EG" dirty="0" smtClean="0"/>
              <a:t>إلى </a:t>
            </a:r>
            <a:r>
              <a:rPr lang="ar-EG" dirty="0"/>
              <a:t>العمل </a:t>
            </a:r>
            <a:r>
              <a:rPr lang="ar-EG" dirty="0" smtClean="0"/>
              <a:t>والتي </a:t>
            </a:r>
            <a:r>
              <a:rPr lang="ar-EG" dirty="0"/>
              <a:t>تختلف عن نظرة </a:t>
            </a:r>
            <a:r>
              <a:rPr lang="ar-EG" dirty="0" smtClean="0"/>
              <a:t>الآباء والأزواج  والتي </a:t>
            </a:r>
            <a:r>
              <a:rPr lang="ar-EG" dirty="0"/>
              <a:t>يرين </a:t>
            </a:r>
            <a:r>
              <a:rPr lang="ar-EG" dirty="0" smtClean="0"/>
              <a:t>أن </a:t>
            </a:r>
            <a:r>
              <a:rPr lang="ar-EG" dirty="0"/>
              <a:t>الحياة المثلى لها هى </a:t>
            </a:r>
            <a:r>
              <a:rPr lang="ar-EG" dirty="0" smtClean="0"/>
              <a:t>أن </a:t>
            </a:r>
            <a:r>
              <a:rPr lang="ar-EG" dirty="0"/>
              <a:t>تجمع بين حياة زوجية موفقة وبين العمل </a:t>
            </a:r>
            <a:endParaRPr lang="en-US" dirty="0"/>
          </a:p>
        </p:txBody>
      </p:sp>
    </p:spTree>
  </p:cSld>
  <p:clrMapOvr>
    <a:masterClrMapping/>
  </p:clrMapOvr>
  <p:transition>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0"/>
            <a:ext cx="8686800" cy="609600"/>
          </a:xfrm>
        </p:spPr>
        <p:txBody>
          <a:bodyPr>
            <a:normAutofit fontScale="90000"/>
          </a:bodyPr>
          <a:lstStyle/>
          <a:p>
            <a:pPr algn="ctr">
              <a:defRPr/>
            </a:pPr>
            <a:r>
              <a:rPr lang="ar-EG" sz="4000" dirty="0">
                <a:solidFill>
                  <a:srgbClr val="FF9900"/>
                </a:solidFill>
              </a:rPr>
              <a:t>الوضع الخاص بالفتاة</a:t>
            </a:r>
            <a:endParaRPr lang="en-US" sz="4000" dirty="0">
              <a:solidFill>
                <a:srgbClr val="FF9900"/>
              </a:solidFill>
            </a:endParaRPr>
          </a:p>
        </p:txBody>
      </p:sp>
      <p:sp>
        <p:nvSpPr>
          <p:cNvPr id="22531" name="Rectangle 3"/>
          <p:cNvSpPr>
            <a:spLocks noGrp="1" noChangeArrowheads="1"/>
          </p:cNvSpPr>
          <p:nvPr>
            <p:ph idx="1"/>
          </p:nvPr>
        </p:nvSpPr>
        <p:spPr>
          <a:xfrm>
            <a:off x="0" y="685800"/>
            <a:ext cx="9144000" cy="6172200"/>
          </a:xfrm>
        </p:spPr>
        <p:txBody>
          <a:bodyPr/>
          <a:lstStyle/>
          <a:p>
            <a:pPr algn="just">
              <a:defRPr/>
            </a:pPr>
            <a:r>
              <a:rPr lang="ar-EG" b="1" dirty="0"/>
              <a:t>4- ليس القصد من العمل لدى الفتاة </a:t>
            </a:r>
            <a:r>
              <a:rPr lang="ar-EG" b="1" dirty="0" smtClean="0"/>
              <a:t>الإنفاق </a:t>
            </a:r>
            <a:r>
              <a:rPr lang="ar-EG" b="1" dirty="0"/>
              <a:t>على البيت ولكن </a:t>
            </a:r>
            <a:r>
              <a:rPr lang="ar-EG" b="1" dirty="0" smtClean="0"/>
              <a:t>أن </a:t>
            </a:r>
            <a:r>
              <a:rPr lang="ar-EG" b="1" dirty="0"/>
              <a:t>تشعر </a:t>
            </a:r>
            <a:r>
              <a:rPr lang="ar-EG" b="1" dirty="0" smtClean="0"/>
              <a:t>بأنها </a:t>
            </a:r>
            <a:r>
              <a:rPr lang="ar-EG" b="1" dirty="0"/>
              <a:t>عضو فعال فى المجتمع .</a:t>
            </a:r>
          </a:p>
          <a:p>
            <a:pPr algn="just">
              <a:defRPr/>
            </a:pPr>
            <a:r>
              <a:rPr lang="ar-EG" b="1" dirty="0"/>
              <a:t>5- </a:t>
            </a:r>
            <a:r>
              <a:rPr lang="ar-EG" b="1" dirty="0" smtClean="0"/>
              <a:t>أن </a:t>
            </a:r>
            <a:r>
              <a:rPr lang="ar-EG" b="1" dirty="0"/>
              <a:t>التوفيق بين الحياة الزوجية والعمل لدى المرأة </a:t>
            </a:r>
            <a:r>
              <a:rPr lang="ar-EG" b="1" dirty="0" smtClean="0"/>
              <a:t>أمر </a:t>
            </a:r>
            <a:r>
              <a:rPr lang="ar-EG" b="1" dirty="0"/>
              <a:t>يجب </a:t>
            </a:r>
            <a:r>
              <a:rPr lang="ar-EG" b="1" dirty="0" smtClean="0"/>
              <a:t>أن </a:t>
            </a:r>
            <a:r>
              <a:rPr lang="ar-EG" b="1" dirty="0"/>
              <a:t>يتفهمه الزوج </a:t>
            </a:r>
            <a:r>
              <a:rPr lang="ar-EG" b="1" dirty="0" smtClean="0"/>
              <a:t>أيضا </a:t>
            </a:r>
            <a:r>
              <a:rPr lang="ar-EG" b="1" dirty="0"/>
              <a:t>ولابد </a:t>
            </a:r>
            <a:r>
              <a:rPr lang="ar-EG" b="1" dirty="0" smtClean="0"/>
              <a:t>أن </a:t>
            </a:r>
            <a:r>
              <a:rPr lang="ar-EG" b="1" dirty="0"/>
              <a:t>يتفهم حقيقة وضعها وطبيعة عملها وما تعانيه وغير ذلك .</a:t>
            </a:r>
          </a:p>
          <a:p>
            <a:pPr algn="just">
              <a:defRPr/>
            </a:pPr>
            <a:r>
              <a:rPr lang="ar-EG" b="1" dirty="0"/>
              <a:t>6- </a:t>
            </a:r>
            <a:r>
              <a:rPr lang="ar-EG" b="1" dirty="0" smtClean="0"/>
              <a:t>أن </a:t>
            </a:r>
            <a:r>
              <a:rPr lang="ar-EG" b="1" dirty="0"/>
              <a:t>كون </a:t>
            </a:r>
            <a:r>
              <a:rPr lang="ar-EG" b="1" dirty="0" smtClean="0"/>
              <a:t>المرأة </a:t>
            </a:r>
            <a:r>
              <a:rPr lang="ar-EG" b="1" dirty="0"/>
              <a:t>ربة بيت مسئولة لا يقل </a:t>
            </a:r>
            <a:r>
              <a:rPr lang="ar-EG" b="1" dirty="0" smtClean="0"/>
              <a:t>أهمية </a:t>
            </a:r>
            <a:r>
              <a:rPr lang="ar-EG" b="1" dirty="0"/>
              <a:t>عن كونها طبيبة </a:t>
            </a:r>
            <a:r>
              <a:rPr lang="ar-EG" b="1" dirty="0" smtClean="0"/>
              <a:t>أو </a:t>
            </a:r>
            <a:r>
              <a:rPr lang="ar-EG" b="1" dirty="0"/>
              <a:t>مهندسة </a:t>
            </a:r>
            <a:r>
              <a:rPr lang="ar-EG" b="1" dirty="0" smtClean="0"/>
              <a:t>أو </a:t>
            </a:r>
            <a:r>
              <a:rPr lang="ar-EG" b="1" dirty="0"/>
              <a:t>مدرسة </a:t>
            </a:r>
            <a:r>
              <a:rPr lang="ar-EG" b="1" dirty="0" smtClean="0"/>
              <a:t>أو </a:t>
            </a:r>
            <a:r>
              <a:rPr lang="ar-EG" b="1" dirty="0"/>
              <a:t>غير ذلك طالما </a:t>
            </a:r>
            <a:r>
              <a:rPr lang="ar-EG" b="1" dirty="0" smtClean="0"/>
              <a:t>أنها </a:t>
            </a:r>
            <a:r>
              <a:rPr lang="ar-EG" b="1" dirty="0"/>
              <a:t>تؤدى هذه الوظيفة على خير وجه وتربى لنا </a:t>
            </a:r>
            <a:r>
              <a:rPr lang="ar-EG" b="1" dirty="0" smtClean="0"/>
              <a:t>أولادنا </a:t>
            </a:r>
            <a:r>
              <a:rPr lang="ar-EG" b="1" dirty="0"/>
              <a:t>تربية سليمة .وعلينا ان نهتم بتعليم الفتاه فى كل ما يتصل بهذا الجانب </a:t>
            </a:r>
            <a:endParaRPr lang="en-US" b="1" dirty="0"/>
          </a:p>
        </p:txBody>
      </p:sp>
    </p:spTree>
  </p:cSld>
  <p:clrMapOvr>
    <a:masterClrMapping/>
  </p:clrMapOvr>
  <p:transition>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defRPr/>
            </a:pPr>
            <a:endParaRPr lang="ar-SA"/>
          </a:p>
        </p:txBody>
      </p:sp>
      <p:sp>
        <p:nvSpPr>
          <p:cNvPr id="4099" name="عنصر نائب للمحتوى 2"/>
          <p:cNvSpPr>
            <a:spLocks noGrp="1"/>
          </p:cNvSpPr>
          <p:nvPr>
            <p:ph idx="1"/>
          </p:nvPr>
        </p:nvSpPr>
        <p:spPr/>
        <p:txBody>
          <a:bodyPr/>
          <a:lstStyle/>
          <a:p>
            <a:pPr algn="ctr"/>
            <a:endParaRPr lang="ar-SA" smtClean="0"/>
          </a:p>
          <a:p>
            <a:pPr algn="ctr"/>
            <a:endParaRPr lang="ar-SA" smtClean="0"/>
          </a:p>
          <a:p>
            <a:pPr algn="ctr">
              <a:buFontTx/>
              <a:buNone/>
            </a:pPr>
            <a:r>
              <a:rPr lang="ar-SA" sz="7200" b="1" smtClean="0">
                <a:solidFill>
                  <a:srgbClr val="002060"/>
                </a:solidFill>
              </a:rPr>
              <a:t>مشكلة وقت الفراغ</a:t>
            </a:r>
          </a:p>
        </p:txBody>
      </p:sp>
    </p:spTree>
  </p:cSld>
  <p:clrMapOvr>
    <a:masterClrMapping/>
  </p:clrMapOvr>
  <p:transition>
    <p:comb/>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762000"/>
          </a:xfrm>
        </p:spPr>
        <p:txBody>
          <a:bodyPr/>
          <a:lstStyle/>
          <a:p>
            <a:pPr algn="ctr" eaLnBrk="1" hangingPunct="1">
              <a:defRPr/>
            </a:pPr>
            <a:r>
              <a:rPr lang="ar-SA" b="1" dirty="0" smtClean="0">
                <a:solidFill>
                  <a:srgbClr val="FF6600"/>
                </a:solidFill>
              </a:rPr>
              <a:t>مقدمة</a:t>
            </a:r>
            <a:endParaRPr lang="ar-SA" b="1" dirty="0">
              <a:solidFill>
                <a:srgbClr val="FF6600"/>
              </a:solidFill>
            </a:endParaRPr>
          </a:p>
        </p:txBody>
      </p:sp>
      <p:sp>
        <p:nvSpPr>
          <p:cNvPr id="5123" name="عنصر نائب للمحتوى 2"/>
          <p:cNvSpPr>
            <a:spLocks noGrp="1"/>
          </p:cNvSpPr>
          <p:nvPr>
            <p:ph idx="1"/>
          </p:nvPr>
        </p:nvSpPr>
        <p:spPr>
          <a:xfrm>
            <a:off x="0" y="914400"/>
            <a:ext cx="9144000" cy="5943600"/>
          </a:xfrm>
        </p:spPr>
        <p:txBody>
          <a:bodyPr/>
          <a:lstStyle/>
          <a:p>
            <a:pPr algn="just"/>
            <a:r>
              <a:rPr lang="ar-EG" dirty="0" smtClean="0"/>
              <a:t>يعد </a:t>
            </a:r>
            <a:r>
              <a:rPr lang="ar-EG" dirty="0" smtClean="0"/>
              <a:t>وقت الفراغ والاستفادة منه بطريقة سليمة ومخطط لها علاج للمشكلات السابقة سواء للمشكلات الجنسية أو مشكلة اختيار المهنة.</a:t>
            </a:r>
          </a:p>
          <a:p>
            <a:pPr algn="just"/>
            <a:r>
              <a:rPr lang="ar-EG" dirty="0" smtClean="0"/>
              <a:t> وفى وقت الفراغ نعمل على إشباع رغباتنا وهواياتنا على الرغم من انه قد يعوقها بعض المعوقات </a:t>
            </a:r>
            <a:r>
              <a:rPr lang="ar-EG" dirty="0" err="1" smtClean="0"/>
              <a:t>فى</a:t>
            </a:r>
            <a:r>
              <a:rPr lang="ar-EG" dirty="0" smtClean="0"/>
              <a:t> الحياة ، وفيه يتم التنفيس عن الرغبات المكبوتة مما يخفف على الفرد بعض العبء عن النفوس المشحونة بالانفعالات والصراعات نتيجة هذه الرغبات .</a:t>
            </a:r>
          </a:p>
          <a:p>
            <a:pPr algn="just"/>
            <a:r>
              <a:rPr lang="ar-EG" dirty="0" smtClean="0"/>
              <a:t>كما انه يعمل على اكتساب طاقات جديدة للعمل ويعود الفرد بعدها إلى حياته العادية نفس أكثر هدوءاً وأكثر طمأنينة وأكثر إقبالا على العمل وعلى الحياة. </a:t>
            </a:r>
            <a:endParaRPr lang="en-US" dirty="0" smtClean="0"/>
          </a:p>
          <a:p>
            <a:pPr algn="just" eaLnBrk="1" hangingPunct="1"/>
            <a:endParaRPr lang="ar-SA" dirty="0" smtClean="0"/>
          </a:p>
        </p:txBody>
      </p:sp>
    </p:spTree>
  </p:cSld>
  <p:clrMapOvr>
    <a:masterClrMapping/>
  </p:clrMapOvr>
  <p:transition>
    <p:comb/>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762000"/>
          </a:xfrm>
        </p:spPr>
        <p:txBody>
          <a:bodyPr/>
          <a:lstStyle/>
          <a:p>
            <a:pPr algn="ctr" eaLnBrk="1" hangingPunct="1">
              <a:defRPr/>
            </a:pPr>
            <a:r>
              <a:rPr lang="ar-SA" b="1" dirty="0" smtClean="0">
                <a:solidFill>
                  <a:srgbClr val="FF6600"/>
                </a:solidFill>
              </a:rPr>
              <a:t>مقدمة</a:t>
            </a:r>
            <a:endParaRPr lang="ar-SA" dirty="0">
              <a:solidFill>
                <a:srgbClr val="FF6600"/>
              </a:solidFill>
            </a:endParaRPr>
          </a:p>
        </p:txBody>
      </p:sp>
      <p:sp>
        <p:nvSpPr>
          <p:cNvPr id="12291" name="عنصر نائب للمحتوى 2"/>
          <p:cNvSpPr>
            <a:spLocks noGrp="1"/>
          </p:cNvSpPr>
          <p:nvPr>
            <p:ph idx="1"/>
          </p:nvPr>
        </p:nvSpPr>
        <p:spPr>
          <a:xfrm>
            <a:off x="0" y="914400"/>
            <a:ext cx="9144000" cy="5943600"/>
          </a:xfrm>
        </p:spPr>
        <p:txBody>
          <a:bodyPr/>
          <a:lstStyle/>
          <a:p>
            <a:pPr algn="just">
              <a:lnSpc>
                <a:spcPct val="90000"/>
              </a:lnSpc>
              <a:defRPr/>
            </a:pPr>
            <a:r>
              <a:rPr lang="ar-EG" dirty="0" smtClean="0">
                <a:solidFill>
                  <a:srgbClr val="FF6600"/>
                </a:solidFill>
              </a:rPr>
              <a:t>ما</a:t>
            </a:r>
            <a:r>
              <a:rPr lang="ar-SA" dirty="0" smtClean="0">
                <a:solidFill>
                  <a:srgbClr val="FF6600"/>
                </a:solidFill>
              </a:rPr>
              <a:t> </a:t>
            </a:r>
            <a:r>
              <a:rPr lang="ar-EG" dirty="0" smtClean="0">
                <a:solidFill>
                  <a:srgbClr val="FF6600"/>
                </a:solidFill>
              </a:rPr>
              <a:t>هو وقت الفراغ؟ </a:t>
            </a:r>
          </a:p>
          <a:p>
            <a:pPr algn="just">
              <a:lnSpc>
                <a:spcPct val="90000"/>
              </a:lnSpc>
              <a:defRPr/>
            </a:pPr>
            <a:r>
              <a:rPr lang="ar-EG" dirty="0" smtClean="0">
                <a:solidFill>
                  <a:schemeClr val="bg2">
                    <a:lumMod val="50000"/>
                  </a:schemeClr>
                </a:solidFill>
              </a:rPr>
              <a:t>هو الوقت الذي يقضيه الفرد فى نشاط مقيد يتمكن أثناءه من تحقيق بعض ما يرغب فيه ويميل إليه.</a:t>
            </a:r>
          </a:p>
          <a:p>
            <a:pPr algn="just">
              <a:lnSpc>
                <a:spcPct val="90000"/>
              </a:lnSpc>
              <a:defRPr/>
            </a:pPr>
            <a:r>
              <a:rPr lang="ar-EG" dirty="0" smtClean="0">
                <a:solidFill>
                  <a:schemeClr val="bg2">
                    <a:lumMod val="50000"/>
                  </a:schemeClr>
                </a:solidFill>
              </a:rPr>
              <a:t>أما وقت الراحة الذى يتخلل فترات العمل فهو ليس وقت فراغ لأنه من وقت العمل ،كذلك الفسحة أما إذا</a:t>
            </a:r>
            <a:r>
              <a:rPr lang="ar-SA" dirty="0" smtClean="0">
                <a:solidFill>
                  <a:schemeClr val="bg2">
                    <a:lumMod val="50000"/>
                  </a:schemeClr>
                </a:solidFill>
              </a:rPr>
              <a:t> </a:t>
            </a:r>
            <a:r>
              <a:rPr lang="ar-EG" dirty="0" smtClean="0">
                <a:solidFill>
                  <a:schemeClr val="bg2">
                    <a:lumMod val="50000"/>
                  </a:schemeClr>
                </a:solidFill>
              </a:rPr>
              <a:t>كانت المؤسسة مزودة بأماكن لقضاء هذه الأوقات فيها وخطط الفرد لها وكيفية الاستفادة منها سيكون ذلك محسوبا كأنه وقت فراغ  لدى الفرد.</a:t>
            </a:r>
          </a:p>
          <a:p>
            <a:pPr algn="just">
              <a:lnSpc>
                <a:spcPct val="90000"/>
              </a:lnSpc>
              <a:defRPr/>
            </a:pPr>
            <a:r>
              <a:rPr lang="ar-EG" dirty="0" smtClean="0"/>
              <a:t>  </a:t>
            </a:r>
            <a:endParaRPr lang="en-US" dirty="0" smtClean="0"/>
          </a:p>
          <a:p>
            <a:pPr algn="just" eaLnBrk="1" hangingPunct="1">
              <a:defRPr/>
            </a:pPr>
            <a:endParaRPr lang="ar-SA" dirty="0" smtClean="0"/>
          </a:p>
        </p:txBody>
      </p:sp>
    </p:spTree>
  </p:cSld>
  <p:clrMapOvr>
    <a:masterClrMapping/>
  </p:clrMapOvr>
  <p:transition>
    <p:comb/>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762000"/>
          </a:xfrm>
        </p:spPr>
        <p:txBody>
          <a:bodyPr>
            <a:normAutofit fontScale="90000"/>
          </a:bodyPr>
          <a:lstStyle/>
          <a:p>
            <a:pPr eaLnBrk="1" hangingPunct="1">
              <a:defRPr/>
            </a:pPr>
            <a:r>
              <a:rPr lang="ar-SA" b="1" dirty="0" smtClean="0">
                <a:solidFill>
                  <a:srgbClr val="FF6600"/>
                </a:solidFill>
              </a:rPr>
              <a:t/>
            </a:r>
            <a:br>
              <a:rPr lang="ar-SA" b="1" dirty="0" smtClean="0">
                <a:solidFill>
                  <a:srgbClr val="FF6600"/>
                </a:solidFill>
              </a:rPr>
            </a:br>
            <a:r>
              <a:rPr lang="ar-EG" b="1" dirty="0" smtClean="0">
                <a:solidFill>
                  <a:srgbClr val="FF6600"/>
                </a:solidFill>
              </a:rPr>
              <a:t>العوامل المؤثرة فى شغل أوقات الفراغ</a:t>
            </a:r>
            <a:br>
              <a:rPr lang="ar-EG" b="1" dirty="0" smtClean="0">
                <a:solidFill>
                  <a:srgbClr val="FF6600"/>
                </a:solidFill>
              </a:rPr>
            </a:br>
            <a:endParaRPr lang="ar-SA" dirty="0">
              <a:solidFill>
                <a:srgbClr val="FF6600"/>
              </a:solidFill>
            </a:endParaRPr>
          </a:p>
        </p:txBody>
      </p:sp>
      <p:sp>
        <p:nvSpPr>
          <p:cNvPr id="12291" name="عنصر نائب للمحتوى 2"/>
          <p:cNvSpPr>
            <a:spLocks noGrp="1"/>
          </p:cNvSpPr>
          <p:nvPr>
            <p:ph idx="1"/>
          </p:nvPr>
        </p:nvSpPr>
        <p:spPr>
          <a:xfrm>
            <a:off x="0" y="914400"/>
            <a:ext cx="9144000" cy="5943600"/>
          </a:xfrm>
        </p:spPr>
        <p:txBody>
          <a:bodyPr/>
          <a:lstStyle/>
          <a:p>
            <a:pPr algn="just">
              <a:defRPr/>
            </a:pPr>
            <a:r>
              <a:rPr lang="ar-EG" b="1" dirty="0" smtClean="0">
                <a:solidFill>
                  <a:srgbClr val="FF6600"/>
                </a:solidFill>
              </a:rPr>
              <a:t>العوامل المؤثرة فى شغل أوقات الفراغ: </a:t>
            </a:r>
          </a:p>
          <a:p>
            <a:pPr algn="just">
              <a:defRPr/>
            </a:pPr>
            <a:r>
              <a:rPr lang="ar-EG" dirty="0" smtClean="0">
                <a:solidFill>
                  <a:schemeClr val="bg2">
                    <a:lumMod val="50000"/>
                  </a:schemeClr>
                </a:solidFill>
              </a:rPr>
              <a:t>تتحكم عوامل كثيرة فى شغل أوقات الفراغ منه:</a:t>
            </a:r>
          </a:p>
          <a:p>
            <a:pPr algn="just">
              <a:defRPr/>
            </a:pPr>
            <a:r>
              <a:rPr lang="ar-EG" dirty="0" smtClean="0">
                <a:solidFill>
                  <a:schemeClr val="bg2">
                    <a:lumMod val="50000"/>
                  </a:schemeClr>
                </a:solidFill>
              </a:rPr>
              <a:t>1- البيت : خاصة الأبوان اللذان يؤثران تأثيرا كبيراً فى اتجاهات ابنهما وميوله .كالأسرة التي تحب الاطلاع ، أو الرحلات الطويلة </a:t>
            </a:r>
            <a:endParaRPr lang="en-US" dirty="0" smtClean="0">
              <a:solidFill>
                <a:schemeClr val="bg2">
                  <a:lumMod val="50000"/>
                </a:schemeClr>
              </a:solidFill>
            </a:endParaRPr>
          </a:p>
          <a:p>
            <a:pPr algn="just" eaLnBrk="1" hangingPunct="1">
              <a:defRPr/>
            </a:pPr>
            <a:endParaRPr lang="ar-SA" dirty="0" smtClean="0"/>
          </a:p>
        </p:txBody>
      </p:sp>
    </p:spTree>
  </p:cSld>
  <p:clrMapOvr>
    <a:masterClrMapping/>
  </p:clrMapOvr>
  <p:transition>
    <p:comb/>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762000"/>
          </a:xfrm>
        </p:spPr>
        <p:txBody>
          <a:bodyPr/>
          <a:lstStyle/>
          <a:p>
            <a:pPr eaLnBrk="1" hangingPunct="1">
              <a:defRPr/>
            </a:pPr>
            <a:r>
              <a:rPr lang="ar-EG" b="1" dirty="0" smtClean="0">
                <a:solidFill>
                  <a:srgbClr val="FF6600"/>
                </a:solidFill>
              </a:rPr>
              <a:t>العوامل المؤثرة فى شغل أوقات الفراغ</a:t>
            </a:r>
            <a:endParaRPr lang="ar-SA" dirty="0">
              <a:solidFill>
                <a:srgbClr val="FF6600"/>
              </a:solidFill>
            </a:endParaRPr>
          </a:p>
        </p:txBody>
      </p:sp>
      <p:sp>
        <p:nvSpPr>
          <p:cNvPr id="12291" name="عنصر نائب للمحتوى 2"/>
          <p:cNvSpPr>
            <a:spLocks noGrp="1"/>
          </p:cNvSpPr>
          <p:nvPr>
            <p:ph idx="1"/>
          </p:nvPr>
        </p:nvSpPr>
        <p:spPr>
          <a:xfrm>
            <a:off x="0" y="914400"/>
            <a:ext cx="9144000" cy="5943600"/>
          </a:xfrm>
        </p:spPr>
        <p:txBody>
          <a:bodyPr/>
          <a:lstStyle/>
          <a:p>
            <a:pPr algn="just">
              <a:lnSpc>
                <a:spcPct val="90000"/>
              </a:lnSpc>
              <a:defRPr/>
            </a:pPr>
            <a:r>
              <a:rPr lang="ar-EG" dirty="0" smtClean="0"/>
              <a:t>2</a:t>
            </a:r>
            <a:r>
              <a:rPr lang="ar-EG" dirty="0" smtClean="0">
                <a:solidFill>
                  <a:schemeClr val="bg2">
                    <a:lumMod val="50000"/>
                  </a:schemeClr>
                </a:solidFill>
              </a:rPr>
              <a:t>- اختيارنا لما يشغل وقت فراغنا يجب أن يتفق ويناسب استعداداتنا وإمكانياتنا وميولنا الخاصة . </a:t>
            </a:r>
          </a:p>
          <a:p>
            <a:pPr algn="just">
              <a:lnSpc>
                <a:spcPct val="90000"/>
              </a:lnSpc>
              <a:defRPr/>
            </a:pPr>
            <a:r>
              <a:rPr lang="ar-EG" dirty="0" smtClean="0">
                <a:solidFill>
                  <a:schemeClr val="bg2">
                    <a:lumMod val="50000"/>
                  </a:schemeClr>
                </a:solidFill>
              </a:rPr>
              <a:t>3- يجب نحن أن ندرس بيننا وبين أنفسنا هذه الأمور ونحاول أن نختار نوع النشاط الذى نحبه، ألا نتسرع ونخضع لتأثيرات الغير ونقلدهم . وذلك باختلاف ميولنا وكيفية شغلها فى أوقات الفراغ سواء بمفرده  أو مع الغير . ن </a:t>
            </a:r>
            <a:endParaRPr lang="en-US" dirty="0" smtClean="0">
              <a:solidFill>
                <a:schemeClr val="bg2">
                  <a:lumMod val="50000"/>
                </a:schemeClr>
              </a:solidFill>
            </a:endParaRPr>
          </a:p>
          <a:p>
            <a:pPr algn="just" eaLnBrk="1" hangingPunct="1">
              <a:defRPr/>
            </a:pPr>
            <a:endParaRPr lang="ar-SA" dirty="0" smtClean="0"/>
          </a:p>
        </p:txBody>
      </p:sp>
    </p:spTree>
  </p:cSld>
  <p:clrMapOvr>
    <a:masterClrMapping/>
  </p:clrMapOvr>
  <p:transition>
    <p:comb/>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762000"/>
          </a:xfrm>
        </p:spPr>
        <p:txBody>
          <a:bodyPr/>
          <a:lstStyle/>
          <a:p>
            <a:pPr algn="ctr" eaLnBrk="1" hangingPunct="1">
              <a:defRPr/>
            </a:pPr>
            <a:r>
              <a:rPr lang="ar-SA" dirty="0" smtClean="0">
                <a:solidFill>
                  <a:srgbClr val="FF6600"/>
                </a:solidFill>
              </a:rPr>
              <a:t>مقدمة</a:t>
            </a:r>
            <a:endParaRPr lang="ar-SA" dirty="0">
              <a:solidFill>
                <a:srgbClr val="FF6600"/>
              </a:solidFill>
            </a:endParaRPr>
          </a:p>
        </p:txBody>
      </p:sp>
      <p:sp>
        <p:nvSpPr>
          <p:cNvPr id="12291" name="عنصر نائب للمحتوى 2"/>
          <p:cNvSpPr>
            <a:spLocks noGrp="1"/>
          </p:cNvSpPr>
          <p:nvPr>
            <p:ph idx="1"/>
          </p:nvPr>
        </p:nvSpPr>
        <p:spPr>
          <a:xfrm>
            <a:off x="0" y="914400"/>
            <a:ext cx="9144000" cy="5943600"/>
          </a:xfrm>
        </p:spPr>
        <p:txBody>
          <a:bodyPr/>
          <a:lstStyle/>
          <a:p>
            <a:pPr algn="just" eaLnBrk="1" hangingPunct="1">
              <a:defRPr/>
            </a:pPr>
            <a:r>
              <a:rPr lang="ar-EG" b="1" dirty="0" smtClean="0"/>
              <a:t>تأخذ مشكلة اختيار المهنة صورة الأحلام الجميلة فى مراحل العمر السابقة التي ترتبط بالخيال أكثر من ارتباطها بالواقع  عندما يتخيل الطفل نفس ضابطا أو طبيبا أو مدرسا أو نحو ذلك. وينزل هذا الخيال ارض الواقع بعد الخامسة عشرة والسادسة عشرة، عندما يواجه الشاب مستقبل حياته ماذا يريد أن يكون؟ وأسئلة أخرى كثيرة</a:t>
            </a:r>
            <a:endParaRPr lang="ar-SA" dirty="0" smtClean="0"/>
          </a:p>
        </p:txBody>
      </p:sp>
    </p:spTree>
  </p:cSld>
  <p:clrMapOvr>
    <a:masterClrMapping/>
  </p:clrMapOvr>
  <p:transition>
    <p:comb/>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762000"/>
          </a:xfrm>
        </p:spPr>
        <p:txBody>
          <a:bodyPr/>
          <a:lstStyle/>
          <a:p>
            <a:pPr eaLnBrk="1" hangingPunct="1">
              <a:defRPr/>
            </a:pPr>
            <a:r>
              <a:rPr lang="ar-EG" b="1" dirty="0" smtClean="0">
                <a:solidFill>
                  <a:srgbClr val="FF6600"/>
                </a:solidFill>
              </a:rPr>
              <a:t>العوامل المؤثرة فى شغل أوقات الفراغ</a:t>
            </a:r>
            <a:endParaRPr lang="ar-SA" dirty="0">
              <a:solidFill>
                <a:srgbClr val="FF6600"/>
              </a:solidFill>
            </a:endParaRPr>
          </a:p>
        </p:txBody>
      </p:sp>
      <p:sp>
        <p:nvSpPr>
          <p:cNvPr id="12291" name="عنصر نائب للمحتوى 2"/>
          <p:cNvSpPr>
            <a:spLocks noGrp="1"/>
          </p:cNvSpPr>
          <p:nvPr>
            <p:ph idx="1"/>
          </p:nvPr>
        </p:nvSpPr>
        <p:spPr>
          <a:xfrm>
            <a:off x="0" y="914400"/>
            <a:ext cx="9144000" cy="5943600"/>
          </a:xfrm>
        </p:spPr>
        <p:txBody>
          <a:bodyPr/>
          <a:lstStyle/>
          <a:p>
            <a:pPr algn="just">
              <a:lnSpc>
                <a:spcPct val="90000"/>
              </a:lnSpc>
              <a:defRPr/>
            </a:pPr>
            <a:endParaRPr lang="ar-EG" dirty="0" smtClean="0"/>
          </a:p>
          <a:p>
            <a:pPr algn="just">
              <a:lnSpc>
                <a:spcPct val="90000"/>
              </a:lnSpc>
              <a:defRPr/>
            </a:pPr>
            <a:r>
              <a:rPr lang="ar-EG" dirty="0" smtClean="0"/>
              <a:t>4</a:t>
            </a:r>
            <a:r>
              <a:rPr lang="ar-EG" dirty="0" smtClean="0">
                <a:solidFill>
                  <a:schemeClr val="bg2">
                    <a:lumMod val="50000"/>
                  </a:schemeClr>
                </a:solidFill>
              </a:rPr>
              <a:t>- الظروف الاقتصادية والاجتماعية بدورها ، يجب أن تؤخذ فى الاعتبار ونحن نخطط لشغل أوقات فراغنا.</a:t>
            </a:r>
          </a:p>
          <a:p>
            <a:pPr algn="just">
              <a:lnSpc>
                <a:spcPct val="90000"/>
              </a:lnSpc>
              <a:defRPr/>
            </a:pPr>
            <a:r>
              <a:rPr lang="ar-EG" dirty="0" smtClean="0">
                <a:solidFill>
                  <a:schemeClr val="bg2">
                    <a:lumMod val="50000"/>
                  </a:schemeClr>
                </a:solidFill>
              </a:rPr>
              <a:t> فالتخطيط السليم هو الذى لا</a:t>
            </a:r>
            <a:r>
              <a:rPr lang="ar-SA" dirty="0" smtClean="0">
                <a:solidFill>
                  <a:schemeClr val="bg2">
                    <a:lumMod val="50000"/>
                  </a:schemeClr>
                </a:solidFill>
              </a:rPr>
              <a:t> </a:t>
            </a:r>
            <a:r>
              <a:rPr lang="ar-EG" dirty="0" smtClean="0">
                <a:solidFill>
                  <a:schemeClr val="bg2">
                    <a:lumMod val="50000"/>
                  </a:schemeClr>
                </a:solidFill>
              </a:rPr>
              <a:t>يبدد من الوقت أكثر ما ينبغي ، والذي نحصل منه على اكبر فائدة ممكنة، أو نحصل منه على فائدة تعادل الجهد والنفقات التي تبذل لتحقيقه ، والذي يضمن لنا مصدرا للراحة والمتعة أطول وقت </a:t>
            </a:r>
            <a:r>
              <a:rPr lang="ar-EG" dirty="0" err="1" smtClean="0">
                <a:solidFill>
                  <a:schemeClr val="bg2">
                    <a:lumMod val="50000"/>
                  </a:schemeClr>
                </a:solidFill>
              </a:rPr>
              <a:t>ممك</a:t>
            </a:r>
            <a:r>
              <a:rPr lang="ar-SA" dirty="0" smtClean="0">
                <a:solidFill>
                  <a:schemeClr val="bg2">
                    <a:lumMod val="50000"/>
                  </a:schemeClr>
                </a:solidFill>
              </a:rPr>
              <a:t>ن .</a:t>
            </a:r>
          </a:p>
        </p:txBody>
      </p:sp>
    </p:spTree>
  </p:cSld>
  <p:clrMapOvr>
    <a:masterClrMapping/>
  </p:clrMapOvr>
  <p:transition>
    <p:comb/>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762000"/>
          </a:xfrm>
        </p:spPr>
        <p:txBody>
          <a:bodyPr/>
          <a:lstStyle/>
          <a:p>
            <a:pPr eaLnBrk="1" hangingPunct="1">
              <a:defRPr/>
            </a:pPr>
            <a:r>
              <a:rPr lang="ar-SA" b="1" dirty="0" smtClean="0">
                <a:solidFill>
                  <a:srgbClr val="FF6600"/>
                </a:solidFill>
              </a:rPr>
              <a:t>مجالات شغل أوقات الفراغ</a:t>
            </a:r>
            <a:endParaRPr lang="ar-SA" b="1" dirty="0">
              <a:solidFill>
                <a:srgbClr val="FF6600"/>
              </a:solidFill>
            </a:endParaRPr>
          </a:p>
        </p:txBody>
      </p:sp>
      <p:sp>
        <p:nvSpPr>
          <p:cNvPr id="12291" name="عنصر نائب للمحتوى 2"/>
          <p:cNvSpPr>
            <a:spLocks noGrp="1"/>
          </p:cNvSpPr>
          <p:nvPr>
            <p:ph idx="1"/>
          </p:nvPr>
        </p:nvSpPr>
        <p:spPr>
          <a:xfrm>
            <a:off x="0" y="914400"/>
            <a:ext cx="9144000" cy="5943600"/>
          </a:xfrm>
        </p:spPr>
        <p:txBody>
          <a:bodyPr/>
          <a:lstStyle/>
          <a:p>
            <a:pPr algn="just" eaLnBrk="1" hangingPunct="1"/>
            <a:r>
              <a:rPr lang="ar-SA" smtClean="0"/>
              <a:t>- اغلب المراهقين يقضون أوقات فراغهم خارج المنزل مع مجموعة زملائهم .</a:t>
            </a:r>
          </a:p>
          <a:p>
            <a:pPr algn="just" eaLnBrk="1" hangingPunct="1"/>
            <a:r>
              <a:rPr lang="ar-SA" smtClean="0"/>
              <a:t>رغبة المراهقين هذه في الخروج ومرافقة أصدقائهم الذين من نفس سنهم إحدى خصائص فترة المراهقة التي تتميز بالرغبة في الاستقلال وتكوين العلاقات الخاصة والاشتراك في أوجه النشاط الاجتماعي التي يشاركهم فيه الزملاء ممن هم في مثل سنهم ولهم نفس الميول والاهتمامات .</a:t>
            </a:r>
          </a:p>
          <a:p>
            <a:pPr algn="just" eaLnBrk="1" hangingPunct="1"/>
            <a:r>
              <a:rPr lang="ar-SA" smtClean="0"/>
              <a:t>يلجا الشباب إلى الخروج من المنزل والبحث عن جماعة من نفس سنهم ، هي التي تجعل الكبار يفضلون قضاء أوقات فراغهم مع من هم في مثل سنهم  وجود الميول المشتركة والشعور بالمشكلات الواحدة .</a:t>
            </a:r>
          </a:p>
        </p:txBody>
      </p:sp>
    </p:spTree>
  </p:cSld>
  <p:clrMapOvr>
    <a:masterClrMapping/>
  </p:clrMapOvr>
  <p:transition>
    <p:comb/>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762000"/>
          </a:xfrm>
        </p:spPr>
        <p:txBody>
          <a:bodyPr/>
          <a:lstStyle/>
          <a:p>
            <a:pPr eaLnBrk="1" hangingPunct="1">
              <a:defRPr/>
            </a:pPr>
            <a:r>
              <a:rPr lang="ar-SA" b="1" dirty="0" smtClean="0">
                <a:solidFill>
                  <a:srgbClr val="FF6600"/>
                </a:solidFill>
              </a:rPr>
              <a:t>مجالات شغل أوقات الفراغ</a:t>
            </a:r>
            <a:endParaRPr lang="ar-SA" dirty="0">
              <a:solidFill>
                <a:srgbClr val="FF6600"/>
              </a:solidFill>
            </a:endParaRPr>
          </a:p>
        </p:txBody>
      </p:sp>
      <p:sp>
        <p:nvSpPr>
          <p:cNvPr id="14339" name="عنصر نائب للمحتوى 2"/>
          <p:cNvSpPr>
            <a:spLocks noGrp="1"/>
          </p:cNvSpPr>
          <p:nvPr>
            <p:ph idx="1"/>
          </p:nvPr>
        </p:nvSpPr>
        <p:spPr>
          <a:xfrm>
            <a:off x="0" y="914400"/>
            <a:ext cx="9144000" cy="5943600"/>
          </a:xfrm>
        </p:spPr>
        <p:txBody>
          <a:bodyPr/>
          <a:lstStyle/>
          <a:p>
            <a:pPr algn="just" eaLnBrk="1" hangingPunct="1"/>
            <a:r>
              <a:rPr lang="ar-SA" b="1" smtClean="0">
                <a:solidFill>
                  <a:srgbClr val="FF6600"/>
                </a:solidFill>
              </a:rPr>
              <a:t>الأماكن التي يقضى فيها الشباب أوقات فراغهم هي </a:t>
            </a:r>
          </a:p>
          <a:p>
            <a:pPr algn="just" eaLnBrk="1" hangingPunct="1"/>
            <a:r>
              <a:rPr lang="ar-SA" smtClean="0"/>
              <a:t>1- المقهى </a:t>
            </a:r>
          </a:p>
          <a:p>
            <a:pPr algn="just" eaLnBrk="1" hangingPunct="1"/>
            <a:r>
              <a:rPr lang="ar-SA" smtClean="0"/>
              <a:t>2- المشي في الشارع</a:t>
            </a:r>
          </a:p>
          <a:p>
            <a:pPr algn="just" eaLnBrk="1" hangingPunct="1"/>
            <a:r>
              <a:rPr lang="ar-SA" smtClean="0"/>
              <a:t>3- الوقوف على نواصي الشوارع وفى الميادين</a:t>
            </a:r>
          </a:p>
          <a:p>
            <a:pPr algn="just" eaLnBrk="1" hangingPunct="1"/>
            <a:r>
              <a:rPr lang="ar-SA" smtClean="0"/>
              <a:t>4- السينما</a:t>
            </a:r>
          </a:p>
          <a:p>
            <a:pPr algn="just" eaLnBrk="1" hangingPunct="1"/>
            <a:r>
              <a:rPr lang="ar-SA" smtClean="0"/>
              <a:t>5- مبارات</a:t>
            </a:r>
          </a:p>
          <a:p>
            <a:pPr algn="just" eaLnBrk="1" hangingPunct="1"/>
            <a:r>
              <a:rPr lang="ar-SA" smtClean="0"/>
              <a:t>6- الانترنت</a:t>
            </a:r>
          </a:p>
          <a:p>
            <a:pPr algn="just" eaLnBrk="1" hangingPunct="1"/>
            <a:endParaRPr lang="ar-SA" smtClean="0"/>
          </a:p>
        </p:txBody>
      </p:sp>
    </p:spTree>
  </p:cSld>
  <p:clrMapOvr>
    <a:masterClrMapping/>
  </p:clrMapOvr>
  <p:transition>
    <p:comb/>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762000"/>
          </a:xfrm>
        </p:spPr>
        <p:txBody>
          <a:bodyPr/>
          <a:lstStyle/>
          <a:p>
            <a:pPr eaLnBrk="1" hangingPunct="1">
              <a:defRPr/>
            </a:pPr>
            <a:r>
              <a:rPr lang="ar-SA" b="1" dirty="0" smtClean="0">
                <a:solidFill>
                  <a:srgbClr val="FF6600"/>
                </a:solidFill>
              </a:rPr>
              <a:t>مجالات شغل أوقات الفراغ</a:t>
            </a:r>
            <a:endParaRPr lang="ar-SA" dirty="0">
              <a:solidFill>
                <a:srgbClr val="FF6600"/>
              </a:solidFill>
            </a:endParaRPr>
          </a:p>
        </p:txBody>
      </p:sp>
      <p:sp>
        <p:nvSpPr>
          <p:cNvPr id="15363" name="عنصر نائب للمحتوى 2"/>
          <p:cNvSpPr>
            <a:spLocks noGrp="1"/>
          </p:cNvSpPr>
          <p:nvPr>
            <p:ph idx="1"/>
          </p:nvPr>
        </p:nvSpPr>
        <p:spPr>
          <a:xfrm>
            <a:off x="0" y="914400"/>
            <a:ext cx="9144000" cy="5943600"/>
          </a:xfrm>
        </p:spPr>
        <p:txBody>
          <a:bodyPr/>
          <a:lstStyle/>
          <a:p>
            <a:pPr algn="just" eaLnBrk="1" hangingPunct="1"/>
            <a:r>
              <a:rPr lang="ar-SA" smtClean="0"/>
              <a:t>يجب أن نوفر للمراهقين فرصة الترفيه السليم ومجالات لشغل وقت الفراغ لا تخضع لإشراف الكبار المباشر ، بل تسمح للمراهقين بقدر من الحرية التي يفضلونها مثل الأندية الرياضية والثقافية والجمعيات الفنية والأدبية .</a:t>
            </a:r>
          </a:p>
          <a:p>
            <a:pPr algn="just" eaLnBrk="1" hangingPunct="1"/>
            <a:r>
              <a:rPr lang="ar-SA" smtClean="0"/>
              <a:t>لكن ما هي أنواع النشاط التي يمكن أن تمارسها الشباب من خلال هذه المجالات ، وخلال أوقات فراغهم بصفة عامة .</a:t>
            </a:r>
          </a:p>
        </p:txBody>
      </p:sp>
    </p:spTree>
  </p:cSld>
  <p:clrMapOvr>
    <a:masterClrMapping/>
  </p:clrMapOvr>
  <p:transition>
    <p:comb/>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762000"/>
          </a:xfrm>
        </p:spPr>
        <p:txBody>
          <a:bodyPr/>
          <a:lstStyle/>
          <a:p>
            <a:pPr eaLnBrk="1" hangingPunct="1">
              <a:defRPr/>
            </a:pPr>
            <a:r>
              <a:rPr lang="ar-SA" b="1" dirty="0" smtClean="0">
                <a:solidFill>
                  <a:srgbClr val="FF6600"/>
                </a:solidFill>
              </a:rPr>
              <a:t>مجالات شغل أوقات الفراغ</a:t>
            </a:r>
            <a:endParaRPr lang="ar-SA" dirty="0">
              <a:solidFill>
                <a:srgbClr val="FF6600"/>
              </a:solidFill>
            </a:endParaRPr>
          </a:p>
        </p:txBody>
      </p:sp>
      <p:sp>
        <p:nvSpPr>
          <p:cNvPr id="16387" name="عنصر نائب للمحتوى 2"/>
          <p:cNvSpPr>
            <a:spLocks noGrp="1"/>
          </p:cNvSpPr>
          <p:nvPr>
            <p:ph idx="1"/>
          </p:nvPr>
        </p:nvSpPr>
        <p:spPr>
          <a:xfrm>
            <a:off x="0" y="914400"/>
            <a:ext cx="9144000" cy="5943600"/>
          </a:xfrm>
        </p:spPr>
        <p:txBody>
          <a:bodyPr/>
          <a:lstStyle/>
          <a:p>
            <a:pPr algn="just" eaLnBrk="1" hangingPunct="1"/>
            <a:r>
              <a:rPr lang="ar-SA" b="1" dirty="0" smtClean="0">
                <a:solidFill>
                  <a:srgbClr val="000000"/>
                </a:solidFill>
              </a:rPr>
              <a:t>1</a:t>
            </a:r>
            <a:r>
              <a:rPr lang="ar-SA" b="1" dirty="0" smtClean="0">
                <a:solidFill>
                  <a:srgbClr val="FF0000"/>
                </a:solidFill>
              </a:rPr>
              <a:t>- القراءة</a:t>
            </a:r>
          </a:p>
          <a:p>
            <a:pPr algn="just" eaLnBrk="1" hangingPunct="1"/>
            <a:r>
              <a:rPr lang="ar-SA" b="1" dirty="0" smtClean="0">
                <a:solidFill>
                  <a:srgbClr val="000000"/>
                </a:solidFill>
              </a:rPr>
              <a:t>هي أكثر أنواع النشاط استخداما من الشباب . يقبل عليها الجميع لسهولة الطريق إليها ، ولان كل واحد يجد ما يحبه ويميل إليه .</a:t>
            </a:r>
          </a:p>
          <a:p>
            <a:pPr algn="just" eaLnBrk="1" hangingPunct="1"/>
            <a:endParaRPr lang="ar-SA" b="1" dirty="0" smtClean="0">
              <a:solidFill>
                <a:srgbClr val="000000"/>
              </a:solidFill>
            </a:endParaRPr>
          </a:p>
          <a:p>
            <a:pPr algn="just" eaLnBrk="1" hangingPunct="1"/>
            <a:r>
              <a:rPr lang="ar-SA" b="1" dirty="0" smtClean="0">
                <a:solidFill>
                  <a:srgbClr val="FF0000"/>
                </a:solidFill>
              </a:rPr>
              <a:t>2- النشاط </a:t>
            </a:r>
            <a:r>
              <a:rPr lang="ar-SA" b="1" dirty="0" err="1" smtClean="0">
                <a:solidFill>
                  <a:srgbClr val="FF0000"/>
                </a:solidFill>
              </a:rPr>
              <a:t>الابداعى</a:t>
            </a:r>
            <a:endParaRPr lang="ar-SA" b="1" dirty="0" smtClean="0">
              <a:solidFill>
                <a:srgbClr val="FF0000"/>
              </a:solidFill>
            </a:endParaRPr>
          </a:p>
          <a:p>
            <a:pPr algn="just" eaLnBrk="1" hangingPunct="1"/>
            <a:r>
              <a:rPr lang="ar-SA" b="1" dirty="0" smtClean="0">
                <a:solidFill>
                  <a:srgbClr val="000000"/>
                </a:solidFill>
              </a:rPr>
              <a:t>من الشباب من يتميز في ناحية أو أخرى من نواحي النشاط </a:t>
            </a:r>
            <a:r>
              <a:rPr lang="ar-SA" b="1" dirty="0" err="1" smtClean="0">
                <a:solidFill>
                  <a:srgbClr val="000000"/>
                </a:solidFill>
              </a:rPr>
              <a:t>الابداعى</a:t>
            </a:r>
            <a:r>
              <a:rPr lang="ar-SA" b="1" dirty="0" smtClean="0">
                <a:solidFill>
                  <a:srgbClr val="000000"/>
                </a:solidFill>
              </a:rPr>
              <a:t> </a:t>
            </a:r>
          </a:p>
          <a:p>
            <a:pPr algn="just" eaLnBrk="1" hangingPunct="1"/>
            <a:r>
              <a:rPr lang="ar-SA" b="1" dirty="0" smtClean="0">
                <a:solidFill>
                  <a:srgbClr val="000000"/>
                </a:solidFill>
              </a:rPr>
              <a:t>الموهبة في النواحي العلمية  </a:t>
            </a:r>
          </a:p>
        </p:txBody>
      </p:sp>
    </p:spTree>
  </p:cSld>
  <p:clrMapOvr>
    <a:masterClrMapping/>
  </p:clrMapOvr>
  <p:transition>
    <p:comb/>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762000"/>
          </a:xfrm>
        </p:spPr>
        <p:txBody>
          <a:bodyPr/>
          <a:lstStyle/>
          <a:p>
            <a:pPr eaLnBrk="1" hangingPunct="1">
              <a:defRPr/>
            </a:pPr>
            <a:r>
              <a:rPr lang="ar-SA" b="1" dirty="0" smtClean="0">
                <a:solidFill>
                  <a:srgbClr val="FF6600"/>
                </a:solidFill>
              </a:rPr>
              <a:t>مجالات شغل أوقات الفراغ</a:t>
            </a:r>
            <a:endParaRPr lang="ar-SA" dirty="0">
              <a:solidFill>
                <a:srgbClr val="FF6600"/>
              </a:solidFill>
            </a:endParaRPr>
          </a:p>
        </p:txBody>
      </p:sp>
      <p:sp>
        <p:nvSpPr>
          <p:cNvPr id="17411" name="عنصر نائب للمحتوى 2"/>
          <p:cNvSpPr>
            <a:spLocks noGrp="1"/>
          </p:cNvSpPr>
          <p:nvPr>
            <p:ph idx="1"/>
          </p:nvPr>
        </p:nvSpPr>
        <p:spPr>
          <a:xfrm>
            <a:off x="0" y="914400"/>
            <a:ext cx="9144000" cy="5943600"/>
          </a:xfrm>
        </p:spPr>
        <p:txBody>
          <a:bodyPr/>
          <a:lstStyle/>
          <a:p>
            <a:pPr algn="just" eaLnBrk="1" hangingPunct="1"/>
            <a:r>
              <a:rPr lang="ar-SA" smtClean="0"/>
              <a:t>3- </a:t>
            </a:r>
            <a:r>
              <a:rPr lang="ar-SA" smtClean="0">
                <a:solidFill>
                  <a:srgbClr val="FF6600"/>
                </a:solidFill>
              </a:rPr>
              <a:t>النشاط الرياضي</a:t>
            </a:r>
          </a:p>
          <a:p>
            <a:pPr algn="just" eaLnBrk="1" hangingPunct="1"/>
            <a:r>
              <a:rPr lang="ar-SA" smtClean="0"/>
              <a:t>النشاط الرياضي هو احد المجالات الرئيسية التي يتجه إليها الشباب في أوقات فراغهم كمتنفس طبيعي لطاقتهم وحيوتهم التي تشبع عن هذا الطريق .</a:t>
            </a:r>
          </a:p>
          <a:p>
            <a:pPr algn="just" eaLnBrk="1" hangingPunct="1"/>
            <a:r>
              <a:rPr lang="ar-SA" smtClean="0"/>
              <a:t>أنواع النشاط الرياضي كثيرة ومعروفة ، يمكن أن يختار من بينها ما يميل الفرد إليه وما يتفق مع استعداد وإمكانياته .</a:t>
            </a:r>
          </a:p>
          <a:p>
            <a:pPr algn="just" eaLnBrk="1" hangingPunct="1"/>
            <a:endParaRPr lang="ar-SA" smtClean="0"/>
          </a:p>
          <a:p>
            <a:pPr algn="just" eaLnBrk="1" hangingPunct="1"/>
            <a:r>
              <a:rPr lang="ar-SA" smtClean="0">
                <a:solidFill>
                  <a:srgbClr val="FF6600"/>
                </a:solidFill>
              </a:rPr>
              <a:t>4- النشاط الترفيهي</a:t>
            </a:r>
          </a:p>
          <a:p>
            <a:pPr algn="just" eaLnBrk="1" hangingPunct="1"/>
            <a:r>
              <a:rPr lang="ar-SA" smtClean="0"/>
              <a:t>يرتبط وقت الفراغ في أذهان الشباب بالترفيه والتلويح عن النفس </a:t>
            </a:r>
          </a:p>
          <a:p>
            <a:pPr algn="just" eaLnBrk="1" hangingPunct="1"/>
            <a:endParaRPr lang="ar-SA" smtClean="0"/>
          </a:p>
        </p:txBody>
      </p:sp>
    </p:spTree>
  </p:cSld>
  <p:clrMapOvr>
    <a:masterClrMapping/>
  </p:clrMapOvr>
  <p:transition>
    <p:comb/>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762000"/>
          </a:xfrm>
        </p:spPr>
        <p:txBody>
          <a:bodyPr/>
          <a:lstStyle/>
          <a:p>
            <a:pPr eaLnBrk="1" hangingPunct="1">
              <a:defRPr/>
            </a:pPr>
            <a:r>
              <a:rPr lang="ar-EG" b="1" dirty="0" err="1" smtClean="0">
                <a:solidFill>
                  <a:srgbClr val="FF6600"/>
                </a:solidFill>
              </a:rPr>
              <a:t>ال</a:t>
            </a:r>
            <a:r>
              <a:rPr lang="ar-SA" b="1" dirty="0" smtClean="0">
                <a:solidFill>
                  <a:srgbClr val="FF6600"/>
                </a:solidFill>
              </a:rPr>
              <a:t>مراجع</a:t>
            </a:r>
            <a:endParaRPr lang="ar-SA" dirty="0"/>
          </a:p>
        </p:txBody>
      </p:sp>
      <p:sp>
        <p:nvSpPr>
          <p:cNvPr id="35843" name="عنصر نائب للمحتوى 2"/>
          <p:cNvSpPr>
            <a:spLocks noGrp="1"/>
          </p:cNvSpPr>
          <p:nvPr>
            <p:ph idx="1"/>
          </p:nvPr>
        </p:nvSpPr>
        <p:spPr>
          <a:xfrm>
            <a:off x="0" y="914400"/>
            <a:ext cx="9144000" cy="5943600"/>
          </a:xfrm>
        </p:spPr>
        <p:txBody>
          <a:bodyPr/>
          <a:lstStyle/>
          <a:p>
            <a:pPr algn="just" eaLnBrk="1" hangingPunct="1"/>
            <a:r>
              <a:rPr lang="ar-SA" smtClean="0">
                <a:solidFill>
                  <a:srgbClr val="000000"/>
                </a:solidFill>
              </a:rPr>
              <a:t>محمد عودة الريماوى (2003) . علم النفس النمو ( الطفولة والمراهقة ) . عمان : دار المسيرة .</a:t>
            </a:r>
          </a:p>
          <a:p>
            <a:pPr algn="just" eaLnBrk="1" hangingPunct="1"/>
            <a:r>
              <a:rPr lang="ar-SA" smtClean="0">
                <a:solidFill>
                  <a:srgbClr val="000000"/>
                </a:solidFill>
              </a:rPr>
              <a:t>إبراهيم وجيه محمود ( 1981) . المراهقة خصائصها ومشكلاتها .القاهرة : دار المعارف</a:t>
            </a:r>
            <a:endParaRPr lang="ar-SA" smtClean="0"/>
          </a:p>
        </p:txBody>
      </p:sp>
    </p:spTree>
  </p:cSld>
  <p:clrMapOvr>
    <a:masterClrMapping/>
  </p:clrMapOvr>
  <p:transition>
    <p:comb/>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762000"/>
          </a:xfrm>
        </p:spPr>
        <p:txBody>
          <a:bodyPr/>
          <a:lstStyle/>
          <a:p>
            <a:pPr algn="ctr" eaLnBrk="1" hangingPunct="1">
              <a:defRPr/>
            </a:pPr>
            <a:r>
              <a:rPr lang="ar-SA" dirty="0" smtClean="0">
                <a:solidFill>
                  <a:srgbClr val="FF6600"/>
                </a:solidFill>
              </a:rPr>
              <a:t>مقدمة</a:t>
            </a:r>
            <a:endParaRPr lang="ar-SA" dirty="0"/>
          </a:p>
        </p:txBody>
      </p:sp>
      <p:sp>
        <p:nvSpPr>
          <p:cNvPr id="12291" name="عنصر نائب للمحتوى 2"/>
          <p:cNvSpPr>
            <a:spLocks noGrp="1"/>
          </p:cNvSpPr>
          <p:nvPr>
            <p:ph idx="1"/>
          </p:nvPr>
        </p:nvSpPr>
        <p:spPr>
          <a:xfrm>
            <a:off x="0" y="914400"/>
            <a:ext cx="9144000" cy="5943600"/>
          </a:xfrm>
        </p:spPr>
        <p:txBody>
          <a:bodyPr/>
          <a:lstStyle/>
          <a:p>
            <a:pPr algn="just" eaLnBrk="1" hangingPunct="1">
              <a:defRPr/>
            </a:pPr>
            <a:r>
              <a:rPr lang="ar-EG" b="1" dirty="0" smtClean="0"/>
              <a:t> قد يختار المراهق مهنة ويغيرها بعد مدة ثم يلتحق بأخرى ثم يتركها ويغيرها بأخرى وغير ذلك ، وهذا لانه لا يفكر فى هذا الامر عادة تفكيرا واقعيا موضوعيا ولا يضع خطة سابقة بماذا ان</a:t>
            </a:r>
            <a:r>
              <a:rPr lang="ar-EG" b="1" dirty="0" smtClean="0"/>
              <a:t> يريد؟ فضلا عن المساعدة الضئيلة التي </a:t>
            </a:r>
            <a:r>
              <a:rPr lang="ar-EG" b="1" dirty="0" smtClean="0"/>
              <a:t>يتل</a:t>
            </a:r>
            <a:r>
              <a:rPr lang="ar-SA" b="1" dirty="0" smtClean="0"/>
              <a:t>ق</a:t>
            </a:r>
            <a:r>
              <a:rPr lang="ar-EG" b="1" dirty="0" err="1" smtClean="0"/>
              <a:t>اها</a:t>
            </a:r>
            <a:r>
              <a:rPr lang="ar-EG" b="1" dirty="0" smtClean="0"/>
              <a:t> من الأسرة أو المدرسة بطبيعة المهن وغير ذلك.</a:t>
            </a:r>
            <a:endParaRPr lang="ar-SA" dirty="0" smtClean="0"/>
          </a:p>
        </p:txBody>
      </p:sp>
    </p:spTree>
  </p:cSld>
  <p:clrMapOvr>
    <a:masterClrMapping/>
  </p:clrMapOvr>
  <p:transition>
    <p:comb/>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28600"/>
            <a:ext cx="8229600" cy="609600"/>
          </a:xfrm>
        </p:spPr>
        <p:txBody>
          <a:bodyPr>
            <a:normAutofit fontScale="90000"/>
          </a:bodyPr>
          <a:lstStyle/>
          <a:p>
            <a:pPr algn="ctr">
              <a:defRPr/>
            </a:pPr>
            <a:r>
              <a:rPr lang="ar-EG" sz="4000" dirty="0">
                <a:solidFill>
                  <a:srgbClr val="FF9900"/>
                </a:solidFill>
              </a:rPr>
              <a:t>العوامل المؤثرة فى اختيار المهنة</a:t>
            </a:r>
            <a:endParaRPr lang="en-US" sz="4000" dirty="0">
              <a:solidFill>
                <a:srgbClr val="FF9900"/>
              </a:solidFill>
            </a:endParaRPr>
          </a:p>
        </p:txBody>
      </p:sp>
      <p:sp>
        <p:nvSpPr>
          <p:cNvPr id="15363" name="Rectangle 3"/>
          <p:cNvSpPr>
            <a:spLocks noGrp="1" noChangeArrowheads="1"/>
          </p:cNvSpPr>
          <p:nvPr>
            <p:ph idx="1"/>
          </p:nvPr>
        </p:nvSpPr>
        <p:spPr>
          <a:xfrm>
            <a:off x="0" y="838200"/>
            <a:ext cx="9144000" cy="6019800"/>
          </a:xfrm>
        </p:spPr>
        <p:txBody>
          <a:bodyPr/>
          <a:lstStyle/>
          <a:p>
            <a:pPr algn="just">
              <a:defRPr/>
            </a:pPr>
            <a:r>
              <a:rPr lang="ar-EG" sz="2800" b="1" dirty="0">
                <a:effectLst>
                  <a:outerShdw blurRad="38100" dist="38100" dir="2700000" algn="tl">
                    <a:srgbClr val="000000"/>
                  </a:outerShdw>
                </a:effectLst>
              </a:rPr>
              <a:t>يمكن تقسيم هذه العوامل </a:t>
            </a:r>
            <a:r>
              <a:rPr lang="ar-EG" sz="2800" b="1" dirty="0" smtClean="0">
                <a:effectLst>
                  <a:outerShdw blurRad="38100" dist="38100" dir="2700000" algn="tl">
                    <a:srgbClr val="000000"/>
                  </a:outerShdw>
                </a:effectLst>
              </a:rPr>
              <a:t>إلى </a:t>
            </a:r>
            <a:r>
              <a:rPr lang="ar-EG" sz="2800" b="1" dirty="0">
                <a:effectLst>
                  <a:outerShdw blurRad="38100" dist="38100" dir="2700000" algn="tl">
                    <a:srgbClr val="000000"/>
                  </a:outerShdw>
                </a:effectLst>
              </a:rPr>
              <a:t>مجموعتين هما :-</a:t>
            </a:r>
          </a:p>
          <a:p>
            <a:pPr algn="just">
              <a:defRPr/>
            </a:pPr>
            <a:r>
              <a:rPr lang="ar-EG" sz="2800" b="1" dirty="0">
                <a:effectLst>
                  <a:outerShdw blurRad="38100" dist="38100" dir="2700000" algn="tl">
                    <a:srgbClr val="000000"/>
                  </a:outerShdw>
                </a:effectLst>
              </a:rPr>
              <a:t>1- العوامل الذاتية                   2- العوامل البيئية.</a:t>
            </a:r>
          </a:p>
          <a:p>
            <a:pPr algn="just">
              <a:defRPr/>
            </a:pPr>
            <a:r>
              <a:rPr lang="ar-EG" b="1" dirty="0" smtClean="0">
                <a:solidFill>
                  <a:srgbClr val="FF6600"/>
                </a:solidFill>
                <a:effectLst>
                  <a:outerShdw blurRad="38100" dist="38100" dir="2700000" algn="tl">
                    <a:srgbClr val="000000"/>
                  </a:outerShdw>
                </a:effectLst>
              </a:rPr>
              <a:t>أولا: </a:t>
            </a:r>
            <a:r>
              <a:rPr lang="ar-EG" b="1" dirty="0">
                <a:solidFill>
                  <a:srgbClr val="FF6600"/>
                </a:solidFill>
                <a:effectLst>
                  <a:outerShdw blurRad="38100" dist="38100" dir="2700000" algn="tl">
                    <a:srgbClr val="000000"/>
                  </a:outerShdw>
                </a:effectLst>
              </a:rPr>
              <a:t>العوامل الذاتية</a:t>
            </a:r>
            <a:r>
              <a:rPr lang="ar-EG" sz="2800" b="1" dirty="0">
                <a:solidFill>
                  <a:srgbClr val="FF6600"/>
                </a:solidFill>
                <a:effectLst>
                  <a:outerShdw blurRad="38100" dist="38100" dir="2700000" algn="tl">
                    <a:srgbClr val="000000"/>
                  </a:outerShdw>
                </a:effectLst>
              </a:rPr>
              <a:t>: </a:t>
            </a:r>
            <a:endParaRPr lang="ar-SA" sz="2800" b="1" dirty="0" smtClean="0">
              <a:solidFill>
                <a:srgbClr val="FF6600"/>
              </a:solidFill>
              <a:effectLst>
                <a:outerShdw blurRad="38100" dist="38100" dir="2700000" algn="tl">
                  <a:srgbClr val="000000"/>
                </a:outerShdw>
              </a:effectLst>
            </a:endParaRPr>
          </a:p>
          <a:p>
            <a:pPr algn="just">
              <a:defRPr/>
            </a:pPr>
            <a:r>
              <a:rPr lang="ar-EG" sz="2800" b="1" dirty="0" smtClean="0">
                <a:effectLst>
                  <a:outerShdw blurRad="38100" dist="38100" dir="2700000" algn="tl">
                    <a:srgbClr val="000000"/>
                  </a:outerShdw>
                </a:effectLst>
              </a:rPr>
              <a:t>اى </a:t>
            </a:r>
            <a:r>
              <a:rPr lang="ar-EG" sz="2800" b="1" dirty="0">
                <a:effectLst>
                  <a:outerShdw blurRad="38100" dist="38100" dir="2700000" algn="tl">
                    <a:srgbClr val="000000"/>
                  </a:outerShdw>
                </a:effectLst>
              </a:rPr>
              <a:t>العوامل </a:t>
            </a:r>
            <a:r>
              <a:rPr lang="ar-EG" sz="2800" b="1" dirty="0" smtClean="0">
                <a:effectLst>
                  <a:outerShdw blurRad="38100" dist="38100" dir="2700000" algn="tl">
                    <a:srgbClr val="000000"/>
                  </a:outerShdw>
                </a:effectLst>
              </a:rPr>
              <a:t>التي </a:t>
            </a:r>
            <a:r>
              <a:rPr lang="ar-EG" sz="2800" b="1" dirty="0">
                <a:effectLst>
                  <a:outerShdw blurRad="38100" dist="38100" dir="2700000" algn="tl">
                    <a:srgbClr val="000000"/>
                  </a:outerShdw>
                </a:effectLst>
              </a:rPr>
              <a:t>ترجع </a:t>
            </a:r>
            <a:r>
              <a:rPr lang="ar-EG" sz="2800" b="1" dirty="0" smtClean="0">
                <a:effectLst>
                  <a:outerShdw blurRad="38100" dist="38100" dir="2700000" algn="tl">
                    <a:srgbClr val="000000"/>
                  </a:outerShdw>
                </a:effectLst>
              </a:rPr>
              <a:t>إلى </a:t>
            </a:r>
            <a:r>
              <a:rPr lang="ar-EG" sz="2800" b="1" dirty="0">
                <a:effectLst>
                  <a:outerShdw blurRad="38100" dist="38100" dir="2700000" algn="tl">
                    <a:srgbClr val="000000"/>
                  </a:outerShdw>
                </a:effectLst>
              </a:rPr>
              <a:t>ذات الفرد نفسه، كالدوافع </a:t>
            </a:r>
            <a:r>
              <a:rPr lang="ar-EG" sz="2800" b="1" dirty="0" smtClean="0">
                <a:effectLst>
                  <a:outerShdw blurRad="38100" dist="38100" dir="2700000" algn="tl">
                    <a:srgbClr val="000000"/>
                  </a:outerShdw>
                </a:effectLst>
              </a:rPr>
              <a:t>والإمكانيات </a:t>
            </a:r>
            <a:r>
              <a:rPr lang="ar-EG" sz="2800" b="1" dirty="0">
                <a:effectLst>
                  <a:outerShdw blurRad="38100" dist="38100" dir="2700000" algn="tl">
                    <a:srgbClr val="000000"/>
                  </a:outerShdw>
                </a:effectLst>
              </a:rPr>
              <a:t>والتطلعات وغير ذلك نذكر منها </a:t>
            </a:r>
            <a:r>
              <a:rPr lang="ar-EG" sz="2800" b="1" dirty="0" smtClean="0">
                <a:effectLst>
                  <a:outerShdw blurRad="38100" dist="38100" dir="2700000" algn="tl">
                    <a:srgbClr val="000000"/>
                  </a:outerShdw>
                </a:effectLst>
              </a:rPr>
              <a:t>:-</a:t>
            </a:r>
            <a:endParaRPr lang="ar-SA" sz="2800" b="1" dirty="0">
              <a:effectLst>
                <a:outerShdw blurRad="38100" dist="38100" dir="2700000" algn="tl">
                  <a:srgbClr val="000000"/>
                </a:outerShdw>
              </a:effectLst>
            </a:endParaRPr>
          </a:p>
        </p:txBody>
      </p:sp>
    </p:spTree>
  </p:cSld>
  <p:clrMapOvr>
    <a:masterClrMapping/>
  </p:clrMapOvr>
  <p:transition>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762000"/>
          </a:xfrm>
        </p:spPr>
        <p:txBody>
          <a:bodyPr/>
          <a:lstStyle/>
          <a:p>
            <a:pPr algn="ctr" eaLnBrk="1" hangingPunct="1">
              <a:defRPr/>
            </a:pPr>
            <a:r>
              <a:rPr lang="ar-EG" dirty="0" smtClean="0">
                <a:solidFill>
                  <a:srgbClr val="FF9900"/>
                </a:solidFill>
              </a:rPr>
              <a:t>العوامل المؤثرة فى اختيار المهنة</a:t>
            </a:r>
            <a:endParaRPr lang="ar-SA" dirty="0"/>
          </a:p>
        </p:txBody>
      </p:sp>
      <p:sp>
        <p:nvSpPr>
          <p:cNvPr id="12291" name="عنصر نائب للمحتوى 2"/>
          <p:cNvSpPr>
            <a:spLocks noGrp="1"/>
          </p:cNvSpPr>
          <p:nvPr>
            <p:ph idx="1"/>
          </p:nvPr>
        </p:nvSpPr>
        <p:spPr>
          <a:xfrm>
            <a:off x="0" y="914400"/>
            <a:ext cx="9144000" cy="5943600"/>
          </a:xfrm>
        </p:spPr>
        <p:txBody>
          <a:bodyPr/>
          <a:lstStyle/>
          <a:p>
            <a:pPr algn="just">
              <a:buFontTx/>
              <a:buNone/>
              <a:defRPr/>
            </a:pPr>
            <a:r>
              <a:rPr lang="ar-EG" b="1" dirty="0" smtClean="0">
                <a:solidFill>
                  <a:srgbClr val="FF6600"/>
                </a:solidFill>
                <a:effectLst>
                  <a:outerShdw blurRad="38100" dist="38100" dir="2700000" algn="tl">
                    <a:srgbClr val="000000"/>
                  </a:outerShdw>
                </a:effectLst>
              </a:rPr>
              <a:t>1- دوافع الفرد: </a:t>
            </a:r>
            <a:endParaRPr lang="ar-SA" b="1" dirty="0" smtClean="0">
              <a:solidFill>
                <a:srgbClr val="FF6600"/>
              </a:solidFill>
              <a:effectLst>
                <a:outerShdw blurRad="38100" dist="38100" dir="2700000" algn="tl">
                  <a:srgbClr val="000000"/>
                </a:outerShdw>
              </a:effectLst>
            </a:endParaRPr>
          </a:p>
          <a:p>
            <a:pPr algn="just">
              <a:defRPr/>
            </a:pPr>
            <a:r>
              <a:rPr lang="ar-EG" b="1" dirty="0" smtClean="0"/>
              <a:t>وهى تتنوع مابين الرغبة فى الحصول على اكبر قدر من المنفعة المادية لقاء العمل ، او المظهر الاجتماعى للمهنة كمهنة الضابط او الطبيب، وهذه دوافع واضحة المصدر يستطيع التحكم فيها ، اما الدوافع التى لا يمكن مواجهتها وفى نفس الوقت ذات تاثير على سلوكياته هى الدوافع اللاشعورية ، كالطفل الذى يلاقى معاملة سيئة من مدرسته ، عندما يكبر يكون مدرسا لينتقم لنفسه من التلاميذ الصغار ، او دافع الرغبة فى اثبات الذات ،يبحث عن التفوق ويشتغل فى مهن كالطب مثلا ،فلابد من اشباع الدافع سواء كان شعوريا او غير شعوريا بطريقة مناسبة.  </a:t>
            </a:r>
            <a:endParaRPr lang="ar-SA" b="1" dirty="0" smtClean="0"/>
          </a:p>
          <a:p>
            <a:pPr eaLnBrk="1" hangingPunct="1">
              <a:defRPr/>
            </a:pPr>
            <a:endParaRPr lang="ar-SA" dirty="0" smtClean="0"/>
          </a:p>
        </p:txBody>
      </p:sp>
    </p:spTree>
  </p:cSld>
  <p:clrMapOvr>
    <a:masterClrMapping/>
  </p:clrMapOvr>
  <p:transition>
    <p:comb/>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28600"/>
            <a:ext cx="8229600" cy="457200"/>
          </a:xfrm>
        </p:spPr>
        <p:txBody>
          <a:bodyPr>
            <a:normAutofit fontScale="90000"/>
          </a:bodyPr>
          <a:lstStyle/>
          <a:p>
            <a:pPr algn="ctr">
              <a:defRPr/>
            </a:pPr>
            <a:r>
              <a:rPr lang="ar-EG" sz="4000" dirty="0">
                <a:solidFill>
                  <a:srgbClr val="FF9900"/>
                </a:solidFill>
              </a:rPr>
              <a:t>العوامل المؤثرة فى اختيار المهنة</a:t>
            </a:r>
            <a:endParaRPr lang="en-US" sz="4000" dirty="0">
              <a:solidFill>
                <a:srgbClr val="FF9900"/>
              </a:solidFill>
            </a:endParaRPr>
          </a:p>
        </p:txBody>
      </p:sp>
      <p:sp>
        <p:nvSpPr>
          <p:cNvPr id="16387" name="Rectangle 3"/>
          <p:cNvSpPr>
            <a:spLocks noGrp="1" noChangeArrowheads="1"/>
          </p:cNvSpPr>
          <p:nvPr>
            <p:ph idx="1"/>
          </p:nvPr>
        </p:nvSpPr>
        <p:spPr>
          <a:xfrm>
            <a:off x="0" y="838200"/>
            <a:ext cx="9144000" cy="6019800"/>
          </a:xfrm>
        </p:spPr>
        <p:txBody>
          <a:bodyPr/>
          <a:lstStyle/>
          <a:p>
            <a:pPr algn="just">
              <a:defRPr/>
            </a:pPr>
            <a:r>
              <a:rPr lang="ar-EG" b="1" dirty="0">
                <a:solidFill>
                  <a:srgbClr val="FF6600"/>
                </a:solidFill>
                <a:effectLst>
                  <a:outerShdw blurRad="38100" dist="38100" dir="2700000" algn="tl">
                    <a:srgbClr val="000000"/>
                  </a:outerShdw>
                </a:effectLst>
              </a:rPr>
              <a:t>2- الاستعدادات والصفات الشخصية والمهارات الخاصة :</a:t>
            </a:r>
          </a:p>
          <a:p>
            <a:pPr algn="just">
              <a:buFontTx/>
              <a:buNone/>
              <a:defRPr/>
            </a:pPr>
            <a:r>
              <a:rPr lang="ar-EG" dirty="0"/>
              <a:t>    </a:t>
            </a:r>
            <a:r>
              <a:rPr lang="ar-EG" b="1" dirty="0"/>
              <a:t>قد تكون مشكلة الشاب عند اختيار مهنته </a:t>
            </a:r>
            <a:r>
              <a:rPr lang="ar-EG" b="1" dirty="0" smtClean="0"/>
              <a:t>هي </a:t>
            </a:r>
            <a:r>
              <a:rPr lang="ar-EG" b="1" dirty="0"/>
              <a:t>عدم توافر الصفات والخصائص المناسبة لها فيه . كالصفات البدنية </a:t>
            </a:r>
            <a:r>
              <a:rPr lang="ar-EG" b="1" dirty="0" smtClean="0"/>
              <a:t>أو </a:t>
            </a:r>
            <a:r>
              <a:rPr lang="ar-EG" b="1" dirty="0"/>
              <a:t>الاستعدادات العقلية </a:t>
            </a:r>
            <a:r>
              <a:rPr lang="ar-EG" b="1" dirty="0" smtClean="0"/>
              <a:t>أو </a:t>
            </a:r>
            <a:r>
              <a:rPr lang="ar-EG" b="1" dirty="0"/>
              <a:t>المهارات الخاصة ، او الصفات والسمات الشخصية، وما يزيد الامر صعوبة هو ايضا الشاب ذو المواهب المتعددة والحساسية الزائدة لديه تجاه مهنته فى المستقبل لان تفكيره واسلوب حياته يكون مختلف ورغم ذلك الا انه اقدر على التحكم فى الموقف واقدر على التوافق من الشخص الذى تنقصه القدرة والاستعداد.</a:t>
            </a:r>
          </a:p>
          <a:p>
            <a:pPr algn="just">
              <a:buFontTx/>
              <a:buNone/>
              <a:defRPr/>
            </a:pPr>
            <a:r>
              <a:rPr lang="ar-EG" b="1" dirty="0"/>
              <a:t>    وعلى كل فالكل </a:t>
            </a:r>
            <a:r>
              <a:rPr lang="ar-EG" b="1" dirty="0" smtClean="0"/>
              <a:t>في </a:t>
            </a:r>
            <a:r>
              <a:rPr lang="ar-EG" b="1" dirty="0"/>
              <a:t>هذه المرحلة يحتاج </a:t>
            </a:r>
            <a:r>
              <a:rPr lang="ar-EG" b="1" dirty="0" smtClean="0"/>
              <a:t>إلى </a:t>
            </a:r>
            <a:r>
              <a:rPr lang="ar-EG" b="1" dirty="0"/>
              <a:t>نوع من التوجيه </a:t>
            </a:r>
            <a:r>
              <a:rPr lang="ar-EG" b="1" dirty="0" smtClean="0"/>
              <a:t>المهني </a:t>
            </a:r>
            <a:r>
              <a:rPr lang="ar-EG" b="1" dirty="0"/>
              <a:t>حتى يوفق </a:t>
            </a:r>
            <a:r>
              <a:rPr lang="ar-EG" b="1" dirty="0" smtClean="0"/>
              <a:t>إلى </a:t>
            </a:r>
            <a:r>
              <a:rPr lang="ar-EG" b="1" dirty="0"/>
              <a:t>مهنة مناسبة له.</a:t>
            </a:r>
            <a:endParaRPr lang="en-US" b="1" dirty="0"/>
          </a:p>
        </p:txBody>
      </p:sp>
    </p:spTree>
  </p:cSld>
  <p:clrMapOvr>
    <a:masterClrMapping/>
  </p:clrMapOvr>
  <p:transition>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762000"/>
          </a:xfrm>
        </p:spPr>
        <p:txBody>
          <a:bodyPr/>
          <a:lstStyle/>
          <a:p>
            <a:pPr algn="ctr" eaLnBrk="1" hangingPunct="1">
              <a:defRPr/>
            </a:pPr>
            <a:r>
              <a:rPr lang="ar-EG" dirty="0" smtClean="0">
                <a:solidFill>
                  <a:srgbClr val="FF9900"/>
                </a:solidFill>
              </a:rPr>
              <a:t>العوامل المؤثرة فى اختيار المهنة</a:t>
            </a:r>
            <a:endParaRPr lang="ar-SA" dirty="0"/>
          </a:p>
        </p:txBody>
      </p:sp>
      <p:sp>
        <p:nvSpPr>
          <p:cNvPr id="12291" name="عنصر نائب للمحتوى 2"/>
          <p:cNvSpPr>
            <a:spLocks noGrp="1"/>
          </p:cNvSpPr>
          <p:nvPr>
            <p:ph idx="1"/>
          </p:nvPr>
        </p:nvSpPr>
        <p:spPr>
          <a:xfrm>
            <a:off x="0" y="914400"/>
            <a:ext cx="9144000" cy="5943600"/>
          </a:xfrm>
        </p:spPr>
        <p:txBody>
          <a:bodyPr/>
          <a:lstStyle/>
          <a:p>
            <a:pPr algn="just" eaLnBrk="1" hangingPunct="1">
              <a:defRPr/>
            </a:pPr>
            <a:r>
              <a:rPr lang="ar-EG" b="1" dirty="0" smtClean="0">
                <a:solidFill>
                  <a:srgbClr val="FFCC66"/>
                </a:solidFill>
                <a:effectLst>
                  <a:outerShdw blurRad="38100" dist="38100" dir="2700000" algn="tl">
                    <a:srgbClr val="000000"/>
                  </a:outerShdw>
                </a:effectLst>
              </a:rPr>
              <a:t>3- الميول المهنية :</a:t>
            </a:r>
            <a:endParaRPr lang="ar-SA" b="1" dirty="0" smtClean="0">
              <a:solidFill>
                <a:srgbClr val="FFCC66"/>
              </a:solidFill>
              <a:effectLst>
                <a:outerShdw blurRad="38100" dist="38100" dir="2700000" algn="tl">
                  <a:srgbClr val="000000"/>
                </a:outerShdw>
              </a:effectLst>
            </a:endParaRPr>
          </a:p>
          <a:p>
            <a:pPr algn="just" eaLnBrk="1" hangingPunct="1">
              <a:defRPr/>
            </a:pPr>
            <a:r>
              <a:rPr lang="ar-EG" dirty="0" smtClean="0"/>
              <a:t> </a:t>
            </a:r>
            <a:r>
              <a:rPr lang="ar-EG" b="1" dirty="0" smtClean="0"/>
              <a:t>تكاد تكون فى بعض الاحيان هى العامل الوحيد الذى يهتم به الفرد فى اختيار مهنته، وذلك يظهر بوضوح فى قضاء اوقات كثيرة فى انجاز ما نميل اليه بعكس الاعمال او المهن التى لا نميل اليها،بل ااثبت نتائج الدراست وجود علاقة بين الميل والقدرة وان الميل هو انعكاس للقدرة او الاستعداد الطبيعى عند الفرد</a:t>
            </a:r>
            <a:r>
              <a:rPr lang="en-US" b="1" dirty="0" smtClean="0"/>
              <a:t>  </a:t>
            </a:r>
            <a:r>
              <a:rPr lang="ar-EG" b="1" dirty="0" smtClean="0"/>
              <a:t>بالنسبة لمهنة معينة .</a:t>
            </a:r>
          </a:p>
          <a:p>
            <a:pPr algn="just" eaLnBrk="1" hangingPunct="1">
              <a:defRPr/>
            </a:pPr>
            <a:endParaRPr lang="ar-SA" dirty="0" smtClean="0"/>
          </a:p>
        </p:txBody>
      </p:sp>
    </p:spTree>
  </p:cSld>
  <p:clrMapOvr>
    <a:masterClrMapping/>
  </p:clrMapOvr>
  <p:transition>
    <p:comb/>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81000" y="228600"/>
            <a:ext cx="8305800" cy="457200"/>
          </a:xfrm>
        </p:spPr>
        <p:txBody>
          <a:bodyPr>
            <a:normAutofit fontScale="90000"/>
          </a:bodyPr>
          <a:lstStyle/>
          <a:p>
            <a:pPr algn="ctr">
              <a:defRPr/>
            </a:pPr>
            <a:r>
              <a:rPr lang="ar-EG" sz="4000" dirty="0">
                <a:solidFill>
                  <a:srgbClr val="FF9900"/>
                </a:solidFill>
              </a:rPr>
              <a:t>العوامل المؤثرة فى اختيار المهنة</a:t>
            </a:r>
            <a:endParaRPr lang="en-US" sz="4000" dirty="0">
              <a:solidFill>
                <a:srgbClr val="FF9900"/>
              </a:solidFill>
            </a:endParaRPr>
          </a:p>
        </p:txBody>
      </p:sp>
      <p:sp>
        <p:nvSpPr>
          <p:cNvPr id="18435" name="Rectangle 3"/>
          <p:cNvSpPr>
            <a:spLocks noGrp="1" noChangeArrowheads="1"/>
          </p:cNvSpPr>
          <p:nvPr>
            <p:ph idx="1"/>
          </p:nvPr>
        </p:nvSpPr>
        <p:spPr>
          <a:xfrm>
            <a:off x="0" y="838200"/>
            <a:ext cx="9144000" cy="6019800"/>
          </a:xfrm>
        </p:spPr>
        <p:txBody>
          <a:bodyPr/>
          <a:lstStyle/>
          <a:p>
            <a:pPr>
              <a:defRPr/>
            </a:pPr>
            <a:r>
              <a:rPr lang="ar-EG" b="1" dirty="0">
                <a:solidFill>
                  <a:srgbClr val="FF9900"/>
                </a:solidFill>
                <a:effectLst>
                  <a:outerShdw blurRad="38100" dist="38100" dir="2700000" algn="tl">
                    <a:srgbClr val="000000"/>
                  </a:outerShdw>
                </a:effectLst>
              </a:rPr>
              <a:t>ثانياً: العوامل البيئية</a:t>
            </a:r>
            <a:r>
              <a:rPr lang="ar-EG" dirty="0"/>
              <a:t> </a:t>
            </a:r>
            <a:r>
              <a:rPr lang="ar-EG" dirty="0" smtClean="0"/>
              <a:t>:</a:t>
            </a:r>
            <a:endParaRPr lang="ar-SA" dirty="0" smtClean="0"/>
          </a:p>
          <a:p>
            <a:pPr algn="just">
              <a:defRPr/>
            </a:pPr>
            <a:r>
              <a:rPr lang="ar-EG" b="1" dirty="0" smtClean="0"/>
              <a:t>وهى </a:t>
            </a:r>
            <a:r>
              <a:rPr lang="ar-EG" b="1" dirty="0"/>
              <a:t>مجموعة العوامل التى ترجع الى الظروف الخارجية المحيطة بالفرد وواقعه الذى يعيش فيه كتأثير الوالدين والتعليم والظروف الاقتصادية ، والتى تلعب دورا أساسياً فى اختيار الشاب لمهنته.ومنها :</a:t>
            </a:r>
            <a:r>
              <a:rPr lang="ar-EG" dirty="0"/>
              <a:t> </a:t>
            </a:r>
            <a:endParaRPr lang="en-US" dirty="0"/>
          </a:p>
        </p:txBody>
      </p:sp>
    </p:spTree>
  </p:cSld>
  <p:clrMapOvr>
    <a:masterClrMapping/>
  </p:clrMapOvr>
  <p:transition>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762000"/>
          </a:xfrm>
        </p:spPr>
        <p:txBody>
          <a:bodyPr/>
          <a:lstStyle/>
          <a:p>
            <a:pPr algn="ctr" eaLnBrk="1" hangingPunct="1">
              <a:defRPr/>
            </a:pPr>
            <a:r>
              <a:rPr lang="ar-EG" dirty="0" smtClean="0">
                <a:solidFill>
                  <a:srgbClr val="FF9900"/>
                </a:solidFill>
              </a:rPr>
              <a:t>العوامل المؤثرة فى اختيار المهنة</a:t>
            </a:r>
            <a:endParaRPr lang="ar-SA" dirty="0"/>
          </a:p>
        </p:txBody>
      </p:sp>
      <p:sp>
        <p:nvSpPr>
          <p:cNvPr id="12291" name="عنصر نائب للمحتوى 2"/>
          <p:cNvSpPr>
            <a:spLocks noGrp="1"/>
          </p:cNvSpPr>
          <p:nvPr>
            <p:ph idx="1"/>
          </p:nvPr>
        </p:nvSpPr>
        <p:spPr>
          <a:xfrm>
            <a:off x="0" y="914400"/>
            <a:ext cx="9144000" cy="5943600"/>
          </a:xfrm>
        </p:spPr>
        <p:txBody>
          <a:bodyPr/>
          <a:lstStyle/>
          <a:p>
            <a:pPr algn="just">
              <a:defRPr/>
            </a:pPr>
            <a:endParaRPr lang="ar-EG" dirty="0" smtClean="0"/>
          </a:p>
          <a:p>
            <a:pPr algn="just">
              <a:defRPr/>
            </a:pPr>
            <a:r>
              <a:rPr lang="ar-EG" b="1" dirty="0" smtClean="0">
                <a:solidFill>
                  <a:srgbClr val="FFCC66"/>
                </a:solidFill>
                <a:effectLst>
                  <a:outerShdw blurRad="38100" dist="38100" dir="2700000" algn="tl">
                    <a:srgbClr val="000000"/>
                  </a:outerShdw>
                </a:effectLst>
              </a:rPr>
              <a:t>4- تأثير الأبوين :</a:t>
            </a:r>
            <a:r>
              <a:rPr lang="ar-EG" dirty="0" smtClean="0"/>
              <a:t> </a:t>
            </a:r>
            <a:endParaRPr lang="ar-SA" dirty="0" smtClean="0"/>
          </a:p>
          <a:p>
            <a:pPr algn="just">
              <a:defRPr/>
            </a:pPr>
            <a:r>
              <a:rPr lang="ar-EG" b="1" dirty="0" smtClean="0"/>
              <a:t>وهو عامل اساسى ويظهر فى توجيههم  نحو مهنه فى المستقبل أو نوع التعليم وغير ذلك . قد يكون هذا التدخل ذات فائدة فى حال التوجيه صحيحا ،وقد يكون ضارا اذا كان ضد رغبة الابن او الابنة او غير متفق مع استعداده وامكانياته والامثلة والنماذج فى الواقع وحياتنا العملية كثيرة . ويكون الصراع بين تحقيق أماله وطموحاته وبين أن يسير ما يرغب الأبوين السير فيه</a:t>
            </a:r>
            <a:r>
              <a:rPr lang="ar-EG" dirty="0" smtClean="0"/>
              <a:t> .</a:t>
            </a:r>
            <a:endParaRPr lang="en-US" dirty="0" smtClean="0"/>
          </a:p>
          <a:p>
            <a:pPr algn="just" eaLnBrk="1" hangingPunct="1">
              <a:defRPr/>
            </a:pPr>
            <a:endParaRPr lang="ar-SA" dirty="0" smtClean="0"/>
          </a:p>
        </p:txBody>
      </p:sp>
    </p:spTree>
  </p:cSld>
  <p:clrMapOvr>
    <a:masterClrMapping/>
  </p:clrMapOvr>
  <p:transition>
    <p:comb/>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B68887A8840243BE991A8CA3453916" ma:contentTypeVersion="0" ma:contentTypeDescription="Create a new document." ma:contentTypeScope="" ma:versionID="f97a45b24c264dd6127e36215cf1c3e6">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10CE26B6-B477-4C09-9E3E-1DD8EB52E0E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C2F80EC9-03BA-4C54-8324-9175E734089E}">
  <ds:schemaRefs>
    <ds:schemaRef ds:uri="http://schemas.microsoft.com/sharepoint/v3/contenttype/forms"/>
  </ds:schemaRefs>
</ds:datastoreItem>
</file>

<file path=customXml/itemProps3.xml><?xml version="1.0" encoding="utf-8"?>
<ds:datastoreItem xmlns:ds="http://schemas.openxmlformats.org/officeDocument/2006/customXml" ds:itemID="{A84C7FCD-B0F1-440A-80E7-872745BF3506}">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Solstice</Template>
  <TotalTime>410</TotalTime>
  <Words>1648</Words>
  <Application>Microsoft PowerPoint</Application>
  <PresentationFormat>عرض على الشاشة (3:4)‏</PresentationFormat>
  <Paragraphs>104</Paragraphs>
  <Slides>26</Slides>
  <Notes>0</Notes>
  <HiddenSlides>0</HiddenSlides>
  <MMClips>0</MMClips>
  <ScaleCrop>false</ScaleCrop>
  <HeadingPairs>
    <vt:vector size="6" baseType="variant">
      <vt:variant>
        <vt:lpstr>الخطوط المستخدمة</vt:lpstr>
      </vt:variant>
      <vt:variant>
        <vt:i4>2</vt:i4>
      </vt:variant>
      <vt:variant>
        <vt:lpstr>سمة</vt:lpstr>
      </vt:variant>
      <vt:variant>
        <vt:i4>1</vt:i4>
      </vt:variant>
      <vt:variant>
        <vt:lpstr>عناوين الشرائح</vt:lpstr>
      </vt:variant>
      <vt:variant>
        <vt:i4>26</vt:i4>
      </vt:variant>
    </vt:vector>
  </HeadingPairs>
  <TitlesOfParts>
    <vt:vector size="29" baseType="lpstr">
      <vt:lpstr>Arial</vt:lpstr>
      <vt:lpstr>Calibri</vt:lpstr>
      <vt:lpstr>انقلاب</vt:lpstr>
      <vt:lpstr>الشريحة 1</vt:lpstr>
      <vt:lpstr>مقدمة</vt:lpstr>
      <vt:lpstr>مقدمة</vt:lpstr>
      <vt:lpstr>العوامل المؤثرة فى اختيار المهنة</vt:lpstr>
      <vt:lpstr>العوامل المؤثرة فى اختيار المهنة</vt:lpstr>
      <vt:lpstr>العوامل المؤثرة فى اختيار المهنة</vt:lpstr>
      <vt:lpstr>العوامل المؤثرة فى اختيار المهنة</vt:lpstr>
      <vt:lpstr>العوامل المؤثرة فى اختيار المهنة</vt:lpstr>
      <vt:lpstr>العوامل المؤثرة فى اختيار المهنة</vt:lpstr>
      <vt:lpstr>العوامل المؤثرة فى اختيار المهنة</vt:lpstr>
      <vt:lpstr>العوامل المؤثرة فى اختيار المهنة</vt:lpstr>
      <vt:lpstr>العوامل المؤثرة فى اختيار المهنة</vt:lpstr>
      <vt:lpstr>الوضع الخاص بالفتاة</vt:lpstr>
      <vt:lpstr>الوضع الخاص بالفتاة</vt:lpstr>
      <vt:lpstr>الشريحة 15</vt:lpstr>
      <vt:lpstr>مقدمة</vt:lpstr>
      <vt:lpstr>مقدمة</vt:lpstr>
      <vt:lpstr> العوامل المؤثرة فى شغل أوقات الفراغ </vt:lpstr>
      <vt:lpstr>العوامل المؤثرة فى شغل أوقات الفراغ</vt:lpstr>
      <vt:lpstr>العوامل المؤثرة فى شغل أوقات الفراغ</vt:lpstr>
      <vt:lpstr>مجالات شغل أوقات الفراغ</vt:lpstr>
      <vt:lpstr>مجالات شغل أوقات الفراغ</vt:lpstr>
      <vt:lpstr>مجالات شغل أوقات الفراغ</vt:lpstr>
      <vt:lpstr>مجالات شغل أوقات الفراغ</vt:lpstr>
      <vt:lpstr>مجالات شغل أوقات الفراغ</vt:lpstr>
      <vt:lpstr>المراجع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hp</cp:lastModifiedBy>
  <cp:revision>63</cp:revision>
  <cp:lastPrinted>1601-01-01T00:00:00Z</cp:lastPrinted>
  <dcterms:created xsi:type="dcterms:W3CDTF">1601-01-01T00:00:00Z</dcterms:created>
  <dcterms:modified xsi:type="dcterms:W3CDTF">2015-02-22T20:34:52Z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