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 dirty="0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dirty="0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B470-CB3B-4876-84EF-0B76BF1887E4}" type="datetimeFigureOut">
              <a:rPr lang="ar-SA" smtClean="0"/>
              <a:t>5/20/1439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488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0F6F4"/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0"/>
            <a:ext cx="379411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3B470-CB3B-4876-84EF-0B76BF1887E4}" type="datetimeFigureOut">
              <a:rPr lang="ar-SA" smtClean="0"/>
              <a:t>5/20/1439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A331BEC-B43D-444D-9813-6265D0E2301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110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svg"/><Relationship Id="rId10" Type="http://schemas.openxmlformats.org/officeDocument/2006/relationships/slide" Target="slide9.xm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EE09B980-CF6A-4A2A-AEB0-4B058C333240}"/>
              </a:ext>
            </a:extLst>
          </p:cNvPr>
          <p:cNvGrpSpPr/>
          <p:nvPr/>
        </p:nvGrpSpPr>
        <p:grpSpPr>
          <a:xfrm>
            <a:off x="6971333" y="1326532"/>
            <a:ext cx="4446163" cy="4446163"/>
            <a:chOff x="6971333" y="1326532"/>
            <a:chExt cx="4446163" cy="4446163"/>
          </a:xfrm>
        </p:grpSpPr>
        <p:sp>
          <p:nvSpPr>
            <p:cNvPr id="5" name="Oval 55">
              <a:extLst>
                <a:ext uri="{FF2B5EF4-FFF2-40B4-BE49-F238E27FC236}">
                  <a16:creationId xmlns:a16="http://schemas.microsoft.com/office/drawing/2014/main" id="{7C3DB1B2-1383-47D9-A819-2622AD9902D2}"/>
                </a:ext>
              </a:extLst>
            </p:cNvPr>
            <p:cNvSpPr/>
            <p:nvPr/>
          </p:nvSpPr>
          <p:spPr>
            <a:xfrm flipH="1">
              <a:off x="6971333" y="1326532"/>
              <a:ext cx="4446163" cy="4446163"/>
            </a:xfrm>
            <a:prstGeom prst="ellipse">
              <a:avLst/>
            </a:prstGeom>
            <a:pattFill prst="smGrid">
              <a:fgClr>
                <a:schemeClr val="bg1">
                  <a:lumMod val="95000"/>
                </a:schemeClr>
              </a:fgClr>
              <a:bgClr>
                <a:srgbClr val="DDE1E2"/>
              </a:bgClr>
            </a:pattFill>
            <a:ln>
              <a:noFill/>
            </a:ln>
            <a:effectLst>
              <a:innerShdw blurRad="952500">
                <a:schemeClr val="tx1">
                  <a:lumMod val="50000"/>
                  <a:lumOff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6" name="Oval 53">
              <a:extLst>
                <a:ext uri="{FF2B5EF4-FFF2-40B4-BE49-F238E27FC236}">
                  <a16:creationId xmlns:a16="http://schemas.microsoft.com/office/drawing/2014/main" id="{A016DE54-54E7-4A9F-AE6F-A534683D58CD}"/>
                </a:ext>
              </a:extLst>
            </p:cNvPr>
            <p:cNvSpPr/>
            <p:nvPr/>
          </p:nvSpPr>
          <p:spPr>
            <a:xfrm flipH="1">
              <a:off x="7343708" y="1698907"/>
              <a:ext cx="3701413" cy="3701413"/>
            </a:xfrm>
            <a:prstGeom prst="ellipse">
              <a:avLst/>
            </a:prstGeom>
            <a:gradFill flip="none" rotWithShape="1">
              <a:gsLst>
                <a:gs pos="0">
                  <a:srgbClr val="DDE1E2"/>
                </a:gs>
                <a:gs pos="100000">
                  <a:srgbClr val="FFFFFF"/>
                </a:gs>
              </a:gsLst>
              <a:lin ang="16200000" scaled="1"/>
              <a:tileRect/>
            </a:gradFill>
            <a:ln w="558800">
              <a:noFill/>
            </a:ln>
            <a:effectLst>
              <a:outerShdw blurRad="508000" dist="76200" dir="2700000" sx="102000" sy="102000" algn="tl" rotWithShape="0">
                <a:schemeClr val="tx1">
                  <a:lumMod val="65000"/>
                  <a:lumOff val="35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extrusionH="152400" prstMaterial="matte">
              <a:bevelT w="101600" h="12700" prst="softRound"/>
              <a:contourClr>
                <a:schemeClr val="bg1">
                  <a:lumMod val="7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8" name="Oval 63">
              <a:extLst>
                <a:ext uri="{FF2B5EF4-FFF2-40B4-BE49-F238E27FC236}">
                  <a16:creationId xmlns:a16="http://schemas.microsoft.com/office/drawing/2014/main" id="{AF4939D8-8E5F-4928-9BE8-24DE5EBEFB84}"/>
                </a:ext>
              </a:extLst>
            </p:cNvPr>
            <p:cNvSpPr/>
            <p:nvPr/>
          </p:nvSpPr>
          <p:spPr>
            <a:xfrm flipH="1">
              <a:off x="7457367" y="1789693"/>
              <a:ext cx="3474097" cy="3474097"/>
            </a:xfrm>
            <a:prstGeom prst="ellipse">
              <a:avLst/>
            </a:prstGeom>
            <a:noFill/>
            <a:ln w="15875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9" name="Oval 64">
              <a:extLst>
                <a:ext uri="{FF2B5EF4-FFF2-40B4-BE49-F238E27FC236}">
                  <a16:creationId xmlns:a16="http://schemas.microsoft.com/office/drawing/2014/main" id="{603150D2-81B7-40E7-BF75-EE94746C1311}"/>
                </a:ext>
              </a:extLst>
            </p:cNvPr>
            <p:cNvSpPr/>
            <p:nvPr/>
          </p:nvSpPr>
          <p:spPr>
            <a:xfrm flipH="1">
              <a:off x="7509968" y="1843147"/>
              <a:ext cx="3367188" cy="3367188"/>
            </a:xfrm>
            <a:prstGeom prst="ellipse">
              <a:avLst/>
            </a:prstGeom>
            <a:noFill/>
            <a:ln w="15875">
              <a:solidFill>
                <a:schemeClr val="bg1">
                  <a:lumMod val="75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0" name="Oval 65">
              <a:extLst>
                <a:ext uri="{FF2B5EF4-FFF2-40B4-BE49-F238E27FC236}">
                  <a16:creationId xmlns:a16="http://schemas.microsoft.com/office/drawing/2014/main" id="{296D2A72-9EB1-456E-9E24-816EA44F7E73}"/>
                </a:ext>
              </a:extLst>
            </p:cNvPr>
            <p:cNvSpPr/>
            <p:nvPr/>
          </p:nvSpPr>
          <p:spPr>
            <a:xfrm flipH="1">
              <a:off x="9140890" y="1761975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1" name="Oval 66">
              <a:extLst>
                <a:ext uri="{FF2B5EF4-FFF2-40B4-BE49-F238E27FC236}">
                  <a16:creationId xmlns:a16="http://schemas.microsoft.com/office/drawing/2014/main" id="{1974A1B6-04EA-488D-BB46-210727EE6772}"/>
                </a:ext>
              </a:extLst>
            </p:cNvPr>
            <p:cNvSpPr/>
            <p:nvPr/>
          </p:nvSpPr>
          <p:spPr>
            <a:xfrm flipH="1">
              <a:off x="9140890" y="5177288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2" name="Oval 67">
              <a:extLst>
                <a:ext uri="{FF2B5EF4-FFF2-40B4-BE49-F238E27FC236}">
                  <a16:creationId xmlns:a16="http://schemas.microsoft.com/office/drawing/2014/main" id="{BC48CA7F-49E7-418E-9680-985673CB1DB0}"/>
                </a:ext>
              </a:extLst>
            </p:cNvPr>
            <p:cNvSpPr/>
            <p:nvPr/>
          </p:nvSpPr>
          <p:spPr>
            <a:xfrm flipH="1">
              <a:off x="7419419" y="3470690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3" name="Oval 68">
              <a:extLst>
                <a:ext uri="{FF2B5EF4-FFF2-40B4-BE49-F238E27FC236}">
                  <a16:creationId xmlns:a16="http://schemas.microsoft.com/office/drawing/2014/main" id="{911ADB7E-46AC-48BF-A04A-4862136EA0CA}"/>
                </a:ext>
              </a:extLst>
            </p:cNvPr>
            <p:cNvSpPr/>
            <p:nvPr/>
          </p:nvSpPr>
          <p:spPr>
            <a:xfrm flipH="1">
              <a:off x="10834049" y="3470690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pic>
          <p:nvPicPr>
            <p:cNvPr id="39" name="Graphic 80" descr="Single gear">
              <a:extLst>
                <a:ext uri="{FF2B5EF4-FFF2-40B4-BE49-F238E27FC236}">
                  <a16:creationId xmlns:a16="http://schemas.microsoft.com/office/drawing/2014/main" id="{088D9B4C-B9F5-40AB-B8F7-B8998A70DA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9969960" y="4408442"/>
              <a:ext cx="360000" cy="360000"/>
            </a:xfrm>
            <a:prstGeom prst="rect">
              <a:avLst/>
            </a:prstGeom>
          </p:spPr>
        </p:pic>
        <p:pic>
          <p:nvPicPr>
            <p:cNvPr id="40" name="Graphic 82" descr="Stopwatch">
              <a:extLst>
                <a:ext uri="{FF2B5EF4-FFF2-40B4-BE49-F238E27FC236}">
                  <a16:creationId xmlns:a16="http://schemas.microsoft.com/office/drawing/2014/main" id="{F221D9ED-5A25-430D-B766-8A77ECC81B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10328351" y="4004064"/>
              <a:ext cx="360000" cy="360000"/>
            </a:xfrm>
            <a:prstGeom prst="rect">
              <a:avLst/>
            </a:prstGeom>
          </p:spPr>
        </p:pic>
        <p:pic>
          <p:nvPicPr>
            <p:cNvPr id="41" name="Graphic 84" descr="Lightbulb">
              <a:extLst>
                <a:ext uri="{FF2B5EF4-FFF2-40B4-BE49-F238E27FC236}">
                  <a16:creationId xmlns:a16="http://schemas.microsoft.com/office/drawing/2014/main" id="{2013F676-1AFF-4AA7-AB81-5FAFECD2B17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flipH="1">
              <a:off x="9015280" y="4750518"/>
              <a:ext cx="360000" cy="360000"/>
            </a:xfrm>
            <a:prstGeom prst="rect">
              <a:avLst/>
            </a:prstGeom>
          </p:spPr>
        </p:pic>
        <p:pic>
          <p:nvPicPr>
            <p:cNvPr id="42" name="Graphic 86" descr="Head with Gears">
              <a:extLst>
                <a:ext uri="{FF2B5EF4-FFF2-40B4-BE49-F238E27FC236}">
                  <a16:creationId xmlns:a16="http://schemas.microsoft.com/office/drawing/2014/main" id="{4915CECA-D521-40B7-AA79-CC6EED31283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flipH="1">
              <a:off x="9524923" y="4683135"/>
              <a:ext cx="360000" cy="360000"/>
            </a:xfrm>
            <a:prstGeom prst="rect">
              <a:avLst/>
            </a:prstGeom>
          </p:spPr>
        </p:pic>
        <p:sp>
          <p:nvSpPr>
            <p:cNvPr id="43" name="Oval 87">
              <a:extLst>
                <a:ext uri="{FF2B5EF4-FFF2-40B4-BE49-F238E27FC236}">
                  <a16:creationId xmlns:a16="http://schemas.microsoft.com/office/drawing/2014/main" id="{5761FE48-C8C2-4B5C-939B-28848119A598}"/>
                </a:ext>
              </a:extLst>
            </p:cNvPr>
            <p:cNvSpPr/>
            <p:nvPr/>
          </p:nvSpPr>
          <p:spPr>
            <a:xfrm flipH="1">
              <a:off x="8742657" y="4876105"/>
              <a:ext cx="112102" cy="11210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4" name="Oval 88">
              <a:extLst>
                <a:ext uri="{FF2B5EF4-FFF2-40B4-BE49-F238E27FC236}">
                  <a16:creationId xmlns:a16="http://schemas.microsoft.com/office/drawing/2014/main" id="{0B89E039-2A6B-4A39-BA82-2CCB784158D0}"/>
                </a:ext>
              </a:extLst>
            </p:cNvPr>
            <p:cNvSpPr/>
            <p:nvPr/>
          </p:nvSpPr>
          <p:spPr>
            <a:xfrm flipH="1">
              <a:off x="8450577" y="4758898"/>
              <a:ext cx="112102" cy="11210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5" name="Oval 89">
              <a:extLst>
                <a:ext uri="{FF2B5EF4-FFF2-40B4-BE49-F238E27FC236}">
                  <a16:creationId xmlns:a16="http://schemas.microsoft.com/office/drawing/2014/main" id="{55E3AE42-FA7A-4D70-9200-0BD4C94D8B27}"/>
                </a:ext>
              </a:extLst>
            </p:cNvPr>
            <p:cNvSpPr/>
            <p:nvPr/>
          </p:nvSpPr>
          <p:spPr>
            <a:xfrm flipH="1">
              <a:off x="8192223" y="4594853"/>
              <a:ext cx="112102" cy="11210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7" name="Rectangle: Rounded Corners 19">
            <a:extLst>
              <a:ext uri="{FF2B5EF4-FFF2-40B4-BE49-F238E27FC236}">
                <a16:creationId xmlns:a16="http://schemas.microsoft.com/office/drawing/2014/main" id="{D6577E91-1FD3-4805-BDFC-B4E86F8E8E0E}"/>
              </a:ext>
            </a:extLst>
          </p:cNvPr>
          <p:cNvSpPr/>
          <p:nvPr/>
        </p:nvSpPr>
        <p:spPr>
          <a:xfrm flipH="1">
            <a:off x="928459" y="2091206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CB117"/>
              </a:gs>
              <a:gs pos="100000">
                <a:srgbClr val="FFDB3F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Rectangle: Rounded Corners 20">
            <a:extLst>
              <a:ext uri="{FF2B5EF4-FFF2-40B4-BE49-F238E27FC236}">
                <a16:creationId xmlns:a16="http://schemas.microsoft.com/office/drawing/2014/main" id="{8F8836B0-2F80-4E6E-9CC7-447B3692D45F}"/>
              </a:ext>
            </a:extLst>
          </p:cNvPr>
          <p:cNvSpPr/>
          <p:nvPr/>
        </p:nvSpPr>
        <p:spPr>
          <a:xfrm flipH="1">
            <a:off x="1026271" y="4067455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05222"/>
              </a:gs>
              <a:gs pos="100000">
                <a:srgbClr val="FBA31A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: Shape 32">
            <a:extLst>
              <a:ext uri="{FF2B5EF4-FFF2-40B4-BE49-F238E27FC236}">
                <a16:creationId xmlns:a16="http://schemas.microsoft.com/office/drawing/2014/main" id="{268B7B1E-3E21-42AC-8783-DCDBCEC51C94}"/>
              </a:ext>
            </a:extLst>
          </p:cNvPr>
          <p:cNvSpPr/>
          <p:nvPr/>
        </p:nvSpPr>
        <p:spPr>
          <a:xfrm flipH="1">
            <a:off x="6322602" y="843628"/>
            <a:ext cx="2688152" cy="5376300"/>
          </a:xfrm>
          <a:custGeom>
            <a:avLst/>
            <a:gdLst>
              <a:gd name="connsiteX0" fmla="*/ 0 w 2688152"/>
              <a:gd name="connsiteY0" fmla="*/ 0 h 5376300"/>
              <a:gd name="connsiteX1" fmla="*/ 2 w 2688152"/>
              <a:gd name="connsiteY1" fmla="*/ 0 h 5376300"/>
              <a:gd name="connsiteX2" fmla="*/ 2688152 w 2688152"/>
              <a:gd name="connsiteY2" fmla="*/ 2688150 h 5376300"/>
              <a:gd name="connsiteX3" fmla="*/ 2 w 2688152"/>
              <a:gd name="connsiteY3" fmla="*/ 5376300 h 5376300"/>
              <a:gd name="connsiteX4" fmla="*/ 0 w 2688152"/>
              <a:gd name="connsiteY4" fmla="*/ 5376300 h 5376300"/>
              <a:gd name="connsiteX5" fmla="*/ 0 w 2688152"/>
              <a:gd name="connsiteY5" fmla="*/ 5268071 h 5376300"/>
              <a:gd name="connsiteX6" fmla="*/ 186213 w 2688152"/>
              <a:gd name="connsiteY6" fmla="*/ 5258902 h 5376300"/>
              <a:gd name="connsiteX7" fmla="*/ 2565270 w 2688152"/>
              <a:gd name="connsiteY7" fmla="*/ 2688151 h 5376300"/>
              <a:gd name="connsiteX8" fmla="*/ 186213 w 2688152"/>
              <a:gd name="connsiteY8" fmla="*/ 117401 h 5376300"/>
              <a:gd name="connsiteX9" fmla="*/ 0 w 2688152"/>
              <a:gd name="connsiteY9" fmla="*/ 108231 h 53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88152" h="5376300">
                <a:moveTo>
                  <a:pt x="0" y="0"/>
                </a:moveTo>
                <a:lnTo>
                  <a:pt x="2" y="0"/>
                </a:lnTo>
                <a:cubicBezTo>
                  <a:pt x="1484626" y="0"/>
                  <a:pt x="2688152" y="1203526"/>
                  <a:pt x="2688152" y="2688150"/>
                </a:cubicBezTo>
                <a:cubicBezTo>
                  <a:pt x="2688152" y="4172775"/>
                  <a:pt x="1484626" y="5376300"/>
                  <a:pt x="2" y="5376300"/>
                </a:cubicBezTo>
                <a:lnTo>
                  <a:pt x="0" y="5376300"/>
                </a:lnTo>
                <a:lnTo>
                  <a:pt x="0" y="5268071"/>
                </a:lnTo>
                <a:lnTo>
                  <a:pt x="186213" y="5258902"/>
                </a:lnTo>
                <a:cubicBezTo>
                  <a:pt x="1522494" y="5126571"/>
                  <a:pt x="2565270" y="4026109"/>
                  <a:pt x="2565270" y="2688151"/>
                </a:cubicBezTo>
                <a:cubicBezTo>
                  <a:pt x="2565270" y="1350193"/>
                  <a:pt x="1522494" y="249732"/>
                  <a:pt x="186213" y="117401"/>
                </a:cubicBezTo>
                <a:lnTo>
                  <a:pt x="0" y="108231"/>
                </a:lnTo>
                <a:close/>
              </a:path>
            </a:pathLst>
          </a:custGeom>
          <a:gradFill flip="none" rotWithShape="1">
            <a:gsLst>
              <a:gs pos="75000">
                <a:srgbClr val="60509C"/>
              </a:gs>
              <a:gs pos="50000">
                <a:schemeClr val="bg2">
                  <a:lumMod val="50000"/>
                </a:schemeClr>
              </a:gs>
              <a:gs pos="25000">
                <a:srgbClr val="F4941D"/>
              </a:gs>
              <a:gs pos="0">
                <a:srgbClr val="FFD63A"/>
              </a:gs>
              <a:gs pos="100000">
                <a:srgbClr val="00ACBE"/>
              </a:gs>
            </a:gsLst>
            <a:lin ang="5400000" scaled="1"/>
            <a:tileRect/>
          </a:gradFill>
          <a:ln w="82550">
            <a:solidFill>
              <a:schemeClr val="bg1">
                <a:lumMod val="95000"/>
              </a:schemeClr>
            </a:solidFill>
          </a:ln>
          <a:effectLst>
            <a:glow rad="76200">
              <a:schemeClr val="accent5">
                <a:satMod val="175000"/>
                <a:alpha val="9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3" name="Oval 33">
            <a:extLst>
              <a:ext uri="{FF2B5EF4-FFF2-40B4-BE49-F238E27FC236}">
                <a16:creationId xmlns:a16="http://schemas.microsoft.com/office/drawing/2014/main" id="{01C086EC-4FE0-4B2B-B2BF-00F4E6732DF6}"/>
              </a:ext>
            </a:extLst>
          </p:cNvPr>
          <p:cNvSpPr/>
          <p:nvPr/>
        </p:nvSpPr>
        <p:spPr>
          <a:xfrm flipH="1">
            <a:off x="6448983" y="2316753"/>
            <a:ext cx="352449" cy="352449"/>
          </a:xfrm>
          <a:prstGeom prst="ellipse">
            <a:avLst/>
          </a:prstGeom>
          <a:solidFill>
            <a:srgbClr val="FFD539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Oval 34">
            <a:extLst>
              <a:ext uri="{FF2B5EF4-FFF2-40B4-BE49-F238E27FC236}">
                <a16:creationId xmlns:a16="http://schemas.microsoft.com/office/drawing/2014/main" id="{24F5518D-C46F-4C76-843E-3BF4E5D64BA1}"/>
              </a:ext>
            </a:extLst>
          </p:cNvPr>
          <p:cNvSpPr/>
          <p:nvPr/>
        </p:nvSpPr>
        <p:spPr>
          <a:xfrm flipH="1">
            <a:off x="6274409" y="4293003"/>
            <a:ext cx="352449" cy="352449"/>
          </a:xfrm>
          <a:prstGeom prst="ellipse">
            <a:avLst/>
          </a:prstGeom>
          <a:solidFill>
            <a:srgbClr val="F9951F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18" name="Straight Connector 40">
            <a:extLst>
              <a:ext uri="{FF2B5EF4-FFF2-40B4-BE49-F238E27FC236}">
                <a16:creationId xmlns:a16="http://schemas.microsoft.com/office/drawing/2014/main" id="{B70E6671-2C6E-4218-B5D8-68F788C325D2}"/>
              </a:ext>
            </a:extLst>
          </p:cNvPr>
          <p:cNvCxnSpPr>
            <a:cxnSpLocks/>
            <a:stCxn id="13" idx="6"/>
            <a:endCxn id="7" idx="1"/>
          </p:cNvCxnSpPr>
          <p:nvPr/>
        </p:nvCxnSpPr>
        <p:spPr>
          <a:xfrm flipH="1">
            <a:off x="5049560" y="2492978"/>
            <a:ext cx="1399423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1">
            <a:extLst>
              <a:ext uri="{FF2B5EF4-FFF2-40B4-BE49-F238E27FC236}">
                <a16:creationId xmlns:a16="http://schemas.microsoft.com/office/drawing/2014/main" id="{B3EDCF27-65E3-4764-986E-750B3FF03F71}"/>
              </a:ext>
            </a:extLst>
          </p:cNvPr>
          <p:cNvCxnSpPr>
            <a:cxnSpLocks/>
            <a:stCxn id="14" idx="6"/>
            <a:endCxn id="8" idx="1"/>
          </p:cNvCxnSpPr>
          <p:nvPr/>
        </p:nvCxnSpPr>
        <p:spPr>
          <a:xfrm flipH="1">
            <a:off x="5147372" y="4469228"/>
            <a:ext cx="1127037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58">
            <a:extLst>
              <a:ext uri="{FF2B5EF4-FFF2-40B4-BE49-F238E27FC236}">
                <a16:creationId xmlns:a16="http://schemas.microsoft.com/office/drawing/2014/main" id="{0ED84097-98FC-4716-BEBB-5072A47CD19A}"/>
              </a:ext>
            </a:extLst>
          </p:cNvPr>
          <p:cNvSpPr/>
          <p:nvPr/>
        </p:nvSpPr>
        <p:spPr>
          <a:xfrm flipH="1">
            <a:off x="4330801" y="2171033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4" name="Oval 59">
            <a:extLst>
              <a:ext uri="{FF2B5EF4-FFF2-40B4-BE49-F238E27FC236}">
                <a16:creationId xmlns:a16="http://schemas.microsoft.com/office/drawing/2014/main" id="{A436B2EA-2B8D-4BAE-8563-6073DA051BA0}"/>
              </a:ext>
            </a:extLst>
          </p:cNvPr>
          <p:cNvSpPr/>
          <p:nvPr/>
        </p:nvSpPr>
        <p:spPr>
          <a:xfrm flipH="1">
            <a:off x="4428467" y="4147281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7" name="TextBox 92">
            <a:extLst>
              <a:ext uri="{FF2B5EF4-FFF2-40B4-BE49-F238E27FC236}">
                <a16:creationId xmlns:a16="http://schemas.microsoft.com/office/drawing/2014/main" id="{E10EE154-C1FF-41AC-82DF-26993EFC3E0A}"/>
              </a:ext>
            </a:extLst>
          </p:cNvPr>
          <p:cNvSpPr txBox="1"/>
          <p:nvPr/>
        </p:nvSpPr>
        <p:spPr>
          <a:xfrm flipH="1">
            <a:off x="8044417" y="2384033"/>
            <a:ext cx="2310881" cy="52322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الوحدة الثانية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" panose="020B08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48" name="TextBox 93">
            <a:extLst>
              <a:ext uri="{FF2B5EF4-FFF2-40B4-BE49-F238E27FC236}">
                <a16:creationId xmlns:a16="http://schemas.microsoft.com/office/drawing/2014/main" id="{48A86BE0-F1FA-487E-9A71-BA497FAA5417}"/>
              </a:ext>
            </a:extLst>
          </p:cNvPr>
          <p:cNvSpPr txBox="1"/>
          <p:nvPr/>
        </p:nvSpPr>
        <p:spPr>
          <a:xfrm flipH="1">
            <a:off x="7642522" y="3195185"/>
            <a:ext cx="3096696" cy="1077218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مصادر الثقافة الإسلامية وروافدها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49" name="TextBox 94">
            <a:extLst>
              <a:ext uri="{FF2B5EF4-FFF2-40B4-BE49-F238E27FC236}">
                <a16:creationId xmlns:a16="http://schemas.microsoft.com/office/drawing/2014/main" id="{F892505A-B954-4676-ACDE-26E6CDB22708}"/>
              </a:ext>
            </a:extLst>
          </p:cNvPr>
          <p:cNvSpPr txBox="1"/>
          <p:nvPr/>
        </p:nvSpPr>
        <p:spPr>
          <a:xfrm flipH="1">
            <a:off x="1096273" y="2269884"/>
            <a:ext cx="3216609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المصادر الأساسية</a:t>
            </a:r>
            <a:endParaRPr kumimoji="0" lang="en-IN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50" name="TextBox 95">
            <a:extLst>
              <a:ext uri="{FF2B5EF4-FFF2-40B4-BE49-F238E27FC236}">
                <a16:creationId xmlns:a16="http://schemas.microsoft.com/office/drawing/2014/main" id="{8E3B5B70-43F6-4836-A66B-CE91191CEF51}"/>
              </a:ext>
            </a:extLst>
          </p:cNvPr>
          <p:cNvSpPr txBox="1"/>
          <p:nvPr/>
        </p:nvSpPr>
        <p:spPr>
          <a:xfrm flipH="1">
            <a:off x="1174349" y="4263366"/>
            <a:ext cx="3216609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الروافد الفرعية للثقافة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46" name="رسم 45" descr="الرئيسية">
            <a:hlinkClick r:id="rId10" action="ppaction://hlinksldjump"/>
            <a:extLst>
              <a:ext uri="{FF2B5EF4-FFF2-40B4-BE49-F238E27FC236}">
                <a16:creationId xmlns:a16="http://schemas.microsoft.com/office/drawing/2014/main" id="{036E6092-95BE-4CBD-BF48-08A8D45E8586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217563" y="458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2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3" grpId="0" animBg="1"/>
      <p:bldP spid="14" grpId="0" animBg="1"/>
      <p:bldP spid="23" grpId="0" animBg="1"/>
      <p:bldP spid="24" grpId="0" animBg="1"/>
      <p:bldP spid="47" grpId="0"/>
      <p:bldP spid="48" grpId="0"/>
      <p:bldP spid="49" grpId="0"/>
      <p:bldP spid="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DFE8101-D029-49A7-AED1-DB8A7CC5E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8529" y="1026900"/>
            <a:ext cx="1237595" cy="4651651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721FB66-9C81-4CB9-999F-3A71F4FFD66F}"/>
              </a:ext>
            </a:extLst>
          </p:cNvPr>
          <p:cNvSpPr txBox="1"/>
          <p:nvPr/>
        </p:nvSpPr>
        <p:spPr>
          <a:xfrm>
            <a:off x="839755" y="1285116"/>
            <a:ext cx="9004041" cy="423860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أيهما أصح، ولماذا؟</a:t>
            </a:r>
          </a:p>
          <a:p>
            <a:pPr marL="1143000" marR="0" lvl="0" indent="-114300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نضع القواعد من نصوص الكتاب والسنة.</a:t>
            </a:r>
          </a:p>
          <a:p>
            <a:pPr marL="1143000" marR="0" lvl="0" indent="-114300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نخضع نصوص الكتاب والسنة على القواعد.</a:t>
            </a:r>
          </a:p>
        </p:txBody>
      </p:sp>
    </p:spTree>
    <p:extLst>
      <p:ext uri="{BB962C8B-B14F-4D97-AF65-F5344CB8AC3E}">
        <p14:creationId xmlns:p14="http://schemas.microsoft.com/office/powerpoint/2010/main" val="228567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19">
            <a:extLst>
              <a:ext uri="{FF2B5EF4-FFF2-40B4-BE49-F238E27FC236}">
                <a16:creationId xmlns:a16="http://schemas.microsoft.com/office/drawing/2014/main" id="{5D9373C7-A847-4005-9CE4-58140EBD5B58}"/>
              </a:ext>
            </a:extLst>
          </p:cNvPr>
          <p:cNvSpPr/>
          <p:nvPr/>
        </p:nvSpPr>
        <p:spPr>
          <a:xfrm flipH="1">
            <a:off x="8427020" y="161603"/>
            <a:ext cx="4121101" cy="803545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Rectangle: Rounded Corners 20">
            <a:extLst>
              <a:ext uri="{FF2B5EF4-FFF2-40B4-BE49-F238E27FC236}">
                <a16:creationId xmlns:a16="http://schemas.microsoft.com/office/drawing/2014/main" id="{6AD73C5E-F638-48B1-9B68-7596BC04A638}"/>
              </a:ext>
            </a:extLst>
          </p:cNvPr>
          <p:cNvSpPr/>
          <p:nvPr/>
        </p:nvSpPr>
        <p:spPr>
          <a:xfrm flipH="1">
            <a:off x="7158181" y="128097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Oval 59">
            <a:extLst>
              <a:ext uri="{FF2B5EF4-FFF2-40B4-BE49-F238E27FC236}">
                <a16:creationId xmlns:a16="http://schemas.microsoft.com/office/drawing/2014/main" id="{3404A66A-7469-4356-86BA-DDF5B2EE3264}"/>
              </a:ext>
            </a:extLst>
          </p:cNvPr>
          <p:cNvSpPr/>
          <p:nvPr/>
        </p:nvSpPr>
        <p:spPr>
          <a:xfrm flipH="1">
            <a:off x="11387315" y="136079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1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7" name="TextBox 94">
            <a:extLst>
              <a:ext uri="{FF2B5EF4-FFF2-40B4-BE49-F238E27FC236}">
                <a16:creationId xmlns:a16="http://schemas.microsoft.com/office/drawing/2014/main" id="{C5398FB9-A9D2-4816-AB50-670987DA2B8E}"/>
              </a:ext>
            </a:extLst>
          </p:cNvPr>
          <p:cNvSpPr txBox="1"/>
          <p:nvPr/>
        </p:nvSpPr>
        <p:spPr>
          <a:xfrm flipH="1">
            <a:off x="8659486" y="284286"/>
            <a:ext cx="3216609" cy="58477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مراجعة الوحدة الثانية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8" name="TextBox 95">
            <a:extLst>
              <a:ext uri="{FF2B5EF4-FFF2-40B4-BE49-F238E27FC236}">
                <a16:creationId xmlns:a16="http://schemas.microsoft.com/office/drawing/2014/main" id="{FB7AC9FA-463E-4A22-8A21-604A18296478}"/>
              </a:ext>
            </a:extLst>
          </p:cNvPr>
          <p:cNvSpPr txBox="1"/>
          <p:nvPr/>
        </p:nvSpPr>
        <p:spPr>
          <a:xfrm flipH="1">
            <a:off x="7296726" y="1399924"/>
            <a:ext cx="4002137" cy="442035"/>
          </a:xfrm>
          <a:prstGeom prst="rect">
            <a:avLst/>
          </a:prstGeom>
          <a:noFill/>
        </p:spPr>
        <p:txBody>
          <a:bodyPr wrap="square" lIns="0" tIns="36000" rIns="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أعلى حقوق القرآن، والغاية من نزوله: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Rectangle: Rounded Corners 20">
            <a:extLst>
              <a:ext uri="{FF2B5EF4-FFF2-40B4-BE49-F238E27FC236}">
                <a16:creationId xmlns:a16="http://schemas.microsoft.com/office/drawing/2014/main" id="{501D248F-86B4-4D18-B596-CCA3B672F3DB}"/>
              </a:ext>
            </a:extLst>
          </p:cNvPr>
          <p:cNvSpPr/>
          <p:nvPr/>
        </p:nvSpPr>
        <p:spPr>
          <a:xfrm flipH="1">
            <a:off x="4987640" y="128097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العمل به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0" name="Rectangle: Rounded Corners 20">
            <a:extLst>
              <a:ext uri="{FF2B5EF4-FFF2-40B4-BE49-F238E27FC236}">
                <a16:creationId xmlns:a16="http://schemas.microsoft.com/office/drawing/2014/main" id="{888D0F9F-5BFE-4C3C-9188-9F3F2CFC9F71}"/>
              </a:ext>
            </a:extLst>
          </p:cNvPr>
          <p:cNvSpPr/>
          <p:nvPr/>
        </p:nvSpPr>
        <p:spPr>
          <a:xfrm flipH="1">
            <a:off x="2867894" y="128097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حفظه في الصدور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2" name="Rectangle: Rounded Corners 20">
            <a:extLst>
              <a:ext uri="{FF2B5EF4-FFF2-40B4-BE49-F238E27FC236}">
                <a16:creationId xmlns:a16="http://schemas.microsoft.com/office/drawing/2014/main" id="{F966E1B3-0A2C-4651-9D1A-4D5BAF7C4E85}"/>
              </a:ext>
            </a:extLst>
          </p:cNvPr>
          <p:cNvSpPr/>
          <p:nvPr/>
        </p:nvSpPr>
        <p:spPr>
          <a:xfrm flipH="1">
            <a:off x="748149" y="128097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التداوي به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3" name="Rectangle: Rounded Corners 20">
            <a:extLst>
              <a:ext uri="{FF2B5EF4-FFF2-40B4-BE49-F238E27FC236}">
                <a16:creationId xmlns:a16="http://schemas.microsoft.com/office/drawing/2014/main" id="{D2A3FF21-BC5A-476C-A76E-A54E654AB62D}"/>
              </a:ext>
            </a:extLst>
          </p:cNvPr>
          <p:cNvSpPr/>
          <p:nvPr/>
        </p:nvSpPr>
        <p:spPr>
          <a:xfrm flipH="1">
            <a:off x="7158181" y="216709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Oval 59">
            <a:extLst>
              <a:ext uri="{FF2B5EF4-FFF2-40B4-BE49-F238E27FC236}">
                <a16:creationId xmlns:a16="http://schemas.microsoft.com/office/drawing/2014/main" id="{FD8D800C-3969-4897-A1FA-1C7E97DE7E70}"/>
              </a:ext>
            </a:extLst>
          </p:cNvPr>
          <p:cNvSpPr/>
          <p:nvPr/>
        </p:nvSpPr>
        <p:spPr>
          <a:xfrm flipH="1">
            <a:off x="11387315" y="224691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2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5" name="TextBox 95">
            <a:extLst>
              <a:ext uri="{FF2B5EF4-FFF2-40B4-BE49-F238E27FC236}">
                <a16:creationId xmlns:a16="http://schemas.microsoft.com/office/drawing/2014/main" id="{B42CCF77-28D1-4A0C-995A-543E1F9545A2}"/>
              </a:ext>
            </a:extLst>
          </p:cNvPr>
          <p:cNvSpPr txBox="1"/>
          <p:nvPr/>
        </p:nvSpPr>
        <p:spPr>
          <a:xfrm flipH="1">
            <a:off x="7296726" y="2088678"/>
            <a:ext cx="4002137" cy="811367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قوله تعالى: ﴿إن هذا القرآن يهدي للتي هي أقوم﴾ يدل على: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6" name="Rectangle: Rounded Corners 20">
            <a:extLst>
              <a:ext uri="{FF2B5EF4-FFF2-40B4-BE49-F238E27FC236}">
                <a16:creationId xmlns:a16="http://schemas.microsoft.com/office/drawing/2014/main" id="{4D41CDA6-10A2-4F97-BB2A-5547048C86CB}"/>
              </a:ext>
            </a:extLst>
          </p:cNvPr>
          <p:cNvSpPr/>
          <p:nvPr/>
        </p:nvSpPr>
        <p:spPr>
          <a:xfrm flipH="1">
            <a:off x="748149" y="216709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شمولية الخيرية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7" name="Rectangle: Rounded Corners 20">
            <a:extLst>
              <a:ext uri="{FF2B5EF4-FFF2-40B4-BE49-F238E27FC236}">
                <a16:creationId xmlns:a16="http://schemas.microsoft.com/office/drawing/2014/main" id="{0789AFB1-B1D8-45E2-BBB6-C93093329E4D}"/>
              </a:ext>
            </a:extLst>
          </p:cNvPr>
          <p:cNvSpPr/>
          <p:nvPr/>
        </p:nvSpPr>
        <p:spPr>
          <a:xfrm flipH="1">
            <a:off x="2867894" y="216709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فضل تدبره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8" name="Rectangle: Rounded Corners 20">
            <a:extLst>
              <a:ext uri="{FF2B5EF4-FFF2-40B4-BE49-F238E27FC236}">
                <a16:creationId xmlns:a16="http://schemas.microsoft.com/office/drawing/2014/main" id="{7A7D58E4-DDD2-46CF-B565-1EE13D060349}"/>
              </a:ext>
            </a:extLst>
          </p:cNvPr>
          <p:cNvSpPr/>
          <p:nvPr/>
        </p:nvSpPr>
        <p:spPr>
          <a:xfrm flipH="1">
            <a:off x="4987640" y="216709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أنه مصدر شرعي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9" name="Rectangle: Rounded Corners 20">
            <a:extLst>
              <a:ext uri="{FF2B5EF4-FFF2-40B4-BE49-F238E27FC236}">
                <a16:creationId xmlns:a16="http://schemas.microsoft.com/office/drawing/2014/main" id="{82255A3B-E00A-4A44-B33F-B6F8C7F617D5}"/>
              </a:ext>
            </a:extLst>
          </p:cNvPr>
          <p:cNvSpPr/>
          <p:nvPr/>
        </p:nvSpPr>
        <p:spPr>
          <a:xfrm flipH="1">
            <a:off x="7158181" y="305321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0" name="Oval 59">
            <a:extLst>
              <a:ext uri="{FF2B5EF4-FFF2-40B4-BE49-F238E27FC236}">
                <a16:creationId xmlns:a16="http://schemas.microsoft.com/office/drawing/2014/main" id="{B74212B0-FA6A-4DBD-A578-34A4EA29DBF0}"/>
              </a:ext>
            </a:extLst>
          </p:cNvPr>
          <p:cNvSpPr/>
          <p:nvPr/>
        </p:nvSpPr>
        <p:spPr>
          <a:xfrm flipH="1">
            <a:off x="11387315" y="313303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3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1" name="TextBox 95">
            <a:extLst>
              <a:ext uri="{FF2B5EF4-FFF2-40B4-BE49-F238E27FC236}">
                <a16:creationId xmlns:a16="http://schemas.microsoft.com/office/drawing/2014/main" id="{D798B284-8726-4202-B68C-62B9EDC4BF2B}"/>
              </a:ext>
            </a:extLst>
          </p:cNvPr>
          <p:cNvSpPr txBox="1"/>
          <p:nvPr/>
        </p:nvSpPr>
        <p:spPr>
          <a:xfrm flipH="1">
            <a:off x="7296726" y="2974798"/>
            <a:ext cx="4002137" cy="811367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قوله تعالى: ﴿وما آتاكم الرسول فخذوه﴾ يدل على: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2" name="Rectangle: Rounded Corners 20">
            <a:extLst>
              <a:ext uri="{FF2B5EF4-FFF2-40B4-BE49-F238E27FC236}">
                <a16:creationId xmlns:a16="http://schemas.microsoft.com/office/drawing/2014/main" id="{9CE6B8D3-17BF-4919-954C-75AC611A60F7}"/>
              </a:ext>
            </a:extLst>
          </p:cNvPr>
          <p:cNvSpPr/>
          <p:nvPr/>
        </p:nvSpPr>
        <p:spPr>
          <a:xfrm flipH="1">
            <a:off x="4987640" y="305321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حجية السنة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3" name="Rectangle: Rounded Corners 20">
            <a:extLst>
              <a:ext uri="{FF2B5EF4-FFF2-40B4-BE49-F238E27FC236}">
                <a16:creationId xmlns:a16="http://schemas.microsoft.com/office/drawing/2014/main" id="{158D36F5-AEF2-448B-BB1A-83CF1BC7233C}"/>
              </a:ext>
            </a:extLst>
          </p:cNvPr>
          <p:cNvSpPr/>
          <p:nvPr/>
        </p:nvSpPr>
        <p:spPr>
          <a:xfrm flipH="1">
            <a:off x="2867894" y="305321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حجية القرآن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4" name="Rectangle: Rounded Corners 20">
            <a:extLst>
              <a:ext uri="{FF2B5EF4-FFF2-40B4-BE49-F238E27FC236}">
                <a16:creationId xmlns:a16="http://schemas.microsoft.com/office/drawing/2014/main" id="{D2C76D7C-92C9-4BA6-A373-F70062A20445}"/>
              </a:ext>
            </a:extLst>
          </p:cNvPr>
          <p:cNvSpPr/>
          <p:nvPr/>
        </p:nvSpPr>
        <p:spPr>
          <a:xfrm flipH="1">
            <a:off x="748149" y="305321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حجية فهم الصحابة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5" name="Rectangle: Rounded Corners 20">
            <a:extLst>
              <a:ext uri="{FF2B5EF4-FFF2-40B4-BE49-F238E27FC236}">
                <a16:creationId xmlns:a16="http://schemas.microsoft.com/office/drawing/2014/main" id="{CDC5B8F8-739B-4015-A15B-D5CEBDD83B45}"/>
              </a:ext>
            </a:extLst>
          </p:cNvPr>
          <p:cNvSpPr/>
          <p:nvPr/>
        </p:nvSpPr>
        <p:spPr>
          <a:xfrm flipH="1">
            <a:off x="7158181" y="393933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6" name="Oval 59">
            <a:extLst>
              <a:ext uri="{FF2B5EF4-FFF2-40B4-BE49-F238E27FC236}">
                <a16:creationId xmlns:a16="http://schemas.microsoft.com/office/drawing/2014/main" id="{40C7120C-E977-4A33-93D8-3A4D58F6742C}"/>
              </a:ext>
            </a:extLst>
          </p:cNvPr>
          <p:cNvSpPr/>
          <p:nvPr/>
        </p:nvSpPr>
        <p:spPr>
          <a:xfrm flipH="1">
            <a:off x="11387315" y="401915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4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7" name="TextBox 95">
            <a:extLst>
              <a:ext uri="{FF2B5EF4-FFF2-40B4-BE49-F238E27FC236}">
                <a16:creationId xmlns:a16="http://schemas.microsoft.com/office/drawing/2014/main" id="{87F6C4A5-2346-44ED-A8FF-BFA4C368A2F4}"/>
              </a:ext>
            </a:extLst>
          </p:cNvPr>
          <p:cNvSpPr txBox="1"/>
          <p:nvPr/>
        </p:nvSpPr>
        <p:spPr>
          <a:xfrm flipH="1">
            <a:off x="7296726" y="4042895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أكل الضب عند النبي صلى الله عليه وسلم: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8" name="Rectangle: Rounded Corners 20">
            <a:extLst>
              <a:ext uri="{FF2B5EF4-FFF2-40B4-BE49-F238E27FC236}">
                <a16:creationId xmlns:a16="http://schemas.microsoft.com/office/drawing/2014/main" id="{10143FBD-80DD-4396-AF2D-3CF8DC8EBB9E}"/>
              </a:ext>
            </a:extLst>
          </p:cNvPr>
          <p:cNvSpPr/>
          <p:nvPr/>
        </p:nvSpPr>
        <p:spPr>
          <a:xfrm flipH="1">
            <a:off x="4987640" y="393933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سنة تقريرية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9" name="Rectangle: Rounded Corners 20">
            <a:extLst>
              <a:ext uri="{FF2B5EF4-FFF2-40B4-BE49-F238E27FC236}">
                <a16:creationId xmlns:a16="http://schemas.microsoft.com/office/drawing/2014/main" id="{D2939282-EC04-431E-8D91-80DF70307B1D}"/>
              </a:ext>
            </a:extLst>
          </p:cNvPr>
          <p:cNvSpPr/>
          <p:nvPr/>
        </p:nvSpPr>
        <p:spPr>
          <a:xfrm flipH="1">
            <a:off x="2867894" y="393933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سنة قولية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0" name="Rectangle: Rounded Corners 20">
            <a:extLst>
              <a:ext uri="{FF2B5EF4-FFF2-40B4-BE49-F238E27FC236}">
                <a16:creationId xmlns:a16="http://schemas.microsoft.com/office/drawing/2014/main" id="{FC3DA53F-2405-49D5-8175-17221C676D25}"/>
              </a:ext>
            </a:extLst>
          </p:cNvPr>
          <p:cNvSpPr/>
          <p:nvPr/>
        </p:nvSpPr>
        <p:spPr>
          <a:xfrm flipH="1">
            <a:off x="748149" y="393933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سنة فعلية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1" name="Rectangle: Rounded Corners 20">
            <a:extLst>
              <a:ext uri="{FF2B5EF4-FFF2-40B4-BE49-F238E27FC236}">
                <a16:creationId xmlns:a16="http://schemas.microsoft.com/office/drawing/2014/main" id="{99814E98-8A5C-4D8D-A2A8-CA1FBC4A0379}"/>
              </a:ext>
            </a:extLst>
          </p:cNvPr>
          <p:cNvSpPr/>
          <p:nvPr/>
        </p:nvSpPr>
        <p:spPr>
          <a:xfrm flipH="1">
            <a:off x="7158181" y="482545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2" name="Oval 59">
            <a:extLst>
              <a:ext uri="{FF2B5EF4-FFF2-40B4-BE49-F238E27FC236}">
                <a16:creationId xmlns:a16="http://schemas.microsoft.com/office/drawing/2014/main" id="{6AF2DB9E-9B82-446E-AD70-87DF47A286B9}"/>
              </a:ext>
            </a:extLst>
          </p:cNvPr>
          <p:cNvSpPr/>
          <p:nvPr/>
        </p:nvSpPr>
        <p:spPr>
          <a:xfrm flipH="1">
            <a:off x="11387315" y="490527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5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3" name="TextBox 95">
            <a:extLst>
              <a:ext uri="{FF2B5EF4-FFF2-40B4-BE49-F238E27FC236}">
                <a16:creationId xmlns:a16="http://schemas.microsoft.com/office/drawing/2014/main" id="{D898FB86-7903-486F-88BA-51305299197E}"/>
              </a:ext>
            </a:extLst>
          </p:cNvPr>
          <p:cNvSpPr txBox="1"/>
          <p:nvPr/>
        </p:nvSpPr>
        <p:spPr>
          <a:xfrm flipH="1">
            <a:off x="7296726" y="4931704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إلحاق فرع بأصل في حكم لعلة جامعة يسمى: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4" name="Rectangle: Rounded Corners 20">
            <a:extLst>
              <a:ext uri="{FF2B5EF4-FFF2-40B4-BE49-F238E27FC236}">
                <a16:creationId xmlns:a16="http://schemas.microsoft.com/office/drawing/2014/main" id="{F689F1C0-2C02-410B-A3B6-47910B02A0B2}"/>
              </a:ext>
            </a:extLst>
          </p:cNvPr>
          <p:cNvSpPr/>
          <p:nvPr/>
        </p:nvSpPr>
        <p:spPr>
          <a:xfrm flipH="1">
            <a:off x="748149" y="482545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القياس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5" name="Rectangle: Rounded Corners 20">
            <a:extLst>
              <a:ext uri="{FF2B5EF4-FFF2-40B4-BE49-F238E27FC236}">
                <a16:creationId xmlns:a16="http://schemas.microsoft.com/office/drawing/2014/main" id="{6D6E5FF5-FF40-4049-B3AB-F204E971D58C}"/>
              </a:ext>
            </a:extLst>
          </p:cNvPr>
          <p:cNvSpPr/>
          <p:nvPr/>
        </p:nvSpPr>
        <p:spPr>
          <a:xfrm flipH="1">
            <a:off x="2867894" y="482545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الاستحسان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6" name="Rectangle: Rounded Corners 20">
            <a:extLst>
              <a:ext uri="{FF2B5EF4-FFF2-40B4-BE49-F238E27FC236}">
                <a16:creationId xmlns:a16="http://schemas.microsoft.com/office/drawing/2014/main" id="{9F9F5AA3-AA71-4DAB-AAD6-F18A729EDE8F}"/>
              </a:ext>
            </a:extLst>
          </p:cNvPr>
          <p:cNvSpPr/>
          <p:nvPr/>
        </p:nvSpPr>
        <p:spPr>
          <a:xfrm flipH="1">
            <a:off x="4987640" y="482545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الإجماع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7" name="Rectangle: Rounded Corners 20">
            <a:extLst>
              <a:ext uri="{FF2B5EF4-FFF2-40B4-BE49-F238E27FC236}">
                <a16:creationId xmlns:a16="http://schemas.microsoft.com/office/drawing/2014/main" id="{12B74540-86AE-4349-9D78-045C8BB1EC8D}"/>
              </a:ext>
            </a:extLst>
          </p:cNvPr>
          <p:cNvSpPr/>
          <p:nvPr/>
        </p:nvSpPr>
        <p:spPr>
          <a:xfrm flipH="1">
            <a:off x="7158181" y="5715491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8" name="Oval 59">
            <a:extLst>
              <a:ext uri="{FF2B5EF4-FFF2-40B4-BE49-F238E27FC236}">
                <a16:creationId xmlns:a16="http://schemas.microsoft.com/office/drawing/2014/main" id="{CBCDF083-3E39-490D-9DEB-9B54FD8599F8}"/>
              </a:ext>
            </a:extLst>
          </p:cNvPr>
          <p:cNvSpPr/>
          <p:nvPr/>
        </p:nvSpPr>
        <p:spPr>
          <a:xfrm flipH="1">
            <a:off x="11387315" y="5795317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6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9" name="TextBox 95">
            <a:extLst>
              <a:ext uri="{FF2B5EF4-FFF2-40B4-BE49-F238E27FC236}">
                <a16:creationId xmlns:a16="http://schemas.microsoft.com/office/drawing/2014/main" id="{99FBECCF-31E1-4A38-8487-923E51ADA420}"/>
              </a:ext>
            </a:extLst>
          </p:cNvPr>
          <p:cNvSpPr txBox="1"/>
          <p:nvPr/>
        </p:nvSpPr>
        <p:spPr>
          <a:xfrm flipH="1">
            <a:off x="7296726" y="5821745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المصادر الفرعية للثقافة الإسلامية: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0" name="Rectangle: Rounded Corners 20">
            <a:extLst>
              <a:ext uri="{FF2B5EF4-FFF2-40B4-BE49-F238E27FC236}">
                <a16:creationId xmlns:a16="http://schemas.microsoft.com/office/drawing/2014/main" id="{7D3C85AE-3EBD-4921-9DA6-5ED021FB5778}"/>
              </a:ext>
            </a:extLst>
          </p:cNvPr>
          <p:cNvSpPr/>
          <p:nvPr/>
        </p:nvSpPr>
        <p:spPr>
          <a:xfrm flipH="1">
            <a:off x="4987640" y="5715491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التاريخ الإسلامي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1" name="Rectangle: Rounded Corners 20">
            <a:extLst>
              <a:ext uri="{FF2B5EF4-FFF2-40B4-BE49-F238E27FC236}">
                <a16:creationId xmlns:a16="http://schemas.microsoft.com/office/drawing/2014/main" id="{9B34204A-D3BB-4744-9F20-9DC63CE4C86A}"/>
              </a:ext>
            </a:extLst>
          </p:cNvPr>
          <p:cNvSpPr/>
          <p:nvPr/>
        </p:nvSpPr>
        <p:spPr>
          <a:xfrm flipH="1">
            <a:off x="2867894" y="5715491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علم الاجتماع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2" name="Rectangle: Rounded Corners 20">
            <a:extLst>
              <a:ext uri="{FF2B5EF4-FFF2-40B4-BE49-F238E27FC236}">
                <a16:creationId xmlns:a16="http://schemas.microsoft.com/office/drawing/2014/main" id="{8375C27A-F16B-44D9-826D-9C6A7BD487E2}"/>
              </a:ext>
            </a:extLst>
          </p:cNvPr>
          <p:cNvSpPr/>
          <p:nvPr/>
        </p:nvSpPr>
        <p:spPr>
          <a:xfrm flipH="1">
            <a:off x="748149" y="5715491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الإجماع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195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1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1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18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1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4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5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6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7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27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8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1" fill="hold">
                      <p:stCondLst>
                        <p:cond delay="0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8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9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9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5" fill="hold">
                      <p:stCondLst>
                        <p:cond delay="0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9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31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1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5" fill="hold">
                      <p:stCondLst>
                        <p:cond delay="0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31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 animBg="1"/>
      <p:bldP spid="9" grpId="1" animBg="1"/>
      <p:bldP spid="10" grpId="0" animBg="1"/>
      <p:bldP spid="12" grpId="0" animBg="1"/>
      <p:bldP spid="13" grpId="0" animBg="1"/>
      <p:bldP spid="14" grpId="0" animBg="1"/>
      <p:bldP spid="15" grpId="0"/>
      <p:bldP spid="16" grpId="0" animBg="1"/>
      <p:bldP spid="16" grpId="1" animBg="1"/>
      <p:bldP spid="17" grpId="0" animBg="1"/>
      <p:bldP spid="18" grpId="0" animBg="1"/>
      <p:bldP spid="19" grpId="0" animBg="1"/>
      <p:bldP spid="20" grpId="0" animBg="1"/>
      <p:bldP spid="21" grpId="0"/>
      <p:bldP spid="22" grpId="0" animBg="1"/>
      <p:bldP spid="22" grpId="1" animBg="1"/>
      <p:bldP spid="23" grpId="0" animBg="1"/>
      <p:bldP spid="24" grpId="0" animBg="1"/>
      <p:bldP spid="25" grpId="0" animBg="1"/>
      <p:bldP spid="26" grpId="0" animBg="1"/>
      <p:bldP spid="27" grpId="0"/>
      <p:bldP spid="28" grpId="0" animBg="1"/>
      <p:bldP spid="28" grpId="1" animBg="1"/>
      <p:bldP spid="29" grpId="0" animBg="1"/>
      <p:bldP spid="30" grpId="0" animBg="1"/>
      <p:bldP spid="31" grpId="0" animBg="1"/>
      <p:bldP spid="32" grpId="0" animBg="1"/>
      <p:bldP spid="33" grpId="0"/>
      <p:bldP spid="34" grpId="0" animBg="1"/>
      <p:bldP spid="34" grpId="1" animBg="1"/>
      <p:bldP spid="35" grpId="0" animBg="1"/>
      <p:bldP spid="36" grpId="0" animBg="1"/>
      <p:bldP spid="37" grpId="0" animBg="1"/>
      <p:bldP spid="38" grpId="0" animBg="1"/>
      <p:bldP spid="39" grpId="0"/>
      <p:bldP spid="40" grpId="0" animBg="1"/>
      <p:bldP spid="40" grpId="1" animBg="1"/>
      <p:bldP spid="41" grpId="0" animBg="1"/>
      <p:bldP spid="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: Rounded Corners 19">
            <a:extLst>
              <a:ext uri="{FF2B5EF4-FFF2-40B4-BE49-F238E27FC236}">
                <a16:creationId xmlns:a16="http://schemas.microsoft.com/office/drawing/2014/main" id="{0986C30D-BF1C-4723-B980-7A1688B118D3}"/>
              </a:ext>
            </a:extLst>
          </p:cNvPr>
          <p:cNvSpPr/>
          <p:nvPr/>
        </p:nvSpPr>
        <p:spPr>
          <a:xfrm flipH="1">
            <a:off x="8427020" y="161603"/>
            <a:ext cx="4121101" cy="803545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4" name="Rectangle: Rounded Corners 20">
            <a:extLst>
              <a:ext uri="{FF2B5EF4-FFF2-40B4-BE49-F238E27FC236}">
                <a16:creationId xmlns:a16="http://schemas.microsoft.com/office/drawing/2014/main" id="{6749279F-1F78-4960-A178-89525E37B098}"/>
              </a:ext>
            </a:extLst>
          </p:cNvPr>
          <p:cNvSpPr/>
          <p:nvPr/>
        </p:nvSpPr>
        <p:spPr>
          <a:xfrm flipH="1">
            <a:off x="5015060" y="1280970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5" name="Oval 59">
            <a:extLst>
              <a:ext uri="{FF2B5EF4-FFF2-40B4-BE49-F238E27FC236}">
                <a16:creationId xmlns:a16="http://schemas.microsoft.com/office/drawing/2014/main" id="{7FB8CAA9-01F0-41AC-8F33-3DB35CD85AE1}"/>
              </a:ext>
            </a:extLst>
          </p:cNvPr>
          <p:cNvSpPr/>
          <p:nvPr/>
        </p:nvSpPr>
        <p:spPr>
          <a:xfrm flipH="1">
            <a:off x="11387315" y="136079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7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6" name="TextBox 94">
            <a:extLst>
              <a:ext uri="{FF2B5EF4-FFF2-40B4-BE49-F238E27FC236}">
                <a16:creationId xmlns:a16="http://schemas.microsoft.com/office/drawing/2014/main" id="{9CF786D7-E116-4AD3-BD3B-89B605F075DF}"/>
              </a:ext>
            </a:extLst>
          </p:cNvPr>
          <p:cNvSpPr txBox="1"/>
          <p:nvPr/>
        </p:nvSpPr>
        <p:spPr>
          <a:xfrm flipH="1">
            <a:off x="8659486" y="284286"/>
            <a:ext cx="3216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مراجعة الوحدة الثانية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47" name="TextBox 95">
            <a:extLst>
              <a:ext uri="{FF2B5EF4-FFF2-40B4-BE49-F238E27FC236}">
                <a16:creationId xmlns:a16="http://schemas.microsoft.com/office/drawing/2014/main" id="{46A82ED5-E9C9-47F6-B1A9-154A6AA55C1F}"/>
              </a:ext>
            </a:extLst>
          </p:cNvPr>
          <p:cNvSpPr txBox="1"/>
          <p:nvPr/>
        </p:nvSpPr>
        <p:spPr>
          <a:xfrm flipH="1">
            <a:off x="5297863" y="1361828"/>
            <a:ext cx="6000999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القرآن كلام الله تعالى مجازًا لا حقيقة.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8" name="Rectangle: Rounded Corners 20">
            <a:extLst>
              <a:ext uri="{FF2B5EF4-FFF2-40B4-BE49-F238E27FC236}">
                <a16:creationId xmlns:a16="http://schemas.microsoft.com/office/drawing/2014/main" id="{46733E94-306C-4E58-82EA-F23FC08B3A78}"/>
              </a:ext>
            </a:extLst>
          </p:cNvPr>
          <p:cNvSpPr/>
          <p:nvPr/>
        </p:nvSpPr>
        <p:spPr>
          <a:xfrm flipH="1">
            <a:off x="3252253" y="1280970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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9" name="Rectangle: Rounded Corners 20">
            <a:extLst>
              <a:ext uri="{FF2B5EF4-FFF2-40B4-BE49-F238E27FC236}">
                <a16:creationId xmlns:a16="http://schemas.microsoft.com/office/drawing/2014/main" id="{B4333738-78C6-4BC6-9733-2008DD83074B}"/>
              </a:ext>
            </a:extLst>
          </p:cNvPr>
          <p:cNvSpPr/>
          <p:nvPr/>
        </p:nvSpPr>
        <p:spPr>
          <a:xfrm flipH="1">
            <a:off x="1489446" y="1280970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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0" name="Rectangle: Rounded Corners 20">
            <a:extLst>
              <a:ext uri="{FF2B5EF4-FFF2-40B4-BE49-F238E27FC236}">
                <a16:creationId xmlns:a16="http://schemas.microsoft.com/office/drawing/2014/main" id="{F2715AF2-EF2E-4763-9C32-82B805B9ED8C}"/>
              </a:ext>
            </a:extLst>
          </p:cNvPr>
          <p:cNvSpPr/>
          <p:nvPr/>
        </p:nvSpPr>
        <p:spPr>
          <a:xfrm flipH="1">
            <a:off x="5015060" y="2468748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1" name="Oval 59">
            <a:extLst>
              <a:ext uri="{FF2B5EF4-FFF2-40B4-BE49-F238E27FC236}">
                <a16:creationId xmlns:a16="http://schemas.microsoft.com/office/drawing/2014/main" id="{A7B9D145-2439-425D-875B-A31EF4EED297}"/>
              </a:ext>
            </a:extLst>
          </p:cNvPr>
          <p:cNvSpPr/>
          <p:nvPr/>
        </p:nvSpPr>
        <p:spPr>
          <a:xfrm flipH="1">
            <a:off x="11387315" y="2548574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8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2" name="TextBox 95">
            <a:extLst>
              <a:ext uri="{FF2B5EF4-FFF2-40B4-BE49-F238E27FC236}">
                <a16:creationId xmlns:a16="http://schemas.microsoft.com/office/drawing/2014/main" id="{87E2DD22-7308-40E1-8D9A-C3F326C86811}"/>
              </a:ext>
            </a:extLst>
          </p:cNvPr>
          <p:cNvSpPr txBox="1"/>
          <p:nvPr/>
        </p:nvSpPr>
        <p:spPr>
          <a:xfrm flipH="1">
            <a:off x="5297863" y="2549606"/>
            <a:ext cx="6000999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الإجماع مصدر مستقل لوحده.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3" name="Rectangle: Rounded Corners 20">
            <a:extLst>
              <a:ext uri="{FF2B5EF4-FFF2-40B4-BE49-F238E27FC236}">
                <a16:creationId xmlns:a16="http://schemas.microsoft.com/office/drawing/2014/main" id="{81DB45EB-D2D9-454E-A010-3852DE977F33}"/>
              </a:ext>
            </a:extLst>
          </p:cNvPr>
          <p:cNvSpPr/>
          <p:nvPr/>
        </p:nvSpPr>
        <p:spPr>
          <a:xfrm flipH="1">
            <a:off x="3252253" y="2468748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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4" name="Rectangle: Rounded Corners 20">
            <a:extLst>
              <a:ext uri="{FF2B5EF4-FFF2-40B4-BE49-F238E27FC236}">
                <a16:creationId xmlns:a16="http://schemas.microsoft.com/office/drawing/2014/main" id="{A77D8294-2515-41C3-83CE-4F3F18DF002D}"/>
              </a:ext>
            </a:extLst>
          </p:cNvPr>
          <p:cNvSpPr/>
          <p:nvPr/>
        </p:nvSpPr>
        <p:spPr>
          <a:xfrm flipH="1">
            <a:off x="1489446" y="2468748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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5" name="Rectangle: Rounded Corners 20">
            <a:extLst>
              <a:ext uri="{FF2B5EF4-FFF2-40B4-BE49-F238E27FC236}">
                <a16:creationId xmlns:a16="http://schemas.microsoft.com/office/drawing/2014/main" id="{23C86566-5634-4FB7-8F44-6A5ADFB212D8}"/>
              </a:ext>
            </a:extLst>
          </p:cNvPr>
          <p:cNvSpPr/>
          <p:nvPr/>
        </p:nvSpPr>
        <p:spPr>
          <a:xfrm flipH="1">
            <a:off x="5015060" y="3644289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6" name="Oval 59">
            <a:extLst>
              <a:ext uri="{FF2B5EF4-FFF2-40B4-BE49-F238E27FC236}">
                <a16:creationId xmlns:a16="http://schemas.microsoft.com/office/drawing/2014/main" id="{36D52746-1755-47DA-8115-56F04EADE162}"/>
              </a:ext>
            </a:extLst>
          </p:cNvPr>
          <p:cNvSpPr/>
          <p:nvPr/>
        </p:nvSpPr>
        <p:spPr>
          <a:xfrm flipH="1">
            <a:off x="11387315" y="3724115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9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7" name="TextBox 95">
            <a:extLst>
              <a:ext uri="{FF2B5EF4-FFF2-40B4-BE49-F238E27FC236}">
                <a16:creationId xmlns:a16="http://schemas.microsoft.com/office/drawing/2014/main" id="{00ACF038-36B4-457C-94D8-8E79004C607A}"/>
              </a:ext>
            </a:extLst>
          </p:cNvPr>
          <p:cNvSpPr txBox="1"/>
          <p:nvPr/>
        </p:nvSpPr>
        <p:spPr>
          <a:xfrm flipH="1">
            <a:off x="5297863" y="3725147"/>
            <a:ext cx="6000999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تشترك المخدرات مع الخمر في علة الإسكار.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8" name="Rectangle: Rounded Corners 20">
            <a:extLst>
              <a:ext uri="{FF2B5EF4-FFF2-40B4-BE49-F238E27FC236}">
                <a16:creationId xmlns:a16="http://schemas.microsoft.com/office/drawing/2014/main" id="{4D3DE45B-01E6-4CB1-959B-25E47BD5CFB6}"/>
              </a:ext>
            </a:extLst>
          </p:cNvPr>
          <p:cNvSpPr/>
          <p:nvPr/>
        </p:nvSpPr>
        <p:spPr>
          <a:xfrm flipH="1">
            <a:off x="3252253" y="3644289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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9" name="Rectangle: Rounded Corners 20">
            <a:extLst>
              <a:ext uri="{FF2B5EF4-FFF2-40B4-BE49-F238E27FC236}">
                <a16:creationId xmlns:a16="http://schemas.microsoft.com/office/drawing/2014/main" id="{017502DB-2C1C-4EC2-9F18-BE1640BDC516}"/>
              </a:ext>
            </a:extLst>
          </p:cNvPr>
          <p:cNvSpPr/>
          <p:nvPr/>
        </p:nvSpPr>
        <p:spPr>
          <a:xfrm flipH="1">
            <a:off x="1489446" y="3644289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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60" name="Rectangle: Rounded Corners 20">
            <a:extLst>
              <a:ext uri="{FF2B5EF4-FFF2-40B4-BE49-F238E27FC236}">
                <a16:creationId xmlns:a16="http://schemas.microsoft.com/office/drawing/2014/main" id="{B9D1417E-82CA-4432-9197-05A7D9F5F862}"/>
              </a:ext>
            </a:extLst>
          </p:cNvPr>
          <p:cNvSpPr/>
          <p:nvPr/>
        </p:nvSpPr>
        <p:spPr>
          <a:xfrm flipH="1">
            <a:off x="5015060" y="5001748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1" name="Oval 59">
            <a:extLst>
              <a:ext uri="{FF2B5EF4-FFF2-40B4-BE49-F238E27FC236}">
                <a16:creationId xmlns:a16="http://schemas.microsoft.com/office/drawing/2014/main" id="{A08B797B-C204-41C4-BA88-9512FD66BD78}"/>
              </a:ext>
            </a:extLst>
          </p:cNvPr>
          <p:cNvSpPr/>
          <p:nvPr/>
        </p:nvSpPr>
        <p:spPr>
          <a:xfrm flipH="1">
            <a:off x="11387315" y="5081574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10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62" name="TextBox 95">
            <a:extLst>
              <a:ext uri="{FF2B5EF4-FFF2-40B4-BE49-F238E27FC236}">
                <a16:creationId xmlns:a16="http://schemas.microsoft.com/office/drawing/2014/main" id="{4388FD26-43E9-4626-82C4-066A7F2D1B8A}"/>
              </a:ext>
            </a:extLst>
          </p:cNvPr>
          <p:cNvSpPr txBox="1"/>
          <p:nvPr/>
        </p:nvSpPr>
        <p:spPr>
          <a:xfrm flipH="1">
            <a:off x="5297863" y="5082606"/>
            <a:ext cx="6000999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دلل على أن القرآن محفوظ من التحريف والتبديل.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005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6BF3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6BF3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9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6BF3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0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7" grpId="0"/>
      <p:bldP spid="48" grpId="0"/>
      <p:bldP spid="49" grpId="0"/>
      <p:bldP spid="49" grpId="1"/>
      <p:bldP spid="50" grpId="0" animBg="1"/>
      <p:bldP spid="51" grpId="0" animBg="1"/>
      <p:bldP spid="52" grpId="0"/>
      <p:bldP spid="53" grpId="0"/>
      <p:bldP spid="54" grpId="0"/>
      <p:bldP spid="54" grpId="1"/>
      <p:bldP spid="55" grpId="0" animBg="1"/>
      <p:bldP spid="56" grpId="0" animBg="1"/>
      <p:bldP spid="57" grpId="0"/>
      <p:bldP spid="58" grpId="0"/>
      <p:bldP spid="58" grpId="1"/>
      <p:bldP spid="59" grpId="0"/>
      <p:bldP spid="60" grpId="0" animBg="1"/>
      <p:bldP spid="61" grpId="0" animBg="1"/>
      <p:bldP spid="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مربع نص 29">
            <a:extLst>
              <a:ext uri="{FF2B5EF4-FFF2-40B4-BE49-F238E27FC236}">
                <a16:creationId xmlns:a16="http://schemas.microsoft.com/office/drawing/2014/main" id="{2287ECA2-E31A-401D-A761-75F50546822F}"/>
              </a:ext>
            </a:extLst>
          </p:cNvPr>
          <p:cNvSpPr txBox="1"/>
          <p:nvPr/>
        </p:nvSpPr>
        <p:spPr>
          <a:xfrm>
            <a:off x="7259779" y="2252162"/>
            <a:ext cx="2296687" cy="509514"/>
          </a:xfrm>
          <a:prstGeom prst="roundRect">
            <a:avLst>
              <a:gd name="adj" fmla="val 9616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صدر كل شيء أوله، والأصل الذي ينشأ عنه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752E818A-37F5-450F-9559-9A0B53AFDF4F}"/>
              </a:ext>
            </a:extLst>
          </p:cNvPr>
          <p:cNvSpPr txBox="1"/>
          <p:nvPr/>
        </p:nvSpPr>
        <p:spPr>
          <a:xfrm>
            <a:off x="2013524" y="2252162"/>
            <a:ext cx="2296687" cy="509514"/>
          </a:xfrm>
          <a:prstGeom prst="roundRect">
            <a:avLst>
              <a:gd name="adj" fmla="val 9616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جمع رافد، لها معاني منها الإعانة والدعم والعطاء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15DF149-3954-42CC-B6C4-9426607FD39F}"/>
              </a:ext>
            </a:extLst>
          </p:cNvPr>
          <p:cNvSpPr txBox="1"/>
          <p:nvPr/>
        </p:nvSpPr>
        <p:spPr>
          <a:xfrm>
            <a:off x="6896530" y="3555999"/>
            <a:ext cx="2591216" cy="1116604"/>
          </a:xfrm>
          <a:prstGeom prst="roundRect">
            <a:avLst>
              <a:gd name="adj" fmla="val 9616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القواعد الكبرى التي تعطى الثقافة قيمتها وقوتها، واستمرارها، وشمولها، وغايتها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18E238C8-3CF8-42D4-94B3-955180C3A4D7}"/>
              </a:ext>
            </a:extLst>
          </p:cNvPr>
          <p:cNvSpPr txBox="1"/>
          <p:nvPr/>
        </p:nvSpPr>
        <p:spPr>
          <a:xfrm>
            <a:off x="9418777" y="1808812"/>
            <a:ext cx="1504671" cy="3280430"/>
          </a:xfrm>
          <a:prstGeom prst="roundRect">
            <a:avLst>
              <a:gd name="adj" fmla="val 961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المصدر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A3A6451-8EF0-4E63-B9A2-6CE449744314}"/>
              </a:ext>
            </a:extLst>
          </p:cNvPr>
          <p:cNvSpPr txBox="1"/>
          <p:nvPr/>
        </p:nvSpPr>
        <p:spPr>
          <a:xfrm>
            <a:off x="1644072" y="3698976"/>
            <a:ext cx="2591216" cy="1116604"/>
          </a:xfrm>
          <a:prstGeom prst="roundRect">
            <a:avLst>
              <a:gd name="adj" fmla="val 9616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المعين الذي يعطي للثقافة الإسلامية ما يميزها من: تراث إسلامي، وتاريخ، ولغة دون أن يكون له مدخل في العقيدة.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E4A16603-A88B-4AE5-B12A-91736CDD6781}"/>
              </a:ext>
            </a:extLst>
          </p:cNvPr>
          <p:cNvSpPr txBox="1"/>
          <p:nvPr/>
        </p:nvSpPr>
        <p:spPr>
          <a:xfrm>
            <a:off x="4172522" y="1808812"/>
            <a:ext cx="1504671" cy="3280430"/>
          </a:xfrm>
          <a:prstGeom prst="roundRect">
            <a:avLst>
              <a:gd name="adj" fmla="val 9616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الروافد</a:t>
            </a:r>
          </a:p>
        </p:txBody>
      </p:sp>
    </p:spTree>
    <p:extLst>
      <p:ext uri="{BB962C8B-B14F-4D97-AF65-F5344CB8AC3E}">
        <p14:creationId xmlns:p14="http://schemas.microsoft.com/office/powerpoint/2010/main" val="149912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9" grpId="0" animBg="1"/>
      <p:bldP spid="17" grpId="0" animBg="1"/>
      <p:bldP spid="10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5">
            <a:extLst>
              <a:ext uri="{FF2B5EF4-FFF2-40B4-BE49-F238E27FC236}">
                <a16:creationId xmlns:a16="http://schemas.microsoft.com/office/drawing/2014/main" id="{6B413E2A-90E0-489C-B6BF-DB614F3FFD94}"/>
              </a:ext>
            </a:extLst>
          </p:cNvPr>
          <p:cNvSpPr/>
          <p:nvPr/>
        </p:nvSpPr>
        <p:spPr>
          <a:xfrm>
            <a:off x="4160699" y="1222827"/>
            <a:ext cx="2415577" cy="2827120"/>
          </a:xfrm>
          <a:custGeom>
            <a:avLst/>
            <a:gdLst>
              <a:gd name="connsiteX0" fmla="*/ 1219200 w 2939143"/>
              <a:gd name="connsiteY0" fmla="*/ 0 h 3439886"/>
              <a:gd name="connsiteX1" fmla="*/ 2939143 w 2939143"/>
              <a:gd name="connsiteY1" fmla="*/ 1719943 h 3439886"/>
              <a:gd name="connsiteX2" fmla="*/ 1219200 w 2939143"/>
              <a:gd name="connsiteY2" fmla="*/ 3439886 h 3439886"/>
              <a:gd name="connsiteX3" fmla="*/ 3017 w 2939143"/>
              <a:gd name="connsiteY3" fmla="*/ 2936126 h 3439886"/>
              <a:gd name="connsiteX4" fmla="*/ 0 w 2939143"/>
              <a:gd name="connsiteY4" fmla="*/ 2932807 h 3439886"/>
              <a:gd name="connsiteX5" fmla="*/ 107991 w 2939143"/>
              <a:gd name="connsiteY5" fmla="*/ 2813987 h 3439886"/>
              <a:gd name="connsiteX6" fmla="*/ 500742 w 2939143"/>
              <a:gd name="connsiteY6" fmla="*/ 1719943 h 3439886"/>
              <a:gd name="connsiteX7" fmla="*/ 107991 w 2939143"/>
              <a:gd name="connsiteY7" fmla="*/ 625900 h 3439886"/>
              <a:gd name="connsiteX8" fmla="*/ 0 w 2939143"/>
              <a:gd name="connsiteY8" fmla="*/ 507080 h 3439886"/>
              <a:gd name="connsiteX9" fmla="*/ 3017 w 2939143"/>
              <a:gd name="connsiteY9" fmla="*/ 503760 h 3439886"/>
              <a:gd name="connsiteX10" fmla="*/ 1219200 w 2939143"/>
              <a:gd name="connsiteY10" fmla="*/ 0 h 343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39143" h="3439886">
                <a:moveTo>
                  <a:pt x="1219200" y="0"/>
                </a:moveTo>
                <a:cubicBezTo>
                  <a:pt x="2169098" y="0"/>
                  <a:pt x="2939143" y="770045"/>
                  <a:pt x="2939143" y="1719943"/>
                </a:cubicBezTo>
                <a:cubicBezTo>
                  <a:pt x="2939143" y="2669841"/>
                  <a:pt x="2169098" y="3439886"/>
                  <a:pt x="1219200" y="3439886"/>
                </a:cubicBezTo>
                <a:cubicBezTo>
                  <a:pt x="744251" y="3439886"/>
                  <a:pt x="314266" y="3247375"/>
                  <a:pt x="3017" y="2936126"/>
                </a:cubicBezTo>
                <a:lnTo>
                  <a:pt x="0" y="2932807"/>
                </a:lnTo>
                <a:lnTo>
                  <a:pt x="107991" y="2813987"/>
                </a:lnTo>
                <a:cubicBezTo>
                  <a:pt x="353351" y="2516679"/>
                  <a:pt x="500742" y="2135523"/>
                  <a:pt x="500742" y="1719943"/>
                </a:cubicBezTo>
                <a:cubicBezTo>
                  <a:pt x="500742" y="1304363"/>
                  <a:pt x="353351" y="923207"/>
                  <a:pt x="107991" y="625900"/>
                </a:cubicBezTo>
                <a:lnTo>
                  <a:pt x="0" y="507080"/>
                </a:lnTo>
                <a:lnTo>
                  <a:pt x="3017" y="503760"/>
                </a:lnTo>
                <a:cubicBezTo>
                  <a:pt x="314266" y="192511"/>
                  <a:pt x="744251" y="0"/>
                  <a:pt x="1219200" y="0"/>
                </a:cubicBezTo>
                <a:close/>
              </a:path>
            </a:pathLst>
          </a:custGeom>
          <a:solidFill>
            <a:srgbClr val="A2BAA0"/>
          </a:solidFill>
          <a:ln>
            <a:noFill/>
          </a:ln>
          <a:effectLst>
            <a:outerShdw blurRad="381000" dist="38100" dir="5400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" name="Freeform: Shape 6">
            <a:extLst>
              <a:ext uri="{FF2B5EF4-FFF2-40B4-BE49-F238E27FC236}">
                <a16:creationId xmlns:a16="http://schemas.microsoft.com/office/drawing/2014/main" id="{3D39B30E-DD5E-48CA-B2C7-86C2EBDE44CA}"/>
              </a:ext>
            </a:extLst>
          </p:cNvPr>
          <p:cNvSpPr/>
          <p:nvPr/>
        </p:nvSpPr>
        <p:spPr>
          <a:xfrm rot="16200000">
            <a:off x="1911450" y="1017056"/>
            <a:ext cx="2415577" cy="2827121"/>
          </a:xfrm>
          <a:custGeom>
            <a:avLst/>
            <a:gdLst>
              <a:gd name="connsiteX0" fmla="*/ 1219200 w 2939143"/>
              <a:gd name="connsiteY0" fmla="*/ 0 h 3439886"/>
              <a:gd name="connsiteX1" fmla="*/ 2939143 w 2939143"/>
              <a:gd name="connsiteY1" fmla="*/ 1719943 h 3439886"/>
              <a:gd name="connsiteX2" fmla="*/ 1219200 w 2939143"/>
              <a:gd name="connsiteY2" fmla="*/ 3439886 h 3439886"/>
              <a:gd name="connsiteX3" fmla="*/ 3017 w 2939143"/>
              <a:gd name="connsiteY3" fmla="*/ 2936126 h 3439886"/>
              <a:gd name="connsiteX4" fmla="*/ 0 w 2939143"/>
              <a:gd name="connsiteY4" fmla="*/ 2932807 h 3439886"/>
              <a:gd name="connsiteX5" fmla="*/ 107991 w 2939143"/>
              <a:gd name="connsiteY5" fmla="*/ 2813987 h 3439886"/>
              <a:gd name="connsiteX6" fmla="*/ 500742 w 2939143"/>
              <a:gd name="connsiteY6" fmla="*/ 1719943 h 3439886"/>
              <a:gd name="connsiteX7" fmla="*/ 107991 w 2939143"/>
              <a:gd name="connsiteY7" fmla="*/ 625900 h 3439886"/>
              <a:gd name="connsiteX8" fmla="*/ 0 w 2939143"/>
              <a:gd name="connsiteY8" fmla="*/ 507080 h 3439886"/>
              <a:gd name="connsiteX9" fmla="*/ 3017 w 2939143"/>
              <a:gd name="connsiteY9" fmla="*/ 503760 h 3439886"/>
              <a:gd name="connsiteX10" fmla="*/ 1219200 w 2939143"/>
              <a:gd name="connsiteY10" fmla="*/ 0 h 343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39143" h="3439886">
                <a:moveTo>
                  <a:pt x="1219200" y="0"/>
                </a:moveTo>
                <a:cubicBezTo>
                  <a:pt x="2169098" y="0"/>
                  <a:pt x="2939143" y="770045"/>
                  <a:pt x="2939143" y="1719943"/>
                </a:cubicBezTo>
                <a:cubicBezTo>
                  <a:pt x="2939143" y="2669841"/>
                  <a:pt x="2169098" y="3439886"/>
                  <a:pt x="1219200" y="3439886"/>
                </a:cubicBezTo>
                <a:cubicBezTo>
                  <a:pt x="744251" y="3439886"/>
                  <a:pt x="314266" y="3247375"/>
                  <a:pt x="3017" y="2936126"/>
                </a:cubicBezTo>
                <a:lnTo>
                  <a:pt x="0" y="2932807"/>
                </a:lnTo>
                <a:lnTo>
                  <a:pt x="107991" y="2813987"/>
                </a:lnTo>
                <a:cubicBezTo>
                  <a:pt x="353351" y="2516679"/>
                  <a:pt x="500742" y="2135523"/>
                  <a:pt x="500742" y="1719943"/>
                </a:cubicBezTo>
                <a:cubicBezTo>
                  <a:pt x="500742" y="1304363"/>
                  <a:pt x="353351" y="923207"/>
                  <a:pt x="107991" y="625900"/>
                </a:cubicBezTo>
                <a:lnTo>
                  <a:pt x="0" y="507080"/>
                </a:lnTo>
                <a:lnTo>
                  <a:pt x="3017" y="503760"/>
                </a:lnTo>
                <a:cubicBezTo>
                  <a:pt x="314266" y="192511"/>
                  <a:pt x="744251" y="0"/>
                  <a:pt x="1219200" y="0"/>
                </a:cubicBezTo>
                <a:close/>
              </a:path>
            </a:pathLst>
          </a:custGeom>
          <a:solidFill>
            <a:srgbClr val="717287"/>
          </a:solidFill>
          <a:ln>
            <a:noFill/>
          </a:ln>
          <a:effectLst>
            <a:outerShdw blurRad="381000" dist="38100" dir="5400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6" name="Freeform: Shape 7">
            <a:extLst>
              <a:ext uri="{FF2B5EF4-FFF2-40B4-BE49-F238E27FC236}">
                <a16:creationId xmlns:a16="http://schemas.microsoft.com/office/drawing/2014/main" id="{59F479D0-5047-44E6-8D42-E6956D76F705}"/>
              </a:ext>
            </a:extLst>
          </p:cNvPr>
          <p:cNvSpPr/>
          <p:nvPr/>
        </p:nvSpPr>
        <p:spPr>
          <a:xfrm rot="10800000">
            <a:off x="1705678" y="3289093"/>
            <a:ext cx="2415577" cy="2827120"/>
          </a:xfrm>
          <a:custGeom>
            <a:avLst/>
            <a:gdLst>
              <a:gd name="connsiteX0" fmla="*/ 1219200 w 2939143"/>
              <a:gd name="connsiteY0" fmla="*/ 0 h 3439886"/>
              <a:gd name="connsiteX1" fmla="*/ 2939143 w 2939143"/>
              <a:gd name="connsiteY1" fmla="*/ 1719943 h 3439886"/>
              <a:gd name="connsiteX2" fmla="*/ 1219200 w 2939143"/>
              <a:gd name="connsiteY2" fmla="*/ 3439886 h 3439886"/>
              <a:gd name="connsiteX3" fmla="*/ 3017 w 2939143"/>
              <a:gd name="connsiteY3" fmla="*/ 2936126 h 3439886"/>
              <a:gd name="connsiteX4" fmla="*/ 0 w 2939143"/>
              <a:gd name="connsiteY4" fmla="*/ 2932807 h 3439886"/>
              <a:gd name="connsiteX5" fmla="*/ 107991 w 2939143"/>
              <a:gd name="connsiteY5" fmla="*/ 2813987 h 3439886"/>
              <a:gd name="connsiteX6" fmla="*/ 500742 w 2939143"/>
              <a:gd name="connsiteY6" fmla="*/ 1719943 h 3439886"/>
              <a:gd name="connsiteX7" fmla="*/ 107991 w 2939143"/>
              <a:gd name="connsiteY7" fmla="*/ 625900 h 3439886"/>
              <a:gd name="connsiteX8" fmla="*/ 0 w 2939143"/>
              <a:gd name="connsiteY8" fmla="*/ 507080 h 3439886"/>
              <a:gd name="connsiteX9" fmla="*/ 3017 w 2939143"/>
              <a:gd name="connsiteY9" fmla="*/ 503760 h 3439886"/>
              <a:gd name="connsiteX10" fmla="*/ 1219200 w 2939143"/>
              <a:gd name="connsiteY10" fmla="*/ 0 h 343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39143" h="3439886">
                <a:moveTo>
                  <a:pt x="1219200" y="0"/>
                </a:moveTo>
                <a:cubicBezTo>
                  <a:pt x="2169098" y="0"/>
                  <a:pt x="2939143" y="770045"/>
                  <a:pt x="2939143" y="1719943"/>
                </a:cubicBezTo>
                <a:cubicBezTo>
                  <a:pt x="2939143" y="2669841"/>
                  <a:pt x="2169098" y="3439886"/>
                  <a:pt x="1219200" y="3439886"/>
                </a:cubicBezTo>
                <a:cubicBezTo>
                  <a:pt x="744251" y="3439886"/>
                  <a:pt x="314266" y="3247375"/>
                  <a:pt x="3017" y="2936126"/>
                </a:cubicBezTo>
                <a:lnTo>
                  <a:pt x="0" y="2932807"/>
                </a:lnTo>
                <a:lnTo>
                  <a:pt x="107991" y="2813987"/>
                </a:lnTo>
                <a:cubicBezTo>
                  <a:pt x="353351" y="2516679"/>
                  <a:pt x="500742" y="2135523"/>
                  <a:pt x="500742" y="1719943"/>
                </a:cubicBezTo>
                <a:cubicBezTo>
                  <a:pt x="500742" y="1304363"/>
                  <a:pt x="353351" y="923207"/>
                  <a:pt x="107991" y="625900"/>
                </a:cubicBezTo>
                <a:lnTo>
                  <a:pt x="0" y="507080"/>
                </a:lnTo>
                <a:lnTo>
                  <a:pt x="3017" y="503760"/>
                </a:lnTo>
                <a:cubicBezTo>
                  <a:pt x="314266" y="192511"/>
                  <a:pt x="744251" y="0"/>
                  <a:pt x="1219200" y="0"/>
                </a:cubicBezTo>
                <a:close/>
              </a:path>
            </a:pathLst>
          </a:custGeom>
          <a:solidFill>
            <a:srgbClr val="72544A"/>
          </a:solidFill>
          <a:ln>
            <a:noFill/>
          </a:ln>
          <a:effectLst>
            <a:outerShdw blurRad="381000" dist="38100" dir="5400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7" name="Freeform: Shape 8">
            <a:extLst>
              <a:ext uri="{FF2B5EF4-FFF2-40B4-BE49-F238E27FC236}">
                <a16:creationId xmlns:a16="http://schemas.microsoft.com/office/drawing/2014/main" id="{8BA4BD24-DFFE-4E34-99F9-2B395840D0BA}"/>
              </a:ext>
            </a:extLst>
          </p:cNvPr>
          <p:cNvSpPr/>
          <p:nvPr/>
        </p:nvSpPr>
        <p:spPr>
          <a:xfrm rot="5400000">
            <a:off x="3954927" y="3494864"/>
            <a:ext cx="2415577" cy="2827121"/>
          </a:xfrm>
          <a:custGeom>
            <a:avLst/>
            <a:gdLst>
              <a:gd name="connsiteX0" fmla="*/ 1219200 w 2939143"/>
              <a:gd name="connsiteY0" fmla="*/ 0 h 3439886"/>
              <a:gd name="connsiteX1" fmla="*/ 2939143 w 2939143"/>
              <a:gd name="connsiteY1" fmla="*/ 1719943 h 3439886"/>
              <a:gd name="connsiteX2" fmla="*/ 1219200 w 2939143"/>
              <a:gd name="connsiteY2" fmla="*/ 3439886 h 3439886"/>
              <a:gd name="connsiteX3" fmla="*/ 3017 w 2939143"/>
              <a:gd name="connsiteY3" fmla="*/ 2936126 h 3439886"/>
              <a:gd name="connsiteX4" fmla="*/ 0 w 2939143"/>
              <a:gd name="connsiteY4" fmla="*/ 2932807 h 3439886"/>
              <a:gd name="connsiteX5" fmla="*/ 107991 w 2939143"/>
              <a:gd name="connsiteY5" fmla="*/ 2813987 h 3439886"/>
              <a:gd name="connsiteX6" fmla="*/ 500742 w 2939143"/>
              <a:gd name="connsiteY6" fmla="*/ 1719943 h 3439886"/>
              <a:gd name="connsiteX7" fmla="*/ 107991 w 2939143"/>
              <a:gd name="connsiteY7" fmla="*/ 625900 h 3439886"/>
              <a:gd name="connsiteX8" fmla="*/ 0 w 2939143"/>
              <a:gd name="connsiteY8" fmla="*/ 507080 h 3439886"/>
              <a:gd name="connsiteX9" fmla="*/ 3017 w 2939143"/>
              <a:gd name="connsiteY9" fmla="*/ 503760 h 3439886"/>
              <a:gd name="connsiteX10" fmla="*/ 1219200 w 2939143"/>
              <a:gd name="connsiteY10" fmla="*/ 0 h 343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39143" h="3439886">
                <a:moveTo>
                  <a:pt x="1219200" y="0"/>
                </a:moveTo>
                <a:cubicBezTo>
                  <a:pt x="2169098" y="0"/>
                  <a:pt x="2939143" y="770045"/>
                  <a:pt x="2939143" y="1719943"/>
                </a:cubicBezTo>
                <a:cubicBezTo>
                  <a:pt x="2939143" y="2669841"/>
                  <a:pt x="2169098" y="3439886"/>
                  <a:pt x="1219200" y="3439886"/>
                </a:cubicBezTo>
                <a:cubicBezTo>
                  <a:pt x="744251" y="3439886"/>
                  <a:pt x="314266" y="3247375"/>
                  <a:pt x="3017" y="2936126"/>
                </a:cubicBezTo>
                <a:lnTo>
                  <a:pt x="0" y="2932807"/>
                </a:lnTo>
                <a:lnTo>
                  <a:pt x="107991" y="2813987"/>
                </a:lnTo>
                <a:cubicBezTo>
                  <a:pt x="353351" y="2516679"/>
                  <a:pt x="500742" y="2135523"/>
                  <a:pt x="500742" y="1719943"/>
                </a:cubicBezTo>
                <a:cubicBezTo>
                  <a:pt x="500742" y="1304363"/>
                  <a:pt x="353351" y="923207"/>
                  <a:pt x="107991" y="625900"/>
                </a:cubicBezTo>
                <a:lnTo>
                  <a:pt x="0" y="507080"/>
                </a:lnTo>
                <a:lnTo>
                  <a:pt x="3017" y="503760"/>
                </a:lnTo>
                <a:cubicBezTo>
                  <a:pt x="314266" y="192511"/>
                  <a:pt x="744251" y="0"/>
                  <a:pt x="12192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3500000" scaled="1"/>
            <a:tileRect/>
          </a:gradFill>
          <a:ln>
            <a:noFill/>
          </a:ln>
          <a:effectLst>
            <a:outerShdw blurRad="381000" dist="38100" dir="5400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0907B2D-606F-4849-B025-9FEC8F7D28CB}"/>
              </a:ext>
            </a:extLst>
          </p:cNvPr>
          <p:cNvSpPr txBox="1"/>
          <p:nvPr/>
        </p:nvSpPr>
        <p:spPr>
          <a:xfrm>
            <a:off x="4628229" y="1781678"/>
            <a:ext cx="1665011" cy="170941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القرآن الكريم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3185DA3-2AF1-41DB-A96B-2AD213BE2536}"/>
              </a:ext>
            </a:extLst>
          </p:cNvPr>
          <p:cNvSpPr txBox="1"/>
          <p:nvPr/>
        </p:nvSpPr>
        <p:spPr>
          <a:xfrm>
            <a:off x="2243753" y="1517445"/>
            <a:ext cx="1623431" cy="170941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السنة النبوية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E136784-6C00-4D08-AD9F-C52596B518CB}"/>
              </a:ext>
            </a:extLst>
          </p:cNvPr>
          <p:cNvSpPr txBox="1"/>
          <p:nvPr/>
        </p:nvSpPr>
        <p:spPr>
          <a:xfrm>
            <a:off x="2068670" y="3933023"/>
            <a:ext cx="1623431" cy="170941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القياس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20E9611-0AB1-4289-B059-261609A77C49}"/>
              </a:ext>
            </a:extLst>
          </p:cNvPr>
          <p:cNvSpPr txBox="1"/>
          <p:nvPr/>
        </p:nvSpPr>
        <p:spPr>
          <a:xfrm>
            <a:off x="4178309" y="4209709"/>
            <a:ext cx="1986424" cy="170941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الإجماع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900CB01-AB2B-4ECA-B62D-1DDD4809B4AB}"/>
              </a:ext>
            </a:extLst>
          </p:cNvPr>
          <p:cNvSpPr txBox="1"/>
          <p:nvPr/>
        </p:nvSpPr>
        <p:spPr>
          <a:xfrm>
            <a:off x="7530901" y="560429"/>
            <a:ext cx="5912132" cy="591213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innerShdw blurRad="114300" dist="901700">
              <a:prstClr val="black"/>
            </a:inn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Ins="828000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المصادر الأساسية</a:t>
            </a:r>
          </a:p>
        </p:txBody>
      </p:sp>
    </p:spTree>
    <p:extLst>
      <p:ext uri="{BB962C8B-B14F-4D97-AF65-F5344CB8AC3E}">
        <p14:creationId xmlns:p14="http://schemas.microsoft.com/office/powerpoint/2010/main" val="3446193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8B47CC09-4DB9-4E19-9CF4-BAFDAE0976B3}"/>
              </a:ext>
            </a:extLst>
          </p:cNvPr>
          <p:cNvGrpSpPr/>
          <p:nvPr/>
        </p:nvGrpSpPr>
        <p:grpSpPr>
          <a:xfrm>
            <a:off x="8684857" y="249696"/>
            <a:ext cx="3118232" cy="3118232"/>
            <a:chOff x="8407766" y="882268"/>
            <a:chExt cx="3118232" cy="3118232"/>
          </a:xfrm>
        </p:grpSpPr>
        <p:sp>
          <p:nvSpPr>
            <p:cNvPr id="11" name="نجمة ذات 8 نقاط 45">
              <a:extLst>
                <a:ext uri="{FF2B5EF4-FFF2-40B4-BE49-F238E27FC236}">
                  <a16:creationId xmlns:a16="http://schemas.microsoft.com/office/drawing/2014/main" id="{212F8DF9-46E8-403B-9DFE-55D2589E8548}"/>
                </a:ext>
              </a:extLst>
            </p:cNvPr>
            <p:cNvSpPr/>
            <p:nvPr/>
          </p:nvSpPr>
          <p:spPr>
            <a:xfrm>
              <a:off x="8407766" y="882268"/>
              <a:ext cx="3118232" cy="3118232"/>
            </a:xfrm>
            <a:prstGeom prst="star8">
              <a:avLst/>
            </a:prstGeom>
            <a:solidFill>
              <a:schemeClr val="accent6">
                <a:lumMod val="75000"/>
              </a:schemeClr>
            </a:solidFill>
            <a:ln cap="rnd">
              <a:noFill/>
              <a:prstDash val="sysDot"/>
            </a:ln>
            <a:effectLst>
              <a:reflection blurRad="6350" stA="20000" endPos="2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endParaRP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0646D429-92E5-4155-90B6-854BE5CEB3C2}"/>
                </a:ext>
              </a:extLst>
            </p:cNvPr>
            <p:cNvSpPr txBox="1"/>
            <p:nvPr/>
          </p:nvSpPr>
          <p:spPr>
            <a:xfrm>
              <a:off x="8701094" y="2417548"/>
              <a:ext cx="2527376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raditional Arabic" panose="02020603050405020304" pitchFamily="18" charset="-78"/>
                  <a:ea typeface="+mn-ea"/>
                  <a:cs typeface="Traditional Arabic" panose="02020603050405020304" pitchFamily="18" charset="-78"/>
                </a:rPr>
                <a:t>القرآن الكريم</a:t>
              </a:r>
            </a:p>
          </p:txBody>
        </p:sp>
        <p:pic>
          <p:nvPicPr>
            <p:cNvPr id="13" name="Picture 2" descr="C:\Users\ToshiBa\Downloads\quran-rehal.png">
              <a:extLst>
                <a:ext uri="{FF2B5EF4-FFF2-40B4-BE49-F238E27FC236}">
                  <a16:creationId xmlns:a16="http://schemas.microsoft.com/office/drawing/2014/main" id="{9ED5D9C4-CF59-4415-945D-E21053A414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Photocopy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6730" y="1364085"/>
              <a:ext cx="936104" cy="936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438E76C-96C5-470E-A041-FAB39EDFB5D6}"/>
              </a:ext>
            </a:extLst>
          </p:cNvPr>
          <p:cNvSpPr txBox="1"/>
          <p:nvPr/>
        </p:nvSpPr>
        <p:spPr>
          <a:xfrm>
            <a:off x="1320799" y="544672"/>
            <a:ext cx="5791201" cy="113190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كلام الله، المنزل على نبيه محمد صلى الله عليه وسلم، المعجز بلفظه، المتعبد بتلاوته، المكتوب في المصاحف، المنقول بالتواتر.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E4A16603-A88B-4AE5-B12A-91736CDD6781}"/>
              </a:ext>
            </a:extLst>
          </p:cNvPr>
          <p:cNvSpPr txBox="1"/>
          <p:nvPr/>
        </p:nvSpPr>
        <p:spPr>
          <a:xfrm>
            <a:off x="6774590" y="304257"/>
            <a:ext cx="1612739" cy="161273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تعريفه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AEAA8DB-FAFC-4113-8359-3C1A60D536B4}"/>
              </a:ext>
            </a:extLst>
          </p:cNvPr>
          <p:cNvSpPr txBox="1"/>
          <p:nvPr/>
        </p:nvSpPr>
        <p:spPr>
          <a:xfrm>
            <a:off x="1320799" y="2221179"/>
            <a:ext cx="5791201" cy="11319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المصدر الأول.. آخر الكتب السماوية.. أشملها.. </a:t>
            </a:r>
            <a:r>
              <a:rPr kumimoji="0" lang="ar-SA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أطولها..خاتمها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.. وهو الحاكم عليها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02FEAEE-CF14-4069-9BFF-51DBF5304B7B}"/>
              </a:ext>
            </a:extLst>
          </p:cNvPr>
          <p:cNvSpPr txBox="1"/>
          <p:nvPr/>
        </p:nvSpPr>
        <p:spPr>
          <a:xfrm>
            <a:off x="6774590" y="1980764"/>
            <a:ext cx="1612739" cy="161273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منزلته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97DC31C8-903F-4545-9A8B-B9BBC5CB0F88}"/>
              </a:ext>
            </a:extLst>
          </p:cNvPr>
          <p:cNvSpPr txBox="1"/>
          <p:nvPr/>
        </p:nvSpPr>
        <p:spPr>
          <a:xfrm>
            <a:off x="9317345" y="3887964"/>
            <a:ext cx="2769541" cy="1994452"/>
          </a:xfrm>
          <a:prstGeom prst="cloudCallout">
            <a:avLst>
              <a:gd name="adj1" fmla="val -15387"/>
              <a:gd name="adj2" fmla="val 24688"/>
            </a:avLst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خصائصه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0891817-B057-4832-BDB8-70C05D7C8624}"/>
              </a:ext>
            </a:extLst>
          </p:cNvPr>
          <p:cNvSpPr txBox="1"/>
          <p:nvPr/>
        </p:nvSpPr>
        <p:spPr>
          <a:xfrm>
            <a:off x="10366601" y="5261930"/>
            <a:ext cx="1240971" cy="1240971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كلام الله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E1D3C65-216F-4598-B808-775AB5CFCFC4}"/>
              </a:ext>
            </a:extLst>
          </p:cNvPr>
          <p:cNvSpPr txBox="1"/>
          <p:nvPr/>
        </p:nvSpPr>
        <p:spPr>
          <a:xfrm>
            <a:off x="9278185" y="5434562"/>
            <a:ext cx="1240971" cy="1240971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معجز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83547B6C-FF72-4705-99B9-2AA61E7C49D3}"/>
              </a:ext>
            </a:extLst>
          </p:cNvPr>
          <p:cNvSpPr txBox="1"/>
          <p:nvPr/>
        </p:nvSpPr>
        <p:spPr>
          <a:xfrm>
            <a:off x="8504129" y="4743926"/>
            <a:ext cx="1240971" cy="1240971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محفوظ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D95306B0-0CA0-48F4-84D0-180C3426AC59}"/>
              </a:ext>
            </a:extLst>
          </p:cNvPr>
          <p:cNvSpPr txBox="1"/>
          <p:nvPr/>
        </p:nvSpPr>
        <p:spPr>
          <a:xfrm>
            <a:off x="8657699" y="3695460"/>
            <a:ext cx="1240971" cy="1240971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الشمول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F4879130-A117-442D-95C6-BD858180405D}"/>
              </a:ext>
            </a:extLst>
          </p:cNvPr>
          <p:cNvSpPr txBox="1"/>
          <p:nvPr/>
        </p:nvSpPr>
        <p:spPr>
          <a:xfrm>
            <a:off x="2008312" y="4930057"/>
            <a:ext cx="2063501" cy="55330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قراءته وتدبره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BC2BA56E-7432-45DB-9814-D8460AAF958F}"/>
              </a:ext>
            </a:extLst>
          </p:cNvPr>
          <p:cNvSpPr txBox="1"/>
          <p:nvPr/>
        </p:nvSpPr>
        <p:spPr>
          <a:xfrm>
            <a:off x="1620982" y="5532582"/>
            <a:ext cx="2460159" cy="55330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العمل به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7E82C497-A720-44DD-9115-042D63B72FDC}"/>
              </a:ext>
            </a:extLst>
          </p:cNvPr>
          <p:cNvSpPr txBox="1"/>
          <p:nvPr/>
        </p:nvSpPr>
        <p:spPr>
          <a:xfrm>
            <a:off x="4738214" y="3445435"/>
            <a:ext cx="3116706" cy="311670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يهدي للتي هي </a:t>
            </a:r>
            <a:r>
              <a:rPr kumimoji="0" lang="ar-SA" sz="6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أقوم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EC1DDD5D-3C0C-405B-ABFE-B4E2477A0573}"/>
              </a:ext>
            </a:extLst>
          </p:cNvPr>
          <p:cNvSpPr txBox="1"/>
          <p:nvPr/>
        </p:nvSpPr>
        <p:spPr>
          <a:xfrm>
            <a:off x="7346903" y="4765868"/>
            <a:ext cx="950823" cy="950823"/>
          </a:xfrm>
          <a:prstGeom prst="ellipse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العقيدة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7F434438-4DE0-4844-BE08-FC833E706253}"/>
              </a:ext>
            </a:extLst>
          </p:cNvPr>
          <p:cNvSpPr txBox="1"/>
          <p:nvPr/>
        </p:nvSpPr>
        <p:spPr>
          <a:xfrm>
            <a:off x="7043377" y="5509485"/>
            <a:ext cx="950823" cy="950823"/>
          </a:xfrm>
          <a:prstGeom prst="ellipse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العبادات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6E4FA1FA-C952-4C37-A2C5-8819E2015F47}"/>
              </a:ext>
            </a:extLst>
          </p:cNvPr>
          <p:cNvSpPr txBox="1"/>
          <p:nvPr/>
        </p:nvSpPr>
        <p:spPr>
          <a:xfrm>
            <a:off x="6299993" y="5876593"/>
            <a:ext cx="950823" cy="950823"/>
          </a:xfrm>
          <a:prstGeom prst="ellipse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الأخلاق</a:t>
            </a: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77F93013-3C48-4E9B-8F73-BB1BF7EA3242}"/>
              </a:ext>
            </a:extLst>
          </p:cNvPr>
          <p:cNvSpPr txBox="1"/>
          <p:nvPr/>
        </p:nvSpPr>
        <p:spPr>
          <a:xfrm>
            <a:off x="5390831" y="5830842"/>
            <a:ext cx="950823" cy="950823"/>
          </a:xfrm>
          <a:prstGeom prst="ellipse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الاجتماع</a:t>
            </a: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7CF93C5B-B829-472E-B6F4-193A845D8816}"/>
              </a:ext>
            </a:extLst>
          </p:cNvPr>
          <p:cNvSpPr txBox="1"/>
          <p:nvPr/>
        </p:nvSpPr>
        <p:spPr>
          <a:xfrm>
            <a:off x="4631800" y="5579635"/>
            <a:ext cx="950823" cy="950823"/>
          </a:xfrm>
          <a:prstGeom prst="ellipse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الاقتصاد</a:t>
            </a: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CCDAC06D-04CB-4B44-BD1E-F8003044F82A}"/>
              </a:ext>
            </a:extLst>
          </p:cNvPr>
          <p:cNvSpPr txBox="1"/>
          <p:nvPr/>
        </p:nvSpPr>
        <p:spPr>
          <a:xfrm>
            <a:off x="4202196" y="4880019"/>
            <a:ext cx="950823" cy="950823"/>
          </a:xfrm>
          <a:prstGeom prst="ellipse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السياسة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612A5410-AB7F-4463-AC23-6088616700DB}"/>
              </a:ext>
            </a:extLst>
          </p:cNvPr>
          <p:cNvSpPr txBox="1"/>
          <p:nvPr/>
        </p:nvSpPr>
        <p:spPr>
          <a:xfrm>
            <a:off x="2008312" y="4094940"/>
            <a:ext cx="2063501" cy="78507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الإيمان به والتسلم المطلق له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FA9C7FC-ED4F-4518-87EE-64867FEE6DB3}"/>
              </a:ext>
            </a:extLst>
          </p:cNvPr>
          <p:cNvSpPr txBox="1"/>
          <p:nvPr/>
        </p:nvSpPr>
        <p:spPr>
          <a:xfrm>
            <a:off x="523454" y="4010564"/>
            <a:ext cx="2096933" cy="209693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واجبنا نحوه</a:t>
            </a:r>
          </a:p>
        </p:txBody>
      </p:sp>
    </p:spTree>
    <p:extLst>
      <p:ext uri="{BB962C8B-B14F-4D97-AF65-F5344CB8AC3E}">
        <p14:creationId xmlns:p14="http://schemas.microsoft.com/office/powerpoint/2010/main" val="9836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500"/>
                            </p:stCondLst>
                            <p:childTnLst>
                              <p:par>
                                <p:cTn id="1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4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29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438E76C-96C5-470E-A041-FAB39EDFB5D6}"/>
              </a:ext>
            </a:extLst>
          </p:cNvPr>
          <p:cNvSpPr txBox="1"/>
          <p:nvPr/>
        </p:nvSpPr>
        <p:spPr>
          <a:xfrm>
            <a:off x="1320799" y="544672"/>
            <a:ext cx="5791201" cy="113190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ما أثر عن النبي صلى الله عليه وسلم من: قول، أو فعل، أو تقرير، أو صفة خَلقية، أو خُلقية، أو سيرة، قبل البعثة أو بعدها.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E4A16603-A88B-4AE5-B12A-91736CDD6781}"/>
              </a:ext>
            </a:extLst>
          </p:cNvPr>
          <p:cNvSpPr txBox="1"/>
          <p:nvPr/>
        </p:nvSpPr>
        <p:spPr>
          <a:xfrm>
            <a:off x="6774590" y="304257"/>
            <a:ext cx="1612739" cy="161273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تعريفها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AEAA8DB-FAFC-4113-8359-3C1A60D536B4}"/>
              </a:ext>
            </a:extLst>
          </p:cNvPr>
          <p:cNvSpPr txBox="1"/>
          <p:nvPr/>
        </p:nvSpPr>
        <p:spPr>
          <a:xfrm>
            <a:off x="1320799" y="2221179"/>
            <a:ext cx="5791201" cy="11319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المصدر الثاني.. وحي.. حجة.. مستقلة بتشريع الأحكام كالقرآن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02FEAEE-CF14-4069-9BFF-51DBF5304B7B}"/>
              </a:ext>
            </a:extLst>
          </p:cNvPr>
          <p:cNvSpPr txBox="1"/>
          <p:nvPr/>
        </p:nvSpPr>
        <p:spPr>
          <a:xfrm>
            <a:off x="6774590" y="1980764"/>
            <a:ext cx="1612739" cy="161273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منزلتها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F4879130-A117-442D-95C6-BD858180405D}"/>
              </a:ext>
            </a:extLst>
          </p:cNvPr>
          <p:cNvSpPr txBox="1"/>
          <p:nvPr/>
        </p:nvSpPr>
        <p:spPr>
          <a:xfrm rot="1800000">
            <a:off x="2244394" y="5136508"/>
            <a:ext cx="1628331" cy="55330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قولية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BC2BA56E-7432-45DB-9814-D8460AAF958F}"/>
              </a:ext>
            </a:extLst>
          </p:cNvPr>
          <p:cNvSpPr txBox="1"/>
          <p:nvPr/>
        </p:nvSpPr>
        <p:spPr>
          <a:xfrm rot="19800000">
            <a:off x="558668" y="5136508"/>
            <a:ext cx="1628331" cy="55330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631825" marR="0" lvl="0" indent="0" algn="l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فعلية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7E82C497-A720-44DD-9115-042D63B72FDC}"/>
              </a:ext>
            </a:extLst>
          </p:cNvPr>
          <p:cNvSpPr txBox="1"/>
          <p:nvPr/>
        </p:nvSpPr>
        <p:spPr>
          <a:xfrm>
            <a:off x="4738214" y="3445435"/>
            <a:ext cx="3116706" cy="3116706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t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السنة والقرآن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EC1DDD5D-3C0C-405B-ABFE-B4E2477A0573}"/>
              </a:ext>
            </a:extLst>
          </p:cNvPr>
          <p:cNvSpPr txBox="1"/>
          <p:nvPr/>
        </p:nvSpPr>
        <p:spPr>
          <a:xfrm>
            <a:off x="6768495" y="5058174"/>
            <a:ext cx="950823" cy="950823"/>
          </a:xfrm>
          <a:prstGeom prst="ellipse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0" tIns="0" rIns="0" bIns="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موافقة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7F434438-4DE0-4844-BE08-FC833E706253}"/>
              </a:ext>
            </a:extLst>
          </p:cNvPr>
          <p:cNvSpPr txBox="1"/>
          <p:nvPr/>
        </p:nvSpPr>
        <p:spPr>
          <a:xfrm>
            <a:off x="5878316" y="5611318"/>
            <a:ext cx="950823" cy="950823"/>
          </a:xfrm>
          <a:prstGeom prst="ellipse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0" tIns="0" rIns="0" bIns="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مبينة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6E4FA1FA-C952-4C37-A2C5-8819E2015F47}"/>
              </a:ext>
            </a:extLst>
          </p:cNvPr>
          <p:cNvSpPr txBox="1"/>
          <p:nvPr/>
        </p:nvSpPr>
        <p:spPr>
          <a:xfrm>
            <a:off x="4870495" y="5109013"/>
            <a:ext cx="950823" cy="950823"/>
          </a:xfrm>
          <a:prstGeom prst="ellipse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0" tIns="0" rIns="0" bIns="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زائدة</a:t>
            </a:r>
          </a:p>
        </p:txBody>
      </p:sp>
      <p:grpSp>
        <p:nvGrpSpPr>
          <p:cNvPr id="40" name="مجموعة 39">
            <a:extLst>
              <a:ext uri="{FF2B5EF4-FFF2-40B4-BE49-F238E27FC236}">
                <a16:creationId xmlns:a16="http://schemas.microsoft.com/office/drawing/2014/main" id="{3C360F6F-B1CC-4162-AEAF-B24E0F39DA46}"/>
              </a:ext>
            </a:extLst>
          </p:cNvPr>
          <p:cNvGrpSpPr/>
          <p:nvPr/>
        </p:nvGrpSpPr>
        <p:grpSpPr>
          <a:xfrm>
            <a:off x="8673276" y="234855"/>
            <a:ext cx="3118232" cy="3118232"/>
            <a:chOff x="4710128" y="882268"/>
            <a:chExt cx="3118232" cy="3118232"/>
          </a:xfrm>
        </p:grpSpPr>
        <p:sp>
          <p:nvSpPr>
            <p:cNvPr id="41" name="نجمة ذات 8 نقاط 52">
              <a:extLst>
                <a:ext uri="{FF2B5EF4-FFF2-40B4-BE49-F238E27FC236}">
                  <a16:creationId xmlns:a16="http://schemas.microsoft.com/office/drawing/2014/main" id="{DD8F2EE9-EBEA-4F57-BBC1-A4AC51523681}"/>
                </a:ext>
              </a:extLst>
            </p:cNvPr>
            <p:cNvSpPr/>
            <p:nvPr/>
          </p:nvSpPr>
          <p:spPr>
            <a:xfrm>
              <a:off x="4710128" y="882268"/>
              <a:ext cx="3118232" cy="3118232"/>
            </a:xfrm>
            <a:prstGeom prst="star8">
              <a:avLst/>
            </a:prstGeom>
            <a:solidFill>
              <a:schemeClr val="accent2">
                <a:lumMod val="60000"/>
                <a:lumOff val="40000"/>
              </a:schemeClr>
            </a:solidFill>
            <a:ln cap="rnd">
              <a:noFill/>
              <a:prstDash val="sysDot"/>
            </a:ln>
            <a:effectLst>
              <a:reflection blurRad="6350" stA="20000" endPos="2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endParaRPr>
            </a:p>
          </p:txBody>
        </p:sp>
        <p:sp>
          <p:nvSpPr>
            <p:cNvPr id="42" name="مربع نص 41">
              <a:extLst>
                <a:ext uri="{FF2B5EF4-FFF2-40B4-BE49-F238E27FC236}">
                  <a16:creationId xmlns:a16="http://schemas.microsoft.com/office/drawing/2014/main" id="{EBCFE4E3-2481-4E78-A9C0-630ADE6AF75B}"/>
                </a:ext>
              </a:extLst>
            </p:cNvPr>
            <p:cNvSpPr txBox="1"/>
            <p:nvPr/>
          </p:nvSpPr>
          <p:spPr>
            <a:xfrm>
              <a:off x="4995771" y="2417548"/>
              <a:ext cx="2527376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raditional Arabic" panose="02020603050405020304" pitchFamily="18" charset="-78"/>
                  <a:ea typeface="+mn-ea"/>
                  <a:cs typeface="Traditional Arabic" panose="02020603050405020304" pitchFamily="18" charset="-78"/>
                </a:rPr>
                <a:t>السنة النبوية</a:t>
              </a:r>
            </a:p>
          </p:txBody>
        </p:sp>
        <p:pic>
          <p:nvPicPr>
            <p:cNvPr id="43" name="Picture 2" descr="C:\Users\ToshiBa\Desktop\Untitled-1.png">
              <a:extLst>
                <a:ext uri="{FF2B5EF4-FFF2-40B4-BE49-F238E27FC236}">
                  <a16:creationId xmlns:a16="http://schemas.microsoft.com/office/drawing/2014/main" id="{3CF45055-7589-4C32-B136-F6202B2E2F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0545" y="1265343"/>
              <a:ext cx="937828" cy="9378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4331D494-3062-4267-8FAF-276C4706083C}"/>
              </a:ext>
            </a:extLst>
          </p:cNvPr>
          <p:cNvSpPr txBox="1"/>
          <p:nvPr/>
        </p:nvSpPr>
        <p:spPr>
          <a:xfrm rot="5400000">
            <a:off x="1430229" y="5689817"/>
            <a:ext cx="1628331" cy="55330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تقريرية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FA9C7FC-ED4F-4518-87EE-64867FEE6DB3}"/>
              </a:ext>
            </a:extLst>
          </p:cNvPr>
          <p:cNvSpPr txBox="1"/>
          <p:nvPr/>
        </p:nvSpPr>
        <p:spPr>
          <a:xfrm>
            <a:off x="1195928" y="3592884"/>
            <a:ext cx="2096933" cy="209693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أقسام السنة</a:t>
            </a:r>
          </a:p>
        </p:txBody>
      </p:sp>
      <p:sp>
        <p:nvSpPr>
          <p:cNvPr id="45" name="مربع نص 44">
            <a:extLst>
              <a:ext uri="{FF2B5EF4-FFF2-40B4-BE49-F238E27FC236}">
                <a16:creationId xmlns:a16="http://schemas.microsoft.com/office/drawing/2014/main" id="{48E0FE67-2547-4D93-BAE4-A25C16066398}"/>
              </a:ext>
            </a:extLst>
          </p:cNvPr>
          <p:cNvSpPr txBox="1"/>
          <p:nvPr/>
        </p:nvSpPr>
        <p:spPr>
          <a:xfrm>
            <a:off x="8271164" y="4289306"/>
            <a:ext cx="4128037" cy="179742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هل يتعارض العقل مع النقل؟</a:t>
            </a:r>
          </a:p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وما الواجب تجاه النصوص الشرعية؟</a:t>
            </a:r>
          </a:p>
        </p:txBody>
      </p:sp>
    </p:spTree>
    <p:extLst>
      <p:ext uri="{BB962C8B-B14F-4D97-AF65-F5344CB8AC3E}">
        <p14:creationId xmlns:p14="http://schemas.microsoft.com/office/powerpoint/2010/main" val="140969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4" grpId="0" animBg="1"/>
      <p:bldP spid="18" grpId="0" animBg="1"/>
      <p:bldP spid="19" grpId="0" animBg="1"/>
      <p:bldP spid="26" grpId="0" animBg="1"/>
      <p:bldP spid="27" grpId="0" animBg="1"/>
      <p:bldP spid="28" grpId="0" animBg="1"/>
      <p:bldP spid="33" grpId="0" animBg="1"/>
      <p:bldP spid="35" grpId="0" animBg="1"/>
      <p:bldP spid="36" grpId="0" animBg="1"/>
      <p:bldP spid="44" grpId="0" animBg="1"/>
      <p:bldP spid="25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438E76C-96C5-470E-A041-FAB39EDFB5D6}"/>
              </a:ext>
            </a:extLst>
          </p:cNvPr>
          <p:cNvSpPr txBox="1"/>
          <p:nvPr/>
        </p:nvSpPr>
        <p:spPr>
          <a:xfrm>
            <a:off x="1320799" y="544672"/>
            <a:ext cx="5791201" cy="113190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اتفاق مجتهدي أمة محمد صلى الله عليه وسلم بعد وفاته في عصر من العصور على أمر من الأمور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E4A16603-A88B-4AE5-B12A-91736CDD6781}"/>
              </a:ext>
            </a:extLst>
          </p:cNvPr>
          <p:cNvSpPr txBox="1"/>
          <p:nvPr/>
        </p:nvSpPr>
        <p:spPr>
          <a:xfrm>
            <a:off x="6774590" y="304257"/>
            <a:ext cx="1612739" cy="161273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تعريفه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AEAA8DB-FAFC-4113-8359-3C1A60D536B4}"/>
              </a:ext>
            </a:extLst>
          </p:cNvPr>
          <p:cNvSpPr txBox="1"/>
          <p:nvPr/>
        </p:nvSpPr>
        <p:spPr>
          <a:xfrm>
            <a:off x="396008" y="4913457"/>
            <a:ext cx="5791201" cy="11319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هل الإجماع مصدر مستقل؟</a:t>
            </a:r>
          </a:p>
        </p:txBody>
      </p: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716C8960-95F4-4DF0-9DB7-D6644B94408B}"/>
              </a:ext>
            </a:extLst>
          </p:cNvPr>
          <p:cNvGrpSpPr/>
          <p:nvPr/>
        </p:nvGrpSpPr>
        <p:grpSpPr>
          <a:xfrm>
            <a:off x="8776066" y="148637"/>
            <a:ext cx="3118232" cy="3118232"/>
            <a:chOff x="1012491" y="882268"/>
            <a:chExt cx="3118232" cy="3118232"/>
          </a:xfrm>
        </p:grpSpPr>
        <p:sp>
          <p:nvSpPr>
            <p:cNvPr id="21" name="نجمة ذات 8 نقاط 1">
              <a:extLst>
                <a:ext uri="{FF2B5EF4-FFF2-40B4-BE49-F238E27FC236}">
                  <a16:creationId xmlns:a16="http://schemas.microsoft.com/office/drawing/2014/main" id="{89831B92-5DAF-4D29-AC11-85B388DE7430}"/>
                </a:ext>
              </a:extLst>
            </p:cNvPr>
            <p:cNvSpPr/>
            <p:nvPr/>
          </p:nvSpPr>
          <p:spPr>
            <a:xfrm>
              <a:off x="1012491" y="882268"/>
              <a:ext cx="3118232" cy="3118232"/>
            </a:xfrm>
            <a:prstGeom prst="star8">
              <a:avLst/>
            </a:prstGeom>
            <a:ln>
              <a:noFill/>
            </a:ln>
            <a:effectLst>
              <a:reflection blurRad="6350" stA="20000" endPos="2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endParaRPr>
            </a:p>
          </p:txBody>
        </p:sp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1EBFAA98-5C1C-4CF0-80A7-35BAA077389F}"/>
                </a:ext>
              </a:extLst>
            </p:cNvPr>
            <p:cNvSpPr txBox="1"/>
            <p:nvPr/>
          </p:nvSpPr>
          <p:spPr>
            <a:xfrm>
              <a:off x="1290449" y="2417548"/>
              <a:ext cx="2527376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raditional Arabic" panose="02020603050405020304" pitchFamily="18" charset="-78"/>
                  <a:ea typeface="+mn-ea"/>
                  <a:cs typeface="Traditional Arabic" panose="02020603050405020304" pitchFamily="18" charset="-78"/>
                </a:rPr>
                <a:t>الإجماع</a:t>
              </a:r>
            </a:p>
          </p:txBody>
        </p:sp>
        <p:pic>
          <p:nvPicPr>
            <p:cNvPr id="23" name="صورة 22">
              <a:extLst>
                <a:ext uri="{FF2B5EF4-FFF2-40B4-BE49-F238E27FC236}">
                  <a16:creationId xmlns:a16="http://schemas.microsoft.com/office/drawing/2014/main" id="{4DA43822-7EE4-4FA3-95F7-6B9A94A6A9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11500"/>
                      </a14:imgEffect>
                      <a14:imgEffect>
                        <a14:saturation sat="0"/>
                      </a14:imgEffect>
                      <a14:imgEffect>
                        <a14:brightnessContrast bright="100000" contrast="-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7975" y="1265343"/>
              <a:ext cx="1192323" cy="1192323"/>
            </a:xfrm>
            <a:prstGeom prst="rect">
              <a:avLst/>
            </a:prstGeom>
          </p:spPr>
        </p:pic>
      </p:grp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AB02C065-AC28-4385-8E85-5825F36C17D9}"/>
              </a:ext>
            </a:extLst>
          </p:cNvPr>
          <p:cNvSpPr txBox="1"/>
          <p:nvPr/>
        </p:nvSpPr>
        <p:spPr>
          <a:xfrm>
            <a:off x="396008" y="2379518"/>
            <a:ext cx="8270010" cy="1481454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﴿ومن يشاقق الرسول من بعد ما تبين له الهدى </a:t>
            </a: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ويتبع غير سبيل المؤمني</a:t>
            </a: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ن نوله ما تولى ونصله جهنم وساءت مصيرًا﴾</a:t>
            </a:r>
          </a:p>
        </p:txBody>
      </p:sp>
    </p:spTree>
    <p:extLst>
      <p:ext uri="{BB962C8B-B14F-4D97-AF65-F5344CB8AC3E}">
        <p14:creationId xmlns:p14="http://schemas.microsoft.com/office/powerpoint/2010/main" val="262016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4" grpId="0" animBg="1"/>
      <p:bldP spid="18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C1E0E6-AB6A-47B9-8BC6-6A83E62A55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A0652FB-5CE0-470A-A5D8-F3417FA51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866293"/>
            <a:ext cx="8915399" cy="3037370"/>
          </a:xfrm>
        </p:spPr>
        <p:txBody>
          <a:bodyPr>
            <a:noAutofit/>
          </a:bodyPr>
          <a:lstStyle/>
          <a:p>
            <a:pPr algn="r"/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لكل إجماع مستند من القرآن أو السنة أو تعليل ، ولهذا أنكر بعض العلماء رحمهم الله الإجماع دليلاً رابعاً ، وقال : إن الإجماع لا بد أن ينبني على دليل سابق .</a:t>
            </a:r>
          </a:p>
          <a:p>
            <a:pPr algn="r"/>
            <a:r>
              <a:rPr lang="ar-SA" sz="3600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استنتاج:  </a:t>
            </a:r>
            <a:r>
              <a:rPr lang="ar-SA" b="1" dirty="0">
                <a:latin typeface="AAA GoldenLotus" panose="02000000000000000000" pitchFamily="2" charset="-78"/>
                <a:cs typeface="AAA GoldenLotus" panose="02000000000000000000" pitchFamily="2" charset="-78"/>
              </a:rPr>
              <a:t>أي  إجماع له مستند إما أن يكون ظاهراً بيناً ، وإما لا يكون ظاهراً .</a:t>
            </a:r>
          </a:p>
        </p:txBody>
      </p:sp>
    </p:spTree>
    <p:extLst>
      <p:ext uri="{BB962C8B-B14F-4D97-AF65-F5344CB8AC3E}">
        <p14:creationId xmlns:p14="http://schemas.microsoft.com/office/powerpoint/2010/main" val="3294492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8F158274-12AF-4F00-B27A-FC718FF91516}"/>
              </a:ext>
            </a:extLst>
          </p:cNvPr>
          <p:cNvGrpSpPr/>
          <p:nvPr/>
        </p:nvGrpSpPr>
        <p:grpSpPr>
          <a:xfrm>
            <a:off x="8776065" y="117464"/>
            <a:ext cx="3118232" cy="3118232"/>
            <a:chOff x="8776066" y="148637"/>
            <a:chExt cx="3118232" cy="3118232"/>
          </a:xfrm>
        </p:grpSpPr>
        <p:sp>
          <p:nvSpPr>
            <p:cNvPr id="21" name="نجمة ذات 8 نقاط 1">
              <a:extLst>
                <a:ext uri="{FF2B5EF4-FFF2-40B4-BE49-F238E27FC236}">
                  <a16:creationId xmlns:a16="http://schemas.microsoft.com/office/drawing/2014/main" id="{89831B92-5DAF-4D29-AC11-85B388DE7430}"/>
                </a:ext>
              </a:extLst>
            </p:cNvPr>
            <p:cNvSpPr/>
            <p:nvPr/>
          </p:nvSpPr>
          <p:spPr>
            <a:xfrm>
              <a:off x="8776066" y="148637"/>
              <a:ext cx="3118232" cy="3118232"/>
            </a:xfrm>
            <a:prstGeom prst="star8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reflection blurRad="6350" stA="20000" endPos="2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endParaRPr>
            </a:p>
          </p:txBody>
        </p:sp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1EBFAA98-5C1C-4CF0-80A7-35BAA077389F}"/>
                </a:ext>
              </a:extLst>
            </p:cNvPr>
            <p:cNvSpPr txBox="1"/>
            <p:nvPr/>
          </p:nvSpPr>
          <p:spPr>
            <a:xfrm>
              <a:off x="9054024" y="1683917"/>
              <a:ext cx="2527376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raditional Arabic" panose="02020603050405020304" pitchFamily="18" charset="-78"/>
                  <a:ea typeface="+mn-ea"/>
                  <a:cs typeface="Traditional Arabic" panose="02020603050405020304" pitchFamily="18" charset="-78"/>
                </a:rPr>
                <a:t>القياس</a:t>
              </a:r>
            </a:p>
          </p:txBody>
        </p:sp>
        <p:pic>
          <p:nvPicPr>
            <p:cNvPr id="3" name="رسم 2" descr="مسطرة">
              <a:extLst>
                <a:ext uri="{FF2B5EF4-FFF2-40B4-BE49-F238E27FC236}">
                  <a16:creationId xmlns:a16="http://schemas.microsoft.com/office/drawing/2014/main" id="{942E3602-BF9B-4D0C-8AD5-DABCAA470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877982" y="653426"/>
              <a:ext cx="914400" cy="914400"/>
            </a:xfrm>
            <a:prstGeom prst="rect">
              <a:avLst/>
            </a:prstGeom>
          </p:spPr>
        </p:pic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438E76C-96C5-470E-A041-FAB39EDFB5D6}"/>
              </a:ext>
            </a:extLst>
          </p:cNvPr>
          <p:cNvSpPr txBox="1"/>
          <p:nvPr/>
        </p:nvSpPr>
        <p:spPr>
          <a:xfrm>
            <a:off x="1320799" y="544672"/>
            <a:ext cx="5791201" cy="113190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إلحاق فرع بأصل في حكم؛ لعلة جامعة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E4A16603-A88B-4AE5-B12A-91736CDD6781}"/>
              </a:ext>
            </a:extLst>
          </p:cNvPr>
          <p:cNvSpPr txBox="1"/>
          <p:nvPr/>
        </p:nvSpPr>
        <p:spPr>
          <a:xfrm>
            <a:off x="6774590" y="304257"/>
            <a:ext cx="1612739" cy="161273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تعريفه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AEAA8DB-FAFC-4113-8359-3C1A60D536B4}"/>
              </a:ext>
            </a:extLst>
          </p:cNvPr>
          <p:cNvSpPr txBox="1"/>
          <p:nvPr/>
        </p:nvSpPr>
        <p:spPr>
          <a:xfrm>
            <a:off x="9489168" y="4522231"/>
            <a:ext cx="1800000" cy="1800000"/>
          </a:xfrm>
          <a:prstGeom prst="ellipse">
            <a:avLst/>
          </a:prstGeom>
          <a:solidFill>
            <a:srgbClr val="6AAC91">
              <a:alpha val="69804"/>
            </a:srgb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0" tIns="0" rIns="0" bIns="0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المخدرات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AB02C065-AC28-4385-8E85-5825F36C17D9}"/>
              </a:ext>
            </a:extLst>
          </p:cNvPr>
          <p:cNvSpPr txBox="1"/>
          <p:nvPr/>
        </p:nvSpPr>
        <p:spPr>
          <a:xfrm>
            <a:off x="396008" y="2155578"/>
            <a:ext cx="8270010" cy="2229805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268288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جاءت امرأة إلى رسول الله صلى الله عليه وسلم، فقالت: يا رسول الله، إن أمي ماتت وعليها صوم نذر، </a:t>
            </a:r>
            <a:r>
              <a:rPr kumimoji="0" lang="ar-SA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أفأصوم</a:t>
            </a: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 عنها؟ قال: «أرأيت لو كان على أمك دين فقضيتيه، أكان يؤدي ذلك عنها؟» قالت: نعم، قال: «فصومي عن أمك»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9E62092-8D57-433F-9302-23B052B98E90}"/>
              </a:ext>
            </a:extLst>
          </p:cNvPr>
          <p:cNvSpPr txBox="1"/>
          <p:nvPr/>
        </p:nvSpPr>
        <p:spPr>
          <a:xfrm>
            <a:off x="7955932" y="4522231"/>
            <a:ext cx="1800000" cy="1800000"/>
          </a:xfrm>
          <a:prstGeom prst="ellipse">
            <a:avLst/>
          </a:prstGeom>
          <a:solidFill>
            <a:schemeClr val="accent2">
              <a:alpha val="69804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0" tIns="0" rIns="0" bIns="0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الخمر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6526F233-117C-436B-839B-184E3FE1D030}"/>
              </a:ext>
            </a:extLst>
          </p:cNvPr>
          <p:cNvSpPr txBox="1"/>
          <p:nvPr/>
        </p:nvSpPr>
        <p:spPr>
          <a:xfrm>
            <a:off x="9086597" y="6095941"/>
            <a:ext cx="1091046" cy="428456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A53010">
                    <a:lumMod val="60000"/>
                    <a:lumOff val="40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الإسكار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C8CA9AA6-5207-46E3-AD04-2D8B273E5338}"/>
              </a:ext>
            </a:extLst>
          </p:cNvPr>
          <p:cNvSpPr txBox="1"/>
          <p:nvPr/>
        </p:nvSpPr>
        <p:spPr>
          <a:xfrm>
            <a:off x="3389150" y="4522231"/>
            <a:ext cx="1800000" cy="1800000"/>
          </a:xfrm>
          <a:prstGeom prst="ellipse">
            <a:avLst/>
          </a:prstGeom>
          <a:solidFill>
            <a:srgbClr val="6AAC91">
              <a:alpha val="69804"/>
            </a:srgb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0" tIns="0" rIns="0" bIns="0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الربا في الأرز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68423396-7682-4EB5-8C07-E25E0A78D4A1}"/>
              </a:ext>
            </a:extLst>
          </p:cNvPr>
          <p:cNvSpPr txBox="1"/>
          <p:nvPr/>
        </p:nvSpPr>
        <p:spPr>
          <a:xfrm>
            <a:off x="1855914" y="4522231"/>
            <a:ext cx="1800000" cy="1800000"/>
          </a:xfrm>
          <a:prstGeom prst="ellipse">
            <a:avLst/>
          </a:prstGeom>
          <a:solidFill>
            <a:schemeClr val="accent2">
              <a:alpha val="69804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0" tIns="0" rIns="0" bIns="0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الربا في القمح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B1F03DC0-F37B-4F40-82F8-3E6BBB4089E6}"/>
              </a:ext>
            </a:extLst>
          </p:cNvPr>
          <p:cNvSpPr txBox="1"/>
          <p:nvPr/>
        </p:nvSpPr>
        <p:spPr>
          <a:xfrm>
            <a:off x="2986579" y="6189251"/>
            <a:ext cx="1091046" cy="428456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A53010">
                    <a:lumMod val="60000"/>
                    <a:lumOff val="40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مطعومة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A53010">
                    <a:lumMod val="60000"/>
                    <a:lumOff val="40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 ومدخرة</a:t>
            </a:r>
          </a:p>
        </p:txBody>
      </p:sp>
    </p:spTree>
    <p:extLst>
      <p:ext uri="{BB962C8B-B14F-4D97-AF65-F5344CB8AC3E}">
        <p14:creationId xmlns:p14="http://schemas.microsoft.com/office/powerpoint/2010/main" val="371349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4" grpId="0" animBg="1"/>
      <p:bldP spid="18" grpId="0" animBg="1"/>
      <p:bldP spid="24" grpId="0"/>
      <p:bldP spid="13" grpId="0" animBg="1"/>
      <p:bldP spid="15" grpId="0"/>
      <p:bldP spid="19" grpId="0" animBg="1"/>
      <p:bldP spid="25" grpId="0" animBg="1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ربع نص 16">
            <a:extLst>
              <a:ext uri="{FF2B5EF4-FFF2-40B4-BE49-F238E27FC236}">
                <a16:creationId xmlns:a16="http://schemas.microsoft.com/office/drawing/2014/main" id="{18E238C8-3CF8-42D4-94B3-955180C3A4D7}"/>
              </a:ext>
            </a:extLst>
          </p:cNvPr>
          <p:cNvSpPr txBox="1"/>
          <p:nvPr/>
        </p:nvSpPr>
        <p:spPr>
          <a:xfrm>
            <a:off x="10501128" y="-215931"/>
            <a:ext cx="1504671" cy="3280430"/>
          </a:xfrm>
          <a:prstGeom prst="roundRect">
            <a:avLst>
              <a:gd name="adj" fmla="val 9616"/>
            </a:avLst>
          </a:prstGeom>
          <a:solidFill>
            <a:schemeClr val="bg2">
              <a:lumMod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الروافد الفرعية للثقافة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BFE5276-FAE8-4773-9575-645427D08321}"/>
              </a:ext>
            </a:extLst>
          </p:cNvPr>
          <p:cNvSpPr txBox="1"/>
          <p:nvPr/>
        </p:nvSpPr>
        <p:spPr>
          <a:xfrm>
            <a:off x="6783355" y="689139"/>
            <a:ext cx="3349176" cy="3349176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التاريخ الإسلامي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CEB20B-930B-4E7B-A903-A5644EEBD4D3}"/>
              </a:ext>
            </a:extLst>
          </p:cNvPr>
          <p:cNvSpPr txBox="1"/>
          <p:nvPr/>
        </p:nvSpPr>
        <p:spPr>
          <a:xfrm>
            <a:off x="3719055" y="3404348"/>
            <a:ext cx="3349176" cy="3349176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التراث الإسلامي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D612F7F-3680-44F0-ACA3-4B6FC590B683}"/>
              </a:ext>
            </a:extLst>
          </p:cNvPr>
          <p:cNvSpPr txBox="1"/>
          <p:nvPr/>
        </p:nvSpPr>
        <p:spPr>
          <a:xfrm>
            <a:off x="925856" y="689139"/>
            <a:ext cx="3349176" cy="3349176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اللغة العربية</a:t>
            </a:r>
          </a:p>
        </p:txBody>
      </p:sp>
    </p:spTree>
    <p:extLst>
      <p:ext uri="{BB962C8B-B14F-4D97-AF65-F5344CB8AC3E}">
        <p14:creationId xmlns:p14="http://schemas.microsoft.com/office/powerpoint/2010/main" val="268101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8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ربطة">
  <a:themeElements>
    <a:clrScheme name="ربطة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ربط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بطة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561</Words>
  <Application>Microsoft Office PowerPoint</Application>
  <PresentationFormat>شاشة عريضة</PresentationFormat>
  <Paragraphs>121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21" baseType="lpstr">
      <vt:lpstr>AAA GoldenLotus</vt:lpstr>
      <vt:lpstr>Century Gothic</vt:lpstr>
      <vt:lpstr>Open Sans Condensed</vt:lpstr>
      <vt:lpstr>Open Sans Condensed Light</vt:lpstr>
      <vt:lpstr>Tahoma</vt:lpstr>
      <vt:lpstr>Traditional Arabic</vt:lpstr>
      <vt:lpstr>Wingdings</vt:lpstr>
      <vt:lpstr>Wingdings 3</vt:lpstr>
      <vt:lpstr>ربطة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Nada Hasan Alhumaid</dc:creator>
  <cp:lastModifiedBy>Nada Hasan Alhumaid</cp:lastModifiedBy>
  <cp:revision>4</cp:revision>
  <dcterms:created xsi:type="dcterms:W3CDTF">2018-02-05T14:43:48Z</dcterms:created>
  <dcterms:modified xsi:type="dcterms:W3CDTF">2018-02-05T15:14:27Z</dcterms:modified>
</cp:coreProperties>
</file>