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sldIdLst>
    <p:sldId id="256" r:id="rId2"/>
    <p:sldId id="258" r:id="rId3"/>
    <p:sldId id="260" r:id="rId4"/>
    <p:sldId id="261" r:id="rId5"/>
    <p:sldId id="263" r:id="rId6"/>
    <p:sldId id="262" r:id="rId7"/>
    <p:sldId id="264" r:id="rId8"/>
    <p:sldId id="265" r:id="rId9"/>
    <p:sldId id="266" r:id="rId10"/>
    <p:sldId id="267" r:id="rId11"/>
    <p:sldId id="275" r:id="rId12"/>
    <p:sldId id="276" r:id="rId13"/>
    <p:sldId id="268" r:id="rId14"/>
    <p:sldId id="269" r:id="rId15"/>
    <p:sldId id="270" r:id="rId16"/>
    <p:sldId id="285" r:id="rId17"/>
    <p:sldId id="286" r:id="rId18"/>
    <p:sldId id="271" r:id="rId19"/>
    <p:sldId id="272" r:id="rId20"/>
    <p:sldId id="273" r:id="rId21"/>
    <p:sldId id="274" r:id="rId22"/>
    <p:sldId id="277" r:id="rId23"/>
    <p:sldId id="280" r:id="rId24"/>
    <p:sldId id="281" r:id="rId25"/>
    <p:sldId id="282" r:id="rId26"/>
    <p:sldId id="283" r:id="rId27"/>
    <p:sldId id="284" r:id="rId28"/>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9436" autoAdjust="0"/>
    <p:restoredTop sz="86462" autoAdjust="0"/>
  </p:normalViewPr>
  <p:slideViewPr>
    <p:cSldViewPr snapToGrid="0">
      <p:cViewPr varScale="1">
        <p:scale>
          <a:sx n="63" d="100"/>
          <a:sy n="63" d="100"/>
        </p:scale>
        <p:origin x="-522" y="-108"/>
      </p:cViewPr>
      <p:guideLst>
        <p:guide orient="horz" pos="2160"/>
        <p:guide pos="3840"/>
      </p:guideLst>
    </p:cSldViewPr>
  </p:slideViewPr>
  <p:outlineViewPr>
    <p:cViewPr>
      <p:scale>
        <a:sx n="33" d="100"/>
        <a:sy n="33" d="100"/>
      </p:scale>
      <p:origin x="0" y="-2972"/>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1"/>
            <a:ext cx="10058400" cy="2593975"/>
          </a:xfrm>
        </p:spPr>
        <p:txBody>
          <a:bodyPr anchor="b"/>
          <a:lstStyle>
            <a:lvl1pPr>
              <a:defRPr sz="6600">
                <a:ln>
                  <a:noFill/>
                </a:ln>
                <a:solidFill>
                  <a:schemeClr val="tx2"/>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914400" y="4572000"/>
            <a:ext cx="861568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2A43BB2F-C24B-459C-A6CE-F19E250A90DF}" type="datetimeFigureOut">
              <a:rPr lang="ar-SA" smtClean="0"/>
              <a:t>13/11/36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ADDA771-14C1-4DF5-AF0F-C26854305ACC}"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2A43BB2F-C24B-459C-A6CE-F19E250A90DF}" type="datetimeFigureOut">
              <a:rPr lang="ar-SA" smtClean="0"/>
              <a:t>13/11/36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ADDA771-14C1-4DF5-AF0F-C26854305ACC}"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336800" cy="5851525"/>
          </a:xfrm>
        </p:spPr>
        <p:txBody>
          <a:bodyPr vert="eaVert" anchor="b" anchorCtr="0"/>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2A43BB2F-C24B-459C-A6CE-F19E250A90DF}" type="datetimeFigureOut">
              <a:rPr lang="ar-SA" smtClean="0"/>
              <a:t>13/11/36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ADDA771-14C1-4DF5-AF0F-C26854305ACC}"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2A43BB2F-C24B-459C-A6CE-F19E250A90DF}" type="datetimeFigureOut">
              <a:rPr lang="ar-SA" smtClean="0"/>
              <a:t>13/11/36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ADDA771-14C1-4DF5-AF0F-C26854305ACC}"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963085" y="5486400"/>
            <a:ext cx="10212916" cy="1168400"/>
          </a:xfrm>
        </p:spPr>
        <p:txBody>
          <a:bodyPr anchor="t"/>
          <a:lstStyle>
            <a:lvl1pPr algn="l">
              <a:defRPr sz="3600" b="0" cap="all"/>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963085" y="3852863"/>
            <a:ext cx="818091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2A43BB2F-C24B-459C-A6CE-F19E250A90DF}" type="datetimeFigureOut">
              <a:rPr lang="ar-SA" smtClean="0"/>
              <a:t>13/11/36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ADDA771-14C1-4DF5-AF0F-C26854305ACC}"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sz="half" idx="1"/>
          </p:nvPr>
        </p:nvSpPr>
        <p:spPr>
          <a:xfrm>
            <a:off x="6096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58928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2A43BB2F-C24B-459C-A6CE-F19E250A90DF}" type="datetimeFigureOut">
              <a:rPr lang="ar-SA" smtClean="0"/>
              <a:t>13/11/36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ADDA771-14C1-4DF5-AF0F-C26854305ACC}"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Date Placeholder 6"/>
          <p:cNvSpPr>
            <a:spLocks noGrp="1"/>
          </p:cNvSpPr>
          <p:nvPr>
            <p:ph type="dt" sz="half" idx="10"/>
          </p:nvPr>
        </p:nvSpPr>
        <p:spPr/>
        <p:txBody>
          <a:bodyPr/>
          <a:lstStyle/>
          <a:p>
            <a:fld id="{2A43BB2F-C24B-459C-A6CE-F19E250A90DF}" type="datetimeFigureOut">
              <a:rPr lang="ar-SA" smtClean="0"/>
              <a:t>13/11/36</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ADDA771-14C1-4DF5-AF0F-C26854305ACC}"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2A43BB2F-C24B-459C-A6CE-F19E250A90DF}" type="datetimeFigureOut">
              <a:rPr lang="ar-SA" smtClean="0"/>
              <a:t>13/11/36</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ADDA771-14C1-4DF5-AF0F-C26854305ACC}"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43BB2F-C24B-459C-A6CE-F19E250A90DF}" type="datetimeFigureOut">
              <a:rPr lang="ar-SA" smtClean="0"/>
              <a:t>13/11/36</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ADDA771-14C1-4DF5-AF0F-C26854305ACC}"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2200" b="1"/>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406400" y="6096000"/>
            <a:ext cx="103632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2A43BB2F-C24B-459C-A6CE-F19E250A90DF}" type="datetimeFigureOut">
              <a:rPr lang="ar-SA" smtClean="0"/>
              <a:t>13/11/36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ADDA771-14C1-4DF5-AF0F-C26854305ACC}" type="slidenum">
              <a:rPr lang="ar-SA" smtClean="0"/>
              <a:t>‹#›</a:t>
            </a:fld>
            <a:endParaRPr lang="ar-SA"/>
          </a:p>
        </p:txBody>
      </p:sp>
      <p:sp>
        <p:nvSpPr>
          <p:cNvPr id="9" name="Content Placeholder 8"/>
          <p:cNvSpPr>
            <a:spLocks noGrp="1"/>
          </p:cNvSpPr>
          <p:nvPr>
            <p:ph sz="quarter" idx="13"/>
          </p:nvPr>
        </p:nvSpPr>
        <p:spPr>
          <a:xfrm>
            <a:off x="406400" y="381000"/>
            <a:ext cx="10363200" cy="494284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2200" b="1">
                <a:ln>
                  <a:noFill/>
                </a:ln>
                <a:solidFill>
                  <a:schemeClr val="tx2"/>
                </a:solidFill>
              </a:defRPr>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0" y="0"/>
            <a:ext cx="11277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8" name="Date Placeholder 7"/>
          <p:cNvSpPr>
            <a:spLocks noGrp="1"/>
          </p:cNvSpPr>
          <p:nvPr>
            <p:ph type="dt" sz="half" idx="10"/>
          </p:nvPr>
        </p:nvSpPr>
        <p:spPr/>
        <p:txBody>
          <a:bodyPr/>
          <a:lstStyle/>
          <a:p>
            <a:fld id="{2A43BB2F-C24B-459C-A6CE-F19E250A90DF}" type="datetimeFigureOut">
              <a:rPr lang="ar-SA" smtClean="0"/>
              <a:t>13/11/36</a:t>
            </a:fld>
            <a:endParaRPr lang="ar-SA"/>
          </a:p>
        </p:txBody>
      </p:sp>
      <p:sp>
        <p:nvSpPr>
          <p:cNvPr id="9" name="Slide Number Placeholder 8"/>
          <p:cNvSpPr>
            <a:spLocks noGrp="1"/>
          </p:cNvSpPr>
          <p:nvPr>
            <p:ph type="sldNum" sz="quarter" idx="11"/>
          </p:nvPr>
        </p:nvSpPr>
        <p:spPr/>
        <p:txBody>
          <a:bodyPr/>
          <a:lstStyle/>
          <a:p>
            <a:fld id="{0ADDA771-14C1-4DF5-AF0F-C26854305ACC}" type="slidenum">
              <a:rPr lang="ar-SA" smtClean="0"/>
              <a:t>‹#›</a:t>
            </a:fld>
            <a:endParaRPr lang="ar-SA"/>
          </a:p>
        </p:txBody>
      </p:sp>
      <p:sp>
        <p:nvSpPr>
          <p:cNvPr id="10" name="Footer Placeholder 9"/>
          <p:cNvSpPr>
            <a:spLocks noGrp="1"/>
          </p:cNvSpPr>
          <p:nvPr>
            <p:ph type="ftr" sz="quarter" idx="12"/>
          </p:nvPr>
        </p:nvSpPr>
        <p:spPr/>
        <p:txBody>
          <a:bodyPr/>
          <a:lstStyle/>
          <a:p>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09600" y="1600200"/>
            <a:ext cx="10160000" cy="480060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0ADDA771-14C1-4DF5-AF0F-C26854305ACC}" type="slidenum">
              <a:rPr lang="ar-SA" smtClean="0"/>
              <a:t>‹#›</a:t>
            </a:fld>
            <a:endParaRPr lang="ar-SA"/>
          </a:p>
        </p:txBody>
      </p:sp>
      <p:sp>
        <p:nvSpPr>
          <p:cNvPr id="5" name="Footer Placeholder 4"/>
          <p:cNvSpPr>
            <a:spLocks noGrp="1"/>
          </p:cNvSpPr>
          <p:nvPr>
            <p:ph type="ftr" sz="quarter" idx="3"/>
          </p:nvPr>
        </p:nvSpPr>
        <p:spPr>
          <a:xfrm rot="16200000">
            <a:off x="10510428" y="3987800"/>
            <a:ext cx="2367281" cy="487680"/>
          </a:xfrm>
          <a:prstGeom prst="rect">
            <a:avLst/>
          </a:prstGeom>
        </p:spPr>
        <p:txBody>
          <a:bodyPr vert="horz" lIns="91440" tIns="45720" rIns="91440" bIns="45720" rtlCol="0" anchor="ctr"/>
          <a:lstStyle>
            <a:lvl1pPr algn="r">
              <a:defRPr sz="1200">
                <a:solidFill>
                  <a:schemeClr val="bg2"/>
                </a:solidFill>
              </a:defRPr>
            </a:lvl1pPr>
          </a:lstStyle>
          <a:p>
            <a:endParaRPr lang="ar-SA"/>
          </a:p>
        </p:txBody>
      </p:sp>
      <p:sp>
        <p:nvSpPr>
          <p:cNvPr id="4" name="Date Placeholder 3"/>
          <p:cNvSpPr>
            <a:spLocks noGrp="1"/>
          </p:cNvSpPr>
          <p:nvPr>
            <p:ph type="dt" sz="half" idx="2"/>
          </p:nvPr>
        </p:nvSpPr>
        <p:spPr>
          <a:xfrm rot="16200000">
            <a:off x="10474869" y="1584960"/>
            <a:ext cx="2438399" cy="487680"/>
          </a:xfrm>
          <a:prstGeom prst="rect">
            <a:avLst/>
          </a:prstGeom>
        </p:spPr>
        <p:txBody>
          <a:bodyPr vert="horz" lIns="91440" tIns="45720" rIns="91440" bIns="45720" rtlCol="0" anchor="ctr"/>
          <a:lstStyle>
            <a:lvl1pPr algn="l">
              <a:defRPr sz="1200">
                <a:solidFill>
                  <a:schemeClr val="bg2"/>
                </a:solidFill>
              </a:defRPr>
            </a:lvl1pPr>
          </a:lstStyle>
          <a:p>
            <a:fld id="{2A43BB2F-C24B-459C-A6CE-F19E250A90DF}" type="datetimeFigureOut">
              <a:rPr lang="ar-SA" smtClean="0"/>
              <a:t>13/11/36</a:t>
            </a:fld>
            <a:endParaRPr lang="ar-SA"/>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r" defTabSz="914400" rtl="1"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r" defTabSz="914400" rtl="1"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r" defTabSz="914400" rtl="1"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r" defTabSz="914400" rtl="1"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r" defTabSz="914400" rtl="1"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r" defTabSz="914400" rtl="1"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r" defTabSz="914400" rtl="1"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r" defTabSz="914400" rtl="1"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microsoft-project-professional.soft32.com/download/file/id/795560/?"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MS </a:t>
            </a:r>
            <a:r>
              <a:rPr lang="en-US" smtClean="0"/>
              <a:t>project</a:t>
            </a:r>
            <a:endParaRPr lang="ar-SA" dirty="0"/>
          </a:p>
        </p:txBody>
      </p:sp>
      <p:sp>
        <p:nvSpPr>
          <p:cNvPr id="3" name="Subtitle 2"/>
          <p:cNvSpPr>
            <a:spLocks noGrp="1"/>
          </p:cNvSpPr>
          <p:nvPr>
            <p:ph type="subTitle" idx="1"/>
          </p:nvPr>
        </p:nvSpPr>
        <p:spPr/>
        <p:txBody>
          <a:bodyPr/>
          <a:lstStyle/>
          <a:p>
            <a:r>
              <a:rPr lang="en-US" dirty="0" smtClean="0"/>
              <a:t>Abeer </a:t>
            </a:r>
            <a:r>
              <a:rPr lang="en-US" smtClean="0"/>
              <a:t>Bin Humaid</a:t>
            </a:r>
            <a:endParaRPr lang="ar-SA" dirty="0"/>
          </a:p>
        </p:txBody>
      </p:sp>
    </p:spTree>
    <p:extLst>
      <p:ext uri="{BB962C8B-B14F-4D97-AF65-F5344CB8AC3E}">
        <p14:creationId xmlns:p14="http://schemas.microsoft.com/office/powerpoint/2010/main" val="35240232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6152" y="457200"/>
            <a:ext cx="10058400" cy="667512"/>
          </a:xfrm>
        </p:spPr>
        <p:txBody>
          <a:bodyPr>
            <a:normAutofit/>
          </a:bodyPr>
          <a:lstStyle/>
          <a:p>
            <a:r>
              <a:rPr lang="en-US" sz="2400" dirty="0" smtClean="0"/>
              <a:t>Adding tasks(single tasks)</a:t>
            </a:r>
            <a:endParaRPr lang="ar-SA" sz="2400" dirty="0"/>
          </a:p>
        </p:txBody>
      </p:sp>
      <p:pic>
        <p:nvPicPr>
          <p:cNvPr id="4" name="Content Placeholder 3"/>
          <p:cNvPicPr>
            <a:picLocks noGrp="1" noChangeAspect="1"/>
          </p:cNvPicPr>
          <p:nvPr>
            <p:ph idx="1"/>
          </p:nvPr>
        </p:nvPicPr>
        <p:blipFill>
          <a:blip r:embed="rId2"/>
          <a:stretch>
            <a:fillRect/>
          </a:stretch>
        </p:blipFill>
        <p:spPr>
          <a:xfrm>
            <a:off x="931292" y="1737360"/>
            <a:ext cx="7087616" cy="3986784"/>
          </a:xfrm>
          <a:prstGeom prst="rect">
            <a:avLst/>
          </a:prstGeom>
        </p:spPr>
      </p:pic>
      <p:sp>
        <p:nvSpPr>
          <p:cNvPr id="5" name="TextBox 4"/>
          <p:cNvSpPr txBox="1"/>
          <p:nvPr/>
        </p:nvSpPr>
        <p:spPr>
          <a:xfrm>
            <a:off x="8522208" y="1783080"/>
            <a:ext cx="2752344" cy="2554545"/>
          </a:xfrm>
          <a:prstGeom prst="rect">
            <a:avLst/>
          </a:prstGeom>
          <a:solidFill>
            <a:schemeClr val="accent1">
              <a:lumMod val="40000"/>
              <a:lumOff val="60000"/>
            </a:schemeClr>
          </a:solidFill>
        </p:spPr>
        <p:txBody>
          <a:bodyPr wrap="square" rtlCol="1">
            <a:spAutoFit/>
          </a:bodyPr>
          <a:lstStyle/>
          <a:p>
            <a:pPr algn="l"/>
            <a:r>
              <a:rPr lang="en-US" sz="2000" b="1" dirty="0" smtClean="0"/>
              <a:t>2- write all your tasks together . Then, select the tasks to be subtasks  and click indent task . It will directly be subtasks to the task above</a:t>
            </a:r>
            <a:endParaRPr lang="ar-SA" sz="2000" b="1" dirty="0"/>
          </a:p>
        </p:txBody>
      </p:sp>
      <p:cxnSp>
        <p:nvCxnSpPr>
          <p:cNvPr id="7" name="Straight Arrow Connector 6"/>
          <p:cNvCxnSpPr/>
          <p:nvPr/>
        </p:nvCxnSpPr>
        <p:spPr>
          <a:xfrm flipH="1" flipV="1">
            <a:off x="2907792" y="2359152"/>
            <a:ext cx="237744" cy="7012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59607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986816"/>
          </a:xfrm>
        </p:spPr>
        <p:txBody>
          <a:bodyPr>
            <a:normAutofit/>
          </a:bodyPr>
          <a:lstStyle/>
          <a:p>
            <a:r>
              <a:rPr lang="en-US" sz="2400" dirty="0" smtClean="0"/>
              <a:t>Adding tasks (Recurring task)</a:t>
            </a:r>
            <a:endParaRPr lang="ar-SA" sz="2400" dirty="0"/>
          </a:p>
        </p:txBody>
      </p:sp>
      <p:sp>
        <p:nvSpPr>
          <p:cNvPr id="3" name="Content Placeholder 2"/>
          <p:cNvSpPr>
            <a:spLocks noGrp="1"/>
          </p:cNvSpPr>
          <p:nvPr>
            <p:ph idx="1"/>
          </p:nvPr>
        </p:nvSpPr>
        <p:spPr/>
        <p:txBody>
          <a:bodyPr/>
          <a:lstStyle/>
          <a:p>
            <a:pPr marL="0" indent="0" algn="l">
              <a:buNone/>
            </a:pPr>
            <a:r>
              <a:rPr lang="en-US" b="1" dirty="0" smtClean="0"/>
              <a:t>A recurring task is task that occurs repeatedly during the course of the project. For example if you have a weekly meeting during the project</a:t>
            </a:r>
          </a:p>
          <a:p>
            <a:pPr marL="0" indent="0" algn="l">
              <a:buNone/>
            </a:pPr>
            <a:r>
              <a:rPr lang="en-US" b="1" dirty="0" smtClean="0"/>
              <a:t>Task </a:t>
            </a:r>
            <a:r>
              <a:rPr lang="en-US" b="1" dirty="0" smtClean="0">
                <a:sym typeface="Wingdings" panose="05000000000000000000" pitchFamily="2" charset="2"/>
              </a:rPr>
              <a:t> recurring task</a:t>
            </a:r>
          </a:p>
          <a:p>
            <a:pPr marL="0" indent="0" algn="l">
              <a:buNone/>
            </a:pPr>
            <a:endParaRPr lang="en-US" b="1" dirty="0" smtClean="0"/>
          </a:p>
        </p:txBody>
      </p:sp>
      <p:pic>
        <p:nvPicPr>
          <p:cNvPr id="4" name="Picture 3"/>
          <p:cNvPicPr>
            <a:picLocks noChangeAspect="1"/>
          </p:cNvPicPr>
          <p:nvPr/>
        </p:nvPicPr>
        <p:blipFill>
          <a:blip r:embed="rId2"/>
          <a:stretch>
            <a:fillRect/>
          </a:stretch>
        </p:blipFill>
        <p:spPr>
          <a:xfrm>
            <a:off x="3961163" y="2902222"/>
            <a:ext cx="6792511" cy="3820787"/>
          </a:xfrm>
          <a:prstGeom prst="rect">
            <a:avLst/>
          </a:prstGeom>
        </p:spPr>
      </p:pic>
      <p:cxnSp>
        <p:nvCxnSpPr>
          <p:cNvPr id="6" name="Straight Arrow Connector 5"/>
          <p:cNvCxnSpPr/>
          <p:nvPr/>
        </p:nvCxnSpPr>
        <p:spPr>
          <a:xfrm flipH="1">
            <a:off x="8758410" y="3591499"/>
            <a:ext cx="1101686" cy="5508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78554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713547"/>
          </a:xfrm>
        </p:spPr>
        <p:txBody>
          <a:bodyPr>
            <a:normAutofit/>
          </a:bodyPr>
          <a:lstStyle/>
          <a:p>
            <a:r>
              <a:rPr lang="en-US" sz="2400" dirty="0" smtClean="0"/>
              <a:t>Adding tasks (Recurring task)</a:t>
            </a:r>
            <a:endParaRPr lang="ar-SA" sz="2400" dirty="0"/>
          </a:p>
        </p:txBody>
      </p:sp>
      <p:pic>
        <p:nvPicPr>
          <p:cNvPr id="4" name="Content Placeholder 3"/>
          <p:cNvPicPr>
            <a:picLocks noGrp="1" noChangeAspect="1"/>
          </p:cNvPicPr>
          <p:nvPr>
            <p:ph idx="1"/>
          </p:nvPr>
        </p:nvPicPr>
        <p:blipFill>
          <a:blip r:embed="rId2"/>
          <a:stretch>
            <a:fillRect/>
          </a:stretch>
        </p:blipFill>
        <p:spPr>
          <a:xfrm>
            <a:off x="638924" y="1303283"/>
            <a:ext cx="8319522" cy="4679731"/>
          </a:xfrm>
          <a:prstGeom prst="rect">
            <a:avLst/>
          </a:prstGeom>
        </p:spPr>
      </p:pic>
      <p:sp>
        <p:nvSpPr>
          <p:cNvPr id="8" name="TextBox 7"/>
          <p:cNvSpPr txBox="1"/>
          <p:nvPr/>
        </p:nvSpPr>
        <p:spPr>
          <a:xfrm>
            <a:off x="9480331" y="1576552"/>
            <a:ext cx="2469931" cy="2031325"/>
          </a:xfrm>
          <a:prstGeom prst="rect">
            <a:avLst/>
          </a:prstGeom>
          <a:solidFill>
            <a:schemeClr val="accent1">
              <a:lumMod val="40000"/>
              <a:lumOff val="60000"/>
            </a:schemeClr>
          </a:solidFill>
        </p:spPr>
        <p:txBody>
          <a:bodyPr wrap="square" rtlCol="1">
            <a:spAutoFit/>
          </a:bodyPr>
          <a:lstStyle/>
          <a:p>
            <a:pPr algn="l"/>
            <a:r>
              <a:rPr lang="en-US" b="1" dirty="0" smtClean="0"/>
              <a:t>In the dialog box, you can write the details of the task. </a:t>
            </a:r>
            <a:r>
              <a:rPr lang="en-US" b="1" dirty="0" err="1" smtClean="0"/>
              <a:t>E.g</a:t>
            </a:r>
            <a:r>
              <a:rPr lang="en-US" b="1" dirty="0" smtClean="0"/>
              <a:t>, how often will it be (daily, weekly, monthly..), which day it will be, duration .. Etc.</a:t>
            </a:r>
            <a:endParaRPr lang="ar-SA" b="1" dirty="0"/>
          </a:p>
        </p:txBody>
      </p:sp>
    </p:spTree>
    <p:extLst>
      <p:ext uri="{BB962C8B-B14F-4D97-AF65-F5344CB8AC3E}">
        <p14:creationId xmlns:p14="http://schemas.microsoft.com/office/powerpoint/2010/main" val="36881909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Assigning task duration</a:t>
            </a:r>
            <a:endParaRPr lang="ar-SA" sz="2400" dirty="0"/>
          </a:p>
        </p:txBody>
      </p:sp>
      <p:pic>
        <p:nvPicPr>
          <p:cNvPr id="4" name="Content Placeholder 3"/>
          <p:cNvPicPr>
            <a:picLocks noGrp="1" noChangeAspect="1"/>
          </p:cNvPicPr>
          <p:nvPr>
            <p:ph idx="1"/>
          </p:nvPr>
        </p:nvPicPr>
        <p:blipFill>
          <a:blip r:embed="rId2"/>
          <a:stretch>
            <a:fillRect/>
          </a:stretch>
        </p:blipFill>
        <p:spPr>
          <a:xfrm>
            <a:off x="806380" y="2093976"/>
            <a:ext cx="7136384" cy="4014216"/>
          </a:xfrm>
          <a:prstGeom prst="rect">
            <a:avLst/>
          </a:prstGeom>
        </p:spPr>
      </p:pic>
      <p:sp>
        <p:nvSpPr>
          <p:cNvPr id="5" name="TextBox 4"/>
          <p:cNvSpPr txBox="1"/>
          <p:nvPr/>
        </p:nvSpPr>
        <p:spPr>
          <a:xfrm>
            <a:off x="8403336" y="2185416"/>
            <a:ext cx="2990088" cy="3139321"/>
          </a:xfrm>
          <a:prstGeom prst="rect">
            <a:avLst/>
          </a:prstGeom>
          <a:solidFill>
            <a:schemeClr val="accent1">
              <a:lumMod val="40000"/>
              <a:lumOff val="60000"/>
            </a:schemeClr>
          </a:solidFill>
        </p:spPr>
        <p:txBody>
          <a:bodyPr wrap="square" rtlCol="1">
            <a:spAutoFit/>
          </a:bodyPr>
          <a:lstStyle/>
          <a:p>
            <a:pPr algn="l"/>
            <a:r>
              <a:rPr lang="en-US" b="1" dirty="0" smtClean="0"/>
              <a:t>For each task choose the duration from duration tab next to task name. </a:t>
            </a:r>
          </a:p>
          <a:p>
            <a:pPr algn="l"/>
            <a:r>
              <a:rPr lang="en-US" b="1" dirty="0" smtClean="0"/>
              <a:t>Or you can double click the selected task ,you will have that tasks information including the task duration.</a:t>
            </a:r>
          </a:p>
          <a:p>
            <a:pPr algn="l"/>
            <a:r>
              <a:rPr lang="en-US" b="1" dirty="0" smtClean="0"/>
              <a:t>e.g. 1day</a:t>
            </a:r>
          </a:p>
          <a:p>
            <a:pPr algn="l"/>
            <a:r>
              <a:rPr lang="en-US" b="1" dirty="0"/>
              <a:t> </a:t>
            </a:r>
            <a:r>
              <a:rPr lang="en-US" b="1" dirty="0" smtClean="0"/>
              <a:t>      2mins</a:t>
            </a:r>
          </a:p>
          <a:p>
            <a:pPr algn="l"/>
            <a:r>
              <a:rPr lang="en-US" b="1" dirty="0"/>
              <a:t> </a:t>
            </a:r>
            <a:r>
              <a:rPr lang="en-US" b="1" dirty="0" smtClean="0"/>
              <a:t>      5 </a:t>
            </a:r>
            <a:r>
              <a:rPr lang="en-US" b="1" dirty="0" err="1" smtClean="0"/>
              <a:t>hrs</a:t>
            </a:r>
            <a:r>
              <a:rPr lang="en-US" b="1" dirty="0" smtClean="0"/>
              <a:t> </a:t>
            </a:r>
            <a:r>
              <a:rPr lang="en-US" b="1" dirty="0" err="1" smtClean="0"/>
              <a:t>etc</a:t>
            </a:r>
            <a:r>
              <a:rPr lang="en-US" b="1" dirty="0" smtClean="0"/>
              <a:t>,.</a:t>
            </a:r>
            <a:endParaRPr lang="ar-SA" b="1" dirty="0"/>
          </a:p>
        </p:txBody>
      </p:sp>
      <p:cxnSp>
        <p:nvCxnSpPr>
          <p:cNvPr id="7" name="Straight Arrow Connector 6"/>
          <p:cNvCxnSpPr/>
          <p:nvPr/>
        </p:nvCxnSpPr>
        <p:spPr>
          <a:xfrm flipH="1" flipV="1">
            <a:off x="3136392" y="3282696"/>
            <a:ext cx="502920" cy="55778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25857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Add task predecessors</a:t>
            </a:r>
            <a:endParaRPr lang="ar-SA" sz="2800" dirty="0"/>
          </a:p>
        </p:txBody>
      </p:sp>
      <p:sp>
        <p:nvSpPr>
          <p:cNvPr id="3" name="Content Placeholder 2"/>
          <p:cNvSpPr>
            <a:spLocks noGrp="1"/>
          </p:cNvSpPr>
          <p:nvPr>
            <p:ph idx="1"/>
          </p:nvPr>
        </p:nvSpPr>
        <p:spPr/>
        <p:txBody>
          <a:bodyPr/>
          <a:lstStyle/>
          <a:p>
            <a:pPr marL="0" indent="0" algn="l">
              <a:buNone/>
            </a:pPr>
            <a:r>
              <a:rPr lang="en-US" dirty="0" smtClean="0"/>
              <a:t>In MS Project, task that must be completed before another task can start is called </a:t>
            </a:r>
            <a:r>
              <a:rPr lang="en-US" b="1" i="1" dirty="0" smtClean="0"/>
              <a:t>predecessor</a:t>
            </a:r>
            <a:r>
              <a:rPr lang="en-US" dirty="0" smtClean="0"/>
              <a:t> .</a:t>
            </a:r>
          </a:p>
          <a:p>
            <a:pPr marL="0" indent="0" algn="l">
              <a:buNone/>
            </a:pPr>
            <a:r>
              <a:rPr lang="en-US" dirty="0" smtClean="0"/>
              <a:t>The first task has no predecessor and each of the following tasks has to have at least one.</a:t>
            </a:r>
          </a:p>
          <a:p>
            <a:pPr marL="0" indent="0" algn="l">
              <a:buNone/>
            </a:pPr>
            <a:r>
              <a:rPr lang="en-US" dirty="0" smtClean="0"/>
              <a:t>In some cases, one task may have several predecessors meaning that several tasks have to be completed before that one can start.</a:t>
            </a:r>
          </a:p>
          <a:p>
            <a:pPr marL="0" indent="0" algn="l">
              <a:buNone/>
            </a:pPr>
            <a:r>
              <a:rPr lang="en-US" dirty="0" smtClean="0"/>
              <a:t>In other cases, one task may be predecessor to several others. Its completion can allow several other tasks to start. </a:t>
            </a:r>
            <a:endParaRPr lang="ar-SA" dirty="0"/>
          </a:p>
        </p:txBody>
      </p:sp>
    </p:spTree>
    <p:extLst>
      <p:ext uri="{BB962C8B-B14F-4D97-AF65-F5344CB8AC3E}">
        <p14:creationId xmlns:p14="http://schemas.microsoft.com/office/powerpoint/2010/main" val="24531480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Add task predecessors</a:t>
            </a:r>
            <a:endParaRPr lang="ar-SA" sz="2800" dirty="0"/>
          </a:p>
        </p:txBody>
      </p:sp>
      <p:pic>
        <p:nvPicPr>
          <p:cNvPr id="4" name="Content Placeholder 3"/>
          <p:cNvPicPr>
            <a:picLocks noGrp="1" noChangeAspect="1"/>
          </p:cNvPicPr>
          <p:nvPr>
            <p:ph idx="1"/>
          </p:nvPr>
        </p:nvPicPr>
        <p:blipFill>
          <a:blip r:embed="rId2"/>
          <a:stretch>
            <a:fillRect/>
          </a:stretch>
        </p:blipFill>
        <p:spPr>
          <a:xfrm>
            <a:off x="1233244" y="1533231"/>
            <a:ext cx="9455777" cy="5080404"/>
          </a:xfrm>
          <a:prstGeom prst="rect">
            <a:avLst/>
          </a:prstGeom>
        </p:spPr>
      </p:pic>
      <p:cxnSp>
        <p:nvCxnSpPr>
          <p:cNvPr id="6" name="Straight Arrow Connector 5"/>
          <p:cNvCxnSpPr/>
          <p:nvPr/>
        </p:nvCxnSpPr>
        <p:spPr>
          <a:xfrm flipH="1">
            <a:off x="6516413" y="2554014"/>
            <a:ext cx="441435" cy="33633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6243142" y="3290999"/>
            <a:ext cx="60960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852742" y="3222095"/>
            <a:ext cx="1303283" cy="954107"/>
          </a:xfrm>
          <a:prstGeom prst="rect">
            <a:avLst/>
          </a:prstGeom>
          <a:solidFill>
            <a:schemeClr val="accent1">
              <a:lumMod val="40000"/>
              <a:lumOff val="60000"/>
            </a:schemeClr>
          </a:solidFill>
          <a:ln>
            <a:solidFill>
              <a:srgbClr val="FF0000"/>
            </a:solidFill>
          </a:ln>
        </p:spPr>
        <p:txBody>
          <a:bodyPr wrap="square" rtlCol="1">
            <a:spAutoFit/>
          </a:bodyPr>
          <a:lstStyle/>
          <a:p>
            <a:pPr algn="l"/>
            <a:r>
              <a:rPr lang="en-US" sz="1400" dirty="0" smtClean="0">
                <a:solidFill>
                  <a:srgbClr val="FF0000"/>
                </a:solidFill>
              </a:rPr>
              <a:t>Task 2 can start only when task 1 is completed </a:t>
            </a:r>
            <a:endParaRPr lang="ar-SA" sz="1400" dirty="0">
              <a:solidFill>
                <a:srgbClr val="FF0000"/>
              </a:solidFill>
            </a:endParaRPr>
          </a:p>
        </p:txBody>
      </p:sp>
    </p:spTree>
    <p:extLst>
      <p:ext uri="{BB962C8B-B14F-4D97-AF65-F5344CB8AC3E}">
        <p14:creationId xmlns:p14="http://schemas.microsoft.com/office/powerpoint/2010/main" val="622312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Linking the tasks</a:t>
            </a:r>
            <a:endParaRPr lang="ar-SA" sz="2800" dirty="0"/>
          </a:p>
        </p:txBody>
      </p:sp>
      <p:sp>
        <p:nvSpPr>
          <p:cNvPr id="3" name="Content Placeholder 2"/>
          <p:cNvSpPr>
            <a:spLocks noGrp="1"/>
          </p:cNvSpPr>
          <p:nvPr>
            <p:ph idx="1"/>
          </p:nvPr>
        </p:nvSpPr>
        <p:spPr/>
        <p:txBody>
          <a:bodyPr/>
          <a:lstStyle/>
          <a:p>
            <a:pPr marL="0" indent="0" algn="l">
              <a:buNone/>
            </a:pPr>
            <a:r>
              <a:rPr lang="en-US" b="1" dirty="0"/>
              <a:t>After you create tasks </a:t>
            </a:r>
            <a:r>
              <a:rPr lang="en-US" b="1" dirty="0" smtClean="0"/>
              <a:t>in </a:t>
            </a:r>
            <a:r>
              <a:rPr lang="en-US" b="1" dirty="0"/>
              <a:t>a project, you need to link </a:t>
            </a:r>
            <a:r>
              <a:rPr lang="en-US" b="1" dirty="0" smtClean="0"/>
              <a:t>them </a:t>
            </a:r>
            <a:r>
              <a:rPr lang="en-US" b="1" dirty="0"/>
              <a:t>to show relationships between them. </a:t>
            </a:r>
            <a:endParaRPr lang="en-US" b="1" dirty="0" smtClean="0"/>
          </a:p>
          <a:p>
            <a:pPr marL="0" indent="0" algn="l">
              <a:buNone/>
            </a:pPr>
            <a:r>
              <a:rPr lang="en-US" b="1" dirty="0" smtClean="0"/>
              <a:t>Linking </a:t>
            </a:r>
            <a:r>
              <a:rPr lang="en-US" b="1" dirty="0"/>
              <a:t>tasks creates task dependencies </a:t>
            </a:r>
            <a:r>
              <a:rPr lang="en-US" b="1" dirty="0" smtClean="0"/>
              <a:t>(dependencies</a:t>
            </a:r>
            <a:r>
              <a:rPr lang="en-US" b="1" dirty="0"/>
              <a:t>: A relationship between two linked tasks; linked </a:t>
            </a:r>
            <a:r>
              <a:rPr lang="en-US" b="1" dirty="0" smtClean="0"/>
              <a:t>depending on their </a:t>
            </a:r>
            <a:r>
              <a:rPr lang="en-US" b="1" dirty="0"/>
              <a:t>finish and start </a:t>
            </a:r>
            <a:r>
              <a:rPr lang="en-US" b="1" dirty="0" smtClean="0"/>
              <a:t>dates).</a:t>
            </a:r>
          </a:p>
          <a:p>
            <a:pPr marL="0" indent="0" algn="l">
              <a:buNone/>
            </a:pPr>
            <a:r>
              <a:rPr lang="en-US" b="1" dirty="0" smtClean="0"/>
              <a:t> </a:t>
            </a:r>
            <a:r>
              <a:rPr lang="en-US" b="1" dirty="0"/>
              <a:t>There are four kinds of task dependencies</a:t>
            </a:r>
            <a:r>
              <a:rPr lang="en-US" b="1" dirty="0" smtClean="0"/>
              <a:t>:</a:t>
            </a:r>
          </a:p>
          <a:p>
            <a:pPr marL="0" indent="0" algn="l">
              <a:buNone/>
            </a:pPr>
            <a:r>
              <a:rPr lang="en-US" b="1" dirty="0" smtClean="0"/>
              <a:t> </a:t>
            </a:r>
            <a:r>
              <a:rPr lang="en-US" b="1" dirty="0"/>
              <a:t>Finish-to-start [FS</a:t>
            </a:r>
            <a:r>
              <a:rPr lang="en-US" b="1" dirty="0" smtClean="0"/>
              <a:t>],</a:t>
            </a:r>
          </a:p>
          <a:p>
            <a:pPr marL="0" indent="0" algn="l">
              <a:buNone/>
            </a:pPr>
            <a:r>
              <a:rPr lang="en-US" b="1" dirty="0" smtClean="0"/>
              <a:t> </a:t>
            </a:r>
            <a:r>
              <a:rPr lang="en-US" b="1" dirty="0"/>
              <a:t>Start-to-start [SS], </a:t>
            </a:r>
            <a:endParaRPr lang="en-US" b="1" dirty="0" smtClean="0"/>
          </a:p>
          <a:p>
            <a:pPr marL="0" indent="0" algn="l">
              <a:buNone/>
            </a:pPr>
            <a:r>
              <a:rPr lang="en-US" b="1" dirty="0" smtClean="0"/>
              <a:t>Finish-to-finish </a:t>
            </a:r>
            <a:r>
              <a:rPr lang="en-US" b="1" dirty="0"/>
              <a:t>[FF</a:t>
            </a:r>
            <a:r>
              <a:rPr lang="en-US" b="1" dirty="0" smtClean="0"/>
              <a:t>],</a:t>
            </a:r>
          </a:p>
          <a:p>
            <a:pPr marL="0" indent="0" algn="l">
              <a:buNone/>
            </a:pPr>
            <a:r>
              <a:rPr lang="en-US" b="1" dirty="0" smtClean="0"/>
              <a:t> </a:t>
            </a:r>
            <a:r>
              <a:rPr lang="en-US" b="1" dirty="0"/>
              <a:t>and Start-to-finish [SF</a:t>
            </a:r>
            <a:r>
              <a:rPr lang="en-US" b="1" dirty="0" smtClean="0"/>
              <a:t>].</a:t>
            </a:r>
            <a:endParaRPr lang="ar-SA" b="1" dirty="0"/>
          </a:p>
        </p:txBody>
      </p:sp>
    </p:spTree>
    <p:extLst>
      <p:ext uri="{BB962C8B-B14F-4D97-AF65-F5344CB8AC3E}">
        <p14:creationId xmlns:p14="http://schemas.microsoft.com/office/powerpoint/2010/main" val="24911613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Linking tasks</a:t>
            </a:r>
            <a:endParaRPr lang="ar-SA" sz="3200" dirty="0"/>
          </a:p>
        </p:txBody>
      </p:sp>
      <p:sp>
        <p:nvSpPr>
          <p:cNvPr id="5" name="Content Placeholder 4"/>
          <p:cNvSpPr>
            <a:spLocks noGrp="1"/>
          </p:cNvSpPr>
          <p:nvPr>
            <p:ph idx="1"/>
          </p:nvPr>
        </p:nvSpPr>
        <p:spPr/>
        <p:txBody>
          <a:bodyPr/>
          <a:lstStyle/>
          <a:p>
            <a:pPr marL="0" indent="0" algn="l">
              <a:buNone/>
            </a:pPr>
            <a:r>
              <a:rPr lang="en-US" b="1" dirty="0" smtClean="0"/>
              <a:t>To tasks</a:t>
            </a:r>
            <a:r>
              <a:rPr lang="en-US" b="1" dirty="0"/>
              <a:t>, select two or more tasks you want to link, in the order you want to link them. </a:t>
            </a:r>
          </a:p>
          <a:p>
            <a:pPr marL="0" indent="0" algn="l">
              <a:buNone/>
            </a:pPr>
            <a:r>
              <a:rPr lang="en-US" b="1" dirty="0" smtClean="0"/>
              <a:t> task </a:t>
            </a:r>
            <a:r>
              <a:rPr lang="en-US" b="1" dirty="0" smtClean="0">
                <a:sym typeface="Wingdings" panose="05000000000000000000" pitchFamily="2" charset="2"/>
              </a:rPr>
              <a:t> from schedule group </a:t>
            </a:r>
            <a:r>
              <a:rPr lang="en-US" b="1" i="1" dirty="0" smtClean="0">
                <a:sym typeface="Wingdings" panose="05000000000000000000" pitchFamily="2" charset="2"/>
              </a:rPr>
              <a:t>link task </a:t>
            </a:r>
            <a:r>
              <a:rPr lang="en-US" b="1" dirty="0" smtClean="0">
                <a:sym typeface="Wingdings" panose="05000000000000000000" pitchFamily="2" charset="2"/>
              </a:rPr>
              <a:t>button</a:t>
            </a:r>
          </a:p>
          <a:p>
            <a:pPr marL="0" indent="0" algn="l">
              <a:buNone/>
            </a:pPr>
            <a:r>
              <a:rPr lang="en-US" b="1" dirty="0" smtClean="0">
                <a:sym typeface="Wingdings" panose="05000000000000000000" pitchFamily="2" charset="2"/>
              </a:rPr>
              <a:t> </a:t>
            </a:r>
          </a:p>
          <a:p>
            <a:pPr marL="0" indent="0" algn="l">
              <a:buNone/>
            </a:pPr>
            <a:r>
              <a:rPr lang="en-US" b="1" dirty="0"/>
              <a:t>Project creates a finish-to-start task link by default. You can change this task link </a:t>
            </a:r>
            <a:r>
              <a:rPr lang="en-US" b="1" dirty="0" smtClean="0"/>
              <a:t>from task information tab.</a:t>
            </a:r>
            <a:endParaRPr lang="ar-SA" b="1" dirty="0"/>
          </a:p>
        </p:txBody>
      </p:sp>
    </p:spTree>
    <p:extLst>
      <p:ext uri="{BB962C8B-B14F-4D97-AF65-F5344CB8AC3E}">
        <p14:creationId xmlns:p14="http://schemas.microsoft.com/office/powerpoint/2010/main" val="2000246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milestones</a:t>
            </a:r>
            <a:endParaRPr lang="ar-SA" sz="2800" dirty="0"/>
          </a:p>
        </p:txBody>
      </p:sp>
      <p:sp>
        <p:nvSpPr>
          <p:cNvPr id="3" name="Content Placeholder 2"/>
          <p:cNvSpPr>
            <a:spLocks noGrp="1"/>
          </p:cNvSpPr>
          <p:nvPr>
            <p:ph idx="1"/>
          </p:nvPr>
        </p:nvSpPr>
        <p:spPr/>
        <p:txBody>
          <a:bodyPr>
            <a:normAutofit/>
          </a:bodyPr>
          <a:lstStyle/>
          <a:p>
            <a:pPr marL="0" indent="0" algn="l">
              <a:buNone/>
            </a:pPr>
            <a:endParaRPr lang="en-US" sz="2800" b="1" dirty="0" smtClean="0"/>
          </a:p>
          <a:p>
            <a:pPr marL="0" indent="0" algn="l">
              <a:buNone/>
            </a:pPr>
            <a:r>
              <a:rPr lang="en-US" sz="2800" b="1" dirty="0" smtClean="0"/>
              <a:t>A milestone  is a task of zero duration that shows an important achievement in a project .</a:t>
            </a:r>
          </a:p>
          <a:p>
            <a:pPr marL="0" indent="0" algn="l">
              <a:buNone/>
            </a:pPr>
            <a:endParaRPr lang="en-US" sz="2800" b="1" dirty="0" smtClean="0"/>
          </a:p>
          <a:p>
            <a:pPr marL="0" indent="0" algn="l">
              <a:buNone/>
            </a:pPr>
            <a:r>
              <a:rPr lang="en-US" sz="2800" b="1" dirty="0" smtClean="0"/>
              <a:t> Milestones are a way of knowing how the project is advancing .</a:t>
            </a:r>
          </a:p>
          <a:p>
            <a:pPr marL="0" indent="0" algn="l">
              <a:buNone/>
            </a:pPr>
            <a:r>
              <a:rPr lang="ar-SA" sz="2800" b="1" dirty="0" smtClean="0"/>
              <a:t> </a:t>
            </a:r>
            <a:endParaRPr lang="en-US" sz="2800" b="1" dirty="0" smtClean="0"/>
          </a:p>
          <a:p>
            <a:pPr marL="0" indent="0" algn="l">
              <a:buNone/>
            </a:pPr>
            <a:endParaRPr lang="ar-SA" sz="2800" b="1" dirty="0"/>
          </a:p>
        </p:txBody>
      </p:sp>
    </p:spTree>
    <p:extLst>
      <p:ext uri="{BB962C8B-B14F-4D97-AF65-F5344CB8AC3E}">
        <p14:creationId xmlns:p14="http://schemas.microsoft.com/office/powerpoint/2010/main" val="16992245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milestones</a:t>
            </a:r>
            <a:endParaRPr lang="ar-SA" sz="3600" dirty="0"/>
          </a:p>
        </p:txBody>
      </p:sp>
      <p:pic>
        <p:nvPicPr>
          <p:cNvPr id="8" name="Content Placeholder 7"/>
          <p:cNvPicPr>
            <a:picLocks noGrp="1" noChangeAspect="1"/>
          </p:cNvPicPr>
          <p:nvPr>
            <p:ph idx="1"/>
          </p:nvPr>
        </p:nvPicPr>
        <p:blipFill>
          <a:blip r:embed="rId2"/>
          <a:stretch>
            <a:fillRect/>
          </a:stretch>
        </p:blipFill>
        <p:spPr>
          <a:xfrm>
            <a:off x="1422400" y="1600200"/>
            <a:ext cx="8534400" cy="4800600"/>
          </a:xfrm>
          <a:prstGeom prst="rect">
            <a:avLst/>
          </a:prstGeom>
        </p:spPr>
      </p:pic>
      <p:cxnSp>
        <p:nvCxnSpPr>
          <p:cNvPr id="6" name="Straight Arrow Connector 5"/>
          <p:cNvCxnSpPr/>
          <p:nvPr/>
        </p:nvCxnSpPr>
        <p:spPr>
          <a:xfrm flipH="1" flipV="1">
            <a:off x="7838511" y="2238703"/>
            <a:ext cx="1103586" cy="2102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9196552" y="3457903"/>
            <a:ext cx="304800" cy="2312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11" name="Straight Arrow Connector 10"/>
          <p:cNvCxnSpPr/>
          <p:nvPr/>
        </p:nvCxnSpPr>
        <p:spPr>
          <a:xfrm flipH="1">
            <a:off x="9406759" y="2617076"/>
            <a:ext cx="378372" cy="70303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501352" y="1814822"/>
            <a:ext cx="1828800" cy="1200329"/>
          </a:xfrm>
          <a:prstGeom prst="rect">
            <a:avLst/>
          </a:prstGeom>
          <a:solidFill>
            <a:schemeClr val="accent1">
              <a:lumMod val="40000"/>
              <a:lumOff val="60000"/>
            </a:schemeClr>
          </a:solidFill>
        </p:spPr>
        <p:txBody>
          <a:bodyPr wrap="square" rtlCol="1">
            <a:spAutoFit/>
          </a:bodyPr>
          <a:lstStyle/>
          <a:p>
            <a:pPr algn="l"/>
            <a:r>
              <a:rPr lang="en-US" b="1" dirty="0" smtClean="0">
                <a:solidFill>
                  <a:srgbClr val="FF0000"/>
                </a:solidFill>
              </a:rPr>
              <a:t>Milestones have a diamond shape </a:t>
            </a:r>
            <a:endParaRPr lang="ar-SA" b="1" dirty="0">
              <a:solidFill>
                <a:srgbClr val="FF0000"/>
              </a:solidFill>
            </a:endParaRPr>
          </a:p>
        </p:txBody>
      </p:sp>
    </p:spTree>
    <p:extLst>
      <p:ext uri="{BB962C8B-B14F-4D97-AF65-F5344CB8AC3E}">
        <p14:creationId xmlns:p14="http://schemas.microsoft.com/office/powerpoint/2010/main" val="38823338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is project management?</a:t>
            </a:r>
            <a:endParaRPr lang="ar-SA" dirty="0"/>
          </a:p>
        </p:txBody>
      </p:sp>
      <p:sp>
        <p:nvSpPr>
          <p:cNvPr id="4" name="Rectangle 3"/>
          <p:cNvSpPr>
            <a:spLocks noGrp="1" noChangeArrowheads="1"/>
          </p:cNvSpPr>
          <p:nvPr>
            <p:ph idx="1"/>
          </p:nvPr>
        </p:nvSpPr>
        <p:spPr/>
        <p:txBody>
          <a:bodyPr/>
          <a:lstStyle/>
          <a:p>
            <a:pPr algn="l">
              <a:buFontTx/>
              <a:buNone/>
            </a:pPr>
            <a:r>
              <a:rPr lang="en-US" altLang="ar-SA" dirty="0" smtClean="0"/>
              <a:t>   Project management is “the application of knowledge, skills, tools, and techniques to project activities in order to meet project requirements”</a:t>
            </a:r>
          </a:p>
          <a:p>
            <a:pPr lvl="8" algn="ctr"/>
            <a:r>
              <a:rPr lang="en-US" dirty="0" smtClean="0"/>
              <a:t>Triple constraints of project management </a:t>
            </a:r>
          </a:p>
          <a:p>
            <a:pPr marL="0" lvl="0" indent="0" algn="l">
              <a:buNone/>
            </a:pPr>
            <a:r>
              <a:rPr lang="en-US" altLang="ar-SA" dirty="0" smtClean="0"/>
              <a:t>Every project is constrained in different ways by its</a:t>
            </a:r>
          </a:p>
          <a:p>
            <a:pPr marL="182880" lvl="0" indent="0" algn="l">
              <a:buNone/>
            </a:pPr>
            <a:r>
              <a:rPr lang="en-US" altLang="ar-SA" dirty="0" smtClean="0"/>
              <a:t>Scope goals:  What is the project trying to accomplish?</a:t>
            </a:r>
          </a:p>
          <a:p>
            <a:pPr marL="182880" lvl="0" indent="0" algn="l">
              <a:buNone/>
            </a:pPr>
            <a:r>
              <a:rPr lang="en-US" altLang="ar-SA" dirty="0" smtClean="0"/>
              <a:t>Time goals:  How long should it take to complete?</a:t>
            </a:r>
          </a:p>
          <a:p>
            <a:pPr marL="182880" lvl="0" indent="0" algn="l">
              <a:buNone/>
            </a:pPr>
            <a:r>
              <a:rPr lang="en-US" altLang="ar-SA" dirty="0" smtClean="0"/>
              <a:t>Cost goals:  What should it cost?</a:t>
            </a:r>
          </a:p>
          <a:p>
            <a:pPr marL="0" lvl="0" indent="0" algn="l">
              <a:buNone/>
            </a:pPr>
            <a:r>
              <a:rPr lang="en-US" altLang="ar-SA" dirty="0" smtClean="0"/>
              <a:t>It is the project manager’s duty to balance these three often competing goals</a:t>
            </a:r>
          </a:p>
          <a:p>
            <a:pPr lvl="0"/>
            <a:endParaRPr lang="en-US" altLang="ar-SA" dirty="0"/>
          </a:p>
        </p:txBody>
      </p:sp>
      <p:pic>
        <p:nvPicPr>
          <p:cNvPr id="6" name="Picture 8"/>
          <p:cNvPicPr>
            <a:picLocks noChangeAspect="1" noChangeArrowheads="1"/>
          </p:cNvPicPr>
          <p:nvPr/>
        </p:nvPicPr>
        <p:blipFill rotWithShape="1">
          <a:blip r:embed="rId2">
            <a:extLst>
              <a:ext uri="{28A0092B-C50C-407E-A947-70E740481C1C}">
                <a14:useLocalDpi xmlns:a14="http://schemas.microsoft.com/office/drawing/2010/main" val="0"/>
              </a:ext>
            </a:extLst>
          </a:blip>
          <a:srcRect t="10036" b="19250"/>
          <a:stretch/>
        </p:blipFill>
        <p:spPr bwMode="auto">
          <a:xfrm>
            <a:off x="2179320" y="2710345"/>
            <a:ext cx="6358288" cy="3372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56929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Adding and assigning resources</a:t>
            </a:r>
            <a:endParaRPr lang="ar-SA" sz="3200" dirty="0"/>
          </a:p>
        </p:txBody>
      </p:sp>
      <p:sp>
        <p:nvSpPr>
          <p:cNvPr id="3" name="Content Placeholder 2"/>
          <p:cNvSpPr>
            <a:spLocks noGrp="1"/>
          </p:cNvSpPr>
          <p:nvPr>
            <p:ph idx="1"/>
          </p:nvPr>
        </p:nvSpPr>
        <p:spPr/>
        <p:txBody>
          <a:bodyPr>
            <a:normAutofit/>
          </a:bodyPr>
          <a:lstStyle/>
          <a:p>
            <a:pPr marL="0" indent="0" algn="l">
              <a:buNone/>
            </a:pPr>
            <a:endParaRPr lang="en-US" sz="2800" b="1" dirty="0" smtClean="0"/>
          </a:p>
          <a:p>
            <a:pPr marL="0" indent="0" algn="l">
              <a:buNone/>
            </a:pPr>
            <a:r>
              <a:rPr lang="en-US" sz="2800" b="1" dirty="0" smtClean="0"/>
              <a:t>Resources of a project consist of people , materials, equipment.</a:t>
            </a:r>
          </a:p>
          <a:p>
            <a:pPr marL="0" indent="0" algn="l">
              <a:buNone/>
            </a:pPr>
            <a:r>
              <a:rPr lang="en-US" sz="2800" b="1" dirty="0" smtClean="0"/>
              <a:t> </a:t>
            </a:r>
          </a:p>
          <a:p>
            <a:pPr marL="0" indent="0" algn="l">
              <a:buNone/>
            </a:pPr>
            <a:r>
              <a:rPr lang="en-US" sz="2800" b="1" dirty="0" smtClean="0"/>
              <a:t>Resource planning throughout the project helps you identify all of the resources required to complete your project successfully.</a:t>
            </a:r>
          </a:p>
          <a:p>
            <a:pPr marL="0" indent="0" algn="l">
              <a:buNone/>
            </a:pPr>
            <a:r>
              <a:rPr lang="en-US" sz="2800" b="1" dirty="0" smtClean="0"/>
              <a:t>  </a:t>
            </a:r>
            <a:endParaRPr lang="ar-SA" sz="2800" b="1" dirty="0"/>
          </a:p>
        </p:txBody>
      </p:sp>
    </p:spTree>
    <p:extLst>
      <p:ext uri="{BB962C8B-B14F-4D97-AF65-F5344CB8AC3E}">
        <p14:creationId xmlns:p14="http://schemas.microsoft.com/office/powerpoint/2010/main" val="5666411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Adding and assigning resources</a:t>
            </a:r>
            <a:endParaRPr lang="ar-SA" sz="3200" dirty="0"/>
          </a:p>
        </p:txBody>
      </p:sp>
      <p:pic>
        <p:nvPicPr>
          <p:cNvPr id="7" name="Content Placeholder 6"/>
          <p:cNvPicPr>
            <a:picLocks noGrp="1" noChangeAspect="1"/>
          </p:cNvPicPr>
          <p:nvPr>
            <p:ph idx="1"/>
          </p:nvPr>
        </p:nvPicPr>
        <p:blipFill>
          <a:blip r:embed="rId2"/>
          <a:stretch>
            <a:fillRect/>
          </a:stretch>
        </p:blipFill>
        <p:spPr>
          <a:xfrm>
            <a:off x="731310" y="1725632"/>
            <a:ext cx="8258859" cy="4645608"/>
          </a:xfrm>
          <a:prstGeom prst="rect">
            <a:avLst/>
          </a:prstGeom>
        </p:spPr>
      </p:pic>
      <p:sp>
        <p:nvSpPr>
          <p:cNvPr id="5" name="TextBox 4"/>
          <p:cNvSpPr txBox="1"/>
          <p:nvPr/>
        </p:nvSpPr>
        <p:spPr>
          <a:xfrm>
            <a:off x="9238594" y="2571108"/>
            <a:ext cx="2732689" cy="2585323"/>
          </a:xfrm>
          <a:prstGeom prst="rect">
            <a:avLst/>
          </a:prstGeom>
          <a:solidFill>
            <a:schemeClr val="accent1">
              <a:lumMod val="40000"/>
              <a:lumOff val="60000"/>
            </a:schemeClr>
          </a:solidFill>
        </p:spPr>
        <p:txBody>
          <a:bodyPr wrap="square" rtlCol="1">
            <a:spAutoFit/>
          </a:bodyPr>
          <a:lstStyle/>
          <a:p>
            <a:pPr algn="l"/>
            <a:r>
              <a:rPr lang="en-US" b="1" dirty="0" smtClean="0"/>
              <a:t>Resource </a:t>
            </a:r>
            <a:r>
              <a:rPr lang="en-US" b="1" dirty="0" smtClean="0">
                <a:sym typeface="Wingdings" panose="05000000000000000000" pitchFamily="2" charset="2"/>
              </a:rPr>
              <a:t> assign resources</a:t>
            </a:r>
          </a:p>
          <a:p>
            <a:pPr algn="l"/>
            <a:r>
              <a:rPr lang="en-US" b="1" dirty="0" smtClean="0">
                <a:sym typeface="Wingdings" panose="05000000000000000000" pitchFamily="2" charset="2"/>
              </a:rPr>
              <a:t>You can write all resources you need throughout your project. Then, you can assign them for each task using </a:t>
            </a:r>
            <a:r>
              <a:rPr lang="en-US" b="1" i="1" dirty="0" smtClean="0">
                <a:sym typeface="Wingdings" panose="05000000000000000000" pitchFamily="2" charset="2"/>
              </a:rPr>
              <a:t>resource name tab.</a:t>
            </a:r>
            <a:endParaRPr lang="ar-SA" b="1" i="1" dirty="0"/>
          </a:p>
        </p:txBody>
      </p:sp>
      <p:cxnSp>
        <p:nvCxnSpPr>
          <p:cNvPr id="9" name="Straight Arrow Connector 8"/>
          <p:cNvCxnSpPr/>
          <p:nvPr/>
        </p:nvCxnSpPr>
        <p:spPr>
          <a:xfrm flipH="1">
            <a:off x="2837793" y="3163611"/>
            <a:ext cx="168166" cy="69368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375338" y="1986455"/>
            <a:ext cx="1923393" cy="646331"/>
          </a:xfrm>
          <a:prstGeom prst="rect">
            <a:avLst/>
          </a:prstGeom>
          <a:solidFill>
            <a:schemeClr val="accent1">
              <a:lumMod val="40000"/>
              <a:lumOff val="60000"/>
            </a:schemeClr>
          </a:solidFill>
        </p:spPr>
        <p:txBody>
          <a:bodyPr wrap="square" rtlCol="1">
            <a:spAutoFit/>
          </a:bodyPr>
          <a:lstStyle/>
          <a:p>
            <a:pPr algn="l"/>
            <a:r>
              <a:rPr lang="en-US" b="1" dirty="0" smtClean="0">
                <a:solidFill>
                  <a:srgbClr val="FF0000"/>
                </a:solidFill>
              </a:rPr>
              <a:t>List all project’s resources</a:t>
            </a:r>
            <a:endParaRPr lang="ar-SA" b="1" dirty="0">
              <a:solidFill>
                <a:srgbClr val="FF0000"/>
              </a:solidFill>
            </a:endParaRPr>
          </a:p>
        </p:txBody>
      </p:sp>
      <p:cxnSp>
        <p:nvCxnSpPr>
          <p:cNvPr id="12" name="Straight Arrow Connector 11"/>
          <p:cNvCxnSpPr/>
          <p:nvPr/>
        </p:nvCxnSpPr>
        <p:spPr>
          <a:xfrm flipH="1">
            <a:off x="6159062" y="1809712"/>
            <a:ext cx="599090" cy="76532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758151" y="1725632"/>
            <a:ext cx="1860331" cy="1477328"/>
          </a:xfrm>
          <a:prstGeom prst="rect">
            <a:avLst/>
          </a:prstGeom>
          <a:solidFill>
            <a:schemeClr val="accent1">
              <a:lumMod val="40000"/>
              <a:lumOff val="60000"/>
            </a:schemeClr>
          </a:solidFill>
        </p:spPr>
        <p:txBody>
          <a:bodyPr wrap="square" rtlCol="1">
            <a:spAutoFit/>
          </a:bodyPr>
          <a:lstStyle/>
          <a:p>
            <a:pPr algn="l"/>
            <a:r>
              <a:rPr lang="en-US" b="1" dirty="0" smtClean="0">
                <a:solidFill>
                  <a:srgbClr val="FF0000"/>
                </a:solidFill>
              </a:rPr>
              <a:t>Then, for each task, select the appropriate resource from </a:t>
            </a:r>
            <a:r>
              <a:rPr lang="en-US" b="1" i="1" dirty="0" smtClean="0">
                <a:solidFill>
                  <a:srgbClr val="FF0000"/>
                </a:solidFill>
              </a:rPr>
              <a:t>resource name </a:t>
            </a:r>
            <a:endParaRPr lang="ar-SA" b="1" i="1" dirty="0">
              <a:solidFill>
                <a:srgbClr val="FF0000"/>
              </a:solidFill>
            </a:endParaRPr>
          </a:p>
        </p:txBody>
      </p:sp>
    </p:spTree>
    <p:extLst>
      <p:ext uri="{BB962C8B-B14F-4D97-AF65-F5344CB8AC3E}">
        <p14:creationId xmlns:p14="http://schemas.microsoft.com/office/powerpoint/2010/main" val="33158847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Adding and assigning resources </a:t>
            </a:r>
            <a:endParaRPr lang="ar-SA" sz="3200" dirty="0"/>
          </a:p>
        </p:txBody>
      </p:sp>
      <p:pic>
        <p:nvPicPr>
          <p:cNvPr id="4" name="Content Placeholder 3"/>
          <p:cNvPicPr>
            <a:picLocks noGrp="1" noChangeAspect="1"/>
          </p:cNvPicPr>
          <p:nvPr>
            <p:ph idx="1"/>
          </p:nvPr>
        </p:nvPicPr>
        <p:blipFill>
          <a:blip r:embed="rId2"/>
          <a:stretch>
            <a:fillRect/>
          </a:stretch>
        </p:blipFill>
        <p:spPr>
          <a:xfrm>
            <a:off x="1069848" y="2093976"/>
            <a:ext cx="7202311" cy="4051300"/>
          </a:xfrm>
          <a:prstGeom prst="rect">
            <a:avLst/>
          </a:prstGeom>
        </p:spPr>
      </p:pic>
      <p:sp>
        <p:nvSpPr>
          <p:cNvPr id="5" name="TextBox 4"/>
          <p:cNvSpPr txBox="1"/>
          <p:nvPr/>
        </p:nvSpPr>
        <p:spPr>
          <a:xfrm>
            <a:off x="9007366" y="2280745"/>
            <a:ext cx="2816772" cy="2585323"/>
          </a:xfrm>
          <a:prstGeom prst="rect">
            <a:avLst/>
          </a:prstGeom>
          <a:solidFill>
            <a:schemeClr val="accent1">
              <a:lumMod val="40000"/>
              <a:lumOff val="60000"/>
            </a:schemeClr>
          </a:solidFill>
        </p:spPr>
        <p:txBody>
          <a:bodyPr wrap="square" rtlCol="1">
            <a:spAutoFit/>
          </a:bodyPr>
          <a:lstStyle/>
          <a:p>
            <a:pPr algn="l"/>
            <a:r>
              <a:rPr lang="en-US" b="1" dirty="0" smtClean="0"/>
              <a:t>Another way: </a:t>
            </a:r>
          </a:p>
          <a:p>
            <a:pPr algn="l"/>
            <a:r>
              <a:rPr lang="en-US" b="1" dirty="0" smtClean="0"/>
              <a:t>Simply </a:t>
            </a:r>
            <a:r>
              <a:rPr lang="en-US" b="1" dirty="0"/>
              <a:t>click on the task(s) you want to assign to and then select the resource name(s) in the dialog box. Once they are both highlighted, click Assign </a:t>
            </a:r>
            <a:r>
              <a:rPr lang="en-US" b="1" dirty="0" smtClean="0"/>
              <a:t>-</a:t>
            </a:r>
            <a:endParaRPr lang="ar-SA" b="1" dirty="0"/>
          </a:p>
        </p:txBody>
      </p:sp>
      <p:cxnSp>
        <p:nvCxnSpPr>
          <p:cNvPr id="7" name="Straight Arrow Connector 6"/>
          <p:cNvCxnSpPr/>
          <p:nvPr/>
        </p:nvCxnSpPr>
        <p:spPr>
          <a:xfrm flipH="1">
            <a:off x="2753710" y="2606566"/>
            <a:ext cx="189187" cy="36786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995448" y="2606566"/>
            <a:ext cx="725214" cy="165012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01459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Views in MS project(Gantt chart)</a:t>
            </a:r>
            <a:endParaRPr lang="ar-SA" sz="3200" dirty="0"/>
          </a:p>
        </p:txBody>
      </p:sp>
      <p:sp>
        <p:nvSpPr>
          <p:cNvPr id="3" name="Content Placeholder 2"/>
          <p:cNvSpPr>
            <a:spLocks noGrp="1"/>
          </p:cNvSpPr>
          <p:nvPr>
            <p:ph idx="1"/>
          </p:nvPr>
        </p:nvSpPr>
        <p:spPr/>
        <p:txBody>
          <a:bodyPr>
            <a:normAutofit/>
          </a:bodyPr>
          <a:lstStyle/>
          <a:p>
            <a:pPr marL="0" indent="0" algn="l">
              <a:buNone/>
            </a:pPr>
            <a:r>
              <a:rPr lang="en-US" sz="2400" b="1" dirty="0"/>
              <a:t>The Gantt Chart view is the most commonly used view in Project. It lists the tasks in your project, and illustrates their relationship to one another and the schedule using Gantt bars</a:t>
            </a:r>
            <a:endParaRPr lang="ar-SA" sz="2400" b="1" dirty="0"/>
          </a:p>
        </p:txBody>
      </p:sp>
      <p:pic>
        <p:nvPicPr>
          <p:cNvPr id="5" name="Picture 4"/>
          <p:cNvPicPr>
            <a:picLocks noChangeAspect="1"/>
          </p:cNvPicPr>
          <p:nvPr/>
        </p:nvPicPr>
        <p:blipFill rotWithShape="1">
          <a:blip r:embed="rId2"/>
          <a:srcRect l="39726" t="18784" b="40458"/>
          <a:stretch/>
        </p:blipFill>
        <p:spPr>
          <a:xfrm>
            <a:off x="1288973" y="3525396"/>
            <a:ext cx="6661531" cy="2533881"/>
          </a:xfrm>
          <a:prstGeom prst="rect">
            <a:avLst/>
          </a:prstGeom>
        </p:spPr>
      </p:pic>
    </p:spTree>
    <p:extLst>
      <p:ext uri="{BB962C8B-B14F-4D97-AF65-F5344CB8AC3E}">
        <p14:creationId xmlns:p14="http://schemas.microsoft.com/office/powerpoint/2010/main" val="29501486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Views in </a:t>
            </a:r>
            <a:r>
              <a:rPr lang="en-US" sz="3600" dirty="0" err="1" smtClean="0"/>
              <a:t>ms</a:t>
            </a:r>
            <a:r>
              <a:rPr lang="en-US" sz="3600" dirty="0" smtClean="0"/>
              <a:t> project(Network diagram)</a:t>
            </a:r>
            <a:endParaRPr lang="ar-SA" sz="3600" dirty="0"/>
          </a:p>
        </p:txBody>
      </p:sp>
      <p:sp>
        <p:nvSpPr>
          <p:cNvPr id="3" name="Content Placeholder 2"/>
          <p:cNvSpPr>
            <a:spLocks noGrp="1"/>
          </p:cNvSpPr>
          <p:nvPr>
            <p:ph idx="1"/>
          </p:nvPr>
        </p:nvSpPr>
        <p:spPr>
          <a:xfrm>
            <a:off x="1069848" y="1900692"/>
            <a:ext cx="10058400" cy="4050792"/>
          </a:xfrm>
        </p:spPr>
        <p:txBody>
          <a:bodyPr>
            <a:normAutofit/>
          </a:bodyPr>
          <a:lstStyle/>
          <a:p>
            <a:pPr marL="0" indent="0" algn="l">
              <a:buNone/>
            </a:pPr>
            <a:r>
              <a:rPr lang="en-US" sz="2400" b="1" dirty="0"/>
              <a:t>The Network Diagram view was called the PERT Chart in earlier versions of Project. This view shows the dependencies between tasks in a graphical manner. A box (also called a node) represents each task, and a line connecting two boxes represents the dependency between those tasks</a:t>
            </a:r>
            <a:r>
              <a:rPr lang="en-US" sz="2400" b="1" dirty="0" smtClean="0"/>
              <a:t>.</a:t>
            </a:r>
            <a:endParaRPr lang="ar-SA" sz="2400" b="1" dirty="0" smtClean="0"/>
          </a:p>
          <a:p>
            <a:pPr marL="0" indent="0" algn="l">
              <a:buNone/>
            </a:pPr>
            <a:r>
              <a:rPr lang="en-US" sz="2400" b="1" dirty="0" smtClean="0"/>
              <a:t>To view project’s network diagram: view </a:t>
            </a:r>
            <a:r>
              <a:rPr lang="en-US" sz="2400" b="1" dirty="0" smtClean="0">
                <a:sym typeface="Wingdings" panose="05000000000000000000" pitchFamily="2" charset="2"/>
              </a:rPr>
              <a:t> network diagram</a:t>
            </a:r>
            <a:endParaRPr lang="ar-SA" sz="2400" b="1" dirty="0"/>
          </a:p>
        </p:txBody>
      </p:sp>
      <p:pic>
        <p:nvPicPr>
          <p:cNvPr id="4" name="Picture 3"/>
          <p:cNvPicPr>
            <a:picLocks noChangeAspect="1"/>
          </p:cNvPicPr>
          <p:nvPr/>
        </p:nvPicPr>
        <p:blipFill rotWithShape="1">
          <a:blip r:embed="rId2"/>
          <a:srcRect l="1784" t="15280" r="35679" b="50511"/>
          <a:stretch/>
        </p:blipFill>
        <p:spPr>
          <a:xfrm>
            <a:off x="2911366" y="4267201"/>
            <a:ext cx="6558456" cy="2017986"/>
          </a:xfrm>
          <a:prstGeom prst="rect">
            <a:avLst/>
          </a:prstGeom>
          <a:ln>
            <a:solidFill>
              <a:srgbClr val="FF0000"/>
            </a:solidFill>
          </a:ln>
        </p:spPr>
      </p:pic>
    </p:spTree>
    <p:extLst>
      <p:ext uri="{BB962C8B-B14F-4D97-AF65-F5344CB8AC3E}">
        <p14:creationId xmlns:p14="http://schemas.microsoft.com/office/powerpoint/2010/main" val="12967120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dirty="0"/>
          </a:p>
        </p:txBody>
      </p:sp>
      <p:sp>
        <p:nvSpPr>
          <p:cNvPr id="3" name="Content Placeholder 2"/>
          <p:cNvSpPr>
            <a:spLocks noGrp="1"/>
          </p:cNvSpPr>
          <p:nvPr>
            <p:ph idx="1"/>
          </p:nvPr>
        </p:nvSpPr>
        <p:spPr/>
        <p:txBody>
          <a:bodyPr>
            <a:normAutofit/>
          </a:bodyPr>
          <a:lstStyle/>
          <a:p>
            <a:pPr marL="0" indent="0" algn="l">
              <a:buNone/>
            </a:pPr>
            <a:endParaRPr lang="en-US" sz="2400" b="1" dirty="0" smtClean="0"/>
          </a:p>
          <a:p>
            <a:pPr marL="0" indent="0" algn="l">
              <a:buNone/>
            </a:pPr>
            <a:r>
              <a:rPr lang="en-US" sz="2400" b="1" dirty="0" smtClean="0"/>
              <a:t>The </a:t>
            </a:r>
            <a:r>
              <a:rPr lang="en-US" sz="2400" b="1" dirty="0"/>
              <a:t>Network Diagram view is just one of many views you can use to display your schedule. You can create new tasks in the Network Diagram, or you may find it easier to list your tasks and their dependencies in the Gantt Chart view, and then display the Network </a:t>
            </a:r>
            <a:r>
              <a:rPr lang="en-US" sz="2400" b="1" dirty="0" smtClean="0"/>
              <a:t>Diagram.</a:t>
            </a:r>
            <a:endParaRPr lang="ar-SA" sz="2400" b="1" dirty="0"/>
          </a:p>
        </p:txBody>
      </p:sp>
    </p:spTree>
    <p:extLst>
      <p:ext uri="{BB962C8B-B14F-4D97-AF65-F5344CB8AC3E}">
        <p14:creationId xmlns:p14="http://schemas.microsoft.com/office/powerpoint/2010/main" val="40249708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l">
              <a:buNone/>
            </a:pPr>
            <a:r>
              <a:rPr lang="en-US" dirty="0" smtClean="0"/>
              <a:t>You can download MS Project2010 trial from this link</a:t>
            </a:r>
          </a:p>
          <a:p>
            <a:pPr marL="0" indent="0" algn="l">
              <a:buNone/>
            </a:pPr>
            <a:r>
              <a:rPr lang="en-US" dirty="0"/>
              <a:t/>
            </a:r>
            <a:br>
              <a:rPr lang="en-US" dirty="0"/>
            </a:br>
            <a:endParaRPr lang="en-US" dirty="0"/>
          </a:p>
          <a:p>
            <a:pPr marL="0" indent="0" algn="l">
              <a:buNone/>
            </a:pPr>
            <a:r>
              <a:rPr lang="en-US" dirty="0">
                <a:hlinkClick r:id="rId2"/>
              </a:rPr>
              <a:t>http://microsoft-project-professional.soft32.com/download/file/id/795560/?</a:t>
            </a:r>
            <a:r>
              <a:rPr lang="en-US" dirty="0"/>
              <a:t> </a:t>
            </a:r>
            <a:br>
              <a:rPr lang="en-US" dirty="0"/>
            </a:br>
            <a:endParaRPr lang="en-US" dirty="0"/>
          </a:p>
          <a:p>
            <a:pPr marL="0" indent="0" algn="l">
              <a:buNone/>
            </a:pPr>
            <a:r>
              <a:rPr lang="en-US" dirty="0" smtClean="0"/>
              <a:t>product </a:t>
            </a:r>
            <a:r>
              <a:rPr lang="en-US" dirty="0"/>
              <a:t>key </a:t>
            </a:r>
          </a:p>
          <a:p>
            <a:pPr marL="0" indent="0" algn="l">
              <a:buNone/>
            </a:pPr>
            <a:r>
              <a:rPr lang="en-US" dirty="0"/>
              <a:t>84JRD-292GG-K26C9-6CKR2-XD46W</a:t>
            </a:r>
          </a:p>
          <a:p>
            <a:pPr marL="0" indent="0" algn="l">
              <a:buNone/>
            </a:pPr>
            <a:endParaRPr lang="ar-SA" dirty="0"/>
          </a:p>
        </p:txBody>
      </p:sp>
    </p:spTree>
    <p:extLst>
      <p:ext uri="{BB962C8B-B14F-4D97-AF65-F5344CB8AC3E}">
        <p14:creationId xmlns:p14="http://schemas.microsoft.com/office/powerpoint/2010/main" val="31440145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US" sz="2800" b="1" dirty="0" smtClean="0"/>
          </a:p>
          <a:p>
            <a:pPr marL="0" indent="0" algn="ctr">
              <a:buNone/>
            </a:pPr>
            <a:endParaRPr lang="en-US" sz="2800" b="1" dirty="0"/>
          </a:p>
          <a:p>
            <a:pPr marL="0" indent="0" algn="ctr">
              <a:buNone/>
            </a:pPr>
            <a:r>
              <a:rPr lang="en-US" sz="2800" b="1" dirty="0" smtClean="0"/>
              <a:t>Thank you</a:t>
            </a:r>
            <a:endParaRPr lang="ar-SA" sz="2800" b="1" dirty="0" smtClean="0"/>
          </a:p>
          <a:p>
            <a:pPr marL="0" indent="0" algn="ctr">
              <a:buNone/>
            </a:pPr>
            <a:endParaRPr lang="ar-SA" sz="2800" b="1" dirty="0"/>
          </a:p>
          <a:p>
            <a:pPr marL="0" indent="0" algn="ctr">
              <a:buNone/>
            </a:pPr>
            <a:endParaRPr lang="ar-SA" sz="2800" b="1" dirty="0"/>
          </a:p>
        </p:txBody>
      </p:sp>
    </p:spTree>
    <p:extLst>
      <p:ext uri="{BB962C8B-B14F-4D97-AF65-F5344CB8AC3E}">
        <p14:creationId xmlns:p14="http://schemas.microsoft.com/office/powerpoint/2010/main" val="2415271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ar-SA" dirty="0"/>
              <a:t>Project Management Tools and Techniques</a:t>
            </a:r>
            <a:endParaRPr lang="ar-SA" dirty="0"/>
          </a:p>
        </p:txBody>
      </p:sp>
      <p:sp>
        <p:nvSpPr>
          <p:cNvPr id="3" name="Content Placeholder 2"/>
          <p:cNvSpPr>
            <a:spLocks noGrp="1"/>
          </p:cNvSpPr>
          <p:nvPr>
            <p:ph idx="1"/>
          </p:nvPr>
        </p:nvSpPr>
        <p:spPr/>
        <p:txBody>
          <a:bodyPr>
            <a:normAutofit/>
          </a:bodyPr>
          <a:lstStyle/>
          <a:p>
            <a:pPr marL="0" indent="0" algn="l">
              <a:buNone/>
            </a:pPr>
            <a:endParaRPr lang="en-US" altLang="ar-SA" sz="2400" b="1" dirty="0" smtClean="0"/>
          </a:p>
          <a:p>
            <a:pPr marL="0" indent="0" algn="l">
              <a:buNone/>
            </a:pPr>
            <a:r>
              <a:rPr lang="en-US" altLang="ar-SA" sz="2400" b="1" dirty="0" smtClean="0"/>
              <a:t>Project </a:t>
            </a:r>
            <a:r>
              <a:rPr lang="en-US" altLang="ar-SA" sz="2400" b="1" dirty="0"/>
              <a:t>management tools and techniques assist project managers and their teams in various aspects of project management</a:t>
            </a:r>
          </a:p>
          <a:p>
            <a:pPr marL="0" indent="0" algn="l">
              <a:buNone/>
            </a:pPr>
            <a:r>
              <a:rPr lang="en-US" altLang="ar-SA" sz="2400" b="1" dirty="0"/>
              <a:t>Some specific ones include</a:t>
            </a:r>
          </a:p>
          <a:p>
            <a:pPr marL="457200" lvl="1" indent="0" algn="l">
              <a:buNone/>
            </a:pPr>
            <a:r>
              <a:rPr lang="en-US" altLang="ar-SA" sz="2000" b="1" dirty="0" smtClean="0"/>
              <a:t> Project </a:t>
            </a:r>
            <a:r>
              <a:rPr lang="en-US" altLang="ar-SA" sz="2000" b="1" dirty="0"/>
              <a:t>Charter, scope statement, and WBS (scope)</a:t>
            </a:r>
          </a:p>
          <a:p>
            <a:pPr marL="457200" lvl="1" indent="0" algn="l">
              <a:buNone/>
            </a:pPr>
            <a:r>
              <a:rPr lang="en-US" altLang="ar-SA" sz="2000" b="1" dirty="0"/>
              <a:t>Gantt charts, network diagrams, critical path analysis, critical chain scheduling (time)</a:t>
            </a:r>
          </a:p>
          <a:p>
            <a:pPr marL="457200" lvl="1" indent="0" algn="l">
              <a:buNone/>
            </a:pPr>
            <a:r>
              <a:rPr lang="en-US" altLang="ar-SA" sz="2000" b="1" dirty="0"/>
              <a:t>Cost estimates and earned value management (cost)</a:t>
            </a:r>
          </a:p>
          <a:p>
            <a:pPr algn="l"/>
            <a:endParaRPr lang="ar-SA" sz="2400" b="1" dirty="0"/>
          </a:p>
        </p:txBody>
      </p:sp>
    </p:spTree>
    <p:extLst>
      <p:ext uri="{BB962C8B-B14F-4D97-AF65-F5344CB8AC3E}">
        <p14:creationId xmlns:p14="http://schemas.microsoft.com/office/powerpoint/2010/main" val="31018182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Getting Started With Microsoft Project 2010 Tool</a:t>
            </a:r>
            <a:endParaRPr lang="ar-SA" dirty="0"/>
          </a:p>
        </p:txBody>
      </p:sp>
      <p:sp>
        <p:nvSpPr>
          <p:cNvPr id="3" name="Content Placeholder 2"/>
          <p:cNvSpPr>
            <a:spLocks noGrp="1"/>
          </p:cNvSpPr>
          <p:nvPr>
            <p:ph idx="1"/>
          </p:nvPr>
        </p:nvSpPr>
        <p:spPr/>
        <p:txBody>
          <a:bodyPr>
            <a:normAutofit/>
          </a:bodyPr>
          <a:lstStyle/>
          <a:p>
            <a:pPr marL="448056" lvl="0" indent="-384048" algn="l" rtl="0">
              <a:lnSpc>
                <a:spcPct val="170000"/>
              </a:lnSpc>
              <a:spcBef>
                <a:spcPct val="20000"/>
              </a:spcBef>
              <a:buClr>
                <a:schemeClr val="accent1"/>
              </a:buClr>
              <a:buSzPct val="80000"/>
              <a:buFont typeface="Wingdings 2"/>
              <a:buChar char=""/>
              <a:defRPr/>
            </a:pPr>
            <a:r>
              <a:rPr lang="en-US" b="1" dirty="0"/>
              <a:t>Create a project .</a:t>
            </a:r>
          </a:p>
          <a:p>
            <a:pPr marL="448056" lvl="0" indent="-384048" algn="l" rtl="0">
              <a:lnSpc>
                <a:spcPct val="170000"/>
              </a:lnSpc>
              <a:spcBef>
                <a:spcPct val="20000"/>
              </a:spcBef>
              <a:buClr>
                <a:schemeClr val="accent1"/>
              </a:buClr>
              <a:buSzPct val="80000"/>
              <a:buFont typeface="Wingdings 2"/>
              <a:buChar char=""/>
              <a:defRPr/>
            </a:pPr>
            <a:r>
              <a:rPr lang="en-US" b="1" dirty="0"/>
              <a:t>Adjust working days  and time.</a:t>
            </a:r>
          </a:p>
          <a:p>
            <a:pPr marL="448056" lvl="0" indent="-384048" algn="l" rtl="0">
              <a:lnSpc>
                <a:spcPct val="170000"/>
              </a:lnSpc>
              <a:spcBef>
                <a:spcPct val="20000"/>
              </a:spcBef>
              <a:buClr>
                <a:schemeClr val="accent1"/>
              </a:buClr>
              <a:buSzPct val="80000"/>
              <a:buFont typeface="Wingdings 2"/>
              <a:buChar char=""/>
              <a:defRPr/>
            </a:pPr>
            <a:r>
              <a:rPr lang="en-US" b="1" dirty="0"/>
              <a:t>Adding tasks and subtasks.</a:t>
            </a:r>
          </a:p>
          <a:p>
            <a:pPr marL="448056" lvl="0" indent="-384048" algn="l" rtl="0">
              <a:lnSpc>
                <a:spcPct val="170000"/>
              </a:lnSpc>
              <a:spcBef>
                <a:spcPct val="20000"/>
              </a:spcBef>
              <a:buClr>
                <a:schemeClr val="accent1"/>
              </a:buClr>
              <a:buSzPct val="80000"/>
              <a:buFont typeface="Wingdings 2"/>
              <a:buChar char=""/>
              <a:defRPr/>
            </a:pPr>
            <a:r>
              <a:rPr lang="en-US" b="1" dirty="0"/>
              <a:t>Assigning task durations , predecessors ,Milestones.</a:t>
            </a:r>
          </a:p>
          <a:p>
            <a:pPr marL="448056" lvl="0" indent="-384048" algn="l" rtl="0">
              <a:lnSpc>
                <a:spcPct val="170000"/>
              </a:lnSpc>
              <a:spcBef>
                <a:spcPct val="20000"/>
              </a:spcBef>
              <a:buClr>
                <a:schemeClr val="accent1"/>
              </a:buClr>
              <a:buSzPct val="80000"/>
              <a:buFont typeface="Wingdings 2"/>
              <a:buChar char=""/>
              <a:defRPr/>
            </a:pPr>
            <a:r>
              <a:rPr lang="en-US" b="1" dirty="0"/>
              <a:t>Adding and assigning resources.</a:t>
            </a:r>
          </a:p>
          <a:p>
            <a:pPr marL="448056" lvl="0" indent="-384048" algn="l" rtl="0">
              <a:lnSpc>
                <a:spcPct val="170000"/>
              </a:lnSpc>
              <a:spcBef>
                <a:spcPct val="20000"/>
              </a:spcBef>
              <a:buClr>
                <a:schemeClr val="accent1"/>
              </a:buClr>
              <a:buSzPct val="80000"/>
              <a:buFont typeface="Wingdings 2"/>
              <a:buChar char=""/>
              <a:defRPr/>
            </a:pPr>
            <a:r>
              <a:rPr lang="en-US" b="1" dirty="0"/>
              <a:t>Gantt chart</a:t>
            </a:r>
          </a:p>
          <a:p>
            <a:pPr marL="448056" lvl="0" indent="-384048" algn="l" rtl="0">
              <a:lnSpc>
                <a:spcPct val="170000"/>
              </a:lnSpc>
              <a:spcBef>
                <a:spcPct val="20000"/>
              </a:spcBef>
              <a:buClr>
                <a:schemeClr val="accent1"/>
              </a:buClr>
              <a:buSzPct val="80000"/>
              <a:buFont typeface="Wingdings 2"/>
              <a:buChar char=""/>
              <a:defRPr/>
            </a:pPr>
            <a:r>
              <a:rPr lang="en-US" b="1" dirty="0"/>
              <a:t> Network Diagram</a:t>
            </a:r>
          </a:p>
          <a:p>
            <a:endParaRPr lang="ar-SA" b="1" dirty="0"/>
          </a:p>
        </p:txBody>
      </p:sp>
    </p:spTree>
    <p:extLst>
      <p:ext uri="{BB962C8B-B14F-4D97-AF65-F5344CB8AC3E}">
        <p14:creationId xmlns:p14="http://schemas.microsoft.com/office/powerpoint/2010/main" val="22583116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712922"/>
            <a:ext cx="10058400" cy="5459278"/>
          </a:xfrm>
        </p:spPr>
        <p:txBody>
          <a:bodyPr/>
          <a:lstStyle/>
          <a:p>
            <a:pPr marL="0" indent="0" algn="l">
              <a:buNone/>
            </a:pPr>
            <a:r>
              <a:rPr lang="en-US" dirty="0" smtClean="0"/>
              <a:t>File -&gt; new -&gt; blank project</a:t>
            </a:r>
            <a:endParaRPr lang="ar-SA" dirty="0" smtClean="0"/>
          </a:p>
          <a:p>
            <a:pPr marL="0" indent="0" algn="l">
              <a:buNone/>
            </a:pPr>
            <a:endParaRPr lang="ar-SA" dirty="0"/>
          </a:p>
        </p:txBody>
      </p:sp>
      <p:pic>
        <p:nvPicPr>
          <p:cNvPr id="4" name="Picture 3"/>
          <p:cNvPicPr>
            <a:picLocks noChangeAspect="1"/>
          </p:cNvPicPr>
          <p:nvPr/>
        </p:nvPicPr>
        <p:blipFill>
          <a:blip r:embed="rId2"/>
          <a:stretch>
            <a:fillRect/>
          </a:stretch>
        </p:blipFill>
        <p:spPr>
          <a:xfrm>
            <a:off x="2095789" y="1370564"/>
            <a:ext cx="8006517" cy="4503666"/>
          </a:xfrm>
          <a:prstGeom prst="rect">
            <a:avLst/>
          </a:prstGeom>
        </p:spPr>
      </p:pic>
    </p:spTree>
    <p:extLst>
      <p:ext uri="{BB962C8B-B14F-4D97-AF65-F5344CB8AC3E}">
        <p14:creationId xmlns:p14="http://schemas.microsoft.com/office/powerpoint/2010/main" val="22665245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841248"/>
          </a:xfrm>
        </p:spPr>
        <p:txBody>
          <a:bodyPr>
            <a:normAutofit/>
          </a:bodyPr>
          <a:lstStyle/>
          <a:p>
            <a:r>
              <a:rPr lang="en-US" sz="2400" dirty="0" smtClean="0"/>
              <a:t>Creating new project </a:t>
            </a:r>
            <a:endParaRPr lang="ar-SA" sz="2400" dirty="0"/>
          </a:p>
        </p:txBody>
      </p:sp>
      <p:pic>
        <p:nvPicPr>
          <p:cNvPr id="7" name="Content Placeholder 6"/>
          <p:cNvPicPr>
            <a:picLocks noGrp="1" noChangeAspect="1"/>
          </p:cNvPicPr>
          <p:nvPr>
            <p:ph idx="1"/>
          </p:nvPr>
        </p:nvPicPr>
        <p:blipFill>
          <a:blip r:embed="rId2"/>
          <a:stretch>
            <a:fillRect/>
          </a:stretch>
        </p:blipFill>
        <p:spPr>
          <a:xfrm>
            <a:off x="970972" y="2066544"/>
            <a:ext cx="6860032" cy="3858768"/>
          </a:xfrm>
          <a:prstGeom prst="rect">
            <a:avLst/>
          </a:prstGeom>
        </p:spPr>
      </p:pic>
      <p:sp>
        <p:nvSpPr>
          <p:cNvPr id="5" name="TextBox 4"/>
          <p:cNvSpPr txBox="1"/>
          <p:nvPr/>
        </p:nvSpPr>
        <p:spPr>
          <a:xfrm>
            <a:off x="8374450" y="2148840"/>
            <a:ext cx="3439598" cy="2862322"/>
          </a:xfrm>
          <a:prstGeom prst="rect">
            <a:avLst/>
          </a:prstGeom>
          <a:solidFill>
            <a:schemeClr val="accent1">
              <a:lumMod val="40000"/>
              <a:lumOff val="60000"/>
            </a:schemeClr>
          </a:solidFill>
        </p:spPr>
        <p:txBody>
          <a:bodyPr wrap="square" rtlCol="1">
            <a:spAutoFit/>
          </a:bodyPr>
          <a:lstStyle/>
          <a:p>
            <a:pPr algn="l"/>
            <a:r>
              <a:rPr lang="en-US" sz="2000" b="1" dirty="0" smtClean="0"/>
              <a:t>Project </a:t>
            </a:r>
            <a:r>
              <a:rPr lang="en-US" sz="2000" b="1" dirty="0" smtClean="0">
                <a:sym typeface="Wingdings" panose="05000000000000000000" pitchFamily="2" charset="2"/>
              </a:rPr>
              <a:t> project information</a:t>
            </a:r>
          </a:p>
          <a:p>
            <a:pPr algn="l"/>
            <a:r>
              <a:rPr lang="en-US" sz="2000" b="1" dirty="0" smtClean="0">
                <a:sym typeface="Wingdings" panose="05000000000000000000" pitchFamily="2" charset="2"/>
              </a:rPr>
              <a:t>You can schedule your project by entering project’s start date(forward scheduling)</a:t>
            </a:r>
          </a:p>
          <a:p>
            <a:pPr algn="l"/>
            <a:r>
              <a:rPr lang="en-US" sz="2000" b="1" dirty="0" smtClean="0">
                <a:sym typeface="Wingdings" panose="05000000000000000000" pitchFamily="2" charset="2"/>
              </a:rPr>
              <a:t>Or schedule it using project’s finish date(backward scheduling)</a:t>
            </a:r>
            <a:endParaRPr lang="ar-SA" sz="2000" b="1" dirty="0"/>
          </a:p>
        </p:txBody>
      </p:sp>
    </p:spTree>
    <p:extLst>
      <p:ext uri="{BB962C8B-B14F-4D97-AF65-F5344CB8AC3E}">
        <p14:creationId xmlns:p14="http://schemas.microsoft.com/office/powerpoint/2010/main" val="2537267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Adjusting working days and time</a:t>
            </a:r>
            <a:r>
              <a:rPr lang="ar-SA" sz="4000" dirty="0" smtClean="0"/>
              <a:t>  </a:t>
            </a:r>
            <a:endParaRPr lang="ar-SA" sz="4000" dirty="0"/>
          </a:p>
        </p:txBody>
      </p:sp>
      <p:pic>
        <p:nvPicPr>
          <p:cNvPr id="4" name="Content Placeholder 3"/>
          <p:cNvPicPr>
            <a:picLocks noGrp="1" noChangeAspect="1"/>
          </p:cNvPicPr>
          <p:nvPr>
            <p:ph idx="1"/>
          </p:nvPr>
        </p:nvPicPr>
        <p:blipFill>
          <a:blip r:embed="rId2"/>
          <a:stretch>
            <a:fillRect/>
          </a:stretch>
        </p:blipFill>
        <p:spPr>
          <a:xfrm>
            <a:off x="879531" y="2181233"/>
            <a:ext cx="7615245" cy="4283575"/>
          </a:xfrm>
          <a:prstGeom prst="rect">
            <a:avLst/>
          </a:prstGeom>
        </p:spPr>
      </p:pic>
      <p:sp>
        <p:nvSpPr>
          <p:cNvPr id="5" name="TextBox 4"/>
          <p:cNvSpPr txBox="1"/>
          <p:nvPr/>
        </p:nvSpPr>
        <p:spPr>
          <a:xfrm>
            <a:off x="9180576" y="2181233"/>
            <a:ext cx="2377440" cy="707886"/>
          </a:xfrm>
          <a:prstGeom prst="rect">
            <a:avLst/>
          </a:prstGeom>
          <a:solidFill>
            <a:schemeClr val="accent1">
              <a:lumMod val="40000"/>
              <a:lumOff val="60000"/>
            </a:schemeClr>
          </a:solidFill>
        </p:spPr>
        <p:txBody>
          <a:bodyPr wrap="square" rtlCol="1">
            <a:spAutoFit/>
          </a:bodyPr>
          <a:lstStyle/>
          <a:p>
            <a:pPr algn="l"/>
            <a:r>
              <a:rPr lang="en-US" sz="2000" b="1" dirty="0" smtClean="0"/>
              <a:t>Project </a:t>
            </a:r>
            <a:r>
              <a:rPr lang="en-US" sz="2000" b="1" dirty="0" smtClean="0">
                <a:sym typeface="Wingdings" panose="05000000000000000000" pitchFamily="2" charset="2"/>
              </a:rPr>
              <a:t> change working time</a:t>
            </a:r>
            <a:endParaRPr lang="ar-SA" sz="2000" b="1" dirty="0"/>
          </a:p>
        </p:txBody>
      </p:sp>
      <p:cxnSp>
        <p:nvCxnSpPr>
          <p:cNvPr id="7" name="Straight Arrow Connector 6"/>
          <p:cNvCxnSpPr/>
          <p:nvPr/>
        </p:nvCxnSpPr>
        <p:spPr>
          <a:xfrm flipH="1" flipV="1">
            <a:off x="2862072" y="2734056"/>
            <a:ext cx="1170432" cy="47548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29319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04088" y="904777"/>
            <a:ext cx="7443216" cy="5083400"/>
          </a:xfrm>
          <a:prstGeom prst="rect">
            <a:avLst/>
          </a:prstGeom>
        </p:spPr>
      </p:pic>
      <p:sp>
        <p:nvSpPr>
          <p:cNvPr id="5" name="TextBox 4"/>
          <p:cNvSpPr txBox="1"/>
          <p:nvPr/>
        </p:nvSpPr>
        <p:spPr>
          <a:xfrm>
            <a:off x="8467344" y="941832"/>
            <a:ext cx="3273552" cy="1938992"/>
          </a:xfrm>
          <a:prstGeom prst="rect">
            <a:avLst/>
          </a:prstGeom>
          <a:solidFill>
            <a:schemeClr val="accent1">
              <a:lumMod val="40000"/>
              <a:lumOff val="60000"/>
            </a:schemeClr>
          </a:solidFill>
        </p:spPr>
        <p:txBody>
          <a:bodyPr wrap="square" rtlCol="1">
            <a:spAutoFit/>
          </a:bodyPr>
          <a:lstStyle/>
          <a:p>
            <a:pPr algn="l"/>
            <a:r>
              <a:rPr lang="en-US" sz="2000" b="1" dirty="0" smtClean="0"/>
              <a:t>You can choose the standard calendar or you can create new calendar with your own working\nonworking days</a:t>
            </a:r>
            <a:endParaRPr lang="ar-SA" sz="2000" b="1" dirty="0"/>
          </a:p>
        </p:txBody>
      </p:sp>
      <p:cxnSp>
        <p:nvCxnSpPr>
          <p:cNvPr id="7" name="Straight Arrow Connector 6"/>
          <p:cNvCxnSpPr/>
          <p:nvPr/>
        </p:nvCxnSpPr>
        <p:spPr>
          <a:xfrm flipH="1" flipV="1">
            <a:off x="5093208" y="1545336"/>
            <a:ext cx="777240" cy="36576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80006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694944"/>
          </a:xfrm>
        </p:spPr>
        <p:txBody>
          <a:bodyPr>
            <a:normAutofit/>
          </a:bodyPr>
          <a:lstStyle/>
          <a:p>
            <a:r>
              <a:rPr lang="en-US" sz="2400" dirty="0" smtClean="0"/>
              <a:t>Adding tasks (single tasks)</a:t>
            </a:r>
            <a:endParaRPr lang="ar-SA" sz="2400" dirty="0"/>
          </a:p>
        </p:txBody>
      </p:sp>
      <p:pic>
        <p:nvPicPr>
          <p:cNvPr id="4" name="Content Placeholder 3"/>
          <p:cNvPicPr>
            <a:picLocks noGrp="1" noChangeAspect="1"/>
          </p:cNvPicPr>
          <p:nvPr>
            <p:ph idx="1"/>
          </p:nvPr>
        </p:nvPicPr>
        <p:blipFill>
          <a:blip r:embed="rId2"/>
          <a:stretch>
            <a:fillRect/>
          </a:stretch>
        </p:blipFill>
        <p:spPr>
          <a:xfrm>
            <a:off x="950976" y="1536192"/>
            <a:ext cx="7624064" cy="4288536"/>
          </a:xfrm>
          <a:prstGeom prst="rect">
            <a:avLst/>
          </a:prstGeom>
        </p:spPr>
      </p:pic>
      <p:cxnSp>
        <p:nvCxnSpPr>
          <p:cNvPr id="6" name="Straight Arrow Connector 5"/>
          <p:cNvCxnSpPr/>
          <p:nvPr/>
        </p:nvCxnSpPr>
        <p:spPr>
          <a:xfrm flipH="1">
            <a:off x="3355848" y="3401568"/>
            <a:ext cx="1655064" cy="1828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842248" y="1645920"/>
            <a:ext cx="2770632" cy="2862322"/>
          </a:xfrm>
          <a:prstGeom prst="rect">
            <a:avLst/>
          </a:prstGeom>
          <a:solidFill>
            <a:schemeClr val="accent1">
              <a:lumMod val="40000"/>
              <a:lumOff val="60000"/>
            </a:schemeClr>
          </a:solidFill>
        </p:spPr>
        <p:txBody>
          <a:bodyPr wrap="square" rtlCol="1">
            <a:spAutoFit/>
          </a:bodyPr>
          <a:lstStyle/>
          <a:p>
            <a:pPr algn="l"/>
            <a:r>
              <a:rPr lang="en-US" b="1" dirty="0" smtClean="0"/>
              <a:t>Write down your tasks in the </a:t>
            </a:r>
            <a:r>
              <a:rPr lang="en-US" b="1" i="1" dirty="0" smtClean="0"/>
              <a:t>task name </a:t>
            </a:r>
            <a:r>
              <a:rPr lang="en-US" b="1" dirty="0" smtClean="0"/>
              <a:t>tab</a:t>
            </a:r>
          </a:p>
          <a:p>
            <a:pPr algn="l"/>
            <a:r>
              <a:rPr lang="en-US" b="1" dirty="0" smtClean="0"/>
              <a:t>Note:</a:t>
            </a:r>
          </a:p>
          <a:p>
            <a:pPr algn="l"/>
            <a:r>
              <a:rPr lang="en-US" b="1" dirty="0" smtClean="0"/>
              <a:t>If you have a task that requires subtasks you can do it in two ways:</a:t>
            </a:r>
          </a:p>
          <a:p>
            <a:pPr algn="l"/>
            <a:r>
              <a:rPr lang="en-US" b="1" dirty="0" smtClean="0"/>
              <a:t>1- task </a:t>
            </a:r>
            <a:r>
              <a:rPr lang="en-US" b="1" dirty="0" smtClean="0">
                <a:sym typeface="Wingdings" panose="05000000000000000000" pitchFamily="2" charset="2"/>
              </a:rPr>
              <a:t> summary then add the super task with its subtasks</a:t>
            </a:r>
          </a:p>
          <a:p>
            <a:pPr algn="l"/>
            <a:endParaRPr lang="ar-SA" b="1" dirty="0"/>
          </a:p>
        </p:txBody>
      </p:sp>
      <p:cxnSp>
        <p:nvCxnSpPr>
          <p:cNvPr id="9" name="Straight Arrow Connector 8"/>
          <p:cNvCxnSpPr/>
          <p:nvPr/>
        </p:nvCxnSpPr>
        <p:spPr>
          <a:xfrm flipH="1" flipV="1">
            <a:off x="5824728" y="2185416"/>
            <a:ext cx="466344" cy="74980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18173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جاور">
  <a:themeElements>
    <a:clrScheme name="تجاور">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تجاور">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725</TotalTime>
  <Words>1029</Words>
  <Application>Microsoft Office PowerPoint</Application>
  <PresentationFormat>مخصص</PresentationFormat>
  <Paragraphs>108</Paragraphs>
  <Slides>27</Slides>
  <Notes>0</Notes>
  <HiddenSlides>0</HiddenSlides>
  <MMClips>0</MMClips>
  <ScaleCrop>false</ScaleCrop>
  <HeadingPairs>
    <vt:vector size="4" baseType="variant">
      <vt:variant>
        <vt:lpstr>نسق</vt:lpstr>
      </vt:variant>
      <vt:variant>
        <vt:i4>1</vt:i4>
      </vt:variant>
      <vt:variant>
        <vt:lpstr>عناوين الشرائح</vt:lpstr>
      </vt:variant>
      <vt:variant>
        <vt:i4>27</vt:i4>
      </vt:variant>
    </vt:vector>
  </HeadingPairs>
  <TitlesOfParts>
    <vt:vector size="28" baseType="lpstr">
      <vt:lpstr>تجاور</vt:lpstr>
      <vt:lpstr>MS project</vt:lpstr>
      <vt:lpstr>What is project management?</vt:lpstr>
      <vt:lpstr>Project Management Tools and Techniques</vt:lpstr>
      <vt:lpstr>Getting Started With Microsoft Project 2010 Tool</vt:lpstr>
      <vt:lpstr>عرض تقديمي في PowerPoint</vt:lpstr>
      <vt:lpstr>Creating new project </vt:lpstr>
      <vt:lpstr>Adjusting working days and time  </vt:lpstr>
      <vt:lpstr>عرض تقديمي في PowerPoint</vt:lpstr>
      <vt:lpstr>Adding tasks (single tasks)</vt:lpstr>
      <vt:lpstr>Adding tasks(single tasks)</vt:lpstr>
      <vt:lpstr>Adding tasks (Recurring task)</vt:lpstr>
      <vt:lpstr>Adding tasks (Recurring task)</vt:lpstr>
      <vt:lpstr>Assigning task duration</vt:lpstr>
      <vt:lpstr>Add task predecessors</vt:lpstr>
      <vt:lpstr>Add task predecessors</vt:lpstr>
      <vt:lpstr>Linking the tasks</vt:lpstr>
      <vt:lpstr>Linking tasks</vt:lpstr>
      <vt:lpstr>milestones</vt:lpstr>
      <vt:lpstr>milestones</vt:lpstr>
      <vt:lpstr>Adding and assigning resources</vt:lpstr>
      <vt:lpstr>Adding and assigning resources</vt:lpstr>
      <vt:lpstr>Adding and assigning resources </vt:lpstr>
      <vt:lpstr>Views in MS project(Gantt chart)</vt:lpstr>
      <vt:lpstr>Views in ms project(Network diagram)</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Managment</dc:title>
  <dc:creator>abeer bin humaid</dc:creator>
  <cp:lastModifiedBy>LatefahSH</cp:lastModifiedBy>
  <cp:revision>88</cp:revision>
  <dcterms:created xsi:type="dcterms:W3CDTF">2014-09-08T08:27:36Z</dcterms:created>
  <dcterms:modified xsi:type="dcterms:W3CDTF">2015-08-27T08:01:19Z</dcterms:modified>
  <cp:contentStatus/>
</cp:coreProperties>
</file>