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7ABA2-8431-445C-875D-4C342E936C36}" type="datetimeFigureOut">
              <a:rPr lang="ar-SA" smtClean="0"/>
              <a:pPr/>
              <a:t>19/04/36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BB19D-BA6D-496C-8065-59AF64898F1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7ABA2-8431-445C-875D-4C342E936C36}" type="datetimeFigureOut">
              <a:rPr lang="ar-SA" smtClean="0"/>
              <a:pPr/>
              <a:t>19/04/36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BB19D-BA6D-496C-8065-59AF64898F1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7ABA2-8431-445C-875D-4C342E936C36}" type="datetimeFigureOut">
              <a:rPr lang="ar-SA" smtClean="0"/>
              <a:pPr/>
              <a:t>19/04/36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BB19D-BA6D-496C-8065-59AF64898F1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7ABA2-8431-445C-875D-4C342E936C36}" type="datetimeFigureOut">
              <a:rPr lang="ar-SA" smtClean="0"/>
              <a:pPr/>
              <a:t>19/04/36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BB19D-BA6D-496C-8065-59AF64898F1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7ABA2-8431-445C-875D-4C342E936C36}" type="datetimeFigureOut">
              <a:rPr lang="ar-SA" smtClean="0"/>
              <a:pPr/>
              <a:t>19/04/36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BB19D-BA6D-496C-8065-59AF64898F1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7ABA2-8431-445C-875D-4C342E936C36}" type="datetimeFigureOut">
              <a:rPr lang="ar-SA" smtClean="0"/>
              <a:pPr/>
              <a:t>19/04/36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BB19D-BA6D-496C-8065-59AF64898F1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7ABA2-8431-445C-875D-4C342E936C36}" type="datetimeFigureOut">
              <a:rPr lang="ar-SA" smtClean="0"/>
              <a:pPr/>
              <a:t>19/04/36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BB19D-BA6D-496C-8065-59AF64898F1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7ABA2-8431-445C-875D-4C342E936C36}" type="datetimeFigureOut">
              <a:rPr lang="ar-SA" smtClean="0"/>
              <a:pPr/>
              <a:t>19/04/36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BB19D-BA6D-496C-8065-59AF64898F1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7ABA2-8431-445C-875D-4C342E936C36}" type="datetimeFigureOut">
              <a:rPr lang="ar-SA" smtClean="0"/>
              <a:pPr/>
              <a:t>19/04/36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BB19D-BA6D-496C-8065-59AF64898F1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7ABA2-8431-445C-875D-4C342E936C36}" type="datetimeFigureOut">
              <a:rPr lang="ar-SA" smtClean="0"/>
              <a:pPr/>
              <a:t>19/04/36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BB19D-BA6D-496C-8065-59AF64898F1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7ABA2-8431-445C-875D-4C342E936C36}" type="datetimeFigureOut">
              <a:rPr lang="ar-SA" smtClean="0"/>
              <a:pPr/>
              <a:t>19/04/36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BB19D-BA6D-496C-8065-59AF64898F1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A07ABA2-8431-445C-875D-4C342E936C36}" type="datetimeFigureOut">
              <a:rPr lang="ar-SA" smtClean="0"/>
              <a:pPr/>
              <a:t>19/04/36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9CBB19D-BA6D-496C-8065-59AF64898F1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5400" b="1" dirty="0" smtClean="0"/>
              <a:t>مرحلة المراهقة</a:t>
            </a:r>
            <a:endParaRPr lang="ar-SA" sz="54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ar-SA" b="1" dirty="0" smtClean="0">
              <a:solidFill>
                <a:srgbClr val="FF0000"/>
              </a:solidFill>
            </a:endParaRPr>
          </a:p>
          <a:p>
            <a:pPr algn="ctr"/>
            <a:endParaRPr lang="ar-SA" sz="4000" b="1" dirty="0" smtClean="0">
              <a:solidFill>
                <a:srgbClr val="FF0000"/>
              </a:solidFill>
            </a:endParaRPr>
          </a:p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الجانب الجسمي + الجانب العقلي</a:t>
            </a:r>
            <a:endParaRPr lang="ar-SA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400" b="1" dirty="0" smtClean="0">
                <a:solidFill>
                  <a:srgbClr val="FF0000"/>
                </a:solidFill>
              </a:rPr>
              <a:t>تعريف المراهقة</a:t>
            </a:r>
            <a:endParaRPr lang="ar-SA" sz="44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لغوياً:</a:t>
            </a:r>
          </a:p>
          <a:p>
            <a:r>
              <a:rPr lang="ar-SA" dirty="0" smtClean="0"/>
              <a:t>مشتقة من الفعل </a:t>
            </a:r>
            <a:r>
              <a:rPr lang="ar-SA" dirty="0" err="1" smtClean="0"/>
              <a:t>رهق</a:t>
            </a:r>
            <a:r>
              <a:rPr lang="ar-SA" dirty="0" smtClean="0"/>
              <a:t>, بمعنى دنا واقترب.</a:t>
            </a:r>
          </a:p>
          <a:p>
            <a:endParaRPr lang="ar-SA" dirty="0" smtClean="0"/>
          </a:p>
          <a:p>
            <a:r>
              <a:rPr lang="ar-SA" sz="3600" b="1" dirty="0" smtClean="0">
                <a:solidFill>
                  <a:srgbClr val="FF0000"/>
                </a:solidFill>
              </a:rPr>
              <a:t>تعريفها في علم نفس النمو:</a:t>
            </a:r>
          </a:p>
          <a:p>
            <a:r>
              <a:rPr lang="ar-SA" dirty="0" smtClean="0"/>
              <a:t>المرحلة التي تبدأ بالبلوغ وتنتهي بدخول المراهق في مرحلة الرشد وفق </a:t>
            </a:r>
            <a:r>
              <a:rPr lang="ar-SA" dirty="0" err="1" smtClean="0"/>
              <a:t>محكات</a:t>
            </a:r>
            <a:r>
              <a:rPr lang="ar-SA" dirty="0" smtClean="0"/>
              <a:t> يحددها المجتمع.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3477" y="500042"/>
            <a:ext cx="7239051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400" b="1" dirty="0" smtClean="0">
                <a:solidFill>
                  <a:srgbClr val="FF0000"/>
                </a:solidFill>
              </a:rPr>
              <a:t>الجانب الجسمي</a:t>
            </a:r>
            <a:endParaRPr lang="ar-SA" sz="44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البلوغ:</a:t>
            </a:r>
          </a:p>
          <a:p>
            <a:r>
              <a:rPr lang="ar-SA" dirty="0" smtClean="0"/>
              <a:t>عملية فسيولوجية يتحول </a:t>
            </a:r>
            <a:r>
              <a:rPr lang="ar-SA" dirty="0" err="1" smtClean="0"/>
              <a:t>بها</a:t>
            </a:r>
            <a:r>
              <a:rPr lang="ar-SA" dirty="0" smtClean="0"/>
              <a:t> الفرد من كونه لا جنسي إلى جنسي.</a:t>
            </a:r>
          </a:p>
          <a:p>
            <a:endParaRPr lang="ar-SA" dirty="0" smtClean="0"/>
          </a:p>
          <a:p>
            <a:r>
              <a:rPr lang="ar-SA" sz="3600" b="1" dirty="0" smtClean="0">
                <a:solidFill>
                  <a:srgbClr val="FF0000"/>
                </a:solidFill>
              </a:rPr>
              <a:t>تأثير وقت البلوغ على المراهق:</a:t>
            </a:r>
          </a:p>
          <a:p>
            <a:endParaRPr lang="ar-SA" dirty="0" smtClean="0"/>
          </a:p>
          <a:p>
            <a:pPr>
              <a:buNone/>
            </a:pPr>
            <a:r>
              <a:rPr lang="ar-SA" dirty="0" smtClean="0"/>
              <a:t>ما الفرق بين تأثير البلوغ المبكر والمتأخر على الذكور والإناث؟</a:t>
            </a: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الجانب الجسمي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00B050"/>
                </a:solidFill>
              </a:rPr>
              <a:t>التغيرات الجسمية الأخرى:</a:t>
            </a:r>
          </a:p>
          <a:p>
            <a:r>
              <a:rPr lang="ar-SA" dirty="0" smtClean="0"/>
              <a:t>1- ازدياد النمو الطولي.</a:t>
            </a:r>
          </a:p>
          <a:p>
            <a:r>
              <a:rPr lang="ar-SA" dirty="0" smtClean="0"/>
              <a:t>2-اختلاف نسب الجسم.</a:t>
            </a:r>
          </a:p>
          <a:p>
            <a:r>
              <a:rPr lang="ar-SA" dirty="0" smtClean="0"/>
              <a:t>3- تبدل الصوت.</a:t>
            </a:r>
          </a:p>
          <a:p>
            <a:r>
              <a:rPr lang="ar-SA" dirty="0" smtClean="0"/>
              <a:t>4- ازدياد </a:t>
            </a:r>
            <a:r>
              <a:rPr lang="ar-SA" dirty="0" err="1" smtClean="0"/>
              <a:t>الهرمونات</a:t>
            </a:r>
            <a:r>
              <a:rPr lang="ar-SA" dirty="0" smtClean="0"/>
              <a:t> الجنسية.</a:t>
            </a:r>
          </a:p>
          <a:p>
            <a:r>
              <a:rPr lang="ar-SA" dirty="0" smtClean="0"/>
              <a:t>5- ظهور حب الشباب.</a:t>
            </a:r>
          </a:p>
          <a:p>
            <a:r>
              <a:rPr lang="ar-SA" dirty="0" smtClean="0"/>
              <a:t>6- ساعات النوم.</a:t>
            </a:r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الجانب الجسمي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00B050"/>
                </a:solidFill>
              </a:rPr>
              <a:t>بعض الآثار المترتبة على التغيرات الجسمية:</a:t>
            </a:r>
          </a:p>
          <a:p>
            <a:r>
              <a:rPr lang="ar-SA" dirty="0" smtClean="0"/>
              <a:t>1- زيادة الاهتمام بالجسم.</a:t>
            </a:r>
          </a:p>
          <a:p>
            <a:r>
              <a:rPr lang="ar-SA" dirty="0" smtClean="0"/>
              <a:t>2- الحاجة للتكيف مع الأبعاد الجديدة.</a:t>
            </a:r>
          </a:p>
          <a:p>
            <a:r>
              <a:rPr lang="ar-SA" dirty="0" smtClean="0"/>
              <a:t>3- زيادة الحاجة للغذاء.</a:t>
            </a:r>
          </a:p>
          <a:p>
            <a:r>
              <a:rPr lang="ar-SA" dirty="0" smtClean="0"/>
              <a:t>4- تغير تعامل الآخرين.</a:t>
            </a:r>
          </a:p>
          <a:p>
            <a:r>
              <a:rPr lang="ar-SA" dirty="0" smtClean="0"/>
              <a:t>5- تأثر الوضع الصحي.</a:t>
            </a: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>
                <a:solidFill>
                  <a:srgbClr val="00B050"/>
                </a:solidFill>
              </a:rPr>
              <a:t>الجانب العقلي</a:t>
            </a:r>
            <a:endParaRPr lang="ar-SA" b="1" dirty="0">
              <a:solidFill>
                <a:srgbClr val="00B05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أولاً: الذكاء.</a:t>
            </a:r>
          </a:p>
          <a:p>
            <a:r>
              <a:rPr lang="ar-SA" dirty="0" smtClean="0"/>
              <a:t>- يستمر الذكاء في الزيادة خلال المراهقة.</a:t>
            </a:r>
          </a:p>
          <a:p>
            <a:r>
              <a:rPr lang="ar-SA" dirty="0" smtClean="0"/>
              <a:t>- يتوقف عن الزيادة بعد سن الثامنة عشرة.</a:t>
            </a:r>
          </a:p>
          <a:p>
            <a:endParaRPr lang="ar-SA" dirty="0" smtClean="0"/>
          </a:p>
          <a:p>
            <a:r>
              <a:rPr lang="ar-SA" b="1" dirty="0" smtClean="0">
                <a:solidFill>
                  <a:srgbClr val="FF0000"/>
                </a:solidFill>
              </a:rPr>
              <a:t>ثانياً: القدرات الخاصة.</a:t>
            </a:r>
          </a:p>
          <a:p>
            <a:r>
              <a:rPr lang="ar-SA" dirty="0" smtClean="0"/>
              <a:t>1- اتضاح القدرات,    2- الثبات النسبي.</a:t>
            </a:r>
          </a:p>
          <a:p>
            <a:r>
              <a:rPr lang="ar-SA" dirty="0" smtClean="0"/>
              <a:t>3- اتضاح الفروق الفردية.  4- الفروق بين الجنسين.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>
                <a:solidFill>
                  <a:srgbClr val="00B050"/>
                </a:solidFill>
              </a:rPr>
              <a:t>الجانب العقلي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الفروق بين الجنسين في القدرات العقلية:</a:t>
            </a:r>
          </a:p>
          <a:p>
            <a:r>
              <a:rPr lang="ar-SA" dirty="0" smtClean="0"/>
              <a:t>1- القدرة الرياضية.</a:t>
            </a:r>
          </a:p>
          <a:p>
            <a:r>
              <a:rPr lang="ar-SA" dirty="0" smtClean="0"/>
              <a:t>2- القدرة اللغوية.</a:t>
            </a:r>
          </a:p>
          <a:p>
            <a:r>
              <a:rPr lang="ar-SA" dirty="0" smtClean="0"/>
              <a:t>3- القدرة المكانية.</a:t>
            </a:r>
          </a:p>
          <a:p>
            <a:r>
              <a:rPr lang="ar-SA" dirty="0" smtClean="0"/>
              <a:t>4- القدرة الميكانيكية.</a:t>
            </a:r>
          </a:p>
          <a:p>
            <a:r>
              <a:rPr lang="ar-SA" dirty="0" smtClean="0"/>
              <a:t>5- القدرة على إدراك العلاقات الاجتماعية.</a:t>
            </a:r>
          </a:p>
          <a:p>
            <a:r>
              <a:rPr lang="ar-SA" dirty="0" smtClean="0"/>
              <a:t>6- القدرة المنطقية الاستدلالية.</a:t>
            </a:r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>
                <a:solidFill>
                  <a:srgbClr val="00B050"/>
                </a:solidFill>
              </a:rPr>
              <a:t>الجانب العقلي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التفكير المجرد:</a:t>
            </a:r>
          </a:p>
          <a:p>
            <a:r>
              <a:rPr lang="ar-SA" dirty="0" smtClean="0"/>
              <a:t>يعني المقدرة على القيام بالعمليات العقلية دون التقيد بالمحسوس.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آثار التغير في تفكير المراهق:</a:t>
            </a:r>
          </a:p>
          <a:p>
            <a:r>
              <a:rPr lang="ar-SA" dirty="0" smtClean="0"/>
              <a:t>1- التفكير في أمور جديدة.    2- طرح الأسئلة.</a:t>
            </a:r>
          </a:p>
          <a:p>
            <a:r>
              <a:rPr lang="ar-SA" dirty="0" smtClean="0"/>
              <a:t>3- المبالغة في تحليل الأمور.  4- المقارنة بين الكائن والممكن.     5- التأمل الذاتي.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119</TotalTime>
  <Words>273</Words>
  <Application>Microsoft Office PowerPoint</Application>
  <PresentationFormat>عرض على الشاشة (3:4)‏</PresentationFormat>
  <Paragraphs>54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انقلاب</vt:lpstr>
      <vt:lpstr>مرحلة المراهقة</vt:lpstr>
      <vt:lpstr>تعريف المراهقة</vt:lpstr>
      <vt:lpstr>الشريحة 3</vt:lpstr>
      <vt:lpstr>الجانب الجسمي</vt:lpstr>
      <vt:lpstr>الجانب الجسمي</vt:lpstr>
      <vt:lpstr>الجانب الجسمي</vt:lpstr>
      <vt:lpstr>الجانب العقلي</vt:lpstr>
      <vt:lpstr>الجانب العقلي</vt:lpstr>
      <vt:lpstr>الجانب العقلي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مرحلة المراهقة</dc:title>
  <dc:creator>hp</dc:creator>
  <cp:lastModifiedBy>hp</cp:lastModifiedBy>
  <cp:revision>9</cp:revision>
  <dcterms:created xsi:type="dcterms:W3CDTF">2015-02-08T18:05:35Z</dcterms:created>
  <dcterms:modified xsi:type="dcterms:W3CDTF">2015-02-08T20:50:06Z</dcterms:modified>
</cp:coreProperties>
</file>