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78" r:id="rId15"/>
    <p:sldId id="279" r:id="rId16"/>
    <p:sldId id="281" r:id="rId17"/>
    <p:sldId id="282" r:id="rId18"/>
    <p:sldId id="283" r:id="rId19"/>
    <p:sldId id="284" r:id="rId20"/>
    <p:sldId id="269" r:id="rId21"/>
    <p:sldId id="270" r:id="rId22"/>
    <p:sldId id="271" r:id="rId23"/>
    <p:sldId id="272"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نمط فاتح 2 - تميي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84" d="100"/>
          <a:sy n="84" d="100"/>
        </p:scale>
        <p:origin x="-9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FA2C74D-B26B-4008-B3BA-8B925A02C40E}"/>
              </a:ext>
            </a:extLst>
          </p:cNvPr>
          <p:cNvSpPr>
            <a:spLocks noGrp="1"/>
          </p:cNvSpPr>
          <p:nvPr>
            <p:ph type="ctrTitle"/>
          </p:nvPr>
        </p:nvSpPr>
        <p:spPr/>
        <p:txBody>
          <a:bodyPr/>
          <a:lstStyle/>
          <a:p>
            <a:r>
              <a:rPr lang="ar-SA" b="1" dirty="0">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الإحصاء العام</a:t>
            </a:r>
          </a:p>
        </p:txBody>
      </p:sp>
      <p:sp>
        <p:nvSpPr>
          <p:cNvPr id="3" name="عنوان فرعي 2">
            <a:extLst>
              <a:ext uri="{FF2B5EF4-FFF2-40B4-BE49-F238E27FC236}">
                <a16:creationId xmlns="" xmlns:a16="http://schemas.microsoft.com/office/drawing/2014/main" id="{163EC19B-B645-42D1-91A5-7F1BBDFBF690}"/>
              </a:ext>
            </a:extLst>
          </p:cNvPr>
          <p:cNvSpPr>
            <a:spLocks noGrp="1"/>
          </p:cNvSpPr>
          <p:nvPr>
            <p:ph type="subTitle" idx="1"/>
          </p:nvPr>
        </p:nvSpPr>
        <p:spPr/>
        <p:txBody>
          <a:bodyPr>
            <a:normAutofit/>
          </a:bodyPr>
          <a:lstStyle/>
          <a:p>
            <a:r>
              <a:rPr lang="ar-SA" sz="3600"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مقاييس التشتت</a:t>
            </a:r>
          </a:p>
        </p:txBody>
      </p:sp>
    </p:spTree>
    <p:extLst>
      <p:ext uri="{BB962C8B-B14F-4D97-AF65-F5344CB8AC3E}">
        <p14:creationId xmlns:p14="http://schemas.microsoft.com/office/powerpoint/2010/main" val="3487841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1CF1D7CB-06A5-42FB-A318-5C379D0F07CC}"/>
              </a:ext>
            </a:extLst>
          </p:cNvPr>
          <p:cNvSpPr/>
          <p:nvPr/>
        </p:nvSpPr>
        <p:spPr>
          <a:xfrm>
            <a:off x="5078437" y="757878"/>
            <a:ext cx="6208542" cy="1084990"/>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مثال 2 / إذا كان لدينا القيم التالية ( 5,3,7,0,4,12,2,1,8,7,4) فأوجدي </a:t>
            </a:r>
            <a:r>
              <a:rPr lang="ar-SA" sz="2800" b="1" dirty="0" err="1">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الإنحراف</a:t>
            </a: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الربيعي : </a:t>
            </a:r>
          </a:p>
        </p:txBody>
      </p:sp>
      <p:sp>
        <p:nvSpPr>
          <p:cNvPr id="3" name="مربع نص 2">
            <a:extLst>
              <a:ext uri="{FF2B5EF4-FFF2-40B4-BE49-F238E27FC236}">
                <a16:creationId xmlns="" xmlns:a16="http://schemas.microsoft.com/office/drawing/2014/main" id="{9F85A36D-B527-4795-A96F-C50039E0B017}"/>
              </a:ext>
            </a:extLst>
          </p:cNvPr>
          <p:cNvSpPr txBox="1"/>
          <p:nvPr/>
        </p:nvSpPr>
        <p:spPr>
          <a:xfrm>
            <a:off x="4857575" y="2292439"/>
            <a:ext cx="6429404" cy="584775"/>
          </a:xfrm>
          <a:prstGeom prst="rect">
            <a:avLst/>
          </a:prstGeom>
          <a:noFill/>
        </p:spPr>
        <p:txBody>
          <a:bodyPr wrap="square" rtlCol="1">
            <a:spAutoFit/>
          </a:bodyPr>
          <a:lstStyle/>
          <a:p>
            <a:pPr algn="r"/>
            <a:r>
              <a:rPr lang="es-CO" sz="3200" b="1" dirty="0">
                <a:effectLst>
                  <a:outerShdw blurRad="38100" dist="38100" dir="2700000" algn="tl">
                    <a:srgbClr val="000000">
                      <a:alpha val="43137"/>
                    </a:srgbClr>
                  </a:outerShdw>
                </a:effectLst>
              </a:rPr>
              <a:t> (   0 . 1 . 2 . 3 . 4 . 4 . 5 . 7 . 7 . 8 . 12)</a:t>
            </a:r>
            <a:endParaRPr lang="ar-SA" sz="3200" b="1" dirty="0">
              <a:effectLst>
                <a:outerShdw blurRad="38100" dist="38100" dir="2700000" algn="tl">
                  <a:srgbClr val="000000">
                    <a:alpha val="43137"/>
                  </a:srgbClr>
                </a:outerShdw>
              </a:effectLst>
            </a:endParaRPr>
          </a:p>
        </p:txBody>
      </p:sp>
      <p:sp>
        <p:nvSpPr>
          <p:cNvPr id="4" name="مربع نص 3">
            <a:extLst>
              <a:ext uri="{FF2B5EF4-FFF2-40B4-BE49-F238E27FC236}">
                <a16:creationId xmlns="" xmlns:a16="http://schemas.microsoft.com/office/drawing/2014/main" id="{7905FE2C-B4B1-4A92-B4E1-397051B38D35}"/>
              </a:ext>
            </a:extLst>
          </p:cNvPr>
          <p:cNvSpPr txBox="1"/>
          <p:nvPr/>
        </p:nvSpPr>
        <p:spPr>
          <a:xfrm>
            <a:off x="7962313" y="3198167"/>
            <a:ext cx="2776025" cy="461665"/>
          </a:xfrm>
          <a:prstGeom prst="rect">
            <a:avLst/>
          </a:prstGeom>
          <a:noFill/>
        </p:spPr>
        <p:txBody>
          <a:bodyPr wrap="square" rtlCol="1">
            <a:spAutoFit/>
          </a:bodyPr>
          <a:lstStyle/>
          <a:p>
            <a:pPr algn="r"/>
            <a:r>
              <a:rPr lang="ar-SA" sz="2400"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ترتيب الربيع الأول : </a:t>
            </a:r>
          </a:p>
        </p:txBody>
      </p:sp>
      <p:sp>
        <p:nvSpPr>
          <p:cNvPr id="6" name="مستطيل 5">
            <a:extLst>
              <a:ext uri="{FF2B5EF4-FFF2-40B4-BE49-F238E27FC236}">
                <a16:creationId xmlns="" xmlns:a16="http://schemas.microsoft.com/office/drawing/2014/main" id="{375D3267-3834-4249-8461-6AF6217DFB40}"/>
              </a:ext>
            </a:extLst>
          </p:cNvPr>
          <p:cNvSpPr/>
          <p:nvPr/>
        </p:nvSpPr>
        <p:spPr>
          <a:xfrm>
            <a:off x="905021" y="782601"/>
            <a:ext cx="2365953" cy="3030754"/>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K1 = _______</a:t>
            </a:r>
          </a:p>
          <a:p>
            <a:pPr algn="ct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4</a:t>
            </a:r>
          </a:p>
          <a:p>
            <a:pPr algn="ct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K3 = _______</a:t>
            </a:r>
          </a:p>
          <a:p>
            <a:pPr algn="ct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4</a:t>
            </a:r>
          </a:p>
          <a:p>
            <a:pPr algn="ct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p>
          <a:p>
            <a:pPr algn="ct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endPar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endParaRPr>
          </a:p>
        </p:txBody>
      </p:sp>
      <p:sp>
        <p:nvSpPr>
          <p:cNvPr id="7" name="مربع نص 6">
            <a:extLst>
              <a:ext uri="{FF2B5EF4-FFF2-40B4-BE49-F238E27FC236}">
                <a16:creationId xmlns="" xmlns:a16="http://schemas.microsoft.com/office/drawing/2014/main" id="{C47A38B6-338D-43E7-B93A-F46022520443}"/>
              </a:ext>
            </a:extLst>
          </p:cNvPr>
          <p:cNvSpPr txBox="1"/>
          <p:nvPr/>
        </p:nvSpPr>
        <p:spPr>
          <a:xfrm>
            <a:off x="1905828" y="915001"/>
            <a:ext cx="1308295" cy="400110"/>
          </a:xfrm>
          <a:prstGeom prst="rect">
            <a:avLst/>
          </a:prstGeom>
          <a:noFill/>
        </p:spPr>
        <p:txBody>
          <a:bodyPr wrap="square" rtlCol="1">
            <a:spAutoFit/>
          </a:bodyPr>
          <a:lstStyle/>
          <a:p>
            <a:r>
              <a:rPr lang="es-CO" sz="2000" b="1" dirty="0">
                <a:effectLst>
                  <a:outerShdw blurRad="38100" dist="38100" dir="2700000" algn="tl">
                    <a:srgbClr val="000000">
                      <a:alpha val="43137"/>
                    </a:srgbClr>
                  </a:outerShdw>
                </a:effectLst>
              </a:rPr>
              <a:t> n </a:t>
            </a:r>
            <a:r>
              <a:rPr lang="ar-SA" sz="2000" b="1" dirty="0">
                <a:effectLst>
                  <a:outerShdw blurRad="38100" dist="38100" dir="2700000" algn="tl">
                    <a:srgbClr val="000000">
                      <a:alpha val="43137"/>
                    </a:srgbClr>
                  </a:outerShdw>
                </a:effectLst>
              </a:rPr>
              <a:t>+</a:t>
            </a:r>
            <a:r>
              <a:rPr lang="es-CO" sz="2000" b="1" dirty="0">
                <a:effectLst>
                  <a:outerShdw blurRad="38100" dist="38100" dir="2700000" algn="tl">
                    <a:srgbClr val="000000">
                      <a:alpha val="43137"/>
                    </a:srgbClr>
                  </a:outerShdw>
                </a:effectLst>
              </a:rPr>
              <a:t>  1</a:t>
            </a:r>
            <a:endParaRPr lang="ar-SA" sz="2000" b="1" dirty="0">
              <a:effectLst>
                <a:outerShdw blurRad="38100" dist="38100" dir="2700000" algn="tl">
                  <a:srgbClr val="000000">
                    <a:alpha val="43137"/>
                  </a:srgbClr>
                </a:outerShdw>
              </a:effectLst>
            </a:endParaRPr>
          </a:p>
        </p:txBody>
      </p:sp>
      <p:sp>
        <p:nvSpPr>
          <p:cNvPr id="8" name="مربع نص 7">
            <a:extLst>
              <a:ext uri="{FF2B5EF4-FFF2-40B4-BE49-F238E27FC236}">
                <a16:creationId xmlns="" xmlns:a16="http://schemas.microsoft.com/office/drawing/2014/main" id="{FE472A66-E593-4CB8-B42F-9EB0D62AAE13}"/>
              </a:ext>
            </a:extLst>
          </p:cNvPr>
          <p:cNvSpPr txBox="1"/>
          <p:nvPr/>
        </p:nvSpPr>
        <p:spPr>
          <a:xfrm>
            <a:off x="1532264" y="1771707"/>
            <a:ext cx="1308295" cy="400110"/>
          </a:xfrm>
          <a:prstGeom prst="rect">
            <a:avLst/>
          </a:prstGeom>
          <a:noFill/>
        </p:spPr>
        <p:txBody>
          <a:bodyPr wrap="square" rtlCol="1">
            <a:spAutoFit/>
          </a:bodyPr>
          <a:lstStyle/>
          <a:p>
            <a:r>
              <a:rPr lang="es-CO" sz="2000" b="1" dirty="0">
                <a:effectLst>
                  <a:outerShdw blurRad="38100" dist="38100" dir="2700000" algn="tl">
                    <a:srgbClr val="000000">
                      <a:alpha val="43137"/>
                    </a:srgbClr>
                  </a:outerShdw>
                </a:effectLst>
              </a:rPr>
              <a:t> (3)n </a:t>
            </a:r>
            <a:r>
              <a:rPr lang="ar-SA" sz="2000" b="1" dirty="0">
                <a:effectLst>
                  <a:outerShdw blurRad="38100" dist="38100" dir="2700000" algn="tl">
                    <a:srgbClr val="000000">
                      <a:alpha val="43137"/>
                    </a:srgbClr>
                  </a:outerShdw>
                </a:effectLst>
              </a:rPr>
              <a:t>+</a:t>
            </a:r>
            <a:r>
              <a:rPr lang="es-CO" sz="2000" b="1" dirty="0">
                <a:effectLst>
                  <a:outerShdw blurRad="38100" dist="38100" dir="2700000" algn="tl">
                    <a:srgbClr val="000000">
                      <a:alpha val="43137"/>
                    </a:srgbClr>
                  </a:outerShdw>
                </a:effectLst>
              </a:rPr>
              <a:t>  1</a:t>
            </a:r>
            <a:endParaRPr lang="ar-SA" sz="2000" b="1" dirty="0">
              <a:effectLst>
                <a:outerShdw blurRad="38100" dist="38100" dir="2700000" algn="tl">
                  <a:srgbClr val="000000">
                    <a:alpha val="43137"/>
                  </a:srgbClr>
                </a:outerShdw>
              </a:effectLst>
            </a:endParaRPr>
          </a:p>
        </p:txBody>
      </p:sp>
      <p:sp>
        <p:nvSpPr>
          <p:cNvPr id="9" name="مربع نص 8">
            <a:extLst>
              <a:ext uri="{FF2B5EF4-FFF2-40B4-BE49-F238E27FC236}">
                <a16:creationId xmlns="" xmlns:a16="http://schemas.microsoft.com/office/drawing/2014/main" id="{CF21E0F7-B773-4124-A686-89F337E620BB}"/>
              </a:ext>
            </a:extLst>
          </p:cNvPr>
          <p:cNvSpPr txBox="1"/>
          <p:nvPr/>
        </p:nvSpPr>
        <p:spPr>
          <a:xfrm>
            <a:off x="1236732" y="2798057"/>
            <a:ext cx="1681859" cy="400110"/>
          </a:xfrm>
          <a:prstGeom prst="rect">
            <a:avLst/>
          </a:prstGeom>
          <a:noFill/>
        </p:spPr>
        <p:txBody>
          <a:bodyPr wrap="square" rtlCol="1">
            <a:spAutoFit/>
          </a:bodyPr>
          <a:lstStyle/>
          <a:p>
            <a:r>
              <a:rPr lang="es-CO" sz="2000" b="1" dirty="0">
                <a:effectLst>
                  <a:outerShdw blurRad="38100" dist="38100" dir="2700000" algn="tl">
                    <a:srgbClr val="000000">
                      <a:alpha val="43137"/>
                    </a:srgbClr>
                  </a:outerShdw>
                </a:effectLst>
              </a:rPr>
              <a:t> </a:t>
            </a:r>
            <a:endParaRPr lang="ar-SA" sz="2000" b="1" dirty="0">
              <a:effectLst>
                <a:outerShdw blurRad="38100" dist="38100" dir="2700000" algn="tl">
                  <a:srgbClr val="000000">
                    <a:alpha val="43137"/>
                  </a:srgbClr>
                </a:outerShdw>
              </a:effectLst>
            </a:endParaRPr>
          </a:p>
        </p:txBody>
      </p:sp>
      <p:sp>
        <p:nvSpPr>
          <p:cNvPr id="10" name="مربع نص 9">
            <a:extLst>
              <a:ext uri="{FF2B5EF4-FFF2-40B4-BE49-F238E27FC236}">
                <a16:creationId xmlns="" xmlns:a16="http://schemas.microsoft.com/office/drawing/2014/main" id="{8D6ECAF4-CFCF-4918-8E7A-219A0E31EF54}"/>
              </a:ext>
            </a:extLst>
          </p:cNvPr>
          <p:cNvSpPr txBox="1"/>
          <p:nvPr/>
        </p:nvSpPr>
        <p:spPr>
          <a:xfrm>
            <a:off x="5622798" y="4314779"/>
            <a:ext cx="1961929" cy="1200329"/>
          </a:xfrm>
          <a:prstGeom prst="rect">
            <a:avLst/>
          </a:prstGeom>
          <a:noFill/>
        </p:spPr>
        <p:txBody>
          <a:bodyPr wrap="square" rtlCol="1">
            <a:spAutoFit/>
          </a:bodyPr>
          <a:lstStyle/>
          <a:p>
            <a:r>
              <a:rPr lang="es-CO" sz="2400" b="1" dirty="0">
                <a:effectLst>
                  <a:outerShdw blurRad="38100" dist="38100" dir="2700000" algn="tl">
                    <a:srgbClr val="000000">
                      <a:alpha val="43137"/>
                    </a:srgbClr>
                  </a:outerShdw>
                </a:effectLst>
              </a:rPr>
              <a:t>  36 </a:t>
            </a:r>
          </a:p>
          <a:p>
            <a:r>
              <a:rPr lang="es-CO" sz="2400" b="1" dirty="0">
                <a:effectLst>
                  <a:outerShdw blurRad="38100" dist="38100" dir="2700000" algn="tl">
                    <a:srgbClr val="000000">
                      <a:alpha val="43137"/>
                    </a:srgbClr>
                  </a:outerShdw>
                </a:effectLst>
              </a:rPr>
              <a:t>------   </a:t>
            </a:r>
            <a:r>
              <a:rPr lang="ar-SA" sz="2400" b="1" dirty="0">
                <a:effectLst>
                  <a:outerShdw blurRad="38100" dist="38100" dir="2700000" algn="tl">
                    <a:srgbClr val="000000">
                      <a:alpha val="43137"/>
                    </a:srgbClr>
                  </a:outerShdw>
                </a:effectLst>
              </a:rPr>
              <a:t>=</a:t>
            </a:r>
            <a:r>
              <a:rPr lang="es-CO" sz="2400" b="1" dirty="0">
                <a:effectLst>
                  <a:outerShdw blurRad="38100" dist="38100" dir="2700000" algn="tl">
                    <a:srgbClr val="000000">
                      <a:alpha val="43137"/>
                    </a:srgbClr>
                  </a:outerShdw>
                </a:effectLst>
              </a:rPr>
              <a:t>  </a:t>
            </a:r>
            <a:r>
              <a:rPr lang="ar-SA" sz="24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  </a:t>
            </a:r>
            <a:r>
              <a:rPr lang="es-CO" sz="2400" b="1" dirty="0">
                <a:effectLst>
                  <a:outerShdw blurRad="38100" dist="38100" dir="2700000" algn="tl">
                    <a:srgbClr val="000000">
                      <a:alpha val="43137"/>
                    </a:srgbClr>
                  </a:outerShdw>
                </a:effectLst>
              </a:rPr>
              <a:t>  </a:t>
            </a:r>
          </a:p>
          <a:p>
            <a:r>
              <a:rPr lang="es-CO" sz="2400" b="1" dirty="0">
                <a:effectLst>
                  <a:outerShdw blurRad="38100" dist="38100" dir="2700000" algn="tl">
                    <a:srgbClr val="000000">
                      <a:alpha val="43137"/>
                    </a:srgbClr>
                  </a:outerShdw>
                </a:effectLst>
              </a:rPr>
              <a:t>   4</a:t>
            </a:r>
            <a:endParaRPr lang="ar-SA" sz="2400" b="1" dirty="0">
              <a:effectLst>
                <a:outerShdw blurRad="38100" dist="38100" dir="2700000" algn="tl">
                  <a:srgbClr val="000000">
                    <a:alpha val="43137"/>
                  </a:srgbClr>
                </a:outerShdw>
              </a:effectLst>
            </a:endParaRPr>
          </a:p>
        </p:txBody>
      </p:sp>
      <p:sp>
        <p:nvSpPr>
          <p:cNvPr id="11" name="مربع نص 10">
            <a:extLst>
              <a:ext uri="{FF2B5EF4-FFF2-40B4-BE49-F238E27FC236}">
                <a16:creationId xmlns="" xmlns:a16="http://schemas.microsoft.com/office/drawing/2014/main" id="{521BF923-745A-4E4E-B172-3460F01D19D6}"/>
              </a:ext>
            </a:extLst>
          </p:cNvPr>
          <p:cNvSpPr txBox="1"/>
          <p:nvPr/>
        </p:nvSpPr>
        <p:spPr>
          <a:xfrm>
            <a:off x="8072277" y="4684112"/>
            <a:ext cx="2776025" cy="461665"/>
          </a:xfrm>
          <a:prstGeom prst="rect">
            <a:avLst/>
          </a:prstGeom>
          <a:noFill/>
        </p:spPr>
        <p:txBody>
          <a:bodyPr wrap="square" rtlCol="1">
            <a:spAutoFit/>
          </a:bodyPr>
          <a:lstStyle/>
          <a:p>
            <a:pPr algn="r"/>
            <a:r>
              <a:rPr lang="ar-SA" sz="2400"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ترتيب الربيع الثالث : </a:t>
            </a:r>
          </a:p>
        </p:txBody>
      </p:sp>
      <p:sp>
        <p:nvSpPr>
          <p:cNvPr id="12" name="مربع نص 11">
            <a:extLst>
              <a:ext uri="{FF2B5EF4-FFF2-40B4-BE49-F238E27FC236}">
                <a16:creationId xmlns="" xmlns:a16="http://schemas.microsoft.com/office/drawing/2014/main" id="{7C9160F5-34C0-4953-9B5C-494EDB092910}"/>
              </a:ext>
            </a:extLst>
          </p:cNvPr>
          <p:cNvSpPr txBox="1"/>
          <p:nvPr/>
        </p:nvSpPr>
        <p:spPr>
          <a:xfrm>
            <a:off x="5622798" y="2828834"/>
            <a:ext cx="2365953" cy="1200329"/>
          </a:xfrm>
          <a:prstGeom prst="rect">
            <a:avLst/>
          </a:prstGeom>
          <a:noFill/>
        </p:spPr>
        <p:txBody>
          <a:bodyPr wrap="square" rtlCol="1">
            <a:spAutoFit/>
          </a:bodyPr>
          <a:lstStyle/>
          <a:p>
            <a:r>
              <a:rPr lang="es-CO" sz="2400" b="1" dirty="0">
                <a:effectLst>
                  <a:outerShdw blurRad="38100" dist="38100" dir="2700000" algn="tl">
                    <a:srgbClr val="000000">
                      <a:alpha val="43137"/>
                    </a:srgbClr>
                  </a:outerShdw>
                </a:effectLst>
              </a:rPr>
              <a:t>  11</a:t>
            </a:r>
            <a:r>
              <a:rPr lang="ar-SA" sz="2400" b="1" dirty="0">
                <a:effectLst>
                  <a:outerShdw blurRad="38100" dist="38100" dir="2700000" algn="tl">
                    <a:srgbClr val="000000">
                      <a:alpha val="43137"/>
                    </a:srgbClr>
                  </a:outerShdw>
                </a:effectLst>
              </a:rPr>
              <a:t>+</a:t>
            </a:r>
            <a:r>
              <a:rPr lang="es-CO" sz="24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1</a:t>
            </a:r>
            <a:r>
              <a:rPr lang="es-CO" sz="2400" b="1" dirty="0">
                <a:effectLst>
                  <a:outerShdw blurRad="38100" dist="38100" dir="2700000" algn="tl">
                    <a:srgbClr val="000000">
                      <a:alpha val="43137"/>
                    </a:srgbClr>
                  </a:outerShdw>
                </a:effectLst>
              </a:rPr>
              <a:t> </a:t>
            </a:r>
          </a:p>
          <a:p>
            <a:r>
              <a:rPr lang="es-CO" sz="2400" b="1" dirty="0">
                <a:effectLst>
                  <a:outerShdw blurRad="38100" dist="38100" dir="2700000" algn="tl">
                    <a:srgbClr val="000000">
                      <a:alpha val="43137"/>
                    </a:srgbClr>
                  </a:outerShdw>
                </a:effectLst>
              </a:rPr>
              <a:t>---------   </a:t>
            </a:r>
            <a:r>
              <a:rPr lang="ar-SA" sz="2400" b="1" dirty="0">
                <a:effectLst>
                  <a:outerShdw blurRad="38100" dist="38100" dir="2700000" algn="tl">
                    <a:srgbClr val="000000">
                      <a:alpha val="43137"/>
                    </a:srgbClr>
                  </a:outerShdw>
                </a:effectLst>
              </a:rPr>
              <a:t>=</a:t>
            </a:r>
            <a:endParaRPr lang="es-CO" sz="2400" b="1" dirty="0">
              <a:effectLst>
                <a:outerShdw blurRad="38100" dist="38100" dir="2700000" algn="tl">
                  <a:srgbClr val="000000">
                    <a:alpha val="43137"/>
                  </a:srgbClr>
                </a:outerShdw>
              </a:effectLst>
            </a:endParaRPr>
          </a:p>
          <a:p>
            <a:r>
              <a:rPr lang="es-CO" sz="2400" b="1" dirty="0">
                <a:effectLst>
                  <a:outerShdw blurRad="38100" dist="38100" dir="2700000" algn="tl">
                    <a:srgbClr val="000000">
                      <a:alpha val="43137"/>
                    </a:srgbClr>
                  </a:outerShdw>
                </a:effectLst>
              </a:rPr>
              <a:t>   4</a:t>
            </a:r>
            <a:endParaRPr lang="ar-SA" sz="2400" b="1" dirty="0">
              <a:effectLst>
                <a:outerShdw blurRad="38100" dist="38100" dir="2700000" algn="tl">
                  <a:srgbClr val="000000">
                    <a:alpha val="43137"/>
                  </a:srgbClr>
                </a:outerShdw>
              </a:effectLst>
            </a:endParaRPr>
          </a:p>
        </p:txBody>
      </p:sp>
      <p:sp>
        <p:nvSpPr>
          <p:cNvPr id="14" name="مربع نص 13">
            <a:extLst>
              <a:ext uri="{FF2B5EF4-FFF2-40B4-BE49-F238E27FC236}">
                <a16:creationId xmlns="" xmlns:a16="http://schemas.microsoft.com/office/drawing/2014/main" id="{CE12FDCD-F72F-4F4F-B38C-2251F0A65D0A}"/>
              </a:ext>
            </a:extLst>
          </p:cNvPr>
          <p:cNvSpPr txBox="1"/>
          <p:nvPr/>
        </p:nvSpPr>
        <p:spPr>
          <a:xfrm>
            <a:off x="2766708" y="3069622"/>
            <a:ext cx="3360357" cy="1200329"/>
          </a:xfrm>
          <a:prstGeom prst="rect">
            <a:avLst/>
          </a:prstGeom>
          <a:noFill/>
        </p:spPr>
        <p:txBody>
          <a:bodyPr wrap="square" rtlCol="1">
            <a:spAutoFit/>
          </a:bodyPr>
          <a:lstStyle/>
          <a:p>
            <a:pPr algn="ct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 أي أن الربيع الأول </a:t>
            </a:r>
          </a:p>
          <a:p>
            <a:pPr algn="ct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هو العدد ذو </a:t>
            </a:r>
          </a:p>
          <a:p>
            <a:pPr algn="ct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الترتيب الثالث ومنه :</a:t>
            </a:r>
          </a:p>
          <a:p>
            <a:pPr algn="ctr"/>
            <a:r>
              <a:rPr lang="en-US"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Q1 </a:t>
            </a: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a:t>
            </a:r>
            <a:r>
              <a:rPr lang="en-US"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  2</a:t>
            </a: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 </a:t>
            </a:r>
          </a:p>
        </p:txBody>
      </p:sp>
      <p:sp>
        <p:nvSpPr>
          <p:cNvPr id="15" name="مربع نص 14">
            <a:extLst>
              <a:ext uri="{FF2B5EF4-FFF2-40B4-BE49-F238E27FC236}">
                <a16:creationId xmlns="" xmlns:a16="http://schemas.microsoft.com/office/drawing/2014/main" id="{1B1CF671-1A6F-4CA7-AE4E-D03838A376DC}"/>
              </a:ext>
            </a:extLst>
          </p:cNvPr>
          <p:cNvSpPr txBox="1"/>
          <p:nvPr/>
        </p:nvSpPr>
        <p:spPr>
          <a:xfrm>
            <a:off x="2735643" y="4417040"/>
            <a:ext cx="3360357" cy="1200329"/>
          </a:xfrm>
          <a:prstGeom prst="rect">
            <a:avLst/>
          </a:prstGeom>
          <a:noFill/>
        </p:spPr>
        <p:txBody>
          <a:bodyPr wrap="square" rtlCol="1">
            <a:spAutoFit/>
          </a:bodyPr>
          <a:lstStyle/>
          <a:p>
            <a:pPr algn="ct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 أي أن الربيع الثالث </a:t>
            </a:r>
          </a:p>
          <a:p>
            <a:pPr algn="ct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هو العدد ذو </a:t>
            </a:r>
          </a:p>
          <a:p>
            <a:pPr algn="ct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الترتيب التاسع ومنه :</a:t>
            </a:r>
          </a:p>
          <a:p>
            <a:pPr algn="ctr"/>
            <a:r>
              <a:rPr lang="en-US"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Q3 </a:t>
            </a: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a:t>
            </a:r>
            <a:r>
              <a:rPr lang="en-US"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  7</a:t>
            </a:r>
            <a:r>
              <a:rPr lang="ar-SA"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 </a:t>
            </a:r>
          </a:p>
        </p:txBody>
      </p:sp>
      <p:sp>
        <p:nvSpPr>
          <p:cNvPr id="16" name="شكل بيضاوي 15">
            <a:extLst>
              <a:ext uri="{FF2B5EF4-FFF2-40B4-BE49-F238E27FC236}">
                <a16:creationId xmlns="" xmlns:a16="http://schemas.microsoft.com/office/drawing/2014/main" id="{839DEFB3-29C0-49D8-AE59-94C41AA76DD1}"/>
              </a:ext>
            </a:extLst>
          </p:cNvPr>
          <p:cNvSpPr/>
          <p:nvPr/>
        </p:nvSpPr>
        <p:spPr>
          <a:xfrm>
            <a:off x="6492151" y="2292439"/>
            <a:ext cx="627243" cy="57377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1" anchor="ctr"/>
          <a:lstStyle/>
          <a:p>
            <a:pPr algn="ctr"/>
            <a:endParaRPr lang="ar-SA"/>
          </a:p>
        </p:txBody>
      </p:sp>
      <p:sp>
        <p:nvSpPr>
          <p:cNvPr id="17" name="شكل بيضاوي 16">
            <a:extLst>
              <a:ext uri="{FF2B5EF4-FFF2-40B4-BE49-F238E27FC236}">
                <a16:creationId xmlns="" xmlns:a16="http://schemas.microsoft.com/office/drawing/2014/main" id="{63E6AF82-5FE2-40EA-9F21-B131693BAA23}"/>
              </a:ext>
            </a:extLst>
          </p:cNvPr>
          <p:cNvSpPr/>
          <p:nvPr/>
        </p:nvSpPr>
        <p:spPr>
          <a:xfrm>
            <a:off x="8996084" y="2303437"/>
            <a:ext cx="627243" cy="573777"/>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1" anchor="ctr"/>
          <a:lstStyle/>
          <a:p>
            <a:pPr algn="ctr"/>
            <a:endParaRPr lang="ar-SA"/>
          </a:p>
        </p:txBody>
      </p:sp>
      <p:sp>
        <p:nvSpPr>
          <p:cNvPr id="18" name="مربع نص 17">
            <a:extLst>
              <a:ext uri="{FF2B5EF4-FFF2-40B4-BE49-F238E27FC236}">
                <a16:creationId xmlns="" xmlns:a16="http://schemas.microsoft.com/office/drawing/2014/main" id="{A6BFE3F7-A55E-49C0-89CD-1CE15E1C56C7}"/>
              </a:ext>
            </a:extLst>
          </p:cNvPr>
          <p:cNvSpPr txBox="1"/>
          <p:nvPr/>
        </p:nvSpPr>
        <p:spPr>
          <a:xfrm>
            <a:off x="6971314" y="3202556"/>
            <a:ext cx="613413" cy="461665"/>
          </a:xfrm>
          <a:prstGeom prst="rect">
            <a:avLst/>
          </a:prstGeom>
          <a:noFill/>
        </p:spPr>
        <p:txBody>
          <a:bodyPr wrap="square" rtlCol="1">
            <a:spAutoFit/>
          </a:bodyPr>
          <a:lstStyle/>
          <a:p>
            <a:r>
              <a:rPr lang="es-CO" sz="2400" b="1" dirty="0">
                <a:effectLst>
                  <a:outerShdw blurRad="38100" dist="38100" dir="2700000" algn="tl">
                    <a:srgbClr val="000000">
                      <a:alpha val="43137"/>
                    </a:srgbClr>
                  </a:outerShdw>
                </a:effectLst>
              </a:rPr>
              <a:t>   3</a:t>
            </a:r>
            <a:endParaRPr lang="ar-SA" sz="2400" b="1" dirty="0">
              <a:effectLst>
                <a:outerShdw blurRad="38100" dist="38100" dir="2700000" algn="tl">
                  <a:srgbClr val="000000">
                    <a:alpha val="43137"/>
                  </a:srgbClr>
                </a:outerShdw>
              </a:effectLst>
            </a:endParaRPr>
          </a:p>
        </p:txBody>
      </p:sp>
      <p:sp>
        <p:nvSpPr>
          <p:cNvPr id="19" name="مربع نص 18">
            <a:extLst>
              <a:ext uri="{FF2B5EF4-FFF2-40B4-BE49-F238E27FC236}">
                <a16:creationId xmlns="" xmlns:a16="http://schemas.microsoft.com/office/drawing/2014/main" id="{10795C2E-324C-4A3C-B021-6A93810B9AB5}"/>
              </a:ext>
            </a:extLst>
          </p:cNvPr>
          <p:cNvSpPr txBox="1"/>
          <p:nvPr/>
        </p:nvSpPr>
        <p:spPr>
          <a:xfrm>
            <a:off x="6965070" y="4684110"/>
            <a:ext cx="613413" cy="461665"/>
          </a:xfrm>
          <a:prstGeom prst="rect">
            <a:avLst/>
          </a:prstGeom>
          <a:noFill/>
        </p:spPr>
        <p:txBody>
          <a:bodyPr wrap="square" rtlCol="1">
            <a:spAutoFit/>
          </a:bodyPr>
          <a:lstStyle/>
          <a:p>
            <a:r>
              <a:rPr lang="es-CO" sz="2400" b="1" dirty="0">
                <a:effectLst>
                  <a:outerShdw blurRad="38100" dist="38100" dir="2700000" algn="tl">
                    <a:srgbClr val="000000">
                      <a:alpha val="43137"/>
                    </a:srgbClr>
                  </a:outerShdw>
                </a:effectLst>
              </a:rPr>
              <a:t>   9</a:t>
            </a:r>
            <a:endParaRPr lang="ar-S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654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2000"/>
                                        <p:tgtEl>
                                          <p:spTgt spid="1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p:bldP spid="9" grpId="0"/>
      <p:bldP spid="10" grpId="0"/>
      <p:bldP spid="11" grpId="0"/>
      <p:bldP spid="12" grpId="0"/>
      <p:bldP spid="14" grpId="0"/>
      <p:bldP spid="15" grpId="0"/>
      <p:bldP spid="16" grpId="0" animBg="1"/>
      <p:bldP spid="17"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439E2FAD-913E-4EF1-882D-AFD9EC5339D7}"/>
              </a:ext>
            </a:extLst>
          </p:cNvPr>
          <p:cNvSpPr/>
          <p:nvPr/>
        </p:nvSpPr>
        <p:spPr>
          <a:xfrm>
            <a:off x="5078437" y="757878"/>
            <a:ext cx="6208542" cy="1084990"/>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مثال 2 / إذا كان لدينا القيم التالية ( 5,3,7,0,4,12,2,1,8,7,4) فأوجدي </a:t>
            </a:r>
            <a:r>
              <a:rPr lang="ar-SA" sz="2800" b="1" dirty="0" err="1">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الإنحراف</a:t>
            </a: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الربيعي : </a:t>
            </a:r>
          </a:p>
        </p:txBody>
      </p:sp>
      <p:sp>
        <p:nvSpPr>
          <p:cNvPr id="3" name="مربع نص 2">
            <a:extLst>
              <a:ext uri="{FF2B5EF4-FFF2-40B4-BE49-F238E27FC236}">
                <a16:creationId xmlns="" xmlns:a16="http://schemas.microsoft.com/office/drawing/2014/main" id="{FB8CC552-90DD-4495-B1E4-292082A8AC0D}"/>
              </a:ext>
            </a:extLst>
          </p:cNvPr>
          <p:cNvSpPr txBox="1"/>
          <p:nvPr/>
        </p:nvSpPr>
        <p:spPr>
          <a:xfrm>
            <a:off x="4857575" y="2292439"/>
            <a:ext cx="6429404" cy="584775"/>
          </a:xfrm>
          <a:prstGeom prst="rect">
            <a:avLst/>
          </a:prstGeom>
          <a:noFill/>
        </p:spPr>
        <p:txBody>
          <a:bodyPr wrap="square" rtlCol="1">
            <a:spAutoFit/>
          </a:bodyPr>
          <a:lstStyle/>
          <a:p>
            <a:pPr algn="r"/>
            <a:r>
              <a:rPr lang="es-CO" sz="3200" b="1" dirty="0">
                <a:effectLst>
                  <a:outerShdw blurRad="38100" dist="38100" dir="2700000" algn="tl">
                    <a:srgbClr val="000000">
                      <a:alpha val="43137"/>
                    </a:srgbClr>
                  </a:outerShdw>
                </a:effectLst>
              </a:rPr>
              <a:t> (   0 . 1 . 2 . 3 . 4 . 4 . 5 . 7 . 7 . 8 . 12)</a:t>
            </a:r>
            <a:endParaRPr lang="ar-SA" sz="3200" b="1" dirty="0">
              <a:effectLst>
                <a:outerShdw blurRad="38100" dist="38100" dir="2700000" algn="tl">
                  <a:srgbClr val="000000">
                    <a:alpha val="43137"/>
                  </a:srgbClr>
                </a:outerShdw>
              </a:effectLst>
            </a:endParaRPr>
          </a:p>
        </p:txBody>
      </p:sp>
      <p:sp>
        <p:nvSpPr>
          <p:cNvPr id="4" name="مربع نص 3">
            <a:extLst>
              <a:ext uri="{FF2B5EF4-FFF2-40B4-BE49-F238E27FC236}">
                <a16:creationId xmlns="" xmlns:a16="http://schemas.microsoft.com/office/drawing/2014/main" id="{624C7410-EA0E-44CB-909F-9B07DD4D9FDD}"/>
              </a:ext>
            </a:extLst>
          </p:cNvPr>
          <p:cNvSpPr txBox="1"/>
          <p:nvPr/>
        </p:nvSpPr>
        <p:spPr>
          <a:xfrm>
            <a:off x="7962313" y="3198167"/>
            <a:ext cx="2776025" cy="461665"/>
          </a:xfrm>
          <a:prstGeom prst="rect">
            <a:avLst/>
          </a:prstGeom>
          <a:noFill/>
        </p:spPr>
        <p:txBody>
          <a:bodyPr wrap="square" rtlCol="1">
            <a:spAutoFit/>
          </a:bodyPr>
          <a:lstStyle/>
          <a:p>
            <a:pPr algn="r"/>
            <a:r>
              <a:rPr lang="ar-SA" sz="2400" b="1" dirty="0" err="1">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الإنحراف</a:t>
            </a:r>
            <a:r>
              <a:rPr lang="ar-SA" sz="2400" b="1" dirty="0">
                <a:solidFill>
                  <a:srgbClr val="993300"/>
                </a:solidFill>
                <a:effectLst>
                  <a:outerShdw blurRad="38100" dist="38100" dir="2700000" algn="tl">
                    <a:srgbClr val="000000">
                      <a:alpha val="43137"/>
                    </a:srgbClr>
                  </a:outerShdw>
                </a:effectLst>
                <a:latin typeface="Dubai Light" panose="020B0303030403030204" pitchFamily="34" charset="-78"/>
                <a:cs typeface="Dubai Light" panose="020B0303030403030204" pitchFamily="34" charset="-78"/>
              </a:rPr>
              <a:t> الربيعي  هو : </a:t>
            </a:r>
          </a:p>
        </p:txBody>
      </p:sp>
      <p:sp>
        <p:nvSpPr>
          <p:cNvPr id="6" name="مستطيل 5">
            <a:extLst>
              <a:ext uri="{FF2B5EF4-FFF2-40B4-BE49-F238E27FC236}">
                <a16:creationId xmlns="" xmlns:a16="http://schemas.microsoft.com/office/drawing/2014/main" id="{00B25B28-F3F8-4388-8312-E5274D6D4999}"/>
              </a:ext>
            </a:extLst>
          </p:cNvPr>
          <p:cNvSpPr/>
          <p:nvPr/>
        </p:nvSpPr>
        <p:spPr>
          <a:xfrm>
            <a:off x="1259954" y="2877214"/>
            <a:ext cx="2969734" cy="1435498"/>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W  </a:t>
            </a: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a:t>
            </a: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p>
          <a:p>
            <a:pPr algn="ctr"/>
            <a:r>
              <a:rPr lang="es-CO"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2</a:t>
            </a:r>
            <a:endPar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endParaRPr>
          </a:p>
        </p:txBody>
      </p:sp>
      <p:sp>
        <p:nvSpPr>
          <p:cNvPr id="8" name="مربع نص 7">
            <a:extLst>
              <a:ext uri="{FF2B5EF4-FFF2-40B4-BE49-F238E27FC236}">
                <a16:creationId xmlns="" xmlns:a16="http://schemas.microsoft.com/office/drawing/2014/main" id="{B55B70B7-49EB-430D-A992-FD78EE632893}"/>
              </a:ext>
            </a:extLst>
          </p:cNvPr>
          <p:cNvSpPr txBox="1"/>
          <p:nvPr/>
        </p:nvSpPr>
        <p:spPr>
          <a:xfrm>
            <a:off x="5397511" y="3198167"/>
            <a:ext cx="2365953" cy="1200329"/>
          </a:xfrm>
          <a:prstGeom prst="rect">
            <a:avLst/>
          </a:prstGeom>
          <a:noFill/>
        </p:spPr>
        <p:txBody>
          <a:bodyPr wrap="square" rtlCol="1">
            <a:spAutoFit/>
          </a:bodyPr>
          <a:lstStyle/>
          <a:p>
            <a:r>
              <a:rPr lang="es-CO" sz="2400" b="1" dirty="0">
                <a:effectLst>
                  <a:outerShdw blurRad="38100" dist="38100" dir="2700000" algn="tl">
                    <a:srgbClr val="000000">
                      <a:alpha val="43137"/>
                    </a:srgbClr>
                  </a:outerShdw>
                </a:effectLst>
              </a:rPr>
              <a:t>  7 - </a:t>
            </a:r>
            <a:r>
              <a:rPr lang="en-US" sz="2400" b="1" dirty="0">
                <a:effectLst>
                  <a:outerShdw blurRad="38100" dist="38100" dir="2700000" algn="tl">
                    <a:srgbClr val="000000">
                      <a:alpha val="43137"/>
                    </a:srgbClr>
                  </a:outerShdw>
                </a:effectLst>
              </a:rPr>
              <a:t>2</a:t>
            </a:r>
            <a:r>
              <a:rPr lang="es-CO" sz="2400" b="1" dirty="0">
                <a:effectLst>
                  <a:outerShdw blurRad="38100" dist="38100" dir="2700000" algn="tl">
                    <a:srgbClr val="000000">
                      <a:alpha val="43137"/>
                    </a:srgbClr>
                  </a:outerShdw>
                </a:effectLst>
              </a:rPr>
              <a:t> </a:t>
            </a:r>
          </a:p>
          <a:p>
            <a:r>
              <a:rPr lang="es-CO" sz="2400" b="1" dirty="0">
                <a:effectLst>
                  <a:outerShdw blurRad="38100" dist="38100" dir="2700000" algn="tl">
                    <a:srgbClr val="000000">
                      <a:alpha val="43137"/>
                    </a:srgbClr>
                  </a:outerShdw>
                </a:effectLst>
              </a:rPr>
              <a:t>---------   </a:t>
            </a:r>
            <a:r>
              <a:rPr lang="ar-SA" sz="2400" b="1" dirty="0">
                <a:effectLst>
                  <a:outerShdw blurRad="38100" dist="38100" dir="2700000" algn="tl">
                    <a:srgbClr val="000000">
                      <a:alpha val="43137"/>
                    </a:srgbClr>
                  </a:outerShdw>
                </a:effectLst>
              </a:rPr>
              <a:t>=</a:t>
            </a:r>
            <a:r>
              <a:rPr lang="es-CO" sz="2400" b="1" dirty="0">
                <a:effectLst>
                  <a:outerShdw blurRad="38100" dist="38100" dir="2700000" algn="tl">
                    <a:srgbClr val="000000">
                      <a:alpha val="43137"/>
                    </a:srgbClr>
                  </a:outerShdw>
                </a:effectLst>
              </a:rPr>
              <a:t>  </a:t>
            </a:r>
            <a:r>
              <a:rPr lang="ar-SA" sz="24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  </a:t>
            </a:r>
            <a:r>
              <a:rPr lang="es-CO" sz="2400" b="1" dirty="0">
                <a:effectLst>
                  <a:outerShdw blurRad="38100" dist="38100" dir="2700000" algn="tl">
                    <a:srgbClr val="000000">
                      <a:alpha val="43137"/>
                    </a:srgbClr>
                  </a:outerShdw>
                </a:effectLst>
              </a:rPr>
              <a:t>  </a:t>
            </a:r>
          </a:p>
          <a:p>
            <a:r>
              <a:rPr lang="es-CO" sz="2400" b="1" dirty="0">
                <a:effectLst>
                  <a:outerShdw blurRad="38100" dist="38100" dir="2700000" algn="tl">
                    <a:srgbClr val="000000">
                      <a:alpha val="43137"/>
                    </a:srgbClr>
                  </a:outerShdw>
                </a:effectLst>
              </a:rPr>
              <a:t>     2</a:t>
            </a:r>
            <a:endParaRPr lang="ar-SA" sz="2400" b="1" dirty="0">
              <a:effectLst>
                <a:outerShdw blurRad="38100" dist="38100" dir="2700000" algn="tl">
                  <a:srgbClr val="000000">
                    <a:alpha val="43137"/>
                  </a:srgbClr>
                </a:outerShdw>
              </a:effectLst>
            </a:endParaRPr>
          </a:p>
        </p:txBody>
      </p:sp>
      <p:sp>
        <p:nvSpPr>
          <p:cNvPr id="9" name="مربع نص 8">
            <a:extLst>
              <a:ext uri="{FF2B5EF4-FFF2-40B4-BE49-F238E27FC236}">
                <a16:creationId xmlns="" xmlns:a16="http://schemas.microsoft.com/office/drawing/2014/main" id="{2AAEE092-4EC4-434B-9795-C08DCAC01140}"/>
              </a:ext>
            </a:extLst>
          </p:cNvPr>
          <p:cNvSpPr txBox="1"/>
          <p:nvPr/>
        </p:nvSpPr>
        <p:spPr>
          <a:xfrm>
            <a:off x="2366670" y="3028889"/>
            <a:ext cx="1308295" cy="400110"/>
          </a:xfrm>
          <a:prstGeom prst="rect">
            <a:avLst/>
          </a:prstGeom>
          <a:noFill/>
        </p:spPr>
        <p:txBody>
          <a:bodyPr wrap="square" rtlCol="1">
            <a:spAutoFit/>
          </a:bodyPr>
          <a:lstStyle/>
          <a:p>
            <a:r>
              <a:rPr lang="es-CO" sz="2000" b="1" dirty="0">
                <a:effectLst>
                  <a:outerShdw blurRad="38100" dist="38100" dir="2700000" algn="tl">
                    <a:srgbClr val="000000">
                      <a:alpha val="43137"/>
                    </a:srgbClr>
                  </a:outerShdw>
                </a:effectLst>
              </a:rPr>
              <a:t>  Q 3 – Q1</a:t>
            </a:r>
            <a:endParaRPr lang="ar-SA" sz="2000" b="1" dirty="0">
              <a:effectLst>
                <a:outerShdw blurRad="38100" dist="38100" dir="2700000" algn="tl">
                  <a:srgbClr val="000000">
                    <a:alpha val="43137"/>
                  </a:srgbClr>
                </a:outerShdw>
              </a:effectLst>
            </a:endParaRPr>
          </a:p>
        </p:txBody>
      </p:sp>
      <p:sp>
        <p:nvSpPr>
          <p:cNvPr id="10" name="مربع نص 9">
            <a:extLst>
              <a:ext uri="{FF2B5EF4-FFF2-40B4-BE49-F238E27FC236}">
                <a16:creationId xmlns="" xmlns:a16="http://schemas.microsoft.com/office/drawing/2014/main" id="{C3D00730-B908-432F-8EAA-6AB86A27BF9A}"/>
              </a:ext>
            </a:extLst>
          </p:cNvPr>
          <p:cNvSpPr txBox="1"/>
          <p:nvPr/>
        </p:nvSpPr>
        <p:spPr>
          <a:xfrm>
            <a:off x="6762303" y="3567498"/>
            <a:ext cx="1308295" cy="461665"/>
          </a:xfrm>
          <a:prstGeom prst="rect">
            <a:avLst/>
          </a:prstGeom>
          <a:noFill/>
        </p:spPr>
        <p:txBody>
          <a:bodyPr wrap="square" rtlCol="1">
            <a:spAutoFit/>
          </a:bodyPr>
          <a:lstStyle/>
          <a:p>
            <a:r>
              <a:rPr lang="es-CO" sz="2400" b="1" dirty="0">
                <a:effectLst>
                  <a:outerShdw blurRad="38100" dist="38100" dir="2700000" algn="tl">
                    <a:srgbClr val="000000">
                      <a:alpha val="43137"/>
                    </a:srgbClr>
                  </a:outerShdw>
                </a:effectLst>
              </a:rPr>
              <a:t>   2.5</a:t>
            </a:r>
            <a:endParaRPr lang="ar-S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93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40AFC149-495A-48A2-A397-94346C5A4ECC}"/>
              </a:ext>
            </a:extLst>
          </p:cNvPr>
          <p:cNvSpPr/>
          <p:nvPr/>
        </p:nvSpPr>
        <p:spPr>
          <a:xfrm>
            <a:off x="4498848" y="926592"/>
            <a:ext cx="3194304" cy="8900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نصف المدى الربيعي</a:t>
            </a:r>
            <a:r>
              <a:rPr lang="ar-SA" sz="5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endPar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endParaRPr>
          </a:p>
        </p:txBody>
      </p:sp>
      <p:cxnSp>
        <p:nvCxnSpPr>
          <p:cNvPr id="3" name="رابط مستقيم 2">
            <a:extLst>
              <a:ext uri="{FF2B5EF4-FFF2-40B4-BE49-F238E27FC236}">
                <a16:creationId xmlns="" xmlns:a16="http://schemas.microsoft.com/office/drawing/2014/main" id="{221F0E11-D74E-4CE8-8969-0B0F0B3D83DC}"/>
              </a:ext>
            </a:extLst>
          </p:cNvPr>
          <p:cNvCxnSpPr>
            <a:cxnSpLocks/>
          </p:cNvCxnSpPr>
          <p:nvPr/>
        </p:nvCxnSpPr>
        <p:spPr>
          <a:xfrm flipV="1">
            <a:off x="2267711" y="2182368"/>
            <a:ext cx="7656577" cy="60960"/>
          </a:xfrm>
          <a:prstGeom prst="line">
            <a:avLst/>
          </a:prstGeom>
        </p:spPr>
        <p:style>
          <a:lnRef idx="3">
            <a:schemeClr val="dk1"/>
          </a:lnRef>
          <a:fillRef idx="0">
            <a:schemeClr val="dk1"/>
          </a:fillRef>
          <a:effectRef idx="2">
            <a:schemeClr val="dk1"/>
          </a:effectRef>
          <a:fontRef idx="minor">
            <a:schemeClr val="tx1"/>
          </a:fontRef>
        </p:style>
      </p:cxnSp>
      <p:cxnSp>
        <p:nvCxnSpPr>
          <p:cNvPr id="4" name="رابط مستقيم 3">
            <a:extLst>
              <a:ext uri="{FF2B5EF4-FFF2-40B4-BE49-F238E27FC236}">
                <a16:creationId xmlns="" xmlns:a16="http://schemas.microsoft.com/office/drawing/2014/main" id="{2ABCE7F8-9FBA-43D6-9CF1-DF3EB71EBF53}"/>
              </a:ext>
            </a:extLst>
          </p:cNvPr>
          <p:cNvCxnSpPr>
            <a:cxnSpLocks/>
          </p:cNvCxnSpPr>
          <p:nvPr/>
        </p:nvCxnSpPr>
        <p:spPr>
          <a:xfrm>
            <a:off x="6096000" y="1816608"/>
            <a:ext cx="0" cy="365760"/>
          </a:xfrm>
          <a:prstGeom prst="line">
            <a:avLst/>
          </a:prstGeom>
        </p:spPr>
        <p:style>
          <a:lnRef idx="3">
            <a:schemeClr val="dk1"/>
          </a:lnRef>
          <a:fillRef idx="0">
            <a:schemeClr val="dk1"/>
          </a:fillRef>
          <a:effectRef idx="2">
            <a:schemeClr val="dk1"/>
          </a:effectRef>
          <a:fontRef idx="minor">
            <a:schemeClr val="tx1"/>
          </a:fontRef>
        </p:style>
      </p:cxnSp>
      <p:cxnSp>
        <p:nvCxnSpPr>
          <p:cNvPr id="5" name="رابط كسهم مستقيم 4">
            <a:extLst>
              <a:ext uri="{FF2B5EF4-FFF2-40B4-BE49-F238E27FC236}">
                <a16:creationId xmlns="" xmlns:a16="http://schemas.microsoft.com/office/drawing/2014/main" id="{9E0F46E0-DCBC-4FBC-A5F8-0329A9ED7471}"/>
              </a:ext>
            </a:extLst>
          </p:cNvPr>
          <p:cNvCxnSpPr/>
          <p:nvPr/>
        </p:nvCxnSpPr>
        <p:spPr>
          <a:xfrm>
            <a:off x="9924288" y="2182368"/>
            <a:ext cx="0" cy="463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رابط كسهم مستقيم 5">
            <a:extLst>
              <a:ext uri="{FF2B5EF4-FFF2-40B4-BE49-F238E27FC236}">
                <a16:creationId xmlns="" xmlns:a16="http://schemas.microsoft.com/office/drawing/2014/main" id="{C8302E62-AABC-4B4F-BBFE-5A5163224EDC}"/>
              </a:ext>
            </a:extLst>
          </p:cNvPr>
          <p:cNvCxnSpPr/>
          <p:nvPr/>
        </p:nvCxnSpPr>
        <p:spPr>
          <a:xfrm>
            <a:off x="2267711" y="2243328"/>
            <a:ext cx="0" cy="463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شكل بيضاوي 6">
            <a:extLst>
              <a:ext uri="{FF2B5EF4-FFF2-40B4-BE49-F238E27FC236}">
                <a16:creationId xmlns="" xmlns:a16="http://schemas.microsoft.com/office/drawing/2014/main" id="{4B2D9976-AAF1-4E7B-87BC-8E7652B86D47}"/>
              </a:ext>
            </a:extLst>
          </p:cNvPr>
          <p:cNvSpPr/>
          <p:nvPr/>
        </p:nvSpPr>
        <p:spPr>
          <a:xfrm>
            <a:off x="9040371" y="2819400"/>
            <a:ext cx="1767833" cy="633984"/>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مميزاته :ــ</a:t>
            </a:r>
            <a:endParaRPr lang="ar-SA" sz="2800" dirty="0"/>
          </a:p>
        </p:txBody>
      </p:sp>
      <p:sp>
        <p:nvSpPr>
          <p:cNvPr id="8" name="شكل بيضاوي 7">
            <a:extLst>
              <a:ext uri="{FF2B5EF4-FFF2-40B4-BE49-F238E27FC236}">
                <a16:creationId xmlns="" xmlns:a16="http://schemas.microsoft.com/office/drawing/2014/main" id="{7AE42A4A-5AF0-4336-9C3D-4B809EC9B3EC}"/>
              </a:ext>
            </a:extLst>
          </p:cNvPr>
          <p:cNvSpPr/>
          <p:nvPr/>
        </p:nvSpPr>
        <p:spPr>
          <a:xfrm>
            <a:off x="1383794" y="2819400"/>
            <a:ext cx="1767833" cy="633984"/>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عيوبه :ــ</a:t>
            </a:r>
            <a:endParaRPr lang="ar-SA" sz="2800" dirty="0"/>
          </a:p>
        </p:txBody>
      </p:sp>
      <p:sp>
        <p:nvSpPr>
          <p:cNvPr id="9" name="مستطيل 8">
            <a:extLst>
              <a:ext uri="{FF2B5EF4-FFF2-40B4-BE49-F238E27FC236}">
                <a16:creationId xmlns="" xmlns:a16="http://schemas.microsoft.com/office/drawing/2014/main" id="{5F575FF5-2DE9-4F55-BC53-C366AB45DFE8}"/>
              </a:ext>
            </a:extLst>
          </p:cNvPr>
          <p:cNvSpPr/>
          <p:nvPr/>
        </p:nvSpPr>
        <p:spPr>
          <a:xfrm>
            <a:off x="6717359" y="3723862"/>
            <a:ext cx="4646023" cy="1512602"/>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r"/>
            <a:r>
              <a:rPr lang="ar-SA" sz="32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p>
          <a:p>
            <a:pPr algn="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1- يتخلص من القيم المتطرفة</a:t>
            </a:r>
          </a:p>
          <a:p>
            <a:pPr algn="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2- يمكن حسابه مع التوزيعات التكرارية </a:t>
            </a:r>
            <a:r>
              <a:rPr lang="ar-SA" sz="2800" b="1" dirty="0" err="1">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المفتوحه</a:t>
            </a: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p>
          <a:p>
            <a:pPr algn="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endPar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endParaRPr>
          </a:p>
        </p:txBody>
      </p:sp>
      <p:sp>
        <p:nvSpPr>
          <p:cNvPr id="10" name="مستطيل 9">
            <a:extLst>
              <a:ext uri="{FF2B5EF4-FFF2-40B4-BE49-F238E27FC236}">
                <a16:creationId xmlns="" xmlns:a16="http://schemas.microsoft.com/office/drawing/2014/main" id="{8770A9BB-A0A0-4554-9161-62312FF1D246}"/>
              </a:ext>
            </a:extLst>
          </p:cNvPr>
          <p:cNvSpPr/>
          <p:nvPr/>
        </p:nvSpPr>
        <p:spPr>
          <a:xfrm>
            <a:off x="828619" y="3723862"/>
            <a:ext cx="4646023" cy="1609344"/>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r"/>
            <a:r>
              <a:rPr lang="ar-SA" sz="32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1-  لا يأخذ جميع القيم في </a:t>
            </a:r>
            <a:r>
              <a:rPr lang="ar-SA" sz="2800" b="1" dirty="0" err="1">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الإعتبار</a:t>
            </a: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عند حسابه </a:t>
            </a:r>
          </a:p>
          <a:p>
            <a:pPr algn="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2-  لا يسهل التعامل معه في التحاليل الإحصائية </a:t>
            </a:r>
          </a:p>
        </p:txBody>
      </p:sp>
    </p:spTree>
    <p:extLst>
      <p:ext uri="{BB962C8B-B14F-4D97-AF65-F5344CB8AC3E}">
        <p14:creationId xmlns:p14="http://schemas.microsoft.com/office/powerpoint/2010/main" val="2838090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01427" y="1956816"/>
            <a:ext cx="7406640" cy="1472184"/>
          </a:xfrm>
        </p:spPr>
        <p:txBody>
          <a:bodyPr>
            <a:normAutofit/>
          </a:bodyPr>
          <a:lstStyle/>
          <a:p>
            <a:pPr algn="r"/>
            <a:r>
              <a:rPr lang="ar-SA" dirty="0"/>
              <a:t>التباين والانحراف المعياري </a:t>
            </a:r>
          </a:p>
        </p:txBody>
      </p:sp>
      <p:sp>
        <p:nvSpPr>
          <p:cNvPr id="3" name="عنوان فرعي 2"/>
          <p:cNvSpPr>
            <a:spLocks noGrp="1"/>
          </p:cNvSpPr>
          <p:nvPr>
            <p:ph type="subTitle" idx="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2811307" y="1165741"/>
            <a:ext cx="7498080" cy="5962672"/>
          </a:xfrm>
        </p:spPr>
        <p:txBody>
          <a:bodyPr>
            <a:normAutofit/>
          </a:bodyPr>
          <a:lstStyle/>
          <a:p>
            <a:r>
              <a:rPr lang="ar-SA" dirty="0"/>
              <a:t>الإنحراف المعياري : هو متوسط مربع إنحرافات القيم عن وسطها الحسابي , ويرمز له بالرمز ”</a:t>
            </a:r>
            <a:r>
              <a:rPr lang="en-US" dirty="0"/>
              <a:t>S</a:t>
            </a:r>
            <a:r>
              <a:rPr lang="ar-SA" dirty="0"/>
              <a:t>“ وهو الجذر التربيعي للتباين والذي يرمز له بالرمز“²</a:t>
            </a:r>
            <a:r>
              <a:rPr lang="en-US" dirty="0"/>
              <a:t>S</a:t>
            </a:r>
            <a:r>
              <a:rPr lang="ar-SA" dirty="0"/>
              <a:t>“ . أي ان , التباين = الإنحراف المعياري </a:t>
            </a:r>
          </a:p>
          <a:p>
            <a:pPr marL="0" indent="0">
              <a:buNone/>
            </a:pPr>
            <a:endParaRPr lang="ar-SA" dirty="0"/>
          </a:p>
          <a:p>
            <a:r>
              <a:rPr lang="ar-SA" dirty="0"/>
              <a:t>قانون التباين:</a:t>
            </a:r>
          </a:p>
          <a:p>
            <a:endParaRPr lang="ar-SA" dirty="0"/>
          </a:p>
          <a:p>
            <a:endParaRPr lang="ar-SA" dirty="0"/>
          </a:p>
          <a:p>
            <a:r>
              <a:rPr lang="ar-SA" dirty="0"/>
              <a:t>قانون الإنحراف المعياري:</a:t>
            </a:r>
          </a:p>
          <a:p>
            <a:endParaRPr lang="ar-SA" dirty="0"/>
          </a:p>
        </p:txBody>
      </p:sp>
      <p:sp>
        <p:nvSpPr>
          <p:cNvPr id="409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38810" y="2786059"/>
            <a:ext cx="1643074" cy="638177"/>
          </a:xfrm>
          <a:prstGeom prst="rect">
            <a:avLst/>
          </a:prstGeom>
          <a:noFill/>
        </p:spPr>
      </p:pic>
      <p:sp>
        <p:nvSpPr>
          <p:cNvPr id="4099" name="Rectangle 3"/>
          <p:cNvSpPr>
            <a:spLocks noChangeArrowheads="1"/>
          </p:cNvSpPr>
          <p:nvPr/>
        </p:nvSpPr>
        <p:spPr bwMode="auto">
          <a:xfrm>
            <a:off x="10483270" y="6249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pPr>
            <a:endParaRPr lang="ar-SA">
              <a:latin typeface="Arial" pitchFamily="34" charset="0"/>
              <a:cs typeface="Arial" pitchFamily="34" charset="0"/>
            </a:endParaRPr>
          </a:p>
        </p:txBody>
      </p:sp>
      <p:sp>
        <p:nvSpPr>
          <p:cNvPr id="4101"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10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24431" y="4786323"/>
            <a:ext cx="1733555" cy="952503"/>
          </a:xfrm>
          <a:prstGeom prst="rect">
            <a:avLst/>
          </a:prstGeom>
          <a:noFill/>
        </p:spPr>
      </p:pic>
      <p:sp>
        <p:nvSpPr>
          <p:cNvPr id="4102" name="Rectangle 6"/>
          <p:cNvSpPr>
            <a:spLocks noChangeArrowheads="1"/>
          </p:cNvSpPr>
          <p:nvPr/>
        </p:nvSpPr>
        <p:spPr bwMode="auto">
          <a:xfrm>
            <a:off x="10483270" y="7964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pPr>
            <a:endParaRPr lang="ar-SA">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097"/>
                                        </p:tgtEl>
                                        <p:attrNameLst>
                                          <p:attrName>style.visibility</p:attrName>
                                        </p:attrNameLst>
                                      </p:cBhvr>
                                      <p:to>
                                        <p:strVal val="visible"/>
                                      </p:to>
                                    </p:set>
                                    <p:animEffect transition="in" filter="checkerboard(across)">
                                      <p:cBhvr>
                                        <p:cTn id="18" dur="500"/>
                                        <p:tgtEl>
                                          <p:spTgt spid="409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diamond(in)">
                                      <p:cBhvr>
                                        <p:cTn id="28"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49662" y="895328"/>
            <a:ext cx="8290778" cy="5962672"/>
          </a:xfrm>
        </p:spPr>
        <p:txBody>
          <a:bodyPr>
            <a:normAutofit/>
          </a:bodyPr>
          <a:lstStyle/>
          <a:p>
            <a:r>
              <a:rPr lang="ar-SA" dirty="0"/>
              <a:t>خصائص الإنحراف المعياري:</a:t>
            </a:r>
          </a:p>
          <a:p>
            <a:r>
              <a:rPr lang="ar-SA" dirty="0"/>
              <a:t>1-إذا طرحنا أو جمعنا مقدار ثابت من جميع القيم فإن الإنحراف المعياري الجديد بعد الجمع أو الطرح هو نفس الإنحراف المعياري قبل الجمع والطرح وكذلك بالنسبة إلى التباين.</a:t>
            </a:r>
          </a:p>
          <a:p>
            <a:r>
              <a:rPr lang="ar-SA" dirty="0"/>
              <a:t>2-إذا ضربنا أو قسمنا مقدار ثابت وليكن </a:t>
            </a:r>
            <a:r>
              <a:rPr lang="en-US" dirty="0"/>
              <a:t>a</a:t>
            </a:r>
            <a:r>
              <a:rPr lang="ar-SA" dirty="0"/>
              <a:t> من جميع القيم فإن الإنحراف المعياري الجديد بعد الضرب أو القسمة يساوي الإنحراف المعياري قبل الجمع أو الطرح مضروباً أو مقسوماً في </a:t>
            </a:r>
            <a:r>
              <a:rPr lang="en-US" dirty="0"/>
              <a:t>a</a:t>
            </a:r>
            <a:r>
              <a:rPr lang="ar-SA" dirty="0"/>
              <a:t> .</a:t>
            </a:r>
          </a:p>
          <a:p>
            <a:r>
              <a:rPr lang="ar-SA" dirty="0"/>
              <a:t>3- إذا ضربنا أو قسمنا مقدار ثابت وليكن </a:t>
            </a:r>
            <a:r>
              <a:rPr lang="en-US" dirty="0"/>
              <a:t>a</a:t>
            </a:r>
            <a:r>
              <a:rPr lang="ar-SA" dirty="0"/>
              <a:t> من جميع القيم فإن التباين الجديد بعد الضرب أو القسمة يساوي التباين قبل الجمع أو الطرح مضروباً أو مقسوماً في </a:t>
            </a:r>
            <a:r>
              <a:rPr lang="ar-SA" dirty="0">
                <a:latin typeface="Cambria Math"/>
                <a:ea typeface="Cambria Math"/>
              </a:rPr>
              <a:t>²</a:t>
            </a:r>
            <a:r>
              <a:rPr lang="en-US" dirty="0">
                <a:latin typeface="Cambria Math"/>
                <a:ea typeface="Cambria Math"/>
              </a:rPr>
              <a:t>a </a:t>
            </a:r>
            <a:r>
              <a:rPr lang="ar-SA" dirty="0">
                <a:latin typeface="Cambria Math"/>
                <a:ea typeface="Cambria Math"/>
              </a:rPr>
              <a:t> أي أن :</a:t>
            </a:r>
          </a:p>
          <a:p>
            <a:pPr>
              <a:buNone/>
            </a:pPr>
            <a:r>
              <a:rPr lang="ar-SA" dirty="0">
                <a:latin typeface="Cambria Math"/>
                <a:ea typeface="Cambria Math"/>
              </a:rPr>
              <a:t>التباين ”الجديد“=التباين قبل الضرب *</a:t>
            </a:r>
            <a:r>
              <a:rPr lang="en-US" dirty="0">
                <a:latin typeface="Cambria Math"/>
                <a:ea typeface="Cambria Math"/>
              </a:rPr>
              <a:t>a</a:t>
            </a:r>
            <a:r>
              <a:rPr lang="ar-SA" dirty="0">
                <a:latin typeface="Cambria Math"/>
                <a:ea typeface="Cambria Math"/>
              </a:rPr>
              <a:t> </a:t>
            </a:r>
          </a:p>
          <a:p>
            <a:pPr>
              <a:buNone/>
            </a:pPr>
            <a:r>
              <a:rPr lang="ar-SA" dirty="0">
                <a:latin typeface="Cambria Math"/>
                <a:ea typeface="Cambria Math"/>
              </a:rPr>
              <a:t>التباين ”الجديد“=التباين قبل القسمة /²</a:t>
            </a:r>
            <a:r>
              <a:rPr lang="en-US" dirty="0">
                <a:latin typeface="Cambria Math"/>
                <a:ea typeface="Cambria Math"/>
              </a:rPr>
              <a:t>a</a:t>
            </a:r>
            <a:r>
              <a:rPr lang="ar-SA" dirty="0">
                <a:latin typeface="Cambria Math"/>
                <a:ea typeface="Cambria Math"/>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amond(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62784" y="1084924"/>
            <a:ext cx="8229600" cy="5840435"/>
          </a:xfrm>
        </p:spPr>
        <p:txBody>
          <a:bodyPr/>
          <a:lstStyle/>
          <a:p>
            <a:r>
              <a:rPr lang="ar-SA" dirty="0"/>
              <a:t>مثال\ </a:t>
            </a:r>
            <a:r>
              <a:rPr lang="ar-SA" dirty="0" err="1"/>
              <a:t>إحسبي</a:t>
            </a:r>
            <a:r>
              <a:rPr lang="ar-SA" dirty="0"/>
              <a:t> التباين للبيانات التالية:</a:t>
            </a:r>
          </a:p>
          <a:p>
            <a:pPr>
              <a:buNone/>
            </a:pPr>
            <a:r>
              <a:rPr lang="ar-SA" dirty="0"/>
              <a:t>1- التوزيع التكراري </a:t>
            </a:r>
          </a:p>
          <a:p>
            <a:pPr>
              <a:buNone/>
            </a:pPr>
            <a:endParaRPr lang="ar-SA" sz="1400" dirty="0"/>
          </a:p>
        </p:txBody>
      </p:sp>
      <p:graphicFrame>
        <p:nvGraphicFramePr>
          <p:cNvPr id="4" name="جدول 3"/>
          <p:cNvGraphicFramePr>
            <a:graphicFrameLocks noGrp="1"/>
          </p:cNvGraphicFramePr>
          <p:nvPr>
            <p:extLst>
              <p:ext uri="{D42A27DB-BD31-4B8C-83A1-F6EECF244321}">
                <p14:modId xmlns:p14="http://schemas.microsoft.com/office/powerpoint/2010/main" val="34650240"/>
              </p:ext>
            </p:extLst>
          </p:nvPr>
        </p:nvGraphicFramePr>
        <p:xfrm>
          <a:off x="2905113" y="3018730"/>
          <a:ext cx="6762774" cy="2754346"/>
        </p:xfrm>
        <a:graphic>
          <a:graphicData uri="http://schemas.openxmlformats.org/drawingml/2006/table">
            <a:tbl>
              <a:tblPr rtl="1" firstRow="1" bandRow="1">
                <a:tableStyleId>{5940675A-B579-460E-94D1-54222C63F5DA}</a:tableStyleId>
              </a:tblPr>
              <a:tblGrid>
                <a:gridCol w="1127129">
                  <a:extLst>
                    <a:ext uri="{9D8B030D-6E8A-4147-A177-3AD203B41FA5}">
                      <a16:colId xmlns="" xmlns:a16="http://schemas.microsoft.com/office/drawing/2014/main" val="20000"/>
                    </a:ext>
                  </a:extLst>
                </a:gridCol>
                <a:gridCol w="1127129">
                  <a:extLst>
                    <a:ext uri="{9D8B030D-6E8A-4147-A177-3AD203B41FA5}">
                      <a16:colId xmlns="" xmlns:a16="http://schemas.microsoft.com/office/drawing/2014/main" val="20001"/>
                    </a:ext>
                  </a:extLst>
                </a:gridCol>
                <a:gridCol w="1127129">
                  <a:extLst>
                    <a:ext uri="{9D8B030D-6E8A-4147-A177-3AD203B41FA5}">
                      <a16:colId xmlns="" xmlns:a16="http://schemas.microsoft.com/office/drawing/2014/main" val="20002"/>
                    </a:ext>
                  </a:extLst>
                </a:gridCol>
                <a:gridCol w="1127129">
                  <a:extLst>
                    <a:ext uri="{9D8B030D-6E8A-4147-A177-3AD203B41FA5}">
                      <a16:colId xmlns="" xmlns:a16="http://schemas.microsoft.com/office/drawing/2014/main" val="20003"/>
                    </a:ext>
                  </a:extLst>
                </a:gridCol>
                <a:gridCol w="1127129">
                  <a:extLst>
                    <a:ext uri="{9D8B030D-6E8A-4147-A177-3AD203B41FA5}">
                      <a16:colId xmlns="" xmlns:a16="http://schemas.microsoft.com/office/drawing/2014/main" val="20004"/>
                    </a:ext>
                  </a:extLst>
                </a:gridCol>
                <a:gridCol w="1127129">
                  <a:extLst>
                    <a:ext uri="{9D8B030D-6E8A-4147-A177-3AD203B41FA5}">
                      <a16:colId xmlns="" xmlns:a16="http://schemas.microsoft.com/office/drawing/2014/main" val="20005"/>
                    </a:ext>
                  </a:extLst>
                </a:gridCol>
              </a:tblGrid>
              <a:tr h="571504">
                <a:tc>
                  <a:txBody>
                    <a:bodyPr/>
                    <a:lstStyle/>
                    <a:p>
                      <a:pPr algn="r" rtl="1">
                        <a:lnSpc>
                          <a:spcPct val="115000"/>
                        </a:lnSpc>
                        <a:spcAft>
                          <a:spcPts val="0"/>
                        </a:spcAft>
                        <a:tabLst>
                          <a:tab pos="1368425" algn="l"/>
                        </a:tabLst>
                      </a:pPr>
                      <a:endParaRPr lang="ar-SA" sz="1100" dirty="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endParaRPr lang="ar-SA" sz="110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endParaRPr lang="ar-SA" sz="1100" dirty="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endParaRPr lang="ar-SA" sz="110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endParaRPr lang="ar-SA" sz="1100" dirty="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endParaRPr lang="ar-SA" sz="1100" dirty="0">
                        <a:latin typeface="Calibri"/>
                        <a:ea typeface="Calibri"/>
                        <a:cs typeface="Arial"/>
                      </a:endParaRPr>
                    </a:p>
                  </a:txBody>
                  <a:tcPr marL="68580" marR="68580" marT="0" marB="0"/>
                </a:tc>
                <a:extLst>
                  <a:ext uri="{0D108BD9-81ED-4DB2-BD59-A6C34878D82A}">
                    <a16:rowId xmlns="" xmlns:a16="http://schemas.microsoft.com/office/drawing/2014/main" val="10000"/>
                  </a:ext>
                </a:extLst>
              </a:tr>
              <a:tr h="1643074">
                <a:tc>
                  <a:txBody>
                    <a:bodyPr/>
                    <a:lstStyle/>
                    <a:p>
                      <a:pPr algn="ctr" rtl="0">
                        <a:lnSpc>
                          <a:spcPct val="115000"/>
                        </a:lnSpc>
                        <a:spcAft>
                          <a:spcPts val="0"/>
                        </a:spcAft>
                        <a:tabLst>
                          <a:tab pos="1368425" algn="l"/>
                        </a:tabLst>
                      </a:pPr>
                      <a:r>
                        <a:rPr lang="en-US" sz="1600">
                          <a:latin typeface="Calibri"/>
                          <a:ea typeface="Calibri"/>
                          <a:cs typeface="Arial"/>
                        </a:rPr>
                        <a:t>138.4448</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93.312</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0.9216</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94.7968</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117.9648</a:t>
                      </a:r>
                      <a:endParaRPr lang="en-US" sz="110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r>
                        <a:rPr lang="en-US" sz="1600">
                          <a:latin typeface="Calibri"/>
                          <a:ea typeface="Calibri"/>
                          <a:cs typeface="Arial"/>
                        </a:rPr>
                        <a:t>69.2224</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18.6624</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0.1024</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13.5424</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58.9824</a:t>
                      </a:r>
                      <a:endParaRPr lang="en-US" sz="110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r>
                        <a:rPr lang="en-US" sz="1600">
                          <a:latin typeface="Calibri"/>
                          <a:ea typeface="Calibri"/>
                          <a:cs typeface="Arial"/>
                        </a:rPr>
                        <a:t>-8.32</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-4.32</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-0.32</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3.68</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7.68</a:t>
                      </a:r>
                      <a:endParaRPr lang="en-US" sz="1100">
                        <a:latin typeface="Calibri"/>
                        <a:ea typeface="Calibri"/>
                        <a:cs typeface="Arial"/>
                      </a:endParaRPr>
                    </a:p>
                  </a:txBody>
                  <a:tcPr marL="68580" marR="68580" marT="0" marB="0"/>
                </a:tc>
                <a:tc>
                  <a:txBody>
                    <a:bodyPr/>
                    <a:lstStyle/>
                    <a:p>
                      <a:pPr algn="ctr" rtl="0">
                        <a:lnSpc>
                          <a:spcPct val="115000"/>
                        </a:lnSpc>
                        <a:spcAft>
                          <a:spcPts val="0"/>
                        </a:spcAft>
                        <a:tabLst>
                          <a:tab pos="1368425" algn="l"/>
                        </a:tabLst>
                      </a:pPr>
                      <a:r>
                        <a:rPr lang="en-US" sz="1600" dirty="0">
                          <a:latin typeface="Calibri"/>
                          <a:ea typeface="Calibri"/>
                          <a:cs typeface="Arial"/>
                        </a:rPr>
                        <a:t>6</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35</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99</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105</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38</a:t>
                      </a:r>
                      <a:endParaRPr lang="en-US" sz="1100" dirty="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r>
                        <a:rPr lang="en-US" sz="1600">
                          <a:latin typeface="Calibri"/>
                          <a:ea typeface="Calibri"/>
                          <a:cs typeface="Arial"/>
                        </a:rPr>
                        <a:t>2</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5</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9</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7</a:t>
                      </a:r>
                      <a:endParaRPr lang="en-US" sz="1100">
                        <a:latin typeface="Calibri"/>
                        <a:ea typeface="Calibri"/>
                        <a:cs typeface="Arial"/>
                      </a:endParaRPr>
                    </a:p>
                    <a:p>
                      <a:pPr algn="ctr" rtl="1">
                        <a:lnSpc>
                          <a:spcPct val="115000"/>
                        </a:lnSpc>
                        <a:spcAft>
                          <a:spcPts val="0"/>
                        </a:spcAft>
                        <a:tabLst>
                          <a:tab pos="1368425" algn="l"/>
                        </a:tabLst>
                      </a:pPr>
                      <a:r>
                        <a:rPr lang="en-US" sz="1600">
                          <a:latin typeface="Calibri"/>
                          <a:ea typeface="Calibri"/>
                          <a:cs typeface="Arial"/>
                        </a:rPr>
                        <a:t>2</a:t>
                      </a:r>
                      <a:endParaRPr lang="en-US" sz="110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r>
                        <a:rPr lang="en-US" sz="1600" dirty="0">
                          <a:latin typeface="Calibri"/>
                          <a:ea typeface="Calibri"/>
                          <a:cs typeface="Arial"/>
                        </a:rPr>
                        <a:t>3</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7</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11</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16</a:t>
                      </a:r>
                      <a:endParaRPr lang="en-US" sz="1100" dirty="0">
                        <a:latin typeface="Calibri"/>
                        <a:ea typeface="Calibri"/>
                        <a:cs typeface="Arial"/>
                      </a:endParaRPr>
                    </a:p>
                    <a:p>
                      <a:pPr algn="ctr" rtl="1">
                        <a:lnSpc>
                          <a:spcPct val="115000"/>
                        </a:lnSpc>
                        <a:spcAft>
                          <a:spcPts val="0"/>
                        </a:spcAft>
                        <a:tabLst>
                          <a:tab pos="1368425" algn="l"/>
                        </a:tabLst>
                      </a:pPr>
                      <a:r>
                        <a:rPr lang="en-US" sz="1600" dirty="0">
                          <a:latin typeface="Calibri"/>
                          <a:ea typeface="Calibri"/>
                          <a:cs typeface="Arial"/>
                        </a:rPr>
                        <a:t>19</a:t>
                      </a:r>
                      <a:endParaRPr lang="en-US" sz="1100" dirty="0">
                        <a:latin typeface="Calibri"/>
                        <a:ea typeface="Calibri"/>
                        <a:cs typeface="Arial"/>
                      </a:endParaRPr>
                    </a:p>
                  </a:txBody>
                  <a:tcPr marL="68580" marR="68580" marT="0" marB="0"/>
                </a:tc>
                <a:extLst>
                  <a:ext uri="{0D108BD9-81ED-4DB2-BD59-A6C34878D82A}">
                    <a16:rowId xmlns="" xmlns:a16="http://schemas.microsoft.com/office/drawing/2014/main" val="10001"/>
                  </a:ext>
                </a:extLst>
              </a:tr>
              <a:tr h="539768">
                <a:tc>
                  <a:txBody>
                    <a:bodyPr/>
                    <a:lstStyle/>
                    <a:p>
                      <a:pPr algn="ctr" rtl="1">
                        <a:lnSpc>
                          <a:spcPct val="115000"/>
                        </a:lnSpc>
                        <a:spcAft>
                          <a:spcPts val="0"/>
                        </a:spcAft>
                        <a:tabLst>
                          <a:tab pos="1368425" algn="l"/>
                        </a:tabLst>
                      </a:pPr>
                      <a:r>
                        <a:rPr lang="en-US" sz="1600">
                          <a:latin typeface="Calibri"/>
                          <a:ea typeface="Calibri"/>
                          <a:cs typeface="Arial"/>
                        </a:rPr>
                        <a:t>445.44</a:t>
                      </a:r>
                      <a:endParaRPr lang="en-US" sz="1100">
                        <a:latin typeface="Calibri"/>
                        <a:ea typeface="Calibri"/>
                        <a:cs typeface="Arial"/>
                      </a:endParaRPr>
                    </a:p>
                  </a:txBody>
                  <a:tcPr marL="68580" marR="68580" marT="0" marB="0"/>
                </a:tc>
                <a:tc>
                  <a:txBody>
                    <a:bodyPr/>
                    <a:lstStyle/>
                    <a:p>
                      <a:pPr algn="r" rtl="1">
                        <a:lnSpc>
                          <a:spcPct val="115000"/>
                        </a:lnSpc>
                        <a:spcAft>
                          <a:spcPts val="0"/>
                        </a:spcAft>
                        <a:tabLst>
                          <a:tab pos="1368425" algn="l"/>
                        </a:tabLst>
                      </a:pPr>
                      <a:endParaRPr lang="ar-SA" sz="1100">
                        <a:latin typeface="Calibri"/>
                        <a:ea typeface="Calibri"/>
                        <a:cs typeface="Arial"/>
                      </a:endParaRPr>
                    </a:p>
                  </a:txBody>
                  <a:tcPr marL="68580" marR="68580" marT="0" marB="0"/>
                </a:tc>
                <a:tc>
                  <a:txBody>
                    <a:bodyPr/>
                    <a:lstStyle/>
                    <a:p>
                      <a:pPr algn="r" rtl="1">
                        <a:lnSpc>
                          <a:spcPct val="115000"/>
                        </a:lnSpc>
                        <a:spcAft>
                          <a:spcPts val="0"/>
                        </a:spcAft>
                        <a:tabLst>
                          <a:tab pos="1368425" algn="l"/>
                        </a:tabLst>
                      </a:pPr>
                      <a:endParaRPr lang="ar-SA" sz="1100" dirty="0">
                        <a:latin typeface="Calibri"/>
                        <a:ea typeface="Calibri"/>
                        <a:cs typeface="Arial"/>
                      </a:endParaRPr>
                    </a:p>
                  </a:txBody>
                  <a:tcPr marL="68580" marR="68580" marT="0" marB="0"/>
                </a:tc>
                <a:tc>
                  <a:txBody>
                    <a:bodyPr/>
                    <a:lstStyle/>
                    <a:p>
                      <a:pPr algn="ctr" rtl="0">
                        <a:lnSpc>
                          <a:spcPct val="115000"/>
                        </a:lnSpc>
                        <a:spcAft>
                          <a:spcPts val="0"/>
                        </a:spcAft>
                        <a:tabLst>
                          <a:tab pos="1368425" algn="l"/>
                        </a:tabLst>
                      </a:pPr>
                      <a:r>
                        <a:rPr lang="en-US" sz="1600">
                          <a:latin typeface="Calibri"/>
                          <a:ea typeface="Calibri"/>
                          <a:cs typeface="Arial"/>
                        </a:rPr>
                        <a:t>283</a:t>
                      </a:r>
                      <a:endParaRPr lang="en-US" sz="110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r>
                        <a:rPr lang="en-US" sz="1600">
                          <a:latin typeface="Calibri"/>
                          <a:ea typeface="Calibri"/>
                          <a:cs typeface="Arial"/>
                        </a:rPr>
                        <a:t>25</a:t>
                      </a:r>
                      <a:endParaRPr lang="en-US" sz="1100">
                        <a:latin typeface="Calibri"/>
                        <a:ea typeface="Calibri"/>
                        <a:cs typeface="Arial"/>
                      </a:endParaRPr>
                    </a:p>
                  </a:txBody>
                  <a:tcPr marL="68580" marR="68580" marT="0" marB="0"/>
                </a:tc>
                <a:tc>
                  <a:txBody>
                    <a:bodyPr/>
                    <a:lstStyle/>
                    <a:p>
                      <a:pPr algn="ctr" rtl="1">
                        <a:lnSpc>
                          <a:spcPct val="115000"/>
                        </a:lnSpc>
                        <a:spcAft>
                          <a:spcPts val="0"/>
                        </a:spcAft>
                        <a:tabLst>
                          <a:tab pos="1368425" algn="l"/>
                        </a:tabLst>
                      </a:pPr>
                      <a:r>
                        <a:rPr lang="ar-SA" sz="1600" dirty="0">
                          <a:latin typeface="Calibri"/>
                          <a:ea typeface="Calibri"/>
                          <a:cs typeface="Arial"/>
                        </a:rPr>
                        <a:t>∑</a:t>
                      </a:r>
                      <a:endParaRPr lang="en-US" sz="1100" dirty="0">
                        <a:latin typeface="Calibri"/>
                        <a:ea typeface="Calibri"/>
                        <a:cs typeface="Arial"/>
                      </a:endParaRPr>
                    </a:p>
                  </a:txBody>
                  <a:tcPr marL="68580" marR="68580" marT="0" marB="0"/>
                </a:tc>
                <a:extLst>
                  <a:ext uri="{0D108BD9-81ED-4DB2-BD59-A6C34878D82A}">
                    <a16:rowId xmlns="" xmlns:a16="http://schemas.microsoft.com/office/drawing/2014/main" val="10002"/>
                  </a:ext>
                </a:extLst>
              </a:tr>
            </a:tbl>
          </a:graphicData>
        </a:graphic>
      </p:graphicFrame>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05725" y="3136000"/>
            <a:ext cx="523876" cy="288132"/>
          </a:xfrm>
          <a:prstGeom prst="rect">
            <a:avLst/>
          </a:prstGeom>
          <a:noFill/>
        </p:spPr>
      </p:pic>
      <p:sp>
        <p:nvSpPr>
          <p:cNvPr id="20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205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5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79695" y="3097219"/>
            <a:ext cx="204788" cy="365693"/>
          </a:xfrm>
          <a:prstGeom prst="rect">
            <a:avLst/>
          </a:prstGeom>
          <a:noFill/>
        </p:spPr>
      </p:pic>
      <p:sp>
        <p:nvSpPr>
          <p:cNvPr id="2056"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5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72429" y="3136000"/>
            <a:ext cx="233363" cy="343181"/>
          </a:xfrm>
          <a:prstGeom prst="rect">
            <a:avLst/>
          </a:prstGeom>
          <a:noFill/>
        </p:spPr>
      </p:pic>
      <p:sp>
        <p:nvSpPr>
          <p:cNvPr id="2058"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57"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58385" y="3114569"/>
            <a:ext cx="371476" cy="309563"/>
          </a:xfrm>
          <a:prstGeom prst="rect">
            <a:avLst/>
          </a:prstGeom>
          <a:noFill/>
        </p:spPr>
      </p:pic>
      <p:sp>
        <p:nvSpPr>
          <p:cNvPr id="2060"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59"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677666" y="3136000"/>
            <a:ext cx="730251" cy="328613"/>
          </a:xfrm>
          <a:prstGeom prst="rect">
            <a:avLst/>
          </a:prstGeom>
          <a:noFill/>
        </p:spPr>
      </p:pic>
      <p:sp>
        <p:nvSpPr>
          <p:cNvPr id="2064"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63"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797325" y="3136000"/>
            <a:ext cx="812603" cy="300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anim calcmode="lin" valueType="num">
                                      <p:cBhvr additive="base">
                                        <p:cTn id="23" dur="500" fill="hold"/>
                                        <p:tgtEl>
                                          <p:spTgt spid="2055"/>
                                        </p:tgtEl>
                                        <p:attrNameLst>
                                          <p:attrName>ppt_x</p:attrName>
                                        </p:attrNameLst>
                                      </p:cBhvr>
                                      <p:tavLst>
                                        <p:tav tm="0">
                                          <p:val>
                                            <p:strVal val="#ppt_x"/>
                                          </p:val>
                                        </p:tav>
                                        <p:tav tm="100000">
                                          <p:val>
                                            <p:strVal val="#ppt_x"/>
                                          </p:val>
                                        </p:tav>
                                      </p:tavLst>
                                    </p:anim>
                                    <p:anim calcmode="lin" valueType="num">
                                      <p:cBhvr additive="base">
                                        <p:cTn id="24"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ppt_x"/>
                                          </p:val>
                                        </p:tav>
                                        <p:tav tm="100000">
                                          <p:val>
                                            <p:strVal val="#ppt_x"/>
                                          </p:val>
                                        </p:tav>
                                      </p:tavLst>
                                    </p:anim>
                                    <p:anim calcmode="lin" valueType="num">
                                      <p:cBhvr additive="base">
                                        <p:cTn id="3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7"/>
                                        </p:tgtEl>
                                        <p:attrNameLst>
                                          <p:attrName>style.visibility</p:attrName>
                                        </p:attrNameLst>
                                      </p:cBhvr>
                                      <p:to>
                                        <p:strVal val="visible"/>
                                      </p:to>
                                    </p:set>
                                    <p:anim calcmode="lin" valueType="num">
                                      <p:cBhvr additive="base">
                                        <p:cTn id="35" dur="500" fill="hold"/>
                                        <p:tgtEl>
                                          <p:spTgt spid="2057"/>
                                        </p:tgtEl>
                                        <p:attrNameLst>
                                          <p:attrName>ppt_x</p:attrName>
                                        </p:attrNameLst>
                                      </p:cBhvr>
                                      <p:tavLst>
                                        <p:tav tm="0">
                                          <p:val>
                                            <p:strVal val="#ppt_x"/>
                                          </p:val>
                                        </p:tav>
                                        <p:tav tm="100000">
                                          <p:val>
                                            <p:strVal val="#ppt_x"/>
                                          </p:val>
                                        </p:tav>
                                      </p:tavLst>
                                    </p:anim>
                                    <p:anim calcmode="lin" valueType="num">
                                      <p:cBhvr additive="base">
                                        <p:cTn id="36"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49"/>
                                        </p:tgtEl>
                                        <p:attrNameLst>
                                          <p:attrName>style.visibility</p:attrName>
                                        </p:attrNameLst>
                                      </p:cBhvr>
                                      <p:to>
                                        <p:strVal val="visible"/>
                                      </p:to>
                                    </p:set>
                                    <p:anim calcmode="lin" valueType="num">
                                      <p:cBhvr additive="base">
                                        <p:cTn id="41" dur="500" fill="hold"/>
                                        <p:tgtEl>
                                          <p:spTgt spid="2049"/>
                                        </p:tgtEl>
                                        <p:attrNameLst>
                                          <p:attrName>ppt_x</p:attrName>
                                        </p:attrNameLst>
                                      </p:cBhvr>
                                      <p:tavLst>
                                        <p:tav tm="0">
                                          <p:val>
                                            <p:strVal val="#ppt_x"/>
                                          </p:val>
                                        </p:tav>
                                        <p:tav tm="100000">
                                          <p:val>
                                            <p:strVal val="#ppt_x"/>
                                          </p:val>
                                        </p:tav>
                                      </p:tavLst>
                                    </p:anim>
                                    <p:anim calcmode="lin" valueType="num">
                                      <p:cBhvr additive="base">
                                        <p:cTn id="4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9"/>
                                        </p:tgtEl>
                                        <p:attrNameLst>
                                          <p:attrName>style.visibility</p:attrName>
                                        </p:attrNameLst>
                                      </p:cBhvr>
                                      <p:to>
                                        <p:strVal val="visible"/>
                                      </p:to>
                                    </p:set>
                                    <p:anim calcmode="lin" valueType="num">
                                      <p:cBhvr additive="base">
                                        <p:cTn id="47" dur="500" fill="hold"/>
                                        <p:tgtEl>
                                          <p:spTgt spid="2059"/>
                                        </p:tgtEl>
                                        <p:attrNameLst>
                                          <p:attrName>ppt_x</p:attrName>
                                        </p:attrNameLst>
                                      </p:cBhvr>
                                      <p:tavLst>
                                        <p:tav tm="0">
                                          <p:val>
                                            <p:strVal val="#ppt_x"/>
                                          </p:val>
                                        </p:tav>
                                        <p:tav tm="100000">
                                          <p:val>
                                            <p:strVal val="#ppt_x"/>
                                          </p:val>
                                        </p:tav>
                                      </p:tavLst>
                                    </p:anim>
                                    <p:anim calcmode="lin" valueType="num">
                                      <p:cBhvr additive="base">
                                        <p:cTn id="48"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63"/>
                                        </p:tgtEl>
                                        <p:attrNameLst>
                                          <p:attrName>style.visibility</p:attrName>
                                        </p:attrNameLst>
                                      </p:cBhvr>
                                      <p:to>
                                        <p:strVal val="visible"/>
                                      </p:to>
                                    </p:set>
                                    <p:anim calcmode="lin" valueType="num">
                                      <p:cBhvr additive="base">
                                        <p:cTn id="53" dur="500" fill="hold"/>
                                        <p:tgtEl>
                                          <p:spTgt spid="2063"/>
                                        </p:tgtEl>
                                        <p:attrNameLst>
                                          <p:attrName>ppt_x</p:attrName>
                                        </p:attrNameLst>
                                      </p:cBhvr>
                                      <p:tavLst>
                                        <p:tav tm="0">
                                          <p:val>
                                            <p:strVal val="#ppt_x"/>
                                          </p:val>
                                        </p:tav>
                                        <p:tav tm="100000">
                                          <p:val>
                                            <p:strVal val="#ppt_x"/>
                                          </p:val>
                                        </p:tav>
                                      </p:tavLst>
                                    </p:anim>
                                    <p:anim calcmode="lin" valueType="num">
                                      <p:cBhvr additive="base">
                                        <p:cTn id="54" dur="500" fill="hold"/>
                                        <p:tgtEl>
                                          <p:spTgt spid="2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8094218" y="943499"/>
            <a:ext cx="3232150" cy="5962650"/>
          </a:xfrm>
        </p:spPr>
        <p:txBody>
          <a:bodyPr/>
          <a:lstStyle/>
          <a:p>
            <a:pPr>
              <a:buNone/>
            </a:pPr>
            <a:r>
              <a:rPr lang="ar-SA" dirty="0"/>
              <a:t>الوسط الحسابي :</a:t>
            </a:r>
          </a:p>
          <a:p>
            <a:pPr>
              <a:buNone/>
            </a:pPr>
            <a:endParaRPr lang="ar-SA" dirty="0"/>
          </a:p>
          <a:p>
            <a:pPr>
              <a:buNone/>
            </a:pPr>
            <a:endParaRPr lang="ar-SA" dirty="0"/>
          </a:p>
          <a:p>
            <a:pPr>
              <a:buNone/>
            </a:pPr>
            <a:r>
              <a:rPr lang="ar-SA" dirty="0"/>
              <a:t>*التباين* التوزيع التكراري:</a:t>
            </a:r>
          </a:p>
          <a:p>
            <a:pPr>
              <a:buNone/>
            </a:pPr>
            <a:endParaRPr lang="ar-SA" dirty="0"/>
          </a:p>
          <a:p>
            <a:pPr>
              <a:buNone/>
            </a:pPr>
            <a:endParaRPr lang="ar-SA" dirty="0"/>
          </a:p>
          <a:p>
            <a:pPr>
              <a:buNone/>
            </a:pPr>
            <a:endParaRPr lang="ar-SA" dirty="0"/>
          </a:p>
          <a:p>
            <a:pPr algn="ctr">
              <a:buNone/>
            </a:pPr>
            <a:endParaRPr lang="ar-SA" dirty="0"/>
          </a:p>
          <a:p>
            <a:pPr>
              <a:buNone/>
            </a:pPr>
            <a:endParaRPr lang="ar-SA" dirty="0"/>
          </a:p>
          <a:p>
            <a:pPr>
              <a:buNone/>
            </a:pPr>
            <a:endParaRPr lang="ar-SA" dirty="0"/>
          </a:p>
          <a:p>
            <a:pPr algn="ctr">
              <a:buNone/>
            </a:pPr>
            <a:endParaRPr lang="ar-SA" dirty="0"/>
          </a:p>
        </p:txBody>
      </p:sp>
      <p:sp>
        <p:nvSpPr>
          <p:cNvPr id="102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32081" y="1258078"/>
            <a:ext cx="1762137" cy="571504"/>
          </a:xfrm>
          <a:prstGeom prst="rect">
            <a:avLst/>
          </a:prstGeom>
          <a:noFill/>
        </p:spPr>
      </p:pic>
      <p:sp>
        <p:nvSpPr>
          <p:cNvPr id="1027" name="Rectangle 3"/>
          <p:cNvSpPr>
            <a:spLocks noChangeArrowheads="1"/>
          </p:cNvSpPr>
          <p:nvPr/>
        </p:nvSpPr>
        <p:spPr bwMode="auto">
          <a:xfrm>
            <a:off x="10483270" y="615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pPr>
            <a:endParaRPr lang="ar-SA">
              <a:latin typeface="Arial" pitchFamily="34" charset="0"/>
              <a:cs typeface="Arial" pitchFamily="34" charset="0"/>
            </a:endParaRPr>
          </a:p>
        </p:txBody>
      </p:sp>
      <p:sp>
        <p:nvSpPr>
          <p:cNvPr id="1029"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81422" y="2214555"/>
            <a:ext cx="2000264" cy="645247"/>
          </a:xfrm>
          <a:prstGeom prst="rect">
            <a:avLst/>
          </a:prstGeom>
          <a:noFill/>
        </p:spPr>
      </p:pic>
      <p:sp>
        <p:nvSpPr>
          <p:cNvPr id="1031" name="Rectangle 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95737" y="3286124"/>
            <a:ext cx="2375313" cy="642942"/>
          </a:xfrm>
          <a:prstGeom prst="rect">
            <a:avLst/>
          </a:prstGeom>
          <a:noFill/>
        </p:spPr>
      </p:pic>
      <p:sp>
        <p:nvSpPr>
          <p:cNvPr id="1032" name="Rectangle 8"/>
          <p:cNvSpPr>
            <a:spLocks noChangeArrowheads="1"/>
          </p:cNvSpPr>
          <p:nvPr/>
        </p:nvSpPr>
        <p:spPr bwMode="auto">
          <a:xfrm>
            <a:off x="10483270" y="615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tabLst>
                <a:tab pos="1368425" algn="l"/>
              </a:tabLst>
            </a:pPr>
            <a:endParaRPr lang="ar-SA">
              <a:latin typeface="Arial" pitchFamily="34" charset="0"/>
              <a:cs typeface="Arial" pitchFamily="34" charset="0"/>
            </a:endParaRPr>
          </a:p>
        </p:txBody>
      </p:sp>
      <p:sp>
        <p:nvSpPr>
          <p:cNvPr id="1034" name="Rectangle 10"/>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167174" y="4857761"/>
            <a:ext cx="2500330" cy="456409"/>
          </a:xfrm>
          <a:prstGeom prst="rect">
            <a:avLst/>
          </a:prstGeom>
          <a:noFill/>
        </p:spPr>
      </p:pic>
      <p:sp>
        <p:nvSpPr>
          <p:cNvPr id="1035" name="Rectangle 11"/>
          <p:cNvSpPr>
            <a:spLocks noChangeArrowheads="1"/>
          </p:cNvSpPr>
          <p:nvPr/>
        </p:nvSpPr>
        <p:spPr bwMode="auto">
          <a:xfrm>
            <a:off x="10483270" y="4916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tabLst>
                <a:tab pos="1368425" algn="l"/>
              </a:tabLst>
            </a:pPr>
            <a:endParaRPr lang="ar-SA">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checkerboard(across)">
                                      <p:cBhvr>
                                        <p:cTn id="13" dur="500"/>
                                        <p:tgtEl>
                                          <p:spTgt spid="10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checkerboard(across)">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checkerboard(across)">
                                      <p:cBhvr>
                                        <p:cTn id="29" dur="5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033"/>
                                        </p:tgtEl>
                                        <p:attrNameLst>
                                          <p:attrName>style.visibility</p:attrName>
                                        </p:attrNameLst>
                                      </p:cBhvr>
                                      <p:to>
                                        <p:strVal val="visible"/>
                                      </p:to>
                                    </p:set>
                                    <p:animEffect transition="in" filter="checkerboard(across)">
                                      <p:cBhvr>
                                        <p:cTn id="34"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620256" y="789694"/>
            <a:ext cx="4504944" cy="5840435"/>
          </a:xfrm>
        </p:spPr>
        <p:txBody>
          <a:bodyPr/>
          <a:lstStyle/>
          <a:p>
            <a:r>
              <a:rPr lang="ar-SA" sz="2800" b="1" dirty="0"/>
              <a:t>2- </a:t>
            </a:r>
            <a:r>
              <a:rPr lang="en-US" sz="2800" b="1" dirty="0"/>
              <a:t>(7,5,8,4,9,7,2,)</a:t>
            </a:r>
            <a:endParaRPr lang="ar-SA" sz="2800" b="1" dirty="0"/>
          </a:p>
          <a:p>
            <a:pPr>
              <a:buNone/>
            </a:pPr>
            <a:r>
              <a:rPr lang="ar-SA" dirty="0"/>
              <a:t>الوسط الحسابي :</a:t>
            </a:r>
          </a:p>
          <a:p>
            <a:pPr>
              <a:buNone/>
            </a:pPr>
            <a:endParaRPr lang="ar-SA" dirty="0"/>
          </a:p>
          <a:p>
            <a:pPr>
              <a:buNone/>
            </a:pPr>
            <a:endParaRPr lang="ar-SA" dirty="0"/>
          </a:p>
          <a:p>
            <a:pPr>
              <a:buNone/>
            </a:pPr>
            <a:r>
              <a:rPr lang="ar-SA" dirty="0"/>
              <a:t>إنحرافات البيانات عن الوسط الحسابي هي :</a:t>
            </a:r>
          </a:p>
          <a:p>
            <a:pPr>
              <a:buNone/>
            </a:pPr>
            <a:endParaRPr lang="ar-SA" dirty="0"/>
          </a:p>
          <a:p>
            <a:pPr>
              <a:buNone/>
            </a:pPr>
            <a:endParaRPr lang="ar-SA" dirty="0"/>
          </a:p>
          <a:p>
            <a:pPr>
              <a:buNone/>
            </a:pPr>
            <a:r>
              <a:rPr lang="ar-SA" dirty="0"/>
              <a:t>مربعات الإنحرافات هي :</a:t>
            </a:r>
          </a:p>
          <a:p>
            <a:pPr>
              <a:buNone/>
            </a:pPr>
            <a:endParaRPr lang="ar-SA" dirty="0"/>
          </a:p>
          <a:p>
            <a:pPr>
              <a:buNone/>
            </a:pPr>
            <a:endParaRPr lang="ar-SA" dirty="0"/>
          </a:p>
          <a:p>
            <a:pPr>
              <a:buNone/>
            </a:pPr>
            <a:endParaRPr lang="ar-SA" dirty="0"/>
          </a:p>
          <a:p>
            <a:pPr>
              <a:buNone/>
            </a:pPr>
            <a:endParaRPr lang="ar-SA" dirty="0"/>
          </a:p>
          <a:p>
            <a:pPr>
              <a:buNone/>
            </a:pPr>
            <a:endParaRPr lang="ar-SA" dirty="0"/>
          </a:p>
        </p:txBody>
      </p:sp>
      <p:sp>
        <p:nvSpPr>
          <p:cNvPr id="3072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07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82259" y="1904669"/>
            <a:ext cx="4081475" cy="573957"/>
          </a:xfrm>
          <a:prstGeom prst="rect">
            <a:avLst/>
          </a:prstGeom>
          <a:noFill/>
        </p:spPr>
      </p:pic>
      <p:sp>
        <p:nvSpPr>
          <p:cNvPr id="30723" name="Rectangle 3"/>
          <p:cNvSpPr>
            <a:spLocks noChangeArrowheads="1"/>
          </p:cNvSpPr>
          <p:nvPr/>
        </p:nvSpPr>
        <p:spPr bwMode="auto">
          <a:xfrm>
            <a:off x="10483270" y="615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pPr>
            <a:endParaRPr lang="ar-SA">
              <a:latin typeface="Arial" pitchFamily="34" charset="0"/>
              <a:cs typeface="Arial" pitchFamily="34" charset="0"/>
            </a:endParaRPr>
          </a:p>
        </p:txBody>
      </p:sp>
      <p:sp>
        <p:nvSpPr>
          <p:cNvPr id="3072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30727" name="Rectangle 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0726"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77349" y="3659818"/>
            <a:ext cx="5795379" cy="357190"/>
          </a:xfrm>
          <a:prstGeom prst="rect">
            <a:avLst/>
          </a:prstGeom>
          <a:noFill/>
        </p:spPr>
      </p:pic>
      <p:sp>
        <p:nvSpPr>
          <p:cNvPr id="30729" name="Rectangle 9"/>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0728"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81554" y="4643446"/>
            <a:ext cx="2371740" cy="571504"/>
          </a:xfrm>
          <a:prstGeom prst="rect">
            <a:avLst/>
          </a:prstGeom>
          <a:noFill/>
        </p:spPr>
      </p:pic>
      <p:sp>
        <p:nvSpPr>
          <p:cNvPr id="30730" name="Rectangle 10"/>
          <p:cNvSpPr>
            <a:spLocks noChangeArrowheads="1"/>
          </p:cNvSpPr>
          <p:nvPr/>
        </p:nvSpPr>
        <p:spPr bwMode="auto">
          <a:xfrm>
            <a:off x="10483270" y="4630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tabLst>
                <a:tab pos="1368425" algn="l"/>
              </a:tabLst>
            </a:pPr>
            <a:endParaRPr lang="ar-SA">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0721"/>
                                        </p:tgtEl>
                                        <p:attrNameLst>
                                          <p:attrName>style.visibility</p:attrName>
                                        </p:attrNameLst>
                                      </p:cBhvr>
                                      <p:to>
                                        <p:strVal val="visible"/>
                                      </p:to>
                                    </p:set>
                                    <p:animEffect transition="in" filter="checkerboard(across)">
                                      <p:cBhvr>
                                        <p:cTn id="18" dur="500"/>
                                        <p:tgtEl>
                                          <p:spTgt spid="307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0726"/>
                                        </p:tgtEl>
                                        <p:attrNameLst>
                                          <p:attrName>style.visibility</p:attrName>
                                        </p:attrNameLst>
                                      </p:cBhvr>
                                      <p:to>
                                        <p:strVal val="visible"/>
                                      </p:to>
                                    </p:set>
                                    <p:animEffect transition="in" filter="checkerboard(across)">
                                      <p:cBhvr>
                                        <p:cTn id="29" dur="500"/>
                                        <p:tgtEl>
                                          <p:spTgt spid="307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0728"/>
                                        </p:tgtEl>
                                        <p:attrNameLst>
                                          <p:attrName>style.visibility</p:attrName>
                                        </p:attrNameLst>
                                      </p:cBhvr>
                                      <p:to>
                                        <p:strVal val="visible"/>
                                      </p:to>
                                    </p:set>
                                    <p:animEffect transition="in" filter="checkerboard(across)">
                                      <p:cBhvr>
                                        <p:cTn id="40"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070179" y="798702"/>
            <a:ext cx="2505456" cy="623677"/>
          </a:xfrm>
        </p:spPr>
        <p:txBody>
          <a:bodyPr>
            <a:normAutofit/>
          </a:bodyPr>
          <a:lstStyle/>
          <a:p>
            <a:r>
              <a:rPr lang="ar-SA" sz="2800" b="1" dirty="0"/>
              <a:t>التباين هو:</a:t>
            </a:r>
          </a:p>
          <a:p>
            <a:pPr>
              <a:buNone/>
            </a:pPr>
            <a:endParaRPr lang="ar-SA" sz="2800" b="1" dirty="0"/>
          </a:p>
        </p:txBody>
      </p:sp>
      <p:sp>
        <p:nvSpPr>
          <p:cNvPr id="3174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17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17529" y="1441406"/>
            <a:ext cx="3745715" cy="505040"/>
          </a:xfrm>
          <a:prstGeom prst="rect">
            <a:avLst/>
          </a:prstGeom>
          <a:noFill/>
        </p:spPr>
      </p:pic>
      <p:sp>
        <p:nvSpPr>
          <p:cNvPr id="31747" name="Rectangle 3"/>
          <p:cNvSpPr>
            <a:spLocks noChangeArrowheads="1"/>
          </p:cNvSpPr>
          <p:nvPr/>
        </p:nvSpPr>
        <p:spPr bwMode="auto">
          <a:xfrm>
            <a:off x="10483270" y="615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tabLst>
                <a:tab pos="1368425" algn="l"/>
              </a:tabLst>
            </a:pPr>
            <a:endParaRPr lang="ar-SA">
              <a:latin typeface="Arial" pitchFamily="34" charset="0"/>
              <a:cs typeface="Arial" pitchFamily="34" charset="0"/>
            </a:endParaRPr>
          </a:p>
        </p:txBody>
      </p:sp>
      <p:sp>
        <p:nvSpPr>
          <p:cNvPr id="3174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174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23125" y="2592506"/>
            <a:ext cx="1013121" cy="428628"/>
          </a:xfrm>
          <a:prstGeom prst="rect">
            <a:avLst/>
          </a:prstGeom>
          <a:noFill/>
        </p:spPr>
      </p:pic>
      <p:sp>
        <p:nvSpPr>
          <p:cNvPr id="31750" name="Rectangle 6"/>
          <p:cNvSpPr>
            <a:spLocks noChangeArrowheads="1"/>
          </p:cNvSpPr>
          <p:nvPr/>
        </p:nvSpPr>
        <p:spPr bwMode="auto">
          <a:xfrm>
            <a:off x="10483270" y="482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tabLst>
                <a:tab pos="1368425" algn="l"/>
              </a:tabLst>
            </a:pPr>
            <a:endParaRPr lang="ar-SA">
              <a:latin typeface="Arial" pitchFamily="34" charset="0"/>
              <a:cs typeface="Arial" pitchFamily="34" charset="0"/>
            </a:endParaRPr>
          </a:p>
        </p:txBody>
      </p:sp>
      <p:sp>
        <p:nvSpPr>
          <p:cNvPr id="31752" name="Rectangle 8"/>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175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53057" y="3773309"/>
            <a:ext cx="1753256" cy="423864"/>
          </a:xfrm>
          <a:prstGeom prst="rect">
            <a:avLst/>
          </a:prstGeom>
          <a:noFill/>
        </p:spPr>
      </p:pic>
      <p:sp>
        <p:nvSpPr>
          <p:cNvPr id="31753" name="Rectangle 9"/>
          <p:cNvSpPr>
            <a:spLocks noChangeArrowheads="1"/>
          </p:cNvSpPr>
          <p:nvPr/>
        </p:nvSpPr>
        <p:spPr bwMode="auto">
          <a:xfrm>
            <a:off x="10483270" y="482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defTabSz="914400" rtl="1" fontAlgn="base">
              <a:spcBef>
                <a:spcPct val="0"/>
              </a:spcBef>
              <a:spcAft>
                <a:spcPct val="0"/>
              </a:spcAft>
              <a:tabLst>
                <a:tab pos="1368425" algn="l"/>
              </a:tabLst>
            </a:pPr>
            <a:endParaRPr lang="ar-SA">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1745"/>
                                        </p:tgtEl>
                                        <p:attrNameLst>
                                          <p:attrName>style.visibility</p:attrName>
                                        </p:attrNameLst>
                                      </p:cBhvr>
                                      <p:to>
                                        <p:strVal val="visible"/>
                                      </p:to>
                                    </p:set>
                                    <p:animEffect transition="in" filter="box(in)">
                                      <p:cBhvr>
                                        <p:cTn id="13" dur="500"/>
                                        <p:tgtEl>
                                          <p:spTgt spid="317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1748"/>
                                        </p:tgtEl>
                                        <p:attrNameLst>
                                          <p:attrName>style.visibility</p:attrName>
                                        </p:attrNameLst>
                                      </p:cBhvr>
                                      <p:to>
                                        <p:strVal val="visible"/>
                                      </p:to>
                                    </p:set>
                                    <p:animEffect transition="in" filter="box(in)">
                                      <p:cBhvr>
                                        <p:cTn id="18" dur="500"/>
                                        <p:tgtEl>
                                          <p:spTgt spid="3174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box(in)">
                                      <p:cBhvr>
                                        <p:cTn id="23"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531937FF-B114-43B8-8C78-E52EDC43BD77}"/>
              </a:ext>
            </a:extLst>
          </p:cNvPr>
          <p:cNvSpPr/>
          <p:nvPr/>
        </p:nvSpPr>
        <p:spPr>
          <a:xfrm>
            <a:off x="7498080" y="1060704"/>
            <a:ext cx="3535680" cy="11094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مقاييس التشتت </a:t>
            </a:r>
          </a:p>
        </p:txBody>
      </p:sp>
      <p:sp>
        <p:nvSpPr>
          <p:cNvPr id="3" name="مربع نص 2">
            <a:extLst>
              <a:ext uri="{FF2B5EF4-FFF2-40B4-BE49-F238E27FC236}">
                <a16:creationId xmlns="" xmlns:a16="http://schemas.microsoft.com/office/drawing/2014/main" id="{C2C68BE1-AD1B-454A-AC62-BDC70F18942B}"/>
              </a:ext>
            </a:extLst>
          </p:cNvPr>
          <p:cNvSpPr txBox="1"/>
          <p:nvPr/>
        </p:nvSpPr>
        <p:spPr>
          <a:xfrm>
            <a:off x="3048000" y="3024878"/>
            <a:ext cx="7985760" cy="1323439"/>
          </a:xfrm>
          <a:prstGeom prst="rect">
            <a:avLst/>
          </a:prstGeom>
          <a:noFill/>
          <a:ln w="9525" cap="flat" cmpd="sng" algn="ctr">
            <a:solidFill>
              <a:schemeClr val="accent1"/>
            </a:solidFill>
            <a:prstDash val="solid"/>
            <a:round/>
            <a:headEnd type="none" w="med" len="med"/>
            <a:tailEnd type="none" w="med" len="med"/>
          </a:ln>
          <a:effectLst>
            <a:glow rad="101600">
              <a:schemeClr val="tx2">
                <a:lumMod val="50000"/>
                <a:lumOff val="50000"/>
                <a:alpha val="60000"/>
              </a:schemeClr>
            </a:glow>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accent1"/>
          </a:fontRef>
        </p:style>
        <p:txBody>
          <a:bodyPr wrap="square" rtlCol="1">
            <a:spAutoFit/>
          </a:bodyPr>
          <a:lstStyle/>
          <a:p>
            <a:pPr algn="r"/>
            <a:r>
              <a:rPr lang="ar-SA" sz="4000" dirty="0">
                <a:solidFill>
                  <a:schemeClr val="bg2">
                    <a:lumMod val="10000"/>
                  </a:schemeClr>
                </a:solidFill>
                <a:latin typeface="Microsoft Uighur" panose="02000000000000000000" pitchFamily="2" charset="-78"/>
                <a:cs typeface="Microsoft Uighur" panose="02000000000000000000" pitchFamily="2" charset="-78"/>
              </a:rPr>
              <a:t>مقاييس النزعة المركزية غير كافية للمقارنة بين طبيعة البيانات الإحصائية فبتالي وجدت مقاييس التشتت وهي :  </a:t>
            </a:r>
          </a:p>
        </p:txBody>
      </p:sp>
    </p:spTree>
    <p:extLst>
      <p:ext uri="{BB962C8B-B14F-4D97-AF65-F5344CB8AC3E}">
        <p14:creationId xmlns:p14="http://schemas.microsoft.com/office/powerpoint/2010/main" val="2424597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3"/>
                                        </p:tgtEl>
                                        <p:attrNameLst>
                                          <p:attrName>ppt_y</p:attrName>
                                        </p:attrNameLst>
                                      </p:cBhvr>
                                      <p:tavLst>
                                        <p:tav tm="0">
                                          <p:val>
                                            <p:strVal val="#ppt_y"/>
                                          </p:val>
                                        </p:tav>
                                        <p:tav tm="100000">
                                          <p:val>
                                            <p:strVal val="#ppt_y"/>
                                          </p:val>
                                        </p:tav>
                                      </p:tavLst>
                                    </p:anim>
                                    <p:anim calcmode="lin" valueType="num">
                                      <p:cBhvr>
                                        <p:cTn id="16"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cs typeface="Times New Roman"/>
              </a:rPr>
              <a:t>معامل الاختلاف</a:t>
            </a:r>
            <a:endParaRPr lang="ar-SA" dirty="0"/>
          </a:p>
        </p:txBody>
      </p:sp>
      <p:sp>
        <p:nvSpPr>
          <p:cNvPr id="3" name="عنوان فرعي 2"/>
          <p:cNvSpPr>
            <a:spLocks noGrp="1"/>
          </p:cNvSpPr>
          <p:nvPr>
            <p:ph type="subTitle" idx="1"/>
          </p:nvPr>
        </p:nvSpPr>
        <p:spPr/>
        <p:txBody>
          <a:bodyPr vert="horz" lIns="91440" tIns="45720" rIns="91440" bIns="45720" rtlCol="1" anchor="t">
            <a:normAutofit/>
          </a:bodyPr>
          <a:lstStyle/>
          <a:p>
            <a:r>
              <a:rPr lang="ar-SA" dirty="0">
                <a:cs typeface="Arial"/>
              </a:rPr>
              <a:t>هو مقياس لا يعتمد على وحدات المقارنة, ويستخدم ل ايجاد أي المتغيرين المجموعتين أكثر تشتتا أو اكثر اختلافا او اقل تجانسا ومثال على ذلك مقارنة الطول مع الوزن.</a:t>
            </a:r>
          </a:p>
        </p:txBody>
      </p:sp>
    </p:spTree>
    <p:extLst>
      <p:ext uri="{BB962C8B-B14F-4D97-AF65-F5344CB8AC3E}">
        <p14:creationId xmlns:p14="http://schemas.microsoft.com/office/powerpoint/2010/main" val="3039982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85DB0-621E-4F8F-B33A-1E8B03AEB1DD}"/>
              </a:ext>
            </a:extLst>
          </p:cNvPr>
          <p:cNvSpPr>
            <a:spLocks noGrp="1"/>
          </p:cNvSpPr>
          <p:nvPr>
            <p:ph type="title"/>
          </p:nvPr>
        </p:nvSpPr>
        <p:spPr/>
        <p:txBody>
          <a:bodyPr/>
          <a:lstStyle/>
          <a:p>
            <a:r>
              <a:rPr lang="ar-SA" dirty="0">
                <a:cs typeface="Times New Roman"/>
              </a:rPr>
              <a:t>ويرمز له بالرمز C.V</a:t>
            </a:r>
          </a:p>
        </p:txBody>
      </p:sp>
      <mc:AlternateContent xmlns:mc="http://schemas.openxmlformats.org/markup-compatibility/2006" xmlns:a14="http://schemas.microsoft.com/office/drawing/2010/main">
        <mc:Choice Requires="a14">
          <p:sp>
            <p:nvSpPr>
              <p:cNvPr id="3" name="عنصر نائب للمحتوى 2">
                <a:extLst>
                  <a:ext uri="{FF2B5EF4-FFF2-40B4-BE49-F238E27FC236}">
                    <a16:creationId xmlns="" xmlns:a16="http://schemas.microsoft.com/office/drawing/2014/main" id="{9D3D5986-4428-46FF-9DDF-7BEF376DA2A5}"/>
                  </a:ext>
                </a:extLst>
              </p:cNvPr>
              <p:cNvSpPr>
                <a:spLocks noGrp="1"/>
              </p:cNvSpPr>
              <p:nvPr>
                <p:ph idx="1"/>
              </p:nvPr>
            </p:nvSpPr>
            <p:spPr/>
            <p:txBody>
              <a:bodyPr vert="horz" lIns="91440" tIns="45720" rIns="91440" bIns="45720" rtlCol="1" anchor="t">
                <a:normAutofit fontScale="85000" lnSpcReduction="20000"/>
              </a:bodyPr>
              <a:lstStyle/>
              <a:p>
                <a:r>
                  <a:rPr lang="ar-SA" dirty="0">
                    <a:cs typeface="Arial"/>
                  </a:rPr>
                  <a:t>وتحسب قيمته بطريقتين:      </a:t>
                </a:r>
              </a:p>
              <a:p>
                <a:pPr marL="514350" indent="-514350">
                  <a:buFont typeface="+mj-lt"/>
                  <a:buAutoNum type="arabicPeriod"/>
                </a:pPr>
                <a:r>
                  <a:rPr lang="ar-SA" dirty="0">
                    <a:cs typeface="Arial"/>
                  </a:rPr>
                  <a:t>  معامل الاختلاف= الانحراف المعياري / الوسط الحسابي. </a:t>
                </a:r>
              </a:p>
              <a:p>
                <a:pPr marL="0" indent="0" algn="ctr">
                  <a:buNone/>
                </a:pPr>
                <a:endParaRPr lang="ar-SA" sz="2000" dirty="0">
                  <a:cs typeface="Arial"/>
                </a:endParaRPr>
              </a:p>
              <a:p>
                <a:pPr marL="0" indent="0" algn="ctr">
                  <a:buNone/>
                </a:pPr>
                <a:r>
                  <a:rPr lang="en-US" sz="2000" dirty="0">
                    <a:cs typeface="Arial"/>
                  </a:rPr>
                  <a:t>C.V =</a:t>
                </a:r>
                <a:r>
                  <a:rPr lang="ar-SA" sz="2000" dirty="0">
                    <a:cs typeface="Arial"/>
                  </a:rPr>
                  <a:t>      </a:t>
                </a:r>
              </a:p>
              <a:p>
                <a:pPr marL="0" indent="0" algn="ctr">
                  <a:buNone/>
                </a:pPr>
                <a:endParaRPr lang="ar-SA" sz="2000" dirty="0">
                  <a:cs typeface="Arial"/>
                </a:endParaRPr>
              </a:p>
              <a:p>
                <a:pPr marL="457200" indent="-457200">
                  <a:buFont typeface="+mj-lt"/>
                  <a:buAutoNum type="arabicPeriod" startAt="2"/>
                </a:pPr>
                <a:r>
                  <a:rPr lang="ar-SA" sz="2400" dirty="0">
                    <a:cs typeface="Arial"/>
                  </a:rPr>
                  <a:t>معامل الاختلاف = (الربيع الثالث – الربيع الأول)/(الربيع الثالث +ا لربيع الأول)  </a:t>
                </a:r>
              </a:p>
              <a:p>
                <a:pPr marL="0" indent="0" algn="ctr">
                  <a:buNone/>
                </a:pPr>
                <a:r>
                  <a:rPr lang="en-US" sz="2000" dirty="0">
                    <a:cs typeface="Arial"/>
                  </a:rPr>
                  <a:t>C.V = </a:t>
                </a:r>
                <a14:m>
                  <m:oMath xmlns:m="http://schemas.openxmlformats.org/officeDocument/2006/math">
                    <m:f>
                      <m:fPr>
                        <m:ctrlPr>
                          <a:rPr lang="en-US" sz="2000" i="1" smtClean="0">
                            <a:latin typeface="Cambria Math"/>
                            <a:cs typeface="Arial"/>
                          </a:rPr>
                        </m:ctrlPr>
                      </m:fPr>
                      <m:num>
                        <m:r>
                          <a:rPr lang="en-US" sz="2000" b="0" i="1" smtClean="0">
                            <a:latin typeface="Cambria Math" panose="02040503050406030204" pitchFamily="18" charset="0"/>
                            <a:cs typeface="Arial"/>
                          </a:rPr>
                          <m:t>𝑄</m:t>
                        </m:r>
                        <m:r>
                          <a:rPr lang="en-US" sz="2000" b="0" i="1" smtClean="0">
                            <a:latin typeface="Cambria Math" panose="02040503050406030204" pitchFamily="18" charset="0"/>
                            <a:cs typeface="Arial"/>
                          </a:rPr>
                          <m:t>3</m:t>
                        </m:r>
                        <m:r>
                          <a:rPr lang="en-US" sz="2000" b="0" i="1" smtClean="0">
                            <a:latin typeface="Cambria Math" panose="02040503050406030204" pitchFamily="18" charset="0"/>
                            <a:cs typeface="Arial"/>
                          </a:rPr>
                          <m:t>−</m:t>
                        </m:r>
                        <m:r>
                          <a:rPr lang="en-US" sz="2000" b="0" i="1" smtClean="0">
                            <a:latin typeface="Cambria Math" panose="02040503050406030204" pitchFamily="18" charset="0"/>
                            <a:cs typeface="Arial"/>
                          </a:rPr>
                          <m:t>𝑄</m:t>
                        </m:r>
                        <m:r>
                          <a:rPr lang="en-US" sz="2000" b="0" i="1" smtClean="0">
                            <a:latin typeface="Cambria Math" panose="02040503050406030204" pitchFamily="18" charset="0"/>
                            <a:cs typeface="Arial"/>
                          </a:rPr>
                          <m:t>1</m:t>
                        </m:r>
                      </m:num>
                      <m:den>
                        <m:r>
                          <a:rPr lang="en-US" sz="2000" b="0" i="1" smtClean="0">
                            <a:latin typeface="Cambria Math" panose="02040503050406030204" pitchFamily="18" charset="0"/>
                            <a:cs typeface="Arial"/>
                          </a:rPr>
                          <m:t>𝑄</m:t>
                        </m:r>
                        <m:r>
                          <a:rPr lang="en-US" sz="2000" b="0" i="1" smtClean="0">
                            <a:latin typeface="Cambria Math" panose="02040503050406030204" pitchFamily="18" charset="0"/>
                            <a:cs typeface="Arial"/>
                          </a:rPr>
                          <m:t>3</m:t>
                        </m:r>
                        <m:r>
                          <a:rPr lang="en-US" sz="2000" b="0" i="1" smtClean="0">
                            <a:latin typeface="Cambria Math" panose="02040503050406030204" pitchFamily="18" charset="0"/>
                            <a:cs typeface="Arial"/>
                          </a:rPr>
                          <m:t>+</m:t>
                        </m:r>
                        <m:r>
                          <a:rPr lang="en-US" sz="2000" b="0" i="1" smtClean="0">
                            <a:latin typeface="Cambria Math" panose="02040503050406030204" pitchFamily="18" charset="0"/>
                            <a:cs typeface="Arial"/>
                          </a:rPr>
                          <m:t>𝑄</m:t>
                        </m:r>
                        <m:r>
                          <a:rPr lang="en-US" sz="2000" b="0" i="1" smtClean="0">
                            <a:latin typeface="Cambria Math" panose="02040503050406030204" pitchFamily="18" charset="0"/>
                            <a:cs typeface="Arial"/>
                          </a:rPr>
                          <m:t>1</m:t>
                        </m:r>
                      </m:den>
                    </m:f>
                  </m:oMath>
                </a14:m>
                <a:r>
                  <a:rPr lang="ar-SA" sz="2000" dirty="0">
                    <a:cs typeface="Arial"/>
                  </a:rPr>
                  <a:t>    </a:t>
                </a:r>
              </a:p>
              <a:p>
                <a:pPr marL="0" indent="0" algn="ctr">
                  <a:buNone/>
                </a:pPr>
                <a:endParaRPr lang="ar-SA" sz="2000" dirty="0">
                  <a:cs typeface="Arial"/>
                </a:endParaRPr>
              </a:p>
              <a:p>
                <a:r>
                  <a:rPr lang="ar-SA" dirty="0">
                    <a:cs typeface="Arial"/>
                  </a:rPr>
                  <a:t>تستخدم أي الطريقتين حسب معطيات السؤال.</a:t>
                </a:r>
              </a:p>
            </p:txBody>
          </p:sp>
        </mc:Choice>
        <mc:Fallback xmlns="">
          <p:sp>
            <p:nvSpPr>
              <p:cNvPr id="3" name="عنصر نائب للمحتوى 2">
                <a:extLst>
                  <a:ext uri="{FF2B5EF4-FFF2-40B4-BE49-F238E27FC236}">
                    <a16:creationId xmlns:a16="http://schemas.microsoft.com/office/drawing/2014/main" id="{9D3D5986-4428-46FF-9DDF-7BEF376DA2A5}"/>
                  </a:ext>
                </a:extLst>
              </p:cNvPr>
              <p:cNvSpPr>
                <a:spLocks noGrp="1" noRot="1" noChangeAspect="1" noMove="1" noResize="1" noEditPoints="1" noAdjustHandles="1" noChangeArrowheads="1" noChangeShapeType="1" noTextEdit="1"/>
              </p:cNvSpPr>
              <p:nvPr>
                <p:ph idx="1"/>
              </p:nvPr>
            </p:nvSpPr>
            <p:spPr>
              <a:blipFill>
                <a:blip r:embed="rId2"/>
                <a:stretch>
                  <a:fillRect t="-3303" r="-889" b="-2752"/>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 name="مربع نص 3">
                <a:extLst>
                  <a:ext uri="{FF2B5EF4-FFF2-40B4-BE49-F238E27FC236}">
                    <a16:creationId xmlns="" xmlns:a16="http://schemas.microsoft.com/office/drawing/2014/main" id="{85ACCE59-92BA-4867-81EE-37E218955C1D}"/>
                  </a:ext>
                </a:extLst>
              </p:cNvPr>
              <p:cNvSpPr txBox="1"/>
              <p:nvPr/>
            </p:nvSpPr>
            <p:spPr>
              <a:xfrm>
                <a:off x="6096000" y="3108046"/>
                <a:ext cx="914400" cy="64190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SA" i="1" smtClean="0">
                              <a:latin typeface="Cambria Math"/>
                            </a:rPr>
                          </m:ctrlPr>
                        </m:fPr>
                        <m:num>
                          <m:r>
                            <a:rPr lang="en-US" b="0" i="1" smtClean="0">
                              <a:latin typeface="Cambria Math" panose="02040503050406030204" pitchFamily="18" charset="0"/>
                            </a:rPr>
                            <m:t>𝑆</m:t>
                          </m:r>
                        </m:num>
                        <m:den>
                          <m:acc>
                            <m:accPr>
                              <m:chr m:val="̅"/>
                              <m:ctrlPr>
                                <a:rPr lang="en-US" i="1">
                                  <a:latin typeface="Cambria Math"/>
                                </a:rPr>
                              </m:ctrlPr>
                            </m:accPr>
                            <m:e>
                              <m:r>
                                <a:rPr lang="en-US" b="0" i="1" smtClean="0">
                                  <a:latin typeface="Cambria Math" panose="02040503050406030204" pitchFamily="18" charset="0"/>
                                </a:rPr>
                                <m:t>𝑋</m:t>
                              </m:r>
                            </m:e>
                          </m:acc>
                        </m:den>
                      </m:f>
                    </m:oMath>
                  </m:oMathPara>
                </a14:m>
                <a:endParaRPr lang="ar-SA" dirty="0"/>
              </a:p>
            </p:txBody>
          </p:sp>
        </mc:Choice>
        <mc:Fallback xmlns="">
          <p:sp>
            <p:nvSpPr>
              <p:cNvPr id="4" name="مربع نص 3">
                <a:extLst>
                  <a:ext uri="{FF2B5EF4-FFF2-40B4-BE49-F238E27FC236}">
                    <a16:creationId xmlns:a16="http://schemas.microsoft.com/office/drawing/2014/main" id="{85ACCE59-92BA-4867-81EE-37E218955C1D}"/>
                  </a:ext>
                </a:extLst>
              </p:cNvPr>
              <p:cNvSpPr txBox="1">
                <a:spLocks noRot="1" noChangeAspect="1" noMove="1" noResize="1" noEditPoints="1" noAdjustHandles="1" noChangeArrowheads="1" noChangeShapeType="1" noTextEdit="1"/>
              </p:cNvSpPr>
              <p:nvPr/>
            </p:nvSpPr>
            <p:spPr>
              <a:xfrm>
                <a:off x="6096000" y="3108046"/>
                <a:ext cx="914400" cy="641907"/>
              </a:xfrm>
              <a:prstGeom prst="rect">
                <a:avLst/>
              </a:prstGeom>
              <a:blipFill>
                <a:blip r:embed="rId3"/>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val="1879946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FC76BE0F-9423-4FE8-A778-31D129FF3D80}"/>
              </a:ext>
            </a:extLst>
          </p:cNvPr>
          <p:cNvSpPr>
            <a:spLocks noGrp="1"/>
          </p:cNvSpPr>
          <p:nvPr>
            <p:ph type="title"/>
          </p:nvPr>
        </p:nvSpPr>
        <p:spPr/>
        <p:txBody>
          <a:bodyPr/>
          <a:lstStyle/>
          <a:p>
            <a:r>
              <a:rPr lang="ar-SA" dirty="0"/>
              <a:t>مثال4/ أي من المجموعتان اكثر تشتتا واقل تجانسا؟</a:t>
            </a:r>
          </a:p>
        </p:txBody>
      </p:sp>
      <p:graphicFrame>
        <p:nvGraphicFramePr>
          <p:cNvPr id="6" name="جدول 5">
            <a:extLst>
              <a:ext uri="{FF2B5EF4-FFF2-40B4-BE49-F238E27FC236}">
                <a16:creationId xmlns="" xmlns:a16="http://schemas.microsoft.com/office/drawing/2014/main" id="{A468CA06-116E-48B5-9025-1EBE262BD766}"/>
              </a:ext>
            </a:extLst>
          </p:cNvPr>
          <p:cNvGraphicFramePr>
            <a:graphicFrameLocks noGrp="1"/>
          </p:cNvGraphicFramePr>
          <p:nvPr/>
        </p:nvGraphicFramePr>
        <p:xfrm>
          <a:off x="2235201" y="2020146"/>
          <a:ext cx="8127999" cy="3080175"/>
        </p:xfrm>
        <a:graphic>
          <a:graphicData uri="http://schemas.openxmlformats.org/drawingml/2006/table">
            <a:tbl>
              <a:tblPr rtl="1" firstRow="1" bandRow="1">
                <a:tableStyleId>{93296810-A885-4BE3-A3E7-6D5BEEA58F35}</a:tableStyleId>
              </a:tblPr>
              <a:tblGrid>
                <a:gridCol w="2709333">
                  <a:extLst>
                    <a:ext uri="{9D8B030D-6E8A-4147-A177-3AD203B41FA5}">
                      <a16:colId xmlns="" xmlns:a16="http://schemas.microsoft.com/office/drawing/2014/main" val="1593332254"/>
                    </a:ext>
                  </a:extLst>
                </a:gridCol>
                <a:gridCol w="2709333">
                  <a:extLst>
                    <a:ext uri="{9D8B030D-6E8A-4147-A177-3AD203B41FA5}">
                      <a16:colId xmlns="" xmlns:a16="http://schemas.microsoft.com/office/drawing/2014/main" val="2293544768"/>
                    </a:ext>
                  </a:extLst>
                </a:gridCol>
                <a:gridCol w="2709333">
                  <a:extLst>
                    <a:ext uri="{9D8B030D-6E8A-4147-A177-3AD203B41FA5}">
                      <a16:colId xmlns="" xmlns:a16="http://schemas.microsoft.com/office/drawing/2014/main" val="3259239259"/>
                    </a:ext>
                  </a:extLst>
                </a:gridCol>
              </a:tblGrid>
              <a:tr h="1026725">
                <a:tc>
                  <a:txBody>
                    <a:bodyPr/>
                    <a:lstStyle/>
                    <a:p>
                      <a:pPr rtl="1"/>
                      <a:endParaRPr lang="ar-SA" dirty="0"/>
                    </a:p>
                  </a:txBody>
                  <a:tcPr/>
                </a:tc>
                <a:tc>
                  <a:txBody>
                    <a:bodyPr/>
                    <a:lstStyle/>
                    <a:p>
                      <a:pPr rtl="1"/>
                      <a:r>
                        <a:rPr lang="ar-SA" sz="2800" dirty="0"/>
                        <a:t>المجموعة الاولى</a:t>
                      </a:r>
                    </a:p>
                  </a:txBody>
                  <a:tcPr/>
                </a:tc>
                <a:tc>
                  <a:txBody>
                    <a:bodyPr/>
                    <a:lstStyle/>
                    <a:p>
                      <a:pPr rtl="1"/>
                      <a:r>
                        <a:rPr lang="ar-SA" sz="2800" dirty="0"/>
                        <a:t>المجموعة الثانية</a:t>
                      </a:r>
                    </a:p>
                  </a:txBody>
                  <a:tcPr/>
                </a:tc>
                <a:extLst>
                  <a:ext uri="{0D108BD9-81ED-4DB2-BD59-A6C34878D82A}">
                    <a16:rowId xmlns="" xmlns:a16="http://schemas.microsoft.com/office/drawing/2014/main" val="71039110"/>
                  </a:ext>
                </a:extLst>
              </a:tr>
              <a:tr h="1026725">
                <a:tc>
                  <a:txBody>
                    <a:bodyPr/>
                    <a:lstStyle/>
                    <a:p>
                      <a:pPr rtl="1"/>
                      <a:r>
                        <a:rPr lang="ar-SA" sz="2800" dirty="0"/>
                        <a:t>الوسط الحسابي</a:t>
                      </a:r>
                    </a:p>
                  </a:txBody>
                  <a:tcPr/>
                </a:tc>
                <a:tc>
                  <a:txBody>
                    <a:bodyPr/>
                    <a:lstStyle/>
                    <a:p>
                      <a:pPr algn="ctr" rtl="1"/>
                      <a:r>
                        <a:rPr lang="en-US" sz="2400" dirty="0"/>
                        <a:t>68.2</a:t>
                      </a:r>
                      <a:endParaRPr lang="ar-SA" sz="2400" dirty="0"/>
                    </a:p>
                  </a:txBody>
                  <a:tcPr/>
                </a:tc>
                <a:tc>
                  <a:txBody>
                    <a:bodyPr/>
                    <a:lstStyle/>
                    <a:p>
                      <a:pPr algn="ctr" rtl="1"/>
                      <a:r>
                        <a:rPr lang="en-US" sz="2400" dirty="0"/>
                        <a:t>170.42</a:t>
                      </a:r>
                      <a:endParaRPr lang="ar-SA" sz="2400" dirty="0"/>
                    </a:p>
                  </a:txBody>
                  <a:tcPr/>
                </a:tc>
                <a:extLst>
                  <a:ext uri="{0D108BD9-81ED-4DB2-BD59-A6C34878D82A}">
                    <a16:rowId xmlns="" xmlns:a16="http://schemas.microsoft.com/office/drawing/2014/main" val="2987826802"/>
                  </a:ext>
                </a:extLst>
              </a:tr>
              <a:tr h="1026725">
                <a:tc>
                  <a:txBody>
                    <a:bodyPr/>
                    <a:lstStyle/>
                    <a:p>
                      <a:pPr rtl="1"/>
                      <a:r>
                        <a:rPr lang="ar-SA" sz="2800" dirty="0"/>
                        <a:t>الانحراف المعياري</a:t>
                      </a:r>
                    </a:p>
                  </a:txBody>
                  <a:tcPr/>
                </a:tc>
                <a:tc>
                  <a:txBody>
                    <a:bodyPr/>
                    <a:lstStyle/>
                    <a:p>
                      <a:pPr algn="ctr" rtl="1"/>
                      <a:r>
                        <a:rPr lang="en-US" sz="2400" dirty="0"/>
                        <a:t>8.07</a:t>
                      </a:r>
                      <a:endParaRPr lang="ar-SA" sz="2400" dirty="0"/>
                    </a:p>
                  </a:txBody>
                  <a:tcPr/>
                </a:tc>
                <a:tc>
                  <a:txBody>
                    <a:bodyPr/>
                    <a:lstStyle/>
                    <a:p>
                      <a:pPr algn="ctr" rtl="1"/>
                      <a:r>
                        <a:rPr lang="en-US" sz="2400" dirty="0"/>
                        <a:t>9.68</a:t>
                      </a:r>
                      <a:endParaRPr lang="ar-SA" sz="2400" dirty="0"/>
                    </a:p>
                  </a:txBody>
                  <a:tcPr/>
                </a:tc>
                <a:extLst>
                  <a:ext uri="{0D108BD9-81ED-4DB2-BD59-A6C34878D82A}">
                    <a16:rowId xmlns="" xmlns:a16="http://schemas.microsoft.com/office/drawing/2014/main" val="4124963493"/>
                  </a:ext>
                </a:extLst>
              </a:tr>
            </a:tbl>
          </a:graphicData>
        </a:graphic>
      </p:graphicFrame>
    </p:spTree>
    <p:extLst>
      <p:ext uri="{BB962C8B-B14F-4D97-AF65-F5344CB8AC3E}">
        <p14:creationId xmlns:p14="http://schemas.microsoft.com/office/powerpoint/2010/main" val="178283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4973A31-3BFA-4F75-B3DF-D91F6185C248}"/>
              </a:ext>
            </a:extLst>
          </p:cNvPr>
          <p:cNvSpPr>
            <a:spLocks noGrp="1"/>
          </p:cNvSpPr>
          <p:nvPr>
            <p:ph type="title"/>
          </p:nvPr>
        </p:nvSpPr>
        <p:spPr>
          <a:xfrm>
            <a:off x="838200" y="253365"/>
            <a:ext cx="10515600" cy="559435"/>
          </a:xfrm>
        </p:spPr>
        <p:txBody>
          <a:bodyPr>
            <a:normAutofit fontScale="90000"/>
          </a:bodyPr>
          <a:lstStyle/>
          <a:p>
            <a:pPr algn="ctr"/>
            <a:r>
              <a:rPr lang="ar-SA" sz="3200" u="sng" dirty="0"/>
              <a:t>الحل</a:t>
            </a:r>
          </a:p>
        </p:txBody>
      </p:sp>
      <mc:AlternateContent xmlns:mc="http://schemas.openxmlformats.org/markup-compatibility/2006" xmlns:a14="http://schemas.microsoft.com/office/drawing/2010/main">
        <mc:Choice Requires="a14">
          <p:sp>
            <p:nvSpPr>
              <p:cNvPr id="3" name="عنصر نائب للمحتوى 2">
                <a:extLst>
                  <a:ext uri="{FF2B5EF4-FFF2-40B4-BE49-F238E27FC236}">
                    <a16:creationId xmlns="" xmlns:a16="http://schemas.microsoft.com/office/drawing/2014/main" id="{5042DEA4-6BCC-455B-9A9E-EA2B9AC70F1D}"/>
                  </a:ext>
                </a:extLst>
              </p:cNvPr>
              <p:cNvSpPr>
                <a:spLocks noGrp="1"/>
              </p:cNvSpPr>
              <p:nvPr>
                <p:ph idx="1"/>
              </p:nvPr>
            </p:nvSpPr>
            <p:spPr>
              <a:xfrm>
                <a:off x="447040" y="972184"/>
                <a:ext cx="11399520" cy="5357495"/>
              </a:xfrm>
            </p:spPr>
            <p:txBody>
              <a:bodyPr>
                <a:normAutofit lnSpcReduction="10000"/>
              </a:bodyPr>
              <a:lstStyle/>
              <a:p>
                <a:r>
                  <a:rPr lang="ar-SA" sz="2400" dirty="0"/>
                  <a:t>ملاحظة: لا يمكن المقارنة عن طريق التباين لان الوحدات في هذا السؤال غير معروفة. </a:t>
                </a:r>
              </a:p>
              <a:p>
                <a:pPr marL="0" indent="0">
                  <a:buNone/>
                </a:pPr>
                <a:r>
                  <a:rPr lang="ar-SA" sz="2400" dirty="0"/>
                  <a:t>وبما ان الوحدات غير معروفة وان معامل الاختلاف هو مقياس لا يعتمد على وحدات المقارنة </a:t>
                </a:r>
              </a:p>
              <a:p>
                <a:pPr marL="0" indent="0">
                  <a:buNone/>
                </a:pPr>
                <a:r>
                  <a:rPr lang="ar-SA" sz="2400" dirty="0"/>
                  <a:t>فيمكن استخدامه في هذا المثال. </a:t>
                </a:r>
              </a:p>
              <a:p>
                <a:pPr marL="0" indent="0">
                  <a:buNone/>
                </a:pPr>
                <a:endParaRPr lang="ar-SA" sz="2400" dirty="0"/>
              </a:p>
              <a:p>
                <a:pPr marL="0" indent="0">
                  <a:buNone/>
                </a:pPr>
                <a:r>
                  <a:rPr lang="ar-SA" sz="2400" dirty="0"/>
                  <a:t>المجموعة الأولى "معامل الاختلاف"=الانحراف المعياري / الوسط الحسابي </a:t>
                </a:r>
              </a:p>
              <a:p>
                <a:pPr marL="914400" lvl="2" indent="0">
                  <a:buNone/>
                </a:pPr>
                <a:endParaRPr lang="ar-SA" sz="1600" dirty="0"/>
              </a:p>
              <a:p>
                <a:pPr marL="914400" lvl="2" indent="0">
                  <a:buNone/>
                </a:pPr>
                <a:r>
                  <a:rPr lang="ar-SA" sz="1600" dirty="0"/>
                  <a:t>(</a:t>
                </a:r>
                <a:r>
                  <a:rPr lang="ar-SA" dirty="0"/>
                  <a:t>القيمة</a:t>
                </a:r>
                <a:r>
                  <a:rPr lang="ar-SA" sz="1600" dirty="0"/>
                  <a:t> الأكبر)                                       </a:t>
                </a:r>
                <a:r>
                  <a:rPr lang="en-US" dirty="0"/>
                  <a:t>0.1183</a:t>
                </a:r>
                <a:r>
                  <a:rPr lang="ar-SA" sz="1600" dirty="0"/>
                  <a:t>  </a:t>
                </a:r>
                <a:r>
                  <a:rPr lang="ar-SA" dirty="0"/>
                  <a:t>=</a:t>
                </a:r>
                <a:r>
                  <a:rPr lang="ar-SA" sz="1600" dirty="0"/>
                  <a:t>   </a:t>
                </a:r>
                <a14:m>
                  <m:oMath xmlns:m="http://schemas.openxmlformats.org/officeDocument/2006/math">
                    <m:f>
                      <m:fPr>
                        <m:ctrlPr>
                          <a:rPr lang="ar-SA" i="1" smtClean="0">
                            <a:latin typeface="Cambria Math"/>
                          </a:rPr>
                        </m:ctrlPr>
                      </m:fPr>
                      <m:num>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07</m:t>
                        </m:r>
                      </m:num>
                      <m:den>
                        <m:r>
                          <a:rPr lang="en-US" b="0" i="1" smtClean="0">
                            <a:latin typeface="Cambria Math" panose="02040503050406030204" pitchFamily="18" charset="0"/>
                          </a:rPr>
                          <m:t>68</m:t>
                        </m:r>
                        <m:r>
                          <a:rPr lang="en-US" b="0" i="1" smtClean="0">
                            <a:latin typeface="Cambria Math" panose="02040503050406030204" pitchFamily="18" charset="0"/>
                          </a:rPr>
                          <m:t>.</m:t>
                        </m:r>
                        <m:r>
                          <a:rPr lang="en-US" b="0" i="1" smtClean="0">
                            <a:latin typeface="Cambria Math" panose="02040503050406030204" pitchFamily="18" charset="0"/>
                          </a:rPr>
                          <m:t>2</m:t>
                        </m:r>
                      </m:den>
                    </m:f>
                  </m:oMath>
                </a14:m>
                <a:r>
                  <a:rPr lang="ar-SA" sz="1600" dirty="0"/>
                  <a:t>     </a:t>
                </a:r>
                <a:r>
                  <a:rPr lang="ar-SA" dirty="0"/>
                  <a:t>=</a:t>
                </a:r>
                <a:r>
                  <a:rPr lang="ar-SA" sz="1600" dirty="0"/>
                  <a:t>  </a:t>
                </a:r>
                <a:r>
                  <a:rPr lang="en-US" dirty="0"/>
                  <a:t>C.V</a:t>
                </a:r>
                <a:r>
                  <a:rPr lang="en-US" sz="1600" dirty="0"/>
                  <a:t> </a:t>
                </a:r>
                <a:r>
                  <a:rPr lang="en-US" dirty="0"/>
                  <a:t>=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𝑆</m:t>
                        </m:r>
                      </m:num>
                      <m:den>
                        <m:acc>
                          <m:accPr>
                            <m:chr m:val="̅"/>
                            <m:ctrlPr>
                              <a:rPr lang="en-US" i="1" smtClean="0">
                                <a:latin typeface="Cambria Math"/>
                              </a:rPr>
                            </m:ctrlPr>
                          </m:accPr>
                          <m:e>
                            <m:r>
                              <a:rPr lang="en-US" b="0" i="1" smtClean="0">
                                <a:latin typeface="Cambria Math" panose="02040503050406030204" pitchFamily="18" charset="0"/>
                              </a:rPr>
                              <m:t>𝑋</m:t>
                            </m:r>
                          </m:e>
                        </m:acc>
                      </m:den>
                    </m:f>
                  </m:oMath>
                </a14:m>
                <a:r>
                  <a:rPr lang="ar-SA" dirty="0"/>
                  <a:t>      </a:t>
                </a:r>
              </a:p>
              <a:p>
                <a:pPr marL="914400" lvl="2" indent="0">
                  <a:buNone/>
                </a:pPr>
                <a:endParaRPr lang="ar-SA" dirty="0"/>
              </a:p>
              <a:p>
                <a:pPr marL="0" indent="0">
                  <a:buNone/>
                </a:pPr>
                <a:r>
                  <a:rPr lang="ar-SA" sz="2400" dirty="0"/>
                  <a:t>المجموعة الثانية "معامل الاختلاف"= الانحراف المعياري / الوسط الحسابي  </a:t>
                </a:r>
                <a:endParaRPr lang="en-US" sz="2400" dirty="0"/>
              </a:p>
              <a:p>
                <a:pPr marL="0" indent="0">
                  <a:buNone/>
                </a:pPr>
                <a:r>
                  <a:rPr lang="en-US" sz="2400" dirty="0"/>
                  <a:t>     </a:t>
                </a:r>
                <a:r>
                  <a:rPr lang="en-US" sz="2000" dirty="0"/>
                  <a:t>C.V = </a:t>
                </a:r>
                <a14:m>
                  <m:oMath xmlns:m="http://schemas.openxmlformats.org/officeDocument/2006/math">
                    <m:f>
                      <m:fPr>
                        <m:ctrlPr>
                          <a:rPr lang="en-US" sz="2000" i="1" smtClean="0">
                            <a:latin typeface="Cambria Math"/>
                          </a:rPr>
                        </m:ctrlPr>
                      </m:fPr>
                      <m:num>
                        <m:r>
                          <a:rPr lang="en-US" sz="2000" b="0" i="1" smtClean="0">
                            <a:latin typeface="Cambria Math" panose="02040503050406030204" pitchFamily="18" charset="0"/>
                          </a:rPr>
                          <m:t>𝑆</m:t>
                        </m:r>
                      </m:num>
                      <m:den>
                        <m:acc>
                          <m:accPr>
                            <m:chr m:val="̅"/>
                            <m:ctrlPr>
                              <a:rPr lang="en-US" sz="2000" i="1" smtClean="0">
                                <a:latin typeface="Cambria Math"/>
                              </a:rPr>
                            </m:ctrlPr>
                          </m:accPr>
                          <m:e>
                            <m:r>
                              <a:rPr lang="en-US" sz="2000" b="0" i="1" smtClean="0">
                                <a:latin typeface="Cambria Math" panose="02040503050406030204" pitchFamily="18" charset="0"/>
                              </a:rPr>
                              <m:t>𝑋</m:t>
                            </m:r>
                          </m:e>
                        </m:acc>
                      </m:den>
                    </m:f>
                  </m:oMath>
                </a14:m>
                <a:r>
                  <a:rPr lang="en-US" sz="2000" dirty="0"/>
                  <a:t>  = </a:t>
                </a:r>
                <a14:m>
                  <m:oMath xmlns:m="http://schemas.openxmlformats.org/officeDocument/2006/math">
                    <m:f>
                      <m:fPr>
                        <m:ctrlPr>
                          <a:rPr lang="en-US" sz="2000" i="1" smtClean="0">
                            <a:latin typeface="Cambria Math"/>
                          </a:rPr>
                        </m:ctrlPr>
                      </m:fPr>
                      <m:num>
                        <m:r>
                          <a:rPr lang="en-US" sz="2000" b="0" i="1" smtClean="0">
                            <a:latin typeface="Cambria Math" panose="02040503050406030204" pitchFamily="18" charset="0"/>
                          </a:rPr>
                          <m:t>9</m:t>
                        </m:r>
                        <m:r>
                          <a:rPr lang="en-US" sz="2000" b="0" i="1" smtClean="0">
                            <a:latin typeface="Cambria Math" panose="02040503050406030204" pitchFamily="18" charset="0"/>
                          </a:rPr>
                          <m:t>.</m:t>
                        </m:r>
                        <m:r>
                          <a:rPr lang="en-US" sz="2000" b="0" i="1" smtClean="0">
                            <a:latin typeface="Cambria Math" panose="02040503050406030204" pitchFamily="18" charset="0"/>
                          </a:rPr>
                          <m:t>68</m:t>
                        </m:r>
                      </m:num>
                      <m:den>
                        <m:r>
                          <a:rPr lang="en-US" sz="2000" b="0" i="1" smtClean="0">
                            <a:latin typeface="Cambria Math" panose="02040503050406030204" pitchFamily="18" charset="0"/>
                          </a:rPr>
                          <m:t>170</m:t>
                        </m:r>
                        <m:r>
                          <a:rPr lang="en-US" sz="2000" b="0" i="1" smtClean="0">
                            <a:latin typeface="Cambria Math" panose="02040503050406030204" pitchFamily="18" charset="0"/>
                          </a:rPr>
                          <m:t>.</m:t>
                        </m:r>
                        <m:r>
                          <a:rPr lang="en-US" sz="2000" b="0" i="1" smtClean="0">
                            <a:latin typeface="Cambria Math" panose="02040503050406030204" pitchFamily="18" charset="0"/>
                          </a:rPr>
                          <m:t>42</m:t>
                        </m:r>
                      </m:den>
                    </m:f>
                  </m:oMath>
                </a14:m>
                <a:r>
                  <a:rPr lang="en-US" sz="2000" dirty="0"/>
                  <a:t> = 0.057</a:t>
                </a:r>
                <a:r>
                  <a:rPr lang="en-US" sz="2400" dirty="0"/>
                  <a:t>                                                                  </a:t>
                </a:r>
                <a:r>
                  <a:rPr lang="ar-SA" sz="2400" dirty="0"/>
                  <a:t>  </a:t>
                </a:r>
              </a:p>
              <a:p>
                <a:pPr marL="0" indent="0">
                  <a:buNone/>
                </a:pPr>
                <a:r>
                  <a:rPr lang="ar-SA" sz="2000" dirty="0"/>
                  <a:t>بما ان قيمة معامل الاختلاف للمجموعة الأولى اكبر فان المجموعة الأولى اكثر تشتتا واقل تجانسا من المجموعة الثانية .</a:t>
                </a:r>
              </a:p>
            </p:txBody>
          </p:sp>
        </mc:Choice>
        <mc:Fallback xmlns="">
          <p:sp>
            <p:nvSpPr>
              <p:cNvPr id="3" name="عنصر نائب للمحتوى 2">
                <a:extLst>
                  <a:ext uri="{FF2B5EF4-FFF2-40B4-BE49-F238E27FC236}">
                    <a16:creationId xmlns:a16="http://schemas.microsoft.com/office/drawing/2014/main" id="{5042DEA4-6BCC-455B-9A9E-EA2B9AC70F1D}"/>
                  </a:ext>
                </a:extLst>
              </p:cNvPr>
              <p:cNvSpPr>
                <a:spLocks noGrp="1" noRot="1" noChangeAspect="1" noMove="1" noResize="1" noEditPoints="1" noAdjustHandles="1" noChangeArrowheads="1" noChangeShapeType="1" noTextEdit="1"/>
              </p:cNvSpPr>
              <p:nvPr>
                <p:ph idx="1"/>
              </p:nvPr>
            </p:nvSpPr>
            <p:spPr>
              <a:xfrm>
                <a:off x="447040" y="972184"/>
                <a:ext cx="11399520" cy="5357495"/>
              </a:xfrm>
              <a:blipFill>
                <a:blip r:embed="rId2"/>
                <a:stretch>
                  <a:fillRect t="-2275" r="-1016"/>
                </a:stretch>
              </a:blipFill>
            </p:spPr>
            <p:txBody>
              <a:bodyPr/>
              <a:lstStyle/>
              <a:p>
                <a:r>
                  <a:rPr lang="ar-SA">
                    <a:noFill/>
                  </a:rPr>
                  <a:t> </a:t>
                </a:r>
              </a:p>
            </p:txBody>
          </p:sp>
        </mc:Fallback>
      </mc:AlternateContent>
    </p:spTree>
    <p:extLst>
      <p:ext uri="{BB962C8B-B14F-4D97-AF65-F5344CB8AC3E}">
        <p14:creationId xmlns:p14="http://schemas.microsoft.com/office/powerpoint/2010/main" val="198142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97F660-0FF1-4DC4-9215-E9FDA6C0EB46}"/>
              </a:ext>
            </a:extLst>
          </p:cNvPr>
          <p:cNvSpPr>
            <a:spLocks noGrp="1"/>
          </p:cNvSpPr>
          <p:nvPr>
            <p:ph type="title"/>
          </p:nvPr>
        </p:nvSpPr>
        <p:spPr>
          <a:xfrm>
            <a:off x="1071880" y="459422"/>
            <a:ext cx="10515600" cy="1325563"/>
          </a:xfrm>
        </p:spPr>
        <p:txBody>
          <a:bodyPr/>
          <a:lstStyle/>
          <a:p>
            <a:r>
              <a:rPr lang="ar-SA" dirty="0"/>
              <a:t>الدرجة المعيارية :</a:t>
            </a:r>
          </a:p>
        </p:txBody>
      </p:sp>
      <mc:AlternateContent xmlns:mc="http://schemas.openxmlformats.org/markup-compatibility/2006">
        <mc:Choice xmlns:a14="http://schemas.microsoft.com/office/drawing/2010/main" Requires="a14">
          <p:sp>
            <p:nvSpPr>
              <p:cNvPr id="3" name="عنصر نائب للمحتوى 2">
                <a:extLst>
                  <a:ext uri="{FF2B5EF4-FFF2-40B4-BE49-F238E27FC236}">
                    <a16:creationId xmlns="" xmlns:a16="http://schemas.microsoft.com/office/drawing/2014/main" id="{14C75340-1CFB-4A4D-9103-927B0C6D8CC3}"/>
                  </a:ext>
                </a:extLst>
              </p:cNvPr>
              <p:cNvSpPr>
                <a:spLocks noGrp="1"/>
              </p:cNvSpPr>
              <p:nvPr>
                <p:ph idx="1"/>
              </p:nvPr>
            </p:nvSpPr>
            <p:spPr>
              <a:xfrm>
                <a:off x="1325880" y="1784985"/>
                <a:ext cx="10515600" cy="4351338"/>
              </a:xfrm>
            </p:spPr>
            <p:txBody>
              <a:bodyPr>
                <a:normAutofit fontScale="55000" lnSpcReduction="20000"/>
              </a:bodyPr>
              <a:lstStyle/>
              <a:p>
                <a:r>
                  <a:rPr lang="ar-SA" sz="2900" dirty="0"/>
                  <a:t>هي مقارنة بين شخص او مفردة في المجموعة الأولى مع شخص او مفردة في المجموعة الثانية، مثال على ذلك مقارنة طول فاطمة بين طالبات فصلها مع طول اختها اسماء بين طالبات فصلها  </a:t>
                </a:r>
              </a:p>
              <a:p>
                <a:endParaRPr lang="ar-SA" sz="2900" dirty="0"/>
              </a:p>
              <a:p>
                <a:endParaRPr lang="ar-SA" sz="2900" dirty="0"/>
              </a:p>
              <a:p>
                <a:r>
                  <a:rPr lang="ar-SA" sz="2900" dirty="0"/>
                  <a:t>تعريف اذا كان لدينا مجموعة من المشاهدات للمتغير </a:t>
                </a:r>
                <a:r>
                  <a:rPr lang="en-US" sz="2900" dirty="0"/>
                  <a:t>X</a:t>
                </a:r>
                <a:r>
                  <a:rPr lang="ar-SA" sz="2900" dirty="0"/>
                  <a:t> وهي </a:t>
                </a:r>
                <a14:m>
                  <m:oMath xmlns:m="http://schemas.openxmlformats.org/officeDocument/2006/math">
                    <m:sSub>
                      <m:sSubPr>
                        <m:ctrlPr>
                          <a:rPr lang="ar-SA" sz="2900" i="1" smtClean="0">
                            <a:latin typeface="Cambria Math"/>
                          </a:rPr>
                        </m:ctrlPr>
                      </m:sSubPr>
                      <m:e>
                        <m:r>
                          <a:rPr lang="en-US" sz="2900" b="0" i="1" smtClean="0">
                            <a:latin typeface="Cambria Math" panose="02040503050406030204" pitchFamily="18" charset="0"/>
                          </a:rPr>
                          <m:t>𝑋</m:t>
                        </m:r>
                      </m:e>
                      <m:sub>
                        <m:r>
                          <a:rPr lang="en-US" sz="2900" b="0" i="1" smtClean="0">
                            <a:latin typeface="Cambria Math" panose="02040503050406030204" pitchFamily="18" charset="0"/>
                          </a:rPr>
                          <m:t>1</m:t>
                        </m:r>
                        <m:r>
                          <a:rPr lang="en-US" sz="2900" b="0" i="1" smtClean="0">
                            <a:latin typeface="Cambria Math" panose="02040503050406030204" pitchFamily="18" charset="0"/>
                          </a:rPr>
                          <m:t> , </m:t>
                        </m:r>
                        <m:sSub>
                          <m:sSubPr>
                            <m:ctrlPr>
                              <a:rPr lang="en-US" sz="2900" b="0" i="1" smtClean="0">
                                <a:latin typeface="Cambria Math"/>
                              </a:rPr>
                            </m:ctrlPr>
                          </m:sSubPr>
                          <m:e>
                            <m:r>
                              <a:rPr lang="en-US" sz="2900" b="0" i="1" smtClean="0">
                                <a:latin typeface="Cambria Math" panose="02040503050406030204" pitchFamily="18" charset="0"/>
                              </a:rPr>
                              <m:t>𝑋</m:t>
                            </m:r>
                          </m:e>
                          <m:sub>
                            <m:r>
                              <a:rPr lang="en-US" sz="2900" b="0" i="1" smtClean="0">
                                <a:latin typeface="Cambria Math" panose="02040503050406030204" pitchFamily="18" charset="0"/>
                              </a:rPr>
                              <m:t>2</m:t>
                            </m:r>
                            <m:r>
                              <a:rPr lang="en-US" sz="2900" b="0" i="1" smtClean="0">
                                <a:latin typeface="Cambria Math" panose="02040503050406030204" pitchFamily="18" charset="0"/>
                              </a:rPr>
                              <m:t> , …, …,</m:t>
                            </m:r>
                            <m:sSub>
                              <m:sSubPr>
                                <m:ctrlPr>
                                  <a:rPr lang="en-US" sz="2900" b="0" i="1" smtClean="0">
                                    <a:latin typeface="Cambria Math"/>
                                  </a:rPr>
                                </m:ctrlPr>
                              </m:sSubPr>
                              <m:e>
                                <m:r>
                                  <a:rPr lang="en-US" sz="2900" b="0" i="1" smtClean="0">
                                    <a:latin typeface="Cambria Math" panose="02040503050406030204" pitchFamily="18" charset="0"/>
                                  </a:rPr>
                                  <m:t>𝑋</m:t>
                                </m:r>
                              </m:e>
                              <m:sub>
                                <m:r>
                                  <a:rPr lang="en-US" sz="2900" b="0" i="1" smtClean="0">
                                    <a:latin typeface="Cambria Math" panose="02040503050406030204" pitchFamily="18" charset="0"/>
                                  </a:rPr>
                                  <m:t>𝑁</m:t>
                                </m:r>
                              </m:sub>
                            </m:sSub>
                          </m:sub>
                        </m:sSub>
                      </m:sub>
                    </m:sSub>
                  </m:oMath>
                </a14:m>
                <a:r>
                  <a:rPr lang="ar-SA" sz="2900" dirty="0"/>
                  <a:t>  والتي متوسطها "وسطها الحسابي" هو</a:t>
                </a:r>
                <a14:m>
                  <m:oMath xmlns:m="http://schemas.openxmlformats.org/officeDocument/2006/math">
                    <m:f>
                      <m:fPr>
                        <m:ctrlPr>
                          <a:rPr lang="ar-SA" sz="2900" i="1" smtClean="0">
                            <a:latin typeface="Cambria Math"/>
                          </a:rPr>
                        </m:ctrlPr>
                      </m:fPr>
                      <m:num/>
                      <m:den>
                        <m:r>
                          <a:rPr lang="en-US" sz="2900" b="0" i="1" smtClean="0">
                            <a:latin typeface="Cambria Math" panose="02040503050406030204" pitchFamily="18" charset="0"/>
                          </a:rPr>
                          <m:t>𝑋</m:t>
                        </m:r>
                      </m:den>
                    </m:f>
                  </m:oMath>
                </a14:m>
                <a:r>
                  <a:rPr lang="ar-SA" sz="2900" dirty="0"/>
                  <a:t>  وانحرافها المعياري </a:t>
                </a:r>
                <a:r>
                  <a:rPr lang="en-US" sz="2900" dirty="0"/>
                  <a:t>S </a:t>
                </a:r>
                <a:r>
                  <a:rPr lang="ar-SA" sz="2900" dirty="0"/>
                  <a:t> فان الدرجة المعيارية </a:t>
                </a:r>
                <a:r>
                  <a:rPr lang="en-US" sz="2900" dirty="0"/>
                  <a:t>Z”</a:t>
                </a:r>
                <a:r>
                  <a:rPr lang="ar-SA" sz="2900" dirty="0"/>
                  <a:t>" تساوي الدرجة المعيارية = (القيمة – وسطها الحسابي ) / انحرافها المعياري  </a:t>
                </a:r>
              </a:p>
              <a:p>
                <a:endParaRPr lang="ar-SA" sz="2900" dirty="0"/>
              </a:p>
              <a:p>
                <a:pPr marL="0" indent="0" algn="ctr">
                  <a:buNone/>
                </a:pPr>
                <a:r>
                  <a:rPr lang="ar-SA" dirty="0"/>
                  <a:t>               </a:t>
                </a:r>
                <a:r>
                  <a:rPr lang="en-US" sz="3000" dirty="0"/>
                  <a:t>Z = </a:t>
                </a:r>
                <a14:m>
                  <m:oMath xmlns:m="http://schemas.openxmlformats.org/officeDocument/2006/math">
                    <m:f>
                      <m:fPr>
                        <m:ctrlPr>
                          <a:rPr lang="en-US" sz="3000" i="1" smtClean="0">
                            <a:latin typeface="Cambria Math"/>
                          </a:rPr>
                        </m:ctrlPr>
                      </m:fPr>
                      <m:num>
                        <m:r>
                          <a:rPr lang="en-US" sz="3000" b="0" i="1" smtClean="0">
                            <a:latin typeface="Cambria Math" panose="02040503050406030204" pitchFamily="18" charset="0"/>
                          </a:rPr>
                          <m:t>(</m:t>
                        </m:r>
                        <m:sSub>
                          <m:sSubPr>
                            <m:ctrlPr>
                              <a:rPr lang="en-US" sz="3000" b="0" i="1" smtClean="0">
                                <a:latin typeface="Cambria Math"/>
                              </a:rPr>
                            </m:ctrlPr>
                          </m:sSubPr>
                          <m:e>
                            <m:r>
                              <a:rPr lang="en-US" sz="3000" b="0" i="1" smtClean="0">
                                <a:latin typeface="Cambria Math" panose="02040503050406030204" pitchFamily="18" charset="0"/>
                              </a:rPr>
                              <m:t>𝑋</m:t>
                            </m:r>
                          </m:e>
                          <m:sub>
                            <m:r>
                              <a:rPr lang="en-US" sz="3000" b="0" i="1" smtClean="0">
                                <a:latin typeface="Cambria Math" panose="02040503050406030204" pitchFamily="18" charset="0"/>
                              </a:rPr>
                              <m:t>𝐼</m:t>
                            </m:r>
                            <m:r>
                              <a:rPr lang="en-US" sz="3000" b="0" i="1" smtClean="0">
                                <a:latin typeface="Cambria Math" panose="02040503050406030204" pitchFamily="18" charset="0"/>
                              </a:rPr>
                              <m:t> − </m:t>
                            </m:r>
                            <m:acc>
                              <m:accPr>
                                <m:chr m:val="̅"/>
                                <m:ctrlPr>
                                  <a:rPr lang="en-US" sz="3000" b="0" i="1" smtClean="0">
                                    <a:latin typeface="Cambria Math"/>
                                  </a:rPr>
                                </m:ctrlPr>
                              </m:accPr>
                              <m:e>
                                <m:r>
                                  <a:rPr lang="en-US" sz="3000" b="0" i="1" smtClean="0">
                                    <a:latin typeface="Cambria Math" panose="02040503050406030204" pitchFamily="18" charset="0"/>
                                  </a:rPr>
                                  <m:t>𝑋</m:t>
                                </m:r>
                              </m:e>
                            </m:acc>
                          </m:sub>
                        </m:sSub>
                      </m:num>
                      <m:den>
                        <m:r>
                          <a:rPr lang="en-US" sz="3000" b="0" i="1" smtClean="0">
                            <a:latin typeface="Cambria Math" panose="02040503050406030204" pitchFamily="18" charset="0"/>
                          </a:rPr>
                          <m:t>𝑆</m:t>
                        </m:r>
                      </m:den>
                    </m:f>
                  </m:oMath>
                </a14:m>
                <a:endParaRPr lang="ar-SA" sz="3000" dirty="0" smtClean="0"/>
              </a:p>
              <a:p>
                <a:r>
                  <a:rPr lang="ar-SA" sz="3300" dirty="0">
                    <a:solidFill>
                      <a:schemeClr val="bg1">
                        <a:lumMod val="50000"/>
                      </a:schemeClr>
                    </a:solidFill>
                  </a:rPr>
                  <a:t>حصل محمد على درجة </a:t>
                </a:r>
                <a:r>
                  <a:rPr lang="en-US" sz="3300" dirty="0">
                    <a:solidFill>
                      <a:schemeClr val="bg1">
                        <a:lumMod val="50000"/>
                      </a:schemeClr>
                    </a:solidFill>
                  </a:rPr>
                  <a:t>82 </a:t>
                </a:r>
                <a:r>
                  <a:rPr lang="ar-SA" sz="3300" dirty="0">
                    <a:solidFill>
                      <a:schemeClr val="bg1">
                        <a:lumMod val="50000"/>
                      </a:schemeClr>
                    </a:solidFill>
                  </a:rPr>
                  <a:t>في مادة الإحصاء حيث متوسط الدرجات </a:t>
                </a:r>
                <a:r>
                  <a:rPr lang="en-US" sz="3300" dirty="0">
                    <a:solidFill>
                      <a:schemeClr val="bg1">
                        <a:lumMod val="50000"/>
                      </a:schemeClr>
                    </a:solidFill>
                  </a:rPr>
                  <a:t>75 </a:t>
                </a:r>
                <a:r>
                  <a:rPr lang="ar-SA" sz="3300" dirty="0" err="1">
                    <a:solidFill>
                      <a:schemeClr val="bg1">
                        <a:lumMod val="50000"/>
                      </a:schemeClr>
                    </a:solidFill>
                  </a:rPr>
                  <a:t>والأنحراف</a:t>
                </a:r>
                <a:r>
                  <a:rPr lang="ar-SA" sz="3300" dirty="0">
                    <a:solidFill>
                      <a:schemeClr val="bg1">
                        <a:lumMod val="50000"/>
                      </a:schemeClr>
                    </a:solidFill>
                  </a:rPr>
                  <a:t> المعياري </a:t>
                </a:r>
                <a:r>
                  <a:rPr lang="en-US" sz="3300" dirty="0">
                    <a:solidFill>
                      <a:schemeClr val="bg1">
                        <a:lumMod val="50000"/>
                      </a:schemeClr>
                    </a:solidFill>
                  </a:rPr>
                  <a:t>10 </a:t>
                </a:r>
                <a:r>
                  <a:rPr lang="ar-SA" sz="3300" dirty="0">
                    <a:solidFill>
                      <a:schemeClr val="bg1">
                        <a:lumMod val="50000"/>
                      </a:schemeClr>
                    </a:solidFill>
                  </a:rPr>
                  <a:t> ثم حصل على </a:t>
                </a:r>
                <a:r>
                  <a:rPr lang="en-US" sz="3300" dirty="0">
                    <a:solidFill>
                      <a:schemeClr val="bg1">
                        <a:lumMod val="50000"/>
                      </a:schemeClr>
                    </a:solidFill>
                  </a:rPr>
                  <a:t>89</a:t>
                </a:r>
                <a:r>
                  <a:rPr lang="ar-SA" sz="3300" dirty="0">
                    <a:solidFill>
                      <a:schemeClr val="bg1">
                        <a:lumMod val="50000"/>
                      </a:schemeClr>
                    </a:solidFill>
                  </a:rPr>
                  <a:t> في مادة الرياضيات حيث متوسط الدرجات </a:t>
                </a:r>
                <a:r>
                  <a:rPr lang="en-US" sz="3300" dirty="0">
                    <a:solidFill>
                      <a:schemeClr val="bg1">
                        <a:lumMod val="50000"/>
                      </a:schemeClr>
                    </a:solidFill>
                  </a:rPr>
                  <a:t>81 </a:t>
                </a:r>
                <a:r>
                  <a:rPr lang="ar-SA" sz="3300" dirty="0" err="1">
                    <a:solidFill>
                      <a:schemeClr val="bg1">
                        <a:lumMod val="50000"/>
                      </a:schemeClr>
                    </a:solidFill>
                  </a:rPr>
                  <a:t>والإنحراف</a:t>
                </a:r>
                <a:r>
                  <a:rPr lang="ar-SA" sz="3300" dirty="0">
                    <a:solidFill>
                      <a:schemeClr val="bg1">
                        <a:lumMod val="50000"/>
                      </a:schemeClr>
                    </a:solidFill>
                  </a:rPr>
                  <a:t> المعياري </a:t>
                </a:r>
                <a:r>
                  <a:rPr lang="en-US" sz="3300" dirty="0">
                    <a:solidFill>
                      <a:schemeClr val="bg1">
                        <a:lumMod val="50000"/>
                      </a:schemeClr>
                    </a:solidFill>
                  </a:rPr>
                  <a:t>16 </a:t>
                </a:r>
                <a:r>
                  <a:rPr lang="ar-SA" sz="3300" dirty="0">
                    <a:solidFill>
                      <a:schemeClr val="bg1">
                        <a:lumMod val="50000"/>
                      </a:schemeClr>
                    </a:solidFill>
                  </a:rPr>
                  <a:t> أي المقررين درجة </a:t>
                </a:r>
                <a:r>
                  <a:rPr lang="ar-SA" sz="3300" dirty="0" err="1">
                    <a:solidFill>
                      <a:schemeClr val="bg1">
                        <a:lumMod val="50000"/>
                      </a:schemeClr>
                    </a:solidFill>
                  </a:rPr>
                  <a:t>إستيعاب</a:t>
                </a:r>
                <a:r>
                  <a:rPr lang="ar-SA" sz="3300" dirty="0">
                    <a:solidFill>
                      <a:schemeClr val="bg1">
                        <a:lumMod val="50000"/>
                      </a:schemeClr>
                    </a:solidFill>
                  </a:rPr>
                  <a:t> الطالب أفضل ؟ </a:t>
                </a:r>
              </a:p>
              <a:p>
                <a:r>
                  <a:rPr lang="en-US" sz="3300" dirty="0">
                    <a:solidFill>
                      <a:schemeClr val="bg1">
                        <a:lumMod val="50000"/>
                      </a:schemeClr>
                    </a:solidFill>
                  </a:rPr>
                  <a:t>Z </a:t>
                </a:r>
                <a:r>
                  <a:rPr lang="ar-SA" sz="3300" dirty="0">
                    <a:solidFill>
                      <a:schemeClr val="bg1">
                        <a:lumMod val="50000"/>
                      </a:schemeClr>
                    </a:solidFill>
                  </a:rPr>
                  <a:t>الإحصاء </a:t>
                </a:r>
                <a:r>
                  <a:rPr lang="en-US" sz="3300" dirty="0">
                    <a:solidFill>
                      <a:schemeClr val="bg1">
                        <a:lumMod val="50000"/>
                      </a:schemeClr>
                    </a:solidFill>
                  </a:rPr>
                  <a:t>82 – 75 /10 =</a:t>
                </a:r>
                <a:r>
                  <a:rPr lang="en-US" sz="3300" dirty="0">
                    <a:solidFill>
                      <a:srgbClr val="FF0000"/>
                    </a:solidFill>
                  </a:rPr>
                  <a:t>0.07</a:t>
                </a:r>
                <a:endParaRPr lang="ar-SA" sz="3300" dirty="0">
                  <a:solidFill>
                    <a:srgbClr val="FF0000"/>
                  </a:solidFill>
                </a:endParaRPr>
              </a:p>
              <a:p>
                <a:r>
                  <a:rPr lang="en-US" sz="3300" dirty="0">
                    <a:solidFill>
                      <a:schemeClr val="bg1">
                        <a:lumMod val="50000"/>
                      </a:schemeClr>
                    </a:solidFill>
                  </a:rPr>
                  <a:t>Z </a:t>
                </a:r>
                <a:r>
                  <a:rPr lang="ar-SA" sz="3300" dirty="0">
                    <a:solidFill>
                      <a:schemeClr val="bg1">
                        <a:lumMod val="50000"/>
                      </a:schemeClr>
                    </a:solidFill>
                  </a:rPr>
                  <a:t> الرياضيات </a:t>
                </a:r>
                <a:r>
                  <a:rPr lang="en-US" sz="3300" dirty="0">
                    <a:solidFill>
                      <a:schemeClr val="bg1">
                        <a:lumMod val="50000"/>
                      </a:schemeClr>
                    </a:solidFill>
                  </a:rPr>
                  <a:t>89-81 / 16 = </a:t>
                </a:r>
                <a:r>
                  <a:rPr lang="en-US" sz="3300" dirty="0">
                    <a:solidFill>
                      <a:srgbClr val="FF0000"/>
                    </a:solidFill>
                  </a:rPr>
                  <a:t>0.05</a:t>
                </a:r>
                <a:endParaRPr lang="ar-SA" sz="3300" dirty="0">
                  <a:solidFill>
                    <a:srgbClr val="FF0000"/>
                  </a:solidFill>
                </a:endParaRPr>
              </a:p>
              <a:p>
                <a:r>
                  <a:rPr lang="ar-SA" sz="3300" dirty="0">
                    <a:solidFill>
                      <a:srgbClr val="FF0000"/>
                    </a:solidFill>
                  </a:rPr>
                  <a:t>إذاً تحصيل الطالب في مادة الإحصاء أفضل من تحصيل الطالب في الرياضيات </a:t>
                </a:r>
              </a:p>
              <a:p>
                <a:pPr marL="0" indent="0" algn="ctr">
                  <a:buNone/>
                </a:pPr>
                <a:endParaRPr lang="ar-SA" sz="3300" dirty="0" smtClean="0"/>
              </a:p>
              <a:p>
                <a:pPr marL="0" indent="0">
                  <a:buNone/>
                </a:pPr>
                <a:r>
                  <a:rPr lang="ar-SA" sz="2000" dirty="0" smtClean="0"/>
                  <a:t>                                      </a:t>
                </a:r>
                <a:endParaRPr lang="ar-SA" sz="2000" dirty="0"/>
              </a:p>
              <a:p>
                <a:pPr marL="0" indent="0">
                  <a:buNone/>
                </a:pPr>
                <a:r>
                  <a:rPr lang="ar-SA" sz="2000" dirty="0"/>
                  <a:t>                                    </a:t>
                </a:r>
              </a:p>
            </p:txBody>
          </p:sp>
        </mc:Choice>
        <mc:Fallback>
          <p:sp>
            <p:nvSpPr>
              <p:cNvPr id="3" name="عنصر نائب للمحتوى 2">
                <a:extLst>
                  <a:ext uri="{FF2B5EF4-FFF2-40B4-BE49-F238E27FC236}">
                    <a16:creationId xmlns="" xmlns:a16="http://schemas.microsoft.com/office/drawing/2014/main" xmlns:a14="http://schemas.microsoft.com/office/drawing/2010/main" id="{14C75340-1CFB-4A4D-9103-927B0C6D8CC3}"/>
                  </a:ext>
                </a:extLst>
              </p:cNvPr>
              <p:cNvSpPr>
                <a:spLocks noGrp="1" noRot="1" noChangeAspect="1" noMove="1" noResize="1" noEditPoints="1" noAdjustHandles="1" noChangeArrowheads="1" noChangeShapeType="1" noTextEdit="1"/>
              </p:cNvSpPr>
              <p:nvPr>
                <p:ph idx="1"/>
              </p:nvPr>
            </p:nvSpPr>
            <p:spPr>
              <a:xfrm>
                <a:off x="1325880" y="1784985"/>
                <a:ext cx="10515600" cy="4351338"/>
              </a:xfrm>
              <a:blipFill rotWithShape="1">
                <a:blip r:embed="rId2"/>
                <a:stretch>
                  <a:fillRect l="-174" t="-1821" r="-580" b="-15966"/>
                </a:stretch>
              </a:blipFill>
            </p:spPr>
            <p:txBody>
              <a:bodyPr/>
              <a:lstStyle/>
              <a:p>
                <a:r>
                  <a:rPr lang="ar-SA">
                    <a:noFill/>
                  </a:rPr>
                  <a:t> </a:t>
                </a:r>
              </a:p>
            </p:txBody>
          </p:sp>
        </mc:Fallback>
      </mc:AlternateContent>
    </p:spTree>
    <p:extLst>
      <p:ext uri="{BB962C8B-B14F-4D97-AF65-F5344CB8AC3E}">
        <p14:creationId xmlns:p14="http://schemas.microsoft.com/office/powerpoint/2010/main" val="70229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F1BCD7E3-F7CD-4D5F-8CED-5DF90EC74115}"/>
              </a:ext>
            </a:extLst>
          </p:cNvPr>
          <p:cNvSpPr/>
          <p:nvPr/>
        </p:nvSpPr>
        <p:spPr>
          <a:xfrm>
            <a:off x="7839456" y="1060704"/>
            <a:ext cx="3194304" cy="8900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أولا : المدى </a:t>
            </a:r>
          </a:p>
        </p:txBody>
      </p:sp>
      <p:sp>
        <p:nvSpPr>
          <p:cNvPr id="3" name="مربع نص 2">
            <a:extLst>
              <a:ext uri="{FF2B5EF4-FFF2-40B4-BE49-F238E27FC236}">
                <a16:creationId xmlns="" xmlns:a16="http://schemas.microsoft.com/office/drawing/2014/main" id="{D39AB616-FE70-4DA2-A89A-0A7E85A012B6}"/>
              </a:ext>
            </a:extLst>
          </p:cNvPr>
          <p:cNvSpPr txBox="1"/>
          <p:nvPr/>
        </p:nvSpPr>
        <p:spPr>
          <a:xfrm>
            <a:off x="1706880" y="2905780"/>
            <a:ext cx="9070848" cy="584775"/>
          </a:xfrm>
          <a:prstGeom prst="rect">
            <a:avLst/>
          </a:prstGeom>
          <a:noFill/>
        </p:spPr>
        <p:txBody>
          <a:bodyPr wrap="square" rtlCol="1">
            <a:spAutoFit/>
          </a:bodyPr>
          <a:lstStyle/>
          <a:p>
            <a:pPr algn="r"/>
            <a:r>
              <a:rPr lang="ar-SA"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وهو الفرق بين أكبر قيمة وأصغر قيمة في مجموعات البيانات .</a:t>
            </a:r>
          </a:p>
        </p:txBody>
      </p:sp>
      <p:sp>
        <p:nvSpPr>
          <p:cNvPr id="4" name="مستطيل 3">
            <a:extLst>
              <a:ext uri="{FF2B5EF4-FFF2-40B4-BE49-F238E27FC236}">
                <a16:creationId xmlns="" xmlns:a16="http://schemas.microsoft.com/office/drawing/2014/main" id="{DF9D708D-398E-4FF5-8EF8-B177CB64C18A}"/>
              </a:ext>
            </a:extLst>
          </p:cNvPr>
          <p:cNvSpPr/>
          <p:nvPr/>
        </p:nvSpPr>
        <p:spPr>
          <a:xfrm>
            <a:off x="4992624" y="3902476"/>
            <a:ext cx="4937760" cy="963168"/>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المدى = أكبر قيمة – أصغر قيمة </a:t>
            </a:r>
          </a:p>
        </p:txBody>
      </p:sp>
    </p:spTree>
    <p:extLst>
      <p:ext uri="{BB962C8B-B14F-4D97-AF65-F5344CB8AC3E}">
        <p14:creationId xmlns:p14="http://schemas.microsoft.com/office/powerpoint/2010/main" val="14460658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84F993EA-5F2B-4594-80E1-62F35B56A084}"/>
              </a:ext>
            </a:extLst>
          </p:cNvPr>
          <p:cNvSpPr/>
          <p:nvPr/>
        </p:nvSpPr>
        <p:spPr>
          <a:xfrm>
            <a:off x="6096000" y="1025164"/>
            <a:ext cx="4937760" cy="963168"/>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مثال 1 / </a:t>
            </a:r>
            <a:r>
              <a:rPr lang="ar-SA" sz="3600" b="1" dirty="0" err="1">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إحسبي</a:t>
            </a:r>
            <a:r>
              <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المدى للقيم التالية :</a:t>
            </a:r>
          </a:p>
        </p:txBody>
      </p:sp>
      <p:sp>
        <p:nvSpPr>
          <p:cNvPr id="3" name="مربع نص 2">
            <a:extLst>
              <a:ext uri="{FF2B5EF4-FFF2-40B4-BE49-F238E27FC236}">
                <a16:creationId xmlns="" xmlns:a16="http://schemas.microsoft.com/office/drawing/2014/main" id="{F8FE540E-3227-4D88-8EAD-F14BE4467A6F}"/>
              </a:ext>
            </a:extLst>
          </p:cNvPr>
          <p:cNvSpPr txBox="1"/>
          <p:nvPr/>
        </p:nvSpPr>
        <p:spPr>
          <a:xfrm>
            <a:off x="10094976" y="2804160"/>
            <a:ext cx="938784" cy="523220"/>
          </a:xfrm>
          <a:prstGeom prst="rect">
            <a:avLst/>
          </a:prstGeom>
          <a:noFill/>
        </p:spPr>
        <p:txBody>
          <a:bodyPr wrap="square" rtlCol="1">
            <a:spAutoFit/>
          </a:bodyPr>
          <a:lstStyle/>
          <a:p>
            <a:pPr algn="r"/>
            <a:r>
              <a:rPr lang="es-CO" sz="2800" b="1" dirty="0">
                <a:effectLst>
                  <a:outerShdw blurRad="38100" dist="38100" dir="2700000" algn="tl">
                    <a:srgbClr val="000000">
                      <a:alpha val="43137"/>
                    </a:srgbClr>
                  </a:outerShdw>
                </a:effectLst>
              </a:rPr>
              <a:t>(  1</a:t>
            </a:r>
            <a:endParaRPr lang="ar-SA" sz="2800" b="1" dirty="0">
              <a:effectLst>
                <a:outerShdw blurRad="38100" dist="38100" dir="2700000" algn="tl">
                  <a:srgbClr val="000000">
                    <a:alpha val="43137"/>
                  </a:srgbClr>
                </a:outerShdw>
              </a:effectLst>
            </a:endParaRPr>
          </a:p>
        </p:txBody>
      </p:sp>
      <p:sp>
        <p:nvSpPr>
          <p:cNvPr id="4" name="مربع نص 3">
            <a:extLst>
              <a:ext uri="{FF2B5EF4-FFF2-40B4-BE49-F238E27FC236}">
                <a16:creationId xmlns="" xmlns:a16="http://schemas.microsoft.com/office/drawing/2014/main" id="{4BFA5594-857D-4A3E-936F-C884951F65A7}"/>
              </a:ext>
            </a:extLst>
          </p:cNvPr>
          <p:cNvSpPr txBox="1"/>
          <p:nvPr/>
        </p:nvSpPr>
        <p:spPr>
          <a:xfrm>
            <a:off x="4882896" y="2742605"/>
            <a:ext cx="5583936" cy="584775"/>
          </a:xfrm>
          <a:prstGeom prst="rect">
            <a:avLst/>
          </a:prstGeom>
          <a:noFill/>
        </p:spPr>
        <p:txBody>
          <a:bodyPr wrap="square" rtlCol="1">
            <a:spAutoFit/>
          </a:bodyPr>
          <a:lstStyle/>
          <a:p>
            <a:pPr algn="r"/>
            <a:r>
              <a:rPr lang="es-CO" sz="3200" b="1" dirty="0">
                <a:effectLst>
                  <a:outerShdw blurRad="38100" dist="38100" dir="2700000" algn="tl">
                    <a:srgbClr val="000000">
                      <a:alpha val="43137"/>
                    </a:srgbClr>
                  </a:outerShdw>
                </a:effectLst>
              </a:rPr>
              <a:t> (  90 , 110 , 50 , 100 , 80 , )</a:t>
            </a:r>
            <a:endParaRPr lang="ar-SA" sz="3200" b="1" dirty="0">
              <a:effectLst>
                <a:outerShdw blurRad="38100" dist="38100" dir="2700000" algn="tl">
                  <a:srgbClr val="000000">
                    <a:alpha val="43137"/>
                  </a:srgbClr>
                </a:outerShdw>
              </a:effectLst>
            </a:endParaRPr>
          </a:p>
        </p:txBody>
      </p:sp>
      <p:cxnSp>
        <p:nvCxnSpPr>
          <p:cNvPr id="6" name="رابط مستقيم 5">
            <a:extLst>
              <a:ext uri="{FF2B5EF4-FFF2-40B4-BE49-F238E27FC236}">
                <a16:creationId xmlns="" xmlns:a16="http://schemas.microsoft.com/office/drawing/2014/main" id="{8177188E-7FA4-4AF4-9563-64FB654E108E}"/>
              </a:ext>
            </a:extLst>
          </p:cNvPr>
          <p:cNvCxnSpPr>
            <a:cxnSpLocks/>
          </p:cNvCxnSpPr>
          <p:nvPr/>
        </p:nvCxnSpPr>
        <p:spPr>
          <a:xfrm>
            <a:off x="7156704" y="3314152"/>
            <a:ext cx="51816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7" name="رابط مستقيم 6">
            <a:extLst>
              <a:ext uri="{FF2B5EF4-FFF2-40B4-BE49-F238E27FC236}">
                <a16:creationId xmlns="" xmlns:a16="http://schemas.microsoft.com/office/drawing/2014/main" id="{D42C8A27-CD1E-4366-B580-A6457662DF83}"/>
              </a:ext>
            </a:extLst>
          </p:cNvPr>
          <p:cNvCxnSpPr>
            <a:cxnSpLocks/>
          </p:cNvCxnSpPr>
          <p:nvPr/>
        </p:nvCxnSpPr>
        <p:spPr>
          <a:xfrm>
            <a:off x="7936992" y="3314152"/>
            <a:ext cx="51816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8" name="مربع نص 7">
            <a:extLst>
              <a:ext uri="{FF2B5EF4-FFF2-40B4-BE49-F238E27FC236}">
                <a16:creationId xmlns="" xmlns:a16="http://schemas.microsoft.com/office/drawing/2014/main" id="{082E556F-647F-473E-BAB7-A2C20117C617}"/>
              </a:ext>
            </a:extLst>
          </p:cNvPr>
          <p:cNvSpPr txBox="1"/>
          <p:nvPr/>
        </p:nvSpPr>
        <p:spPr>
          <a:xfrm>
            <a:off x="7656576" y="2478834"/>
            <a:ext cx="1078992" cy="338554"/>
          </a:xfrm>
          <a:prstGeom prst="rect">
            <a:avLst/>
          </a:prstGeom>
          <a:noFill/>
        </p:spPr>
        <p:txBody>
          <a:bodyPr wrap="square" rtlCol="1">
            <a:spAutoFit/>
          </a:bodyPr>
          <a:lstStyle/>
          <a:p>
            <a:r>
              <a:rPr lang="ar-SA" sz="1600" b="1" dirty="0">
                <a:solidFill>
                  <a:srgbClr val="FF0000"/>
                </a:solidFill>
                <a:effectLst>
                  <a:outerShdw blurRad="38100" dist="38100" dir="2700000" algn="tl">
                    <a:srgbClr val="000000">
                      <a:alpha val="43137"/>
                    </a:srgbClr>
                  </a:outerShdw>
                </a:effectLst>
              </a:rPr>
              <a:t>(اصغر قيمة) </a:t>
            </a:r>
          </a:p>
        </p:txBody>
      </p:sp>
      <p:sp>
        <p:nvSpPr>
          <p:cNvPr id="9" name="مربع نص 8">
            <a:extLst>
              <a:ext uri="{FF2B5EF4-FFF2-40B4-BE49-F238E27FC236}">
                <a16:creationId xmlns="" xmlns:a16="http://schemas.microsoft.com/office/drawing/2014/main" id="{94FBFB2D-17D1-4ABC-B313-34EE56797FDD}"/>
              </a:ext>
            </a:extLst>
          </p:cNvPr>
          <p:cNvSpPr txBox="1"/>
          <p:nvPr/>
        </p:nvSpPr>
        <p:spPr>
          <a:xfrm>
            <a:off x="6742176" y="2472220"/>
            <a:ext cx="1078992" cy="338554"/>
          </a:xfrm>
          <a:prstGeom prst="rect">
            <a:avLst/>
          </a:prstGeom>
          <a:noFill/>
        </p:spPr>
        <p:txBody>
          <a:bodyPr wrap="square" rtlCol="1">
            <a:spAutoFit/>
          </a:bodyPr>
          <a:lstStyle/>
          <a:p>
            <a:r>
              <a:rPr lang="ar-SA" sz="1600" b="1" dirty="0">
                <a:solidFill>
                  <a:srgbClr val="FF0000"/>
                </a:solidFill>
                <a:effectLst>
                  <a:outerShdw blurRad="38100" dist="38100" dir="2700000" algn="tl">
                    <a:srgbClr val="000000">
                      <a:alpha val="43137"/>
                    </a:srgbClr>
                  </a:outerShdw>
                </a:effectLst>
              </a:rPr>
              <a:t>( أكبر قيمة) </a:t>
            </a:r>
          </a:p>
        </p:txBody>
      </p:sp>
      <p:sp>
        <p:nvSpPr>
          <p:cNvPr id="10" name="مستطيل 9">
            <a:extLst>
              <a:ext uri="{FF2B5EF4-FFF2-40B4-BE49-F238E27FC236}">
                <a16:creationId xmlns="" xmlns:a16="http://schemas.microsoft.com/office/drawing/2014/main" id="{9987B9A6-FBBA-470D-93D5-C821524473CB}"/>
              </a:ext>
            </a:extLst>
          </p:cNvPr>
          <p:cNvSpPr/>
          <p:nvPr/>
        </p:nvSpPr>
        <p:spPr>
          <a:xfrm>
            <a:off x="6583680" y="3810917"/>
            <a:ext cx="3212592" cy="8387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en-US"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110 – 50 =  </a:t>
            </a:r>
            <a:endPar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endParaRPr>
          </a:p>
        </p:txBody>
      </p:sp>
      <p:sp>
        <p:nvSpPr>
          <p:cNvPr id="11" name="مربع نص 10">
            <a:extLst>
              <a:ext uri="{FF2B5EF4-FFF2-40B4-BE49-F238E27FC236}">
                <a16:creationId xmlns="" xmlns:a16="http://schemas.microsoft.com/office/drawing/2014/main" id="{5D4706A7-9915-4918-9E24-DE00B55DFE6A}"/>
              </a:ext>
            </a:extLst>
          </p:cNvPr>
          <p:cNvSpPr txBox="1"/>
          <p:nvPr/>
        </p:nvSpPr>
        <p:spPr>
          <a:xfrm>
            <a:off x="8735568" y="3937918"/>
            <a:ext cx="938784" cy="584775"/>
          </a:xfrm>
          <a:prstGeom prst="rect">
            <a:avLst/>
          </a:prstGeom>
          <a:noFill/>
        </p:spPr>
        <p:txBody>
          <a:bodyPr wrap="square" rtlCol="1">
            <a:spAutoFit/>
          </a:bodyPr>
          <a:lstStyle/>
          <a:p>
            <a:pPr algn="r"/>
            <a:r>
              <a:rPr lang="es-CO" sz="3200" b="1" dirty="0">
                <a:effectLst>
                  <a:outerShdw blurRad="38100" dist="38100" dir="2700000" algn="tl">
                    <a:srgbClr val="000000">
                      <a:alpha val="43137"/>
                    </a:srgbClr>
                  </a:outerShdw>
                </a:effectLst>
              </a:rPr>
              <a:t> 60</a:t>
            </a:r>
            <a:endParaRPr lang="ar-SA"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8741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8" grpId="0"/>
      <p:bldP spid="9" grpId="0"/>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5E2F823B-CFBB-43B9-BE5B-65CFA4CDB25D}"/>
              </a:ext>
            </a:extLst>
          </p:cNvPr>
          <p:cNvSpPr/>
          <p:nvPr/>
        </p:nvSpPr>
        <p:spPr>
          <a:xfrm>
            <a:off x="6096000" y="1025164"/>
            <a:ext cx="4937760" cy="963168"/>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2)  الجدول التكراري :</a:t>
            </a:r>
          </a:p>
        </p:txBody>
      </p:sp>
      <p:graphicFrame>
        <p:nvGraphicFramePr>
          <p:cNvPr id="3" name="جدول 3">
            <a:extLst>
              <a:ext uri="{FF2B5EF4-FFF2-40B4-BE49-F238E27FC236}">
                <a16:creationId xmlns="" xmlns:a16="http://schemas.microsoft.com/office/drawing/2014/main" id="{BC3B28FB-5D36-4F49-A831-73D20CEC736E}"/>
              </a:ext>
            </a:extLst>
          </p:cNvPr>
          <p:cNvGraphicFramePr>
            <a:graphicFrameLocks noGrp="1"/>
          </p:cNvGraphicFramePr>
          <p:nvPr>
            <p:extLst>
              <p:ext uri="{D42A27DB-BD31-4B8C-83A1-F6EECF244321}">
                <p14:modId xmlns:p14="http://schemas.microsoft.com/office/powerpoint/2010/main" val="1077899704"/>
              </p:ext>
            </p:extLst>
          </p:nvPr>
        </p:nvGraphicFramePr>
        <p:xfrm>
          <a:off x="4584192" y="2596857"/>
          <a:ext cx="6709664" cy="2590800"/>
        </p:xfrm>
        <a:graphic>
          <a:graphicData uri="http://schemas.openxmlformats.org/drawingml/2006/table">
            <a:tbl>
              <a:tblPr rtl="1" firstRow="1" bandRow="1">
                <a:tableStyleId>{912C8C85-51F0-491E-9774-3900AFEF0FD7}</a:tableStyleId>
              </a:tblPr>
              <a:tblGrid>
                <a:gridCol w="3354832">
                  <a:extLst>
                    <a:ext uri="{9D8B030D-6E8A-4147-A177-3AD203B41FA5}">
                      <a16:colId xmlns="" xmlns:a16="http://schemas.microsoft.com/office/drawing/2014/main" val="1267736428"/>
                    </a:ext>
                  </a:extLst>
                </a:gridCol>
                <a:gridCol w="3354832">
                  <a:extLst>
                    <a:ext uri="{9D8B030D-6E8A-4147-A177-3AD203B41FA5}">
                      <a16:colId xmlns="" xmlns:a16="http://schemas.microsoft.com/office/drawing/2014/main" val="2986650257"/>
                    </a:ext>
                  </a:extLst>
                </a:gridCol>
              </a:tblGrid>
              <a:tr h="499063">
                <a:tc>
                  <a:txBody>
                    <a:bodyPr/>
                    <a:lstStyle/>
                    <a:p>
                      <a:pPr algn="ctr" rtl="1"/>
                      <a:r>
                        <a:rPr lang="ar-SA" sz="2800" b="1" dirty="0">
                          <a:solidFill>
                            <a:schemeClr val="tx1"/>
                          </a:solidFill>
                          <a:latin typeface="Dubai Medium" panose="020B0603030403030204" pitchFamily="34" charset="-78"/>
                          <a:cs typeface="Dubai Medium" panose="020B0603030403030204" pitchFamily="34" charset="-78"/>
                        </a:rPr>
                        <a:t>التكرار </a:t>
                      </a:r>
                    </a:p>
                  </a:txBody>
                  <a:tcPr/>
                </a:tc>
                <a:tc>
                  <a:txBody>
                    <a:bodyPr/>
                    <a:lstStyle/>
                    <a:p>
                      <a:pPr algn="ctr" rtl="1"/>
                      <a:r>
                        <a:rPr lang="ar-SA" sz="2800" b="1" dirty="0">
                          <a:solidFill>
                            <a:schemeClr val="tx1"/>
                          </a:solidFill>
                          <a:latin typeface="Dubai Medium" panose="020B0603030403030204" pitchFamily="34" charset="-78"/>
                          <a:cs typeface="Dubai Medium" panose="020B0603030403030204" pitchFamily="34" charset="-78"/>
                        </a:rPr>
                        <a:t>الفئات </a:t>
                      </a:r>
                    </a:p>
                  </a:txBody>
                  <a:tcPr/>
                </a:tc>
                <a:extLst>
                  <a:ext uri="{0D108BD9-81ED-4DB2-BD59-A6C34878D82A}">
                    <a16:rowId xmlns="" xmlns:a16="http://schemas.microsoft.com/office/drawing/2014/main" val="1008059862"/>
                  </a:ext>
                </a:extLst>
              </a:tr>
              <a:tr h="499063">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14</a:t>
                      </a:r>
                      <a:endParaRPr lang="ar-SA" sz="2800" b="1" dirty="0">
                        <a:solidFill>
                          <a:schemeClr val="tx1"/>
                        </a:solidFill>
                        <a:latin typeface="Dubai Medium" panose="020B0603030403030204" pitchFamily="34" charset="-78"/>
                        <a:cs typeface="Dubai Medium" panose="020B0603030403030204" pitchFamily="34" charset="-78"/>
                      </a:endParaRPr>
                    </a:p>
                  </a:txBody>
                  <a:tcPr/>
                </a:tc>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10 – 20</a:t>
                      </a:r>
                      <a:endParaRPr lang="ar-SA" sz="2800" b="1" dirty="0">
                        <a:solidFill>
                          <a:schemeClr val="tx1"/>
                        </a:solidFill>
                        <a:latin typeface="Dubai Medium" panose="020B0603030403030204" pitchFamily="34" charset="-78"/>
                        <a:cs typeface="Dubai Medium" panose="020B0603030403030204" pitchFamily="34" charset="-78"/>
                      </a:endParaRPr>
                    </a:p>
                  </a:txBody>
                  <a:tcPr/>
                </a:tc>
                <a:extLst>
                  <a:ext uri="{0D108BD9-81ED-4DB2-BD59-A6C34878D82A}">
                    <a16:rowId xmlns="" xmlns:a16="http://schemas.microsoft.com/office/drawing/2014/main" val="1923594947"/>
                  </a:ext>
                </a:extLst>
              </a:tr>
              <a:tr h="499063">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2</a:t>
                      </a:r>
                      <a:endParaRPr lang="ar-SA" sz="2800" b="1" dirty="0">
                        <a:solidFill>
                          <a:schemeClr val="tx1"/>
                        </a:solidFill>
                        <a:latin typeface="Dubai Medium" panose="020B0603030403030204" pitchFamily="34" charset="-78"/>
                        <a:cs typeface="Dubai Medium" panose="020B0603030403030204" pitchFamily="34" charset="-78"/>
                      </a:endParaRPr>
                    </a:p>
                  </a:txBody>
                  <a:tcPr/>
                </a:tc>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 20 – 30</a:t>
                      </a:r>
                      <a:endParaRPr lang="ar-SA" sz="2800" b="1" dirty="0">
                        <a:solidFill>
                          <a:schemeClr val="tx1"/>
                        </a:solidFill>
                        <a:latin typeface="Dubai Medium" panose="020B0603030403030204" pitchFamily="34" charset="-78"/>
                        <a:cs typeface="Dubai Medium" panose="020B0603030403030204" pitchFamily="34" charset="-78"/>
                      </a:endParaRPr>
                    </a:p>
                  </a:txBody>
                  <a:tcPr/>
                </a:tc>
                <a:extLst>
                  <a:ext uri="{0D108BD9-81ED-4DB2-BD59-A6C34878D82A}">
                    <a16:rowId xmlns="" xmlns:a16="http://schemas.microsoft.com/office/drawing/2014/main" val="1914979852"/>
                  </a:ext>
                </a:extLst>
              </a:tr>
              <a:tr h="499063">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5</a:t>
                      </a:r>
                      <a:endParaRPr lang="ar-SA" sz="2800" b="1" dirty="0">
                        <a:solidFill>
                          <a:schemeClr val="tx1"/>
                        </a:solidFill>
                        <a:latin typeface="Dubai Medium" panose="020B0603030403030204" pitchFamily="34" charset="-78"/>
                        <a:cs typeface="Dubai Medium" panose="020B0603030403030204" pitchFamily="34" charset="-78"/>
                      </a:endParaRPr>
                    </a:p>
                  </a:txBody>
                  <a:tcPr/>
                </a:tc>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30 – 40 </a:t>
                      </a:r>
                      <a:endParaRPr lang="ar-SA" sz="2800" b="1" dirty="0">
                        <a:solidFill>
                          <a:schemeClr val="tx1"/>
                        </a:solidFill>
                        <a:latin typeface="Dubai Medium" panose="020B0603030403030204" pitchFamily="34" charset="-78"/>
                        <a:cs typeface="Dubai Medium" panose="020B0603030403030204" pitchFamily="34" charset="-78"/>
                      </a:endParaRPr>
                    </a:p>
                  </a:txBody>
                  <a:tcPr/>
                </a:tc>
                <a:extLst>
                  <a:ext uri="{0D108BD9-81ED-4DB2-BD59-A6C34878D82A}">
                    <a16:rowId xmlns="" xmlns:a16="http://schemas.microsoft.com/office/drawing/2014/main" val="535548491"/>
                  </a:ext>
                </a:extLst>
              </a:tr>
              <a:tr h="499063">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13</a:t>
                      </a:r>
                      <a:endParaRPr lang="ar-SA" sz="2800" b="1" dirty="0">
                        <a:solidFill>
                          <a:schemeClr val="tx1"/>
                        </a:solidFill>
                        <a:latin typeface="Dubai Medium" panose="020B0603030403030204" pitchFamily="34" charset="-78"/>
                        <a:cs typeface="Dubai Medium" panose="020B0603030403030204" pitchFamily="34" charset="-78"/>
                      </a:endParaRPr>
                    </a:p>
                  </a:txBody>
                  <a:tcPr/>
                </a:tc>
                <a:tc>
                  <a:txBody>
                    <a:bodyPr/>
                    <a:lstStyle/>
                    <a:p>
                      <a:pPr algn="ctr" rtl="1"/>
                      <a:r>
                        <a:rPr lang="es-CO" sz="2800" b="1" dirty="0">
                          <a:solidFill>
                            <a:schemeClr val="tx1"/>
                          </a:solidFill>
                          <a:latin typeface="Dubai Medium" panose="020B0603030403030204" pitchFamily="34" charset="-78"/>
                          <a:cs typeface="Dubai Medium" panose="020B0603030403030204" pitchFamily="34" charset="-78"/>
                        </a:rPr>
                        <a:t>40 - 50</a:t>
                      </a:r>
                      <a:endParaRPr lang="ar-SA" sz="2800" b="1" dirty="0">
                        <a:solidFill>
                          <a:schemeClr val="tx1"/>
                        </a:solidFill>
                        <a:latin typeface="Dubai Medium" panose="020B0603030403030204" pitchFamily="34" charset="-78"/>
                        <a:cs typeface="Dubai Medium" panose="020B0603030403030204" pitchFamily="34" charset="-78"/>
                      </a:endParaRPr>
                    </a:p>
                  </a:txBody>
                  <a:tcPr/>
                </a:tc>
                <a:extLst>
                  <a:ext uri="{0D108BD9-81ED-4DB2-BD59-A6C34878D82A}">
                    <a16:rowId xmlns="" xmlns:a16="http://schemas.microsoft.com/office/drawing/2014/main" val="3985057263"/>
                  </a:ext>
                </a:extLst>
              </a:tr>
            </a:tbl>
          </a:graphicData>
        </a:graphic>
      </p:graphicFrame>
      <p:sp>
        <p:nvSpPr>
          <p:cNvPr id="4" name="شكل بيضاوي 3">
            <a:extLst>
              <a:ext uri="{FF2B5EF4-FFF2-40B4-BE49-F238E27FC236}">
                <a16:creationId xmlns="" xmlns:a16="http://schemas.microsoft.com/office/drawing/2014/main" id="{1D0510B6-E796-4ABF-8923-B5DA1617B419}"/>
              </a:ext>
            </a:extLst>
          </p:cNvPr>
          <p:cNvSpPr/>
          <p:nvPr/>
        </p:nvSpPr>
        <p:spPr>
          <a:xfrm>
            <a:off x="5492496" y="3085817"/>
            <a:ext cx="670560" cy="496824"/>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1" anchor="ctr"/>
          <a:lstStyle/>
          <a:p>
            <a:pPr algn="ctr"/>
            <a:endParaRPr lang="ar-SA"/>
          </a:p>
        </p:txBody>
      </p:sp>
      <p:sp>
        <p:nvSpPr>
          <p:cNvPr id="5" name="شكل بيضاوي 4">
            <a:extLst>
              <a:ext uri="{FF2B5EF4-FFF2-40B4-BE49-F238E27FC236}">
                <a16:creationId xmlns="" xmlns:a16="http://schemas.microsoft.com/office/drawing/2014/main" id="{7111BD9F-606B-4FAE-9525-991BA7ADC01B}"/>
              </a:ext>
            </a:extLst>
          </p:cNvPr>
          <p:cNvSpPr/>
          <p:nvPr/>
        </p:nvSpPr>
        <p:spPr>
          <a:xfrm>
            <a:off x="6266688" y="4641821"/>
            <a:ext cx="670560" cy="496824"/>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1" anchor="ctr"/>
          <a:lstStyle/>
          <a:p>
            <a:pPr algn="ctr"/>
            <a:endParaRPr lang="ar-SA"/>
          </a:p>
        </p:txBody>
      </p:sp>
      <p:sp>
        <p:nvSpPr>
          <p:cNvPr id="6" name="مربع نص 5">
            <a:extLst>
              <a:ext uri="{FF2B5EF4-FFF2-40B4-BE49-F238E27FC236}">
                <a16:creationId xmlns="" xmlns:a16="http://schemas.microsoft.com/office/drawing/2014/main" id="{CA1558E1-C38B-49B4-B69D-BCDA5F91F5EB}"/>
              </a:ext>
            </a:extLst>
          </p:cNvPr>
          <p:cNvSpPr txBox="1"/>
          <p:nvPr/>
        </p:nvSpPr>
        <p:spPr>
          <a:xfrm>
            <a:off x="4068064" y="3171122"/>
            <a:ext cx="1186688" cy="365760"/>
          </a:xfrm>
          <a:prstGeom prst="rect">
            <a:avLst/>
          </a:prstGeom>
          <a:noFill/>
        </p:spPr>
        <p:txBody>
          <a:bodyPr wrap="square" rtlCol="1">
            <a:spAutoFit/>
          </a:bodyPr>
          <a:lstStyle/>
          <a:p>
            <a:pPr algn="r"/>
            <a:r>
              <a:rPr lang="es-CO" b="1" i="1" dirty="0">
                <a:solidFill>
                  <a:srgbClr val="FF0000"/>
                </a:solidFill>
                <a:effectLst>
                  <a:outerShdw blurRad="38100" dist="38100" dir="2700000" algn="tl">
                    <a:srgbClr val="000000">
                      <a:alpha val="43137"/>
                    </a:srgbClr>
                  </a:outerShdw>
                </a:effectLst>
              </a:rPr>
              <a:t> </a:t>
            </a:r>
            <a:r>
              <a:rPr lang="ar-SA" b="1" i="1" dirty="0">
                <a:solidFill>
                  <a:srgbClr val="FF0000"/>
                </a:solidFill>
                <a:effectLst>
                  <a:outerShdw blurRad="38100" dist="38100" dir="2700000" algn="tl">
                    <a:srgbClr val="000000">
                      <a:alpha val="43137"/>
                    </a:srgbClr>
                  </a:outerShdw>
                </a:effectLst>
              </a:rPr>
              <a:t>أقل قيمة</a:t>
            </a:r>
          </a:p>
        </p:txBody>
      </p:sp>
      <p:sp>
        <p:nvSpPr>
          <p:cNvPr id="7" name="مربع نص 6">
            <a:extLst>
              <a:ext uri="{FF2B5EF4-FFF2-40B4-BE49-F238E27FC236}">
                <a16:creationId xmlns="" xmlns:a16="http://schemas.microsoft.com/office/drawing/2014/main" id="{978A4D7A-B731-46ED-BD7D-444EE5444C2A}"/>
              </a:ext>
            </a:extLst>
          </p:cNvPr>
          <p:cNvSpPr txBox="1"/>
          <p:nvPr/>
        </p:nvSpPr>
        <p:spPr>
          <a:xfrm>
            <a:off x="6601968" y="4772885"/>
            <a:ext cx="1186688" cy="365760"/>
          </a:xfrm>
          <a:prstGeom prst="rect">
            <a:avLst/>
          </a:prstGeom>
          <a:noFill/>
        </p:spPr>
        <p:txBody>
          <a:bodyPr wrap="square" rtlCol="1">
            <a:spAutoFit/>
          </a:bodyPr>
          <a:lstStyle/>
          <a:p>
            <a:pPr algn="r"/>
            <a:r>
              <a:rPr lang="es-CO" b="1" i="1" dirty="0">
                <a:solidFill>
                  <a:srgbClr val="FF0000"/>
                </a:solidFill>
                <a:effectLst>
                  <a:outerShdw blurRad="38100" dist="38100" dir="2700000" algn="tl">
                    <a:srgbClr val="000000">
                      <a:alpha val="43137"/>
                    </a:srgbClr>
                  </a:outerShdw>
                </a:effectLst>
              </a:rPr>
              <a:t> </a:t>
            </a:r>
            <a:r>
              <a:rPr lang="ar-SA" b="1" i="1" dirty="0">
                <a:solidFill>
                  <a:srgbClr val="FF0000"/>
                </a:solidFill>
                <a:effectLst>
                  <a:outerShdw blurRad="38100" dist="38100" dir="2700000" algn="tl">
                    <a:srgbClr val="000000">
                      <a:alpha val="43137"/>
                    </a:srgbClr>
                  </a:outerShdw>
                </a:effectLst>
              </a:rPr>
              <a:t>أكبر قيمة</a:t>
            </a:r>
          </a:p>
        </p:txBody>
      </p:sp>
      <p:sp>
        <p:nvSpPr>
          <p:cNvPr id="8" name="مستطيل 7">
            <a:extLst>
              <a:ext uri="{FF2B5EF4-FFF2-40B4-BE49-F238E27FC236}">
                <a16:creationId xmlns="" xmlns:a16="http://schemas.microsoft.com/office/drawing/2014/main" id="{5DB0D399-EFC6-48C8-A4F1-FC5AF7EA9B9C}"/>
              </a:ext>
            </a:extLst>
          </p:cNvPr>
          <p:cNvSpPr/>
          <p:nvPr/>
        </p:nvSpPr>
        <p:spPr>
          <a:xfrm>
            <a:off x="898144" y="4193306"/>
            <a:ext cx="3352800" cy="897029"/>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es-CO" sz="3200" b="1" dirty="0">
                <a:ln w="0"/>
                <a:solidFill>
                  <a:schemeClr val="tx1"/>
                </a:solidFill>
                <a:effectLst>
                  <a:outerShdw blurRad="38100" dist="19050" dir="2700000" algn="tl" rotWithShape="0">
                    <a:schemeClr val="dk1">
                      <a:alpha val="40000"/>
                    </a:schemeClr>
                  </a:outerShdw>
                </a:effectLst>
              </a:rPr>
              <a:t>50 -  10 =</a:t>
            </a:r>
            <a:endParaRPr lang="ar-SA" sz="3200" b="1" dirty="0">
              <a:ln w="0"/>
              <a:solidFill>
                <a:schemeClr val="tx1"/>
              </a:solidFill>
              <a:effectLst>
                <a:outerShdw blurRad="38100" dist="19050" dir="2700000" algn="tl" rotWithShape="0">
                  <a:schemeClr val="dk1">
                    <a:alpha val="40000"/>
                  </a:schemeClr>
                </a:outerShdw>
              </a:effectLst>
            </a:endParaRPr>
          </a:p>
        </p:txBody>
      </p:sp>
      <p:sp>
        <p:nvSpPr>
          <p:cNvPr id="10" name="مستطيل 9">
            <a:extLst>
              <a:ext uri="{FF2B5EF4-FFF2-40B4-BE49-F238E27FC236}">
                <a16:creationId xmlns="" xmlns:a16="http://schemas.microsoft.com/office/drawing/2014/main" id="{6572B4F5-0EB5-49D3-8E44-5EA7469CE284}"/>
              </a:ext>
            </a:extLst>
          </p:cNvPr>
          <p:cNvSpPr/>
          <p:nvPr/>
        </p:nvSpPr>
        <p:spPr>
          <a:xfrm>
            <a:off x="3473963" y="4370990"/>
            <a:ext cx="2220457" cy="584775"/>
          </a:xfrm>
          <a:prstGeom prst="rect">
            <a:avLst/>
          </a:prstGeom>
        </p:spPr>
        <p:txBody>
          <a:bodyPr wrap="square">
            <a:spAutoFit/>
          </a:bodyPr>
          <a:lstStyle/>
          <a:p>
            <a:r>
              <a:rPr lang="es-CO" sz="3200" b="1" dirty="0">
                <a:ln w="0"/>
                <a:effectLst>
                  <a:outerShdw blurRad="38100" dist="19050" dir="2700000" algn="tl" rotWithShape="0">
                    <a:schemeClr val="dk1">
                      <a:alpha val="40000"/>
                    </a:schemeClr>
                  </a:outerShdw>
                </a:effectLst>
              </a:rPr>
              <a:t>40</a:t>
            </a:r>
            <a:endParaRPr lang="ar-SA" sz="3200" dirty="0"/>
          </a:p>
        </p:txBody>
      </p:sp>
    </p:spTree>
    <p:extLst>
      <p:ext uri="{BB962C8B-B14F-4D97-AF65-F5344CB8AC3E}">
        <p14:creationId xmlns:p14="http://schemas.microsoft.com/office/powerpoint/2010/main" val="223471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021B5C31-F0A3-4E8F-9A36-F5602261F328}"/>
              </a:ext>
            </a:extLst>
          </p:cNvPr>
          <p:cNvSpPr/>
          <p:nvPr/>
        </p:nvSpPr>
        <p:spPr>
          <a:xfrm>
            <a:off x="4498848" y="926592"/>
            <a:ext cx="3194304" cy="8900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ar-SA" sz="5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الــــــمــــــدى </a:t>
            </a:r>
            <a:endPar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endParaRPr>
          </a:p>
        </p:txBody>
      </p:sp>
      <p:cxnSp>
        <p:nvCxnSpPr>
          <p:cNvPr id="4" name="رابط مستقيم 3">
            <a:extLst>
              <a:ext uri="{FF2B5EF4-FFF2-40B4-BE49-F238E27FC236}">
                <a16:creationId xmlns="" xmlns:a16="http://schemas.microsoft.com/office/drawing/2014/main" id="{283E6A3A-50E1-4A77-9F37-192EBE3B4653}"/>
              </a:ext>
            </a:extLst>
          </p:cNvPr>
          <p:cNvCxnSpPr>
            <a:cxnSpLocks/>
          </p:cNvCxnSpPr>
          <p:nvPr/>
        </p:nvCxnSpPr>
        <p:spPr>
          <a:xfrm flipV="1">
            <a:off x="2267711" y="2182368"/>
            <a:ext cx="7656577" cy="60960"/>
          </a:xfrm>
          <a:prstGeom prst="line">
            <a:avLst/>
          </a:prstGeom>
        </p:spPr>
        <p:style>
          <a:lnRef idx="3">
            <a:schemeClr val="dk1"/>
          </a:lnRef>
          <a:fillRef idx="0">
            <a:schemeClr val="dk1"/>
          </a:fillRef>
          <a:effectRef idx="2">
            <a:schemeClr val="dk1"/>
          </a:effectRef>
          <a:fontRef idx="minor">
            <a:schemeClr val="tx1"/>
          </a:fontRef>
        </p:style>
      </p:cxnSp>
      <p:cxnSp>
        <p:nvCxnSpPr>
          <p:cNvPr id="5" name="رابط مستقيم 4">
            <a:extLst>
              <a:ext uri="{FF2B5EF4-FFF2-40B4-BE49-F238E27FC236}">
                <a16:creationId xmlns="" xmlns:a16="http://schemas.microsoft.com/office/drawing/2014/main" id="{88058B98-93A7-432F-998E-42B3D028EB28}"/>
              </a:ext>
            </a:extLst>
          </p:cNvPr>
          <p:cNvCxnSpPr>
            <a:cxnSpLocks/>
          </p:cNvCxnSpPr>
          <p:nvPr/>
        </p:nvCxnSpPr>
        <p:spPr>
          <a:xfrm>
            <a:off x="6096000" y="1816608"/>
            <a:ext cx="0" cy="365760"/>
          </a:xfrm>
          <a:prstGeom prst="line">
            <a:avLst/>
          </a:prstGeom>
        </p:spPr>
        <p:style>
          <a:lnRef idx="3">
            <a:schemeClr val="dk1"/>
          </a:lnRef>
          <a:fillRef idx="0">
            <a:schemeClr val="dk1"/>
          </a:fillRef>
          <a:effectRef idx="2">
            <a:schemeClr val="dk1"/>
          </a:effectRef>
          <a:fontRef idx="minor">
            <a:schemeClr val="tx1"/>
          </a:fontRef>
        </p:style>
      </p:cxnSp>
      <p:cxnSp>
        <p:nvCxnSpPr>
          <p:cNvPr id="9" name="رابط كسهم مستقيم 8">
            <a:extLst>
              <a:ext uri="{FF2B5EF4-FFF2-40B4-BE49-F238E27FC236}">
                <a16:creationId xmlns="" xmlns:a16="http://schemas.microsoft.com/office/drawing/2014/main" id="{E925A2BF-DAEB-4F42-9DD8-224363B18662}"/>
              </a:ext>
            </a:extLst>
          </p:cNvPr>
          <p:cNvCxnSpPr/>
          <p:nvPr/>
        </p:nvCxnSpPr>
        <p:spPr>
          <a:xfrm>
            <a:off x="9924288" y="2182368"/>
            <a:ext cx="0" cy="463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رابط كسهم مستقيم 9">
            <a:extLst>
              <a:ext uri="{FF2B5EF4-FFF2-40B4-BE49-F238E27FC236}">
                <a16:creationId xmlns="" xmlns:a16="http://schemas.microsoft.com/office/drawing/2014/main" id="{915A0DD5-59D2-4E0E-B7F9-F4B40DF43E29}"/>
              </a:ext>
            </a:extLst>
          </p:cNvPr>
          <p:cNvCxnSpPr/>
          <p:nvPr/>
        </p:nvCxnSpPr>
        <p:spPr>
          <a:xfrm>
            <a:off x="2267711" y="2243328"/>
            <a:ext cx="0" cy="4632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شكل بيضاوي 10">
            <a:extLst>
              <a:ext uri="{FF2B5EF4-FFF2-40B4-BE49-F238E27FC236}">
                <a16:creationId xmlns="" xmlns:a16="http://schemas.microsoft.com/office/drawing/2014/main" id="{2C3CD3FF-727A-42CB-BAE2-EC28FE6F0C59}"/>
              </a:ext>
            </a:extLst>
          </p:cNvPr>
          <p:cNvSpPr/>
          <p:nvPr/>
        </p:nvSpPr>
        <p:spPr>
          <a:xfrm>
            <a:off x="9040371" y="2819400"/>
            <a:ext cx="1767833" cy="633984"/>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مميزاته :ــ</a:t>
            </a:r>
            <a:endParaRPr lang="ar-SA" sz="2800" dirty="0"/>
          </a:p>
        </p:txBody>
      </p:sp>
      <p:sp>
        <p:nvSpPr>
          <p:cNvPr id="15" name="شكل بيضاوي 14">
            <a:extLst>
              <a:ext uri="{FF2B5EF4-FFF2-40B4-BE49-F238E27FC236}">
                <a16:creationId xmlns="" xmlns:a16="http://schemas.microsoft.com/office/drawing/2014/main" id="{97F7EE65-01A5-4974-B3B7-5C6FED61B784}"/>
              </a:ext>
            </a:extLst>
          </p:cNvPr>
          <p:cNvSpPr/>
          <p:nvPr/>
        </p:nvSpPr>
        <p:spPr>
          <a:xfrm>
            <a:off x="1383794" y="2819400"/>
            <a:ext cx="1767833" cy="633984"/>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عيوبه :ــ</a:t>
            </a:r>
            <a:endParaRPr lang="ar-SA" sz="2800" dirty="0"/>
          </a:p>
        </p:txBody>
      </p:sp>
      <p:sp>
        <p:nvSpPr>
          <p:cNvPr id="17" name="مستطيل 16">
            <a:extLst>
              <a:ext uri="{FF2B5EF4-FFF2-40B4-BE49-F238E27FC236}">
                <a16:creationId xmlns="" xmlns:a16="http://schemas.microsoft.com/office/drawing/2014/main" id="{6CD7B39A-1AFA-4092-B9A3-C14164143409}"/>
              </a:ext>
            </a:extLst>
          </p:cNvPr>
          <p:cNvSpPr/>
          <p:nvPr/>
        </p:nvSpPr>
        <p:spPr>
          <a:xfrm>
            <a:off x="6675120" y="3627120"/>
            <a:ext cx="4646023" cy="1609344"/>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r"/>
            <a:r>
              <a:rPr lang="ar-SA" sz="32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1- من السهل حسابه </a:t>
            </a:r>
          </a:p>
          <a:p>
            <a:pPr algn="r"/>
            <a:r>
              <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2- يعطي فكرة سريعة عن طبيعة البيانات </a:t>
            </a:r>
          </a:p>
          <a:p>
            <a:pPr algn="r"/>
            <a:r>
              <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3 – يستخدم كثيرا في مراقبة الإنتاج ووصف الأحوال الجوية </a:t>
            </a:r>
          </a:p>
        </p:txBody>
      </p:sp>
      <p:sp>
        <p:nvSpPr>
          <p:cNvPr id="18" name="مستطيل 17">
            <a:extLst>
              <a:ext uri="{FF2B5EF4-FFF2-40B4-BE49-F238E27FC236}">
                <a16:creationId xmlns="" xmlns:a16="http://schemas.microsoft.com/office/drawing/2014/main" id="{C3FC641A-0B6B-4769-A35D-121BA01CBC95}"/>
              </a:ext>
            </a:extLst>
          </p:cNvPr>
          <p:cNvSpPr/>
          <p:nvPr/>
        </p:nvSpPr>
        <p:spPr>
          <a:xfrm>
            <a:off x="870858" y="3627120"/>
            <a:ext cx="4646023" cy="1609344"/>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r"/>
            <a:r>
              <a:rPr lang="ar-SA" sz="32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1- يعتمد على قيمتين فقط ويهمل الباقي </a:t>
            </a:r>
          </a:p>
          <a:p>
            <a:pPr algn="r"/>
            <a:r>
              <a:rPr lang="ar-SA" sz="24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2-  يتأثر بالقيم المتطرفة فهو مقياس تقريبي لا يعتمد عليه </a:t>
            </a:r>
          </a:p>
        </p:txBody>
      </p:sp>
    </p:spTree>
    <p:extLst>
      <p:ext uri="{BB962C8B-B14F-4D97-AF65-F5344CB8AC3E}">
        <p14:creationId xmlns:p14="http://schemas.microsoft.com/office/powerpoint/2010/main" val="4211321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46D68A5B-4FA4-4167-9DCA-BCDA0F5C9F52}"/>
              </a:ext>
            </a:extLst>
          </p:cNvPr>
          <p:cNvSpPr/>
          <p:nvPr/>
        </p:nvSpPr>
        <p:spPr>
          <a:xfrm>
            <a:off x="7040880" y="1060704"/>
            <a:ext cx="3992880" cy="8900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ثانيا : نصف المدى الربيعي  </a:t>
            </a:r>
          </a:p>
        </p:txBody>
      </p:sp>
      <p:sp>
        <p:nvSpPr>
          <p:cNvPr id="3" name="مربع نص 2">
            <a:extLst>
              <a:ext uri="{FF2B5EF4-FFF2-40B4-BE49-F238E27FC236}">
                <a16:creationId xmlns="" xmlns:a16="http://schemas.microsoft.com/office/drawing/2014/main" id="{25B13E23-FEBA-4A0A-981A-8F9D2489D332}"/>
              </a:ext>
            </a:extLst>
          </p:cNvPr>
          <p:cNvSpPr txBox="1"/>
          <p:nvPr/>
        </p:nvSpPr>
        <p:spPr>
          <a:xfrm>
            <a:off x="1962912" y="2640924"/>
            <a:ext cx="9070848" cy="584775"/>
          </a:xfrm>
          <a:prstGeom prst="rect">
            <a:avLst/>
          </a:prstGeom>
          <a:noFill/>
        </p:spPr>
        <p:txBody>
          <a:bodyPr wrap="square" rtlCol="1">
            <a:spAutoFit/>
          </a:bodyPr>
          <a:lstStyle/>
          <a:p>
            <a:pPr algn="r"/>
            <a:r>
              <a:rPr lang="es-CO"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ar-SA"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هو نصف الفرق بين أكبر ربيع و أصغر ربيع </a:t>
            </a:r>
          </a:p>
        </p:txBody>
      </p:sp>
      <p:sp>
        <p:nvSpPr>
          <p:cNvPr id="4" name="مستطيل 3">
            <a:extLst>
              <a:ext uri="{FF2B5EF4-FFF2-40B4-BE49-F238E27FC236}">
                <a16:creationId xmlns="" xmlns:a16="http://schemas.microsoft.com/office/drawing/2014/main" id="{0D1CCA8A-96E3-4F7D-9294-84C96AC816CE}"/>
              </a:ext>
            </a:extLst>
          </p:cNvPr>
          <p:cNvSpPr/>
          <p:nvPr/>
        </p:nvSpPr>
        <p:spPr>
          <a:xfrm>
            <a:off x="7488501" y="3739444"/>
            <a:ext cx="2947851" cy="1279328"/>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a:t>
            </a:r>
            <a:r>
              <a:rPr lang="es-CO"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Q3 – Q 1</a:t>
            </a:r>
          </a:p>
          <a:p>
            <a:pPr algn="ctr"/>
            <a:r>
              <a:rPr lang="es-CO"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2</a:t>
            </a:r>
            <a:endPar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endParaRPr>
          </a:p>
        </p:txBody>
      </p:sp>
      <p:cxnSp>
        <p:nvCxnSpPr>
          <p:cNvPr id="6" name="رابط مستقيم 5">
            <a:extLst>
              <a:ext uri="{FF2B5EF4-FFF2-40B4-BE49-F238E27FC236}">
                <a16:creationId xmlns="" xmlns:a16="http://schemas.microsoft.com/office/drawing/2014/main" id="{451B97DE-3D47-49D1-8F9E-2C7605E9C170}"/>
              </a:ext>
            </a:extLst>
          </p:cNvPr>
          <p:cNvCxnSpPr>
            <a:cxnSpLocks/>
          </p:cNvCxnSpPr>
          <p:nvPr/>
        </p:nvCxnSpPr>
        <p:spPr>
          <a:xfrm>
            <a:off x="8329530" y="4505026"/>
            <a:ext cx="1265791"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92287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C14AF06B-4AB0-4E4C-A6E3-53C4A541B80F}"/>
              </a:ext>
            </a:extLst>
          </p:cNvPr>
          <p:cNvSpPr/>
          <p:nvPr/>
        </p:nvSpPr>
        <p:spPr>
          <a:xfrm>
            <a:off x="7040880" y="1060704"/>
            <a:ext cx="3992880" cy="8900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ثانيا : نصف المدى الربيعي  </a:t>
            </a:r>
          </a:p>
        </p:txBody>
      </p:sp>
      <p:sp>
        <p:nvSpPr>
          <p:cNvPr id="3" name="مربع نص 2">
            <a:extLst>
              <a:ext uri="{FF2B5EF4-FFF2-40B4-BE49-F238E27FC236}">
                <a16:creationId xmlns="" xmlns:a16="http://schemas.microsoft.com/office/drawing/2014/main" id="{59DCDFF2-10E0-4E77-AF22-067339D33031}"/>
              </a:ext>
            </a:extLst>
          </p:cNvPr>
          <p:cNvSpPr txBox="1"/>
          <p:nvPr/>
        </p:nvSpPr>
        <p:spPr>
          <a:xfrm>
            <a:off x="1962912" y="2370959"/>
            <a:ext cx="9070848" cy="584775"/>
          </a:xfrm>
          <a:prstGeom prst="rect">
            <a:avLst/>
          </a:prstGeom>
          <a:noFill/>
        </p:spPr>
        <p:txBody>
          <a:bodyPr wrap="square" rtlCol="1">
            <a:spAutoFit/>
          </a:bodyPr>
          <a:lstStyle/>
          <a:p>
            <a:pPr algn="r"/>
            <a:r>
              <a:rPr lang="ar-SA"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حيث هناك ثلاث ربيعات (                   ) وهي كالتالي :</a:t>
            </a:r>
          </a:p>
        </p:txBody>
      </p:sp>
      <p:sp>
        <p:nvSpPr>
          <p:cNvPr id="4" name="مربع نص 3">
            <a:extLst>
              <a:ext uri="{FF2B5EF4-FFF2-40B4-BE49-F238E27FC236}">
                <a16:creationId xmlns="" xmlns:a16="http://schemas.microsoft.com/office/drawing/2014/main" id="{BAA7F087-DA9E-4D62-BC8D-5A0BFB395998}"/>
              </a:ext>
            </a:extLst>
          </p:cNvPr>
          <p:cNvSpPr txBox="1"/>
          <p:nvPr/>
        </p:nvSpPr>
        <p:spPr>
          <a:xfrm>
            <a:off x="5404104" y="2370959"/>
            <a:ext cx="2188464" cy="584775"/>
          </a:xfrm>
          <a:prstGeom prst="rect">
            <a:avLst/>
          </a:prstGeom>
          <a:noFill/>
        </p:spPr>
        <p:txBody>
          <a:bodyPr wrap="square" rtlCol="1">
            <a:spAutoFit/>
          </a:bodyPr>
          <a:lstStyle/>
          <a:p>
            <a:pPr algn="r"/>
            <a:r>
              <a:rPr lang="es-CO"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ar-SA"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s-CO"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Quartiles</a:t>
            </a:r>
            <a:endParaRPr lang="ar-SA"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مربع نص 4">
            <a:extLst>
              <a:ext uri="{FF2B5EF4-FFF2-40B4-BE49-F238E27FC236}">
                <a16:creationId xmlns="" xmlns:a16="http://schemas.microsoft.com/office/drawing/2014/main" id="{4536FA07-9B27-4807-9C97-752D7BB5ACA4}"/>
              </a:ext>
            </a:extLst>
          </p:cNvPr>
          <p:cNvSpPr txBox="1"/>
          <p:nvPr/>
        </p:nvSpPr>
        <p:spPr>
          <a:xfrm>
            <a:off x="1530096" y="3278080"/>
            <a:ext cx="8473440" cy="830997"/>
          </a:xfrm>
          <a:prstGeom prst="rect">
            <a:avLst/>
          </a:prstGeom>
          <a:noFill/>
        </p:spPr>
        <p:txBody>
          <a:bodyPr wrap="square" rtlCol="1">
            <a:spAutoFit/>
          </a:bodyPr>
          <a:lstStyle/>
          <a:p>
            <a:pPr algn="r"/>
            <a:r>
              <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ar-SA" sz="2400" b="1" dirty="0">
                <a:ln w="0"/>
                <a:solidFill>
                  <a:srgbClr val="993300"/>
                </a:solidFill>
                <a:effectLst>
                  <a:reflection blurRad="6350" stA="53000" endA="300" endPos="35500" dir="5400000" sy="-90000" algn="bl" rotWithShape="0"/>
                </a:effectLst>
              </a:rPr>
              <a:t> : الربيع الأول :- القيمة التي تكون فيها 25% من البيانات أقل منها (قبلها )</a:t>
            </a:r>
          </a:p>
          <a:p>
            <a:pPr algn="r"/>
            <a:r>
              <a:rPr lang="ar-SA" sz="2400" b="1" dirty="0">
                <a:ln w="0"/>
                <a:solidFill>
                  <a:srgbClr val="993300"/>
                </a:solidFill>
                <a:effectLst>
                  <a:reflection blurRad="6350" stA="53000" endA="300" endPos="35500" dir="5400000" sy="-90000" algn="bl" rotWithShape="0"/>
                </a:effectLst>
              </a:rPr>
              <a:t> و 75% من البيانات أكبر منها (بعدها )</a:t>
            </a:r>
            <a:r>
              <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s-CO" sz="2400" b="1" dirty="0">
                <a:ln w="0"/>
                <a:solidFill>
                  <a:srgbClr val="993300"/>
                </a:solidFill>
                <a:effectLst>
                  <a:reflection blurRad="6350" stA="53000" endA="300" endPos="35500" dir="5400000" sy="-90000" algn="bl" rotWithShape="0"/>
                </a:effectLst>
              </a:rPr>
              <a:t> </a:t>
            </a:r>
            <a:endPar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مربع نص 5">
            <a:extLst>
              <a:ext uri="{FF2B5EF4-FFF2-40B4-BE49-F238E27FC236}">
                <a16:creationId xmlns="" xmlns:a16="http://schemas.microsoft.com/office/drawing/2014/main" id="{D1859314-5BEB-487D-8A5E-9F99689C5490}"/>
              </a:ext>
            </a:extLst>
          </p:cNvPr>
          <p:cNvSpPr txBox="1"/>
          <p:nvPr/>
        </p:nvSpPr>
        <p:spPr>
          <a:xfrm>
            <a:off x="1530096" y="4250212"/>
            <a:ext cx="8473440" cy="830997"/>
          </a:xfrm>
          <a:prstGeom prst="rect">
            <a:avLst/>
          </a:prstGeom>
          <a:noFill/>
        </p:spPr>
        <p:txBody>
          <a:bodyPr wrap="square" rtlCol="1">
            <a:spAutoFit/>
          </a:bodyPr>
          <a:lstStyle/>
          <a:p>
            <a:pPr algn="r"/>
            <a:r>
              <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ar-SA" sz="2400" b="1" dirty="0">
                <a:ln w="0"/>
                <a:solidFill>
                  <a:srgbClr val="993300"/>
                </a:solidFill>
                <a:effectLst>
                  <a:reflection blurRad="6350" stA="53000" endA="300" endPos="35500" dir="5400000" sy="-90000" algn="bl" rotWithShape="0"/>
                </a:effectLst>
              </a:rPr>
              <a:t> : الربيع الثاني :- القيمة التي تكون فيها 50% من البيانات أقل منها (قبلها )</a:t>
            </a:r>
          </a:p>
          <a:p>
            <a:pPr algn="r"/>
            <a:r>
              <a:rPr lang="ar-SA" sz="2400" b="1" dirty="0">
                <a:ln w="0"/>
                <a:solidFill>
                  <a:srgbClr val="993300"/>
                </a:solidFill>
                <a:effectLst>
                  <a:reflection blurRad="6350" stA="53000" endA="300" endPos="35500" dir="5400000" sy="-90000" algn="bl" rotWithShape="0"/>
                </a:effectLst>
              </a:rPr>
              <a:t> و 50% من البيانات أكبر منها (بعدها ) = الوسيط</a:t>
            </a:r>
            <a:r>
              <a:rPr lang="es-CO"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s-CO" sz="2400" b="1" dirty="0">
                <a:ln w="0"/>
                <a:solidFill>
                  <a:srgbClr val="993300"/>
                </a:solidFill>
                <a:effectLst>
                  <a:reflection blurRad="6350" stA="53000" endA="300" endPos="35500" dir="5400000" sy="-90000" algn="bl" rotWithShape="0"/>
                </a:effectLst>
              </a:rPr>
              <a:t> </a:t>
            </a:r>
            <a:endPar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مربع نص 6">
            <a:extLst>
              <a:ext uri="{FF2B5EF4-FFF2-40B4-BE49-F238E27FC236}">
                <a16:creationId xmlns="" xmlns:a16="http://schemas.microsoft.com/office/drawing/2014/main" id="{0C1F279A-657A-4472-B2F6-EFB5945CBB36}"/>
              </a:ext>
            </a:extLst>
          </p:cNvPr>
          <p:cNvSpPr txBox="1"/>
          <p:nvPr/>
        </p:nvSpPr>
        <p:spPr>
          <a:xfrm>
            <a:off x="1530096" y="5222344"/>
            <a:ext cx="8473440" cy="830997"/>
          </a:xfrm>
          <a:prstGeom prst="rect">
            <a:avLst/>
          </a:prstGeom>
          <a:noFill/>
        </p:spPr>
        <p:txBody>
          <a:bodyPr wrap="square" rtlCol="1">
            <a:spAutoFit/>
          </a:bodyPr>
          <a:lstStyle/>
          <a:p>
            <a:pPr algn="r"/>
            <a:r>
              <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ar-SA" sz="2400" b="1" dirty="0">
                <a:ln w="0"/>
                <a:solidFill>
                  <a:srgbClr val="993300"/>
                </a:solidFill>
                <a:effectLst>
                  <a:reflection blurRad="6350" stA="53000" endA="300" endPos="35500" dir="5400000" sy="-90000" algn="bl" rotWithShape="0"/>
                </a:effectLst>
              </a:rPr>
              <a:t> : الربيع الثالث :- القيمة التي تكون فيها 75% من البيانات أقل منها (قبلها )</a:t>
            </a:r>
          </a:p>
          <a:p>
            <a:pPr algn="r"/>
            <a:r>
              <a:rPr lang="ar-SA" sz="2400" b="1" dirty="0">
                <a:ln w="0"/>
                <a:solidFill>
                  <a:srgbClr val="993300"/>
                </a:solidFill>
                <a:effectLst>
                  <a:reflection blurRad="6350" stA="53000" endA="300" endPos="35500" dir="5400000" sy="-90000" algn="bl" rotWithShape="0"/>
                </a:effectLst>
              </a:rPr>
              <a:t> و 25% من البيانات أكبر منها (بعدها )</a:t>
            </a:r>
            <a:r>
              <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s-CO" sz="2400" b="1" dirty="0">
                <a:ln w="0"/>
                <a:solidFill>
                  <a:srgbClr val="993300"/>
                </a:solidFill>
                <a:effectLst>
                  <a:reflection blurRad="6350" stA="53000" endA="300" endPos="35500" dir="5400000" sy="-90000" algn="bl" rotWithShape="0"/>
                </a:effectLst>
              </a:rPr>
              <a:t> </a:t>
            </a:r>
            <a:endParaRPr lang="ar-SA"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مستطيل 7">
            <a:extLst>
              <a:ext uri="{FF2B5EF4-FFF2-40B4-BE49-F238E27FC236}">
                <a16:creationId xmlns="" xmlns:a16="http://schemas.microsoft.com/office/drawing/2014/main" id="{DFADF753-DA11-4CB7-A1B2-B941F1213FEB}"/>
              </a:ext>
            </a:extLst>
          </p:cNvPr>
          <p:cNvSpPr/>
          <p:nvPr/>
        </p:nvSpPr>
        <p:spPr>
          <a:xfrm>
            <a:off x="9912096" y="3325782"/>
            <a:ext cx="633984" cy="458500"/>
          </a:xfrm>
          <a:prstGeom prst="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es-CO" b="1" dirty="0">
                <a:effectLst>
                  <a:outerShdw blurRad="38100" dist="38100" dir="2700000" algn="tl">
                    <a:srgbClr val="000000">
                      <a:alpha val="43137"/>
                    </a:srgbClr>
                  </a:outerShdw>
                </a:effectLst>
              </a:rPr>
              <a:t>Q 1</a:t>
            </a:r>
            <a:endParaRPr lang="ar-SA" b="1" dirty="0">
              <a:effectLst>
                <a:outerShdw blurRad="38100" dist="38100" dir="2700000" algn="tl">
                  <a:srgbClr val="000000">
                    <a:alpha val="43137"/>
                  </a:srgbClr>
                </a:outerShdw>
              </a:effectLst>
            </a:endParaRPr>
          </a:p>
        </p:txBody>
      </p:sp>
      <p:sp>
        <p:nvSpPr>
          <p:cNvPr id="9" name="مستطيل 8">
            <a:extLst>
              <a:ext uri="{FF2B5EF4-FFF2-40B4-BE49-F238E27FC236}">
                <a16:creationId xmlns="" xmlns:a16="http://schemas.microsoft.com/office/drawing/2014/main" id="{68C9916B-2BAB-4810-A421-91AE695B13E9}"/>
              </a:ext>
            </a:extLst>
          </p:cNvPr>
          <p:cNvSpPr/>
          <p:nvPr/>
        </p:nvSpPr>
        <p:spPr>
          <a:xfrm>
            <a:off x="9912096" y="4207210"/>
            <a:ext cx="633984" cy="458500"/>
          </a:xfrm>
          <a:prstGeom prst="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es-CO" b="1" dirty="0">
                <a:effectLst>
                  <a:outerShdw blurRad="38100" dist="38100" dir="2700000" algn="tl">
                    <a:srgbClr val="000000">
                      <a:alpha val="43137"/>
                    </a:srgbClr>
                  </a:outerShdw>
                </a:effectLst>
              </a:rPr>
              <a:t>Q 2</a:t>
            </a:r>
            <a:endParaRPr lang="ar-SA" b="1" dirty="0">
              <a:effectLst>
                <a:outerShdw blurRad="38100" dist="38100" dir="2700000" algn="tl">
                  <a:srgbClr val="000000">
                    <a:alpha val="43137"/>
                  </a:srgbClr>
                </a:outerShdw>
              </a:effectLst>
            </a:endParaRPr>
          </a:p>
        </p:txBody>
      </p:sp>
      <p:sp>
        <p:nvSpPr>
          <p:cNvPr id="10" name="مستطيل 9">
            <a:extLst>
              <a:ext uri="{FF2B5EF4-FFF2-40B4-BE49-F238E27FC236}">
                <a16:creationId xmlns="" xmlns:a16="http://schemas.microsoft.com/office/drawing/2014/main" id="{5459FB4D-0553-422D-ACAD-64DDF0B65C94}"/>
              </a:ext>
            </a:extLst>
          </p:cNvPr>
          <p:cNvSpPr/>
          <p:nvPr/>
        </p:nvSpPr>
        <p:spPr>
          <a:xfrm>
            <a:off x="9912096" y="5207860"/>
            <a:ext cx="633984" cy="458500"/>
          </a:xfrm>
          <a:prstGeom prst="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es-CO" b="1" dirty="0">
                <a:effectLst>
                  <a:outerShdw blurRad="38100" dist="38100" dir="2700000" algn="tl">
                    <a:srgbClr val="000000">
                      <a:alpha val="43137"/>
                    </a:srgbClr>
                  </a:outerShdw>
                </a:effectLst>
              </a:rPr>
              <a:t>Q 3</a:t>
            </a:r>
            <a:endParaRPr lang="ar-S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323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 xmlns:a16="http://schemas.microsoft.com/office/drawing/2014/main" id="{8C405C36-F223-4164-98A1-9D9BF8DBF019}"/>
              </a:ext>
            </a:extLst>
          </p:cNvPr>
          <p:cNvSpPr/>
          <p:nvPr/>
        </p:nvSpPr>
        <p:spPr>
          <a:xfrm>
            <a:off x="2670048" y="1025164"/>
            <a:ext cx="8363712" cy="1157204"/>
          </a:xfrm>
          <a:prstGeom prst="rect">
            <a:avLst/>
          </a:prstGeom>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1" anchor="ctr"/>
          <a:lstStyle/>
          <a:p>
            <a:pPr algn="ctr"/>
            <a:r>
              <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مثال 2 / إذا كان لدينا القيم التالية ( 5,3,7,0,4,12,2,1,8,7,4) فأوجدي </a:t>
            </a:r>
            <a:r>
              <a:rPr lang="ar-SA" sz="3600" b="1" dirty="0" err="1">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الإنحراف</a:t>
            </a:r>
            <a:r>
              <a:rPr lang="ar-SA" sz="3600" b="1" dirty="0">
                <a:solidFill>
                  <a:schemeClr val="bg2">
                    <a:lumMod val="10000"/>
                  </a:schemeClr>
                </a:solidFill>
                <a:effectLst>
                  <a:outerShdw blurRad="38100" dist="38100" dir="2700000" algn="tl">
                    <a:srgbClr val="000000">
                      <a:alpha val="43137"/>
                    </a:srgbClr>
                  </a:outerShdw>
                </a:effectLst>
                <a:latin typeface="Microsoft Uighur" panose="02000000000000000000" pitchFamily="2" charset="-78"/>
                <a:cs typeface="Microsoft Uighur" panose="02000000000000000000" pitchFamily="2" charset="-78"/>
              </a:rPr>
              <a:t> الربيعي : </a:t>
            </a:r>
          </a:p>
        </p:txBody>
      </p:sp>
      <p:sp>
        <p:nvSpPr>
          <p:cNvPr id="3" name="مربع نص 2">
            <a:extLst>
              <a:ext uri="{FF2B5EF4-FFF2-40B4-BE49-F238E27FC236}">
                <a16:creationId xmlns="" xmlns:a16="http://schemas.microsoft.com/office/drawing/2014/main" id="{7587AD55-8F7D-4AD8-868A-4E5341F5F001}"/>
              </a:ext>
            </a:extLst>
          </p:cNvPr>
          <p:cNvSpPr txBox="1"/>
          <p:nvPr/>
        </p:nvSpPr>
        <p:spPr>
          <a:xfrm>
            <a:off x="2170176" y="2626991"/>
            <a:ext cx="9070848" cy="584775"/>
          </a:xfrm>
          <a:prstGeom prst="rect">
            <a:avLst/>
          </a:prstGeom>
          <a:noFill/>
        </p:spPr>
        <p:txBody>
          <a:bodyPr wrap="square" rtlCol="1">
            <a:spAutoFit/>
          </a:bodyPr>
          <a:lstStyle/>
          <a:p>
            <a:pPr algn="r"/>
            <a:r>
              <a:rPr lang="ar-SA"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لحساب الانحراف الربيعي يلزمنا ما يلي : </a:t>
            </a:r>
          </a:p>
        </p:txBody>
      </p:sp>
      <p:sp>
        <p:nvSpPr>
          <p:cNvPr id="8" name="مربع نص 7">
            <a:extLst>
              <a:ext uri="{FF2B5EF4-FFF2-40B4-BE49-F238E27FC236}">
                <a16:creationId xmlns="" xmlns:a16="http://schemas.microsoft.com/office/drawing/2014/main" id="{43D6A740-F456-4B04-919B-09F4DA16B1B6}"/>
              </a:ext>
            </a:extLst>
          </p:cNvPr>
          <p:cNvSpPr txBox="1"/>
          <p:nvPr/>
        </p:nvSpPr>
        <p:spPr>
          <a:xfrm>
            <a:off x="-591312" y="3536507"/>
            <a:ext cx="9070848" cy="1200329"/>
          </a:xfrm>
          <a:prstGeom prst="rect">
            <a:avLst/>
          </a:prstGeom>
          <a:noFill/>
        </p:spPr>
        <p:txBody>
          <a:bodyPr wrap="square" rtlCol="1">
            <a:spAutoFit/>
          </a:bodyPr>
          <a:lstStyle/>
          <a:p>
            <a:pPr algn="r"/>
            <a:r>
              <a:rPr lang="ar-SA" sz="2400" b="1" dirty="0">
                <a:ln w="0"/>
                <a:solidFill>
                  <a:srgbClr val="993300"/>
                </a:solidFill>
                <a:effectLst>
                  <a:reflection blurRad="6350" stA="53000" endA="300" endPos="35500" dir="5400000" sy="-90000" algn="bl" rotWithShape="0"/>
                </a:effectLst>
              </a:rPr>
              <a:t>: ترتيب القيم تصاعديا أو تنازليا .</a:t>
            </a:r>
          </a:p>
          <a:p>
            <a:pPr algn="r"/>
            <a:r>
              <a:rPr lang="ar-SA" sz="2400" b="1" dirty="0">
                <a:ln w="0"/>
                <a:solidFill>
                  <a:srgbClr val="993300"/>
                </a:solidFill>
                <a:effectLst>
                  <a:reflection blurRad="6350" stA="53000" endA="300" endPos="35500" dir="5400000" sy="-90000" algn="bl" rotWithShape="0"/>
                </a:effectLst>
              </a:rPr>
              <a:t>: حساب الربيعين الأول والثاني .</a:t>
            </a:r>
          </a:p>
          <a:p>
            <a:pPr algn="r"/>
            <a:r>
              <a:rPr lang="ar-SA" sz="2400" b="1" dirty="0">
                <a:ln w="0"/>
                <a:solidFill>
                  <a:srgbClr val="993300"/>
                </a:solidFill>
                <a:effectLst>
                  <a:reflection blurRad="6350" stA="53000" endA="300" endPos="35500" dir="5400000" sy="-90000" algn="bl" rotWithShape="0"/>
                </a:effectLst>
              </a:rPr>
              <a:t>: حساب الفرق بينهما وتقسيمه على 2 .</a:t>
            </a:r>
          </a:p>
        </p:txBody>
      </p:sp>
      <p:sp>
        <p:nvSpPr>
          <p:cNvPr id="9" name="مربع نص 8">
            <a:extLst>
              <a:ext uri="{FF2B5EF4-FFF2-40B4-BE49-F238E27FC236}">
                <a16:creationId xmlns="" xmlns:a16="http://schemas.microsoft.com/office/drawing/2014/main" id="{F4991D5F-8556-48CB-B307-D018751AD98B}"/>
              </a:ext>
            </a:extLst>
          </p:cNvPr>
          <p:cNvSpPr txBox="1"/>
          <p:nvPr/>
        </p:nvSpPr>
        <p:spPr>
          <a:xfrm>
            <a:off x="2170176" y="4878729"/>
            <a:ext cx="9070848" cy="954107"/>
          </a:xfrm>
          <a:prstGeom prst="rect">
            <a:avLst/>
          </a:prstGeom>
          <a:noFill/>
        </p:spPr>
        <p:txBody>
          <a:bodyPr wrap="square" rtlCol="1">
            <a:spAutoFit/>
          </a:bodyPr>
          <a:lstStyle/>
          <a:p>
            <a:pPr algn="r"/>
            <a:r>
              <a:rPr lang="ar-SA"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وبما إن القيم غير </a:t>
            </a:r>
            <a:r>
              <a:rPr lang="ar-SA" sz="28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مبوية</a:t>
            </a:r>
            <a:r>
              <a:rPr lang="ar-SA"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فيتم تحديد الربيعين الأول والثالث بمجرد تحديد ترتيب كل منهما ، لترتيب هذه القيم تصاعديا</a:t>
            </a:r>
          </a:p>
        </p:txBody>
      </p:sp>
    </p:spTree>
    <p:extLst>
      <p:ext uri="{BB962C8B-B14F-4D97-AF65-F5344CB8AC3E}">
        <p14:creationId xmlns:p14="http://schemas.microsoft.com/office/powerpoint/2010/main" val="914548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264</TotalTime>
  <Words>1189</Words>
  <Application>Microsoft Office PowerPoint</Application>
  <PresentationFormat>مخصص</PresentationFormat>
  <Paragraphs>225</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عضوي</vt:lpstr>
      <vt:lpstr>الإحصاء العام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التباين والانحراف المعياري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معامل الاختلاف</vt:lpstr>
      <vt:lpstr>ويرمز له بالرمز C.V</vt:lpstr>
      <vt:lpstr>مثال4/ أي من المجموعتان اكثر تشتتا واقل تجانسا؟</vt:lpstr>
      <vt:lpstr>الحل</vt:lpstr>
      <vt:lpstr>الدرجة المعيارية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إحصاء عام</dc:title>
  <dc:creator>gadah</dc:creator>
  <cp:lastModifiedBy>welcome</cp:lastModifiedBy>
  <cp:revision>32</cp:revision>
  <dcterms:created xsi:type="dcterms:W3CDTF">2020-02-15T09:10:57Z</dcterms:created>
  <dcterms:modified xsi:type="dcterms:W3CDTF">2020-06-12T19:51:59Z</dcterms:modified>
</cp:coreProperties>
</file>