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12228B-9A9A-4ED4-AE43-31390008E116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95200B-20DC-44BA-A687-693BF98C3250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cs typeface="Led Italic Font" pitchFamily="2" charset="-78"/>
              </a:rPr>
              <a:t>مقياس بك </a:t>
            </a:r>
            <a:r>
              <a:rPr lang="ar-SA" dirty="0" err="1" smtClean="0">
                <a:cs typeface="Led Italic Font" pitchFamily="2" charset="-78"/>
              </a:rPr>
              <a:t>للإكتئاب</a:t>
            </a:r>
            <a:endParaRPr lang="ar-SA" dirty="0">
              <a:cs typeface="Led Italic Fon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dirty="0" smtClean="0"/>
              <a:t>مقاييس شخصية - المحاضرة الثانية </a:t>
            </a:r>
            <a:endParaRPr lang="ar-SA" dirty="0"/>
          </a:p>
        </p:txBody>
      </p:sp>
      <p:pic>
        <p:nvPicPr>
          <p:cNvPr id="23554" name="Picture 2" descr="نتيجة بحث الصور عن مقياس الاكتئاب "/>
          <p:cNvPicPr>
            <a:picLocks noChangeAspect="1" noChangeArrowheads="1"/>
          </p:cNvPicPr>
          <p:nvPr/>
        </p:nvPicPr>
        <p:blipFill>
          <a:blip r:embed="rId2"/>
          <a:srcRect b="10526"/>
          <a:stretch>
            <a:fillRect/>
          </a:stretch>
        </p:blipFill>
        <p:spPr bwMode="auto">
          <a:xfrm>
            <a:off x="1071538" y="714356"/>
            <a:ext cx="700092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smtClean="0">
                <a:solidFill>
                  <a:srgbClr val="C00000"/>
                </a:solidFill>
              </a:rPr>
              <a:t>ما هو الاكتئاب ؟؟ </a:t>
            </a:r>
            <a:endParaRPr lang="ar-SA" sz="36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</a:rPr>
              <a:t>حالة مزاجية هابطة لا توقف سير حياة الفرد الطبيعية لكنها تصعب الأمور على الفرد وفي أصعب حالاته قد يدفع الاكتئاب الفرد للتفكير في إنهاء حياته 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مقياس بك للاكتئاب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dirty="0" smtClean="0">
                <a:solidFill>
                  <a:srgbClr val="C00000"/>
                </a:solidFill>
                <a:cs typeface="Led Italic Font" pitchFamily="2" charset="-78"/>
              </a:rPr>
              <a:t>نبذة عن المقياس : </a:t>
            </a:r>
          </a:p>
          <a:p>
            <a:pPr>
              <a:buNone/>
            </a:pPr>
            <a:endParaRPr lang="ar-SA" dirty="0" smtClean="0">
              <a:solidFill>
                <a:srgbClr val="C00000"/>
              </a:solidFill>
              <a:cs typeface="Led Italic Font" pitchFamily="2" charset="-78"/>
            </a:endParaRPr>
          </a:p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المقياس من إعداد </a:t>
            </a:r>
            <a:r>
              <a:rPr lang="ar-SA" dirty="0" err="1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د</a:t>
            </a:r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. </a:t>
            </a:r>
            <a:r>
              <a:rPr lang="ar-SA" dirty="0" err="1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أرون</a:t>
            </a:r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 بك .</a:t>
            </a:r>
          </a:p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ترجم إلى العربية من قبل الدكتور عبد الستار إبراهيم . </a:t>
            </a:r>
          </a:p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يزود هذا المقياس المعالج بتقدير صادق وسريع لمستوى الاكتئاب .</a:t>
            </a:r>
          </a:p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يتكون من 21 سؤال لكل سؤال سلسلة متدرجة من 4 بدائل مرتبة حسب شدتها والتي تمثل أعراضا للاكتئاب . </a:t>
            </a:r>
          </a:p>
          <a:p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تستخدم </a:t>
            </a:r>
            <a:r>
              <a:rPr lang="ar-SA" dirty="0" err="1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الارقام</a:t>
            </a:r>
            <a:r>
              <a:rPr lang="ar-SA" dirty="0" smtClean="0">
                <a:solidFill>
                  <a:schemeClr val="bg1">
                    <a:lumMod val="50000"/>
                  </a:schemeClr>
                </a:solidFill>
                <a:cs typeface="Akhbar MT" pitchFamily="2" charset="-78"/>
              </a:rPr>
              <a:t> من0 -3 لتوضيح مدى شدة الأعراض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تطبيق المقياس وتصحيحه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2400" dirty="0" smtClean="0">
                <a:cs typeface="Akhbar MT" pitchFamily="2" charset="-78"/>
              </a:rPr>
              <a:t>يطبق المقياس على الأشخاص البالغين 15 سنة فأكثر . </a:t>
            </a:r>
          </a:p>
          <a:p>
            <a:r>
              <a:rPr lang="ar-SA" sz="2400" dirty="0" smtClean="0">
                <a:cs typeface="Akhbar MT" pitchFamily="2" charset="-78"/>
              </a:rPr>
              <a:t>يختار المفحوص إحدى البدائل الأنسب لوضعه الحالي بوضع دائرة حوله . </a:t>
            </a:r>
            <a:endParaRPr lang="ar-SA" sz="2400" dirty="0" smtClean="0">
              <a:cs typeface="Akhbar MT" pitchFamily="2" charset="-78"/>
            </a:endParaRPr>
          </a:p>
          <a:p>
            <a:r>
              <a:rPr lang="ar-SA" sz="2400" dirty="0" smtClean="0">
                <a:cs typeface="Akhbar MT" pitchFamily="2" charset="-78"/>
              </a:rPr>
              <a:t>درجة كل سؤال هي رقم العبارة التي اختارها المفحوص ، فمثلا إذا اختبار البديل رقم (3) فإن درجته لهذا السؤال هي 3 .. وهكذا . </a:t>
            </a:r>
            <a:endParaRPr lang="ar-SA" sz="2400" dirty="0" smtClean="0">
              <a:cs typeface="Akhbar MT" pitchFamily="2" charset="-78"/>
            </a:endParaRPr>
          </a:p>
          <a:p>
            <a:r>
              <a:rPr lang="ar-SA" sz="2400" dirty="0" smtClean="0">
                <a:cs typeface="Akhbar MT" pitchFamily="2" charset="-78"/>
              </a:rPr>
              <a:t>في السؤال 19 يسال المفحوص هل هو خاضع حاليا لبرنامج للتخسيس ، فإذا كان الجواب نعم يعطى صفر وإذا كان لا يعطى الدرجة بحسب اختياره من البدائل </a:t>
            </a:r>
          </a:p>
          <a:p>
            <a:r>
              <a:rPr lang="ar-SA" sz="2400" dirty="0" smtClean="0">
                <a:cs typeface="Akhbar MT" pitchFamily="2" charset="-78"/>
              </a:rPr>
              <a:t>تجمع الدرجة الكلية وتصنف وفقا للجدول التالي:</a:t>
            </a:r>
            <a:endParaRPr lang="ar-SA" sz="2400" dirty="0">
              <a:cs typeface="Akhbar MT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تطبيق المقياس وتصحيحه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2400" dirty="0" smtClean="0">
                <a:cs typeface="Akhbar MT" pitchFamily="2" charset="-78"/>
              </a:rPr>
              <a:t>تجمع</a:t>
            </a:r>
          </a:p>
          <a:p>
            <a:r>
              <a:rPr lang="ar-SA" sz="2400" dirty="0" smtClean="0">
                <a:cs typeface="Akhbar MT" pitchFamily="2" charset="-78"/>
              </a:rPr>
              <a:t> الدرجة الكلية وتصنف وفقا للجدول التالي:</a:t>
            </a:r>
            <a:endParaRPr lang="ar-SA" sz="2400" dirty="0">
              <a:cs typeface="Akhbar MT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71604" y="2857496"/>
          <a:ext cx="60960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الدرجة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mtClean="0"/>
                        <a:t>التصنيف </a:t>
                      </a:r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0-9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لا يوجد</a:t>
                      </a:r>
                      <a:r>
                        <a:rPr lang="ar-SA" baseline="0" dirty="0" smtClean="0"/>
                        <a:t> اكتئاب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10-15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اكتئاب بسيط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16-23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اكتئاب متوسط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24-36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اكتئاب شديد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37 فما فوق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اكتئاب شديد جدا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</TotalTime>
  <Words>220</Words>
  <Application>Microsoft Office PowerPoint</Application>
  <PresentationFormat>عرض على الشاشة (3:4)‏</PresentationFormat>
  <Paragraphs>39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أصل</vt:lpstr>
      <vt:lpstr>مقياس بك للإكتئاب</vt:lpstr>
      <vt:lpstr>ما هو الاكتئاب ؟؟ </vt:lpstr>
      <vt:lpstr>مقياس بك للاكتئاب </vt:lpstr>
      <vt:lpstr>تطبيق المقياس وتصحيحه </vt:lpstr>
      <vt:lpstr>تطبيق المقياس وتصحيحه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بك للإكتئاب</dc:title>
  <dc:creator>المستخدم</dc:creator>
  <cp:lastModifiedBy>المستخدم</cp:lastModifiedBy>
  <cp:revision>3</cp:revision>
  <dcterms:created xsi:type="dcterms:W3CDTF">2016-10-03T19:27:09Z</dcterms:created>
  <dcterms:modified xsi:type="dcterms:W3CDTF">2016-10-03T19:48:16Z</dcterms:modified>
</cp:coreProperties>
</file>