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8" r:id="rId6"/>
    <p:sldId id="263" r:id="rId7"/>
    <p:sldId id="264" r:id="rId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3206"/>
    <a:srgbClr val="5A8B25"/>
    <a:srgbClr val="963200"/>
    <a:srgbClr val="2F2B20"/>
    <a:srgbClr val="7066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524" y="-25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40AF-82C7-411F-8292-4DAD66066327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8A3E-2105-4D53-A3DD-41A1AB56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40AF-82C7-411F-8292-4DAD66066327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8A3E-2105-4D53-A3DD-41A1AB56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1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40AF-82C7-411F-8292-4DAD66066327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8A3E-2105-4D53-A3DD-41A1AB56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1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40AF-82C7-411F-8292-4DAD66066327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8A3E-2105-4D53-A3DD-41A1AB56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40AF-82C7-411F-8292-4DAD66066327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8A3E-2105-4D53-A3DD-41A1AB56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2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40AF-82C7-411F-8292-4DAD66066327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8A3E-2105-4D53-A3DD-41A1AB56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8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40AF-82C7-411F-8292-4DAD66066327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8A3E-2105-4D53-A3DD-41A1AB56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4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40AF-82C7-411F-8292-4DAD66066327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8A3E-2105-4D53-A3DD-41A1AB56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8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40AF-82C7-411F-8292-4DAD66066327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8A3E-2105-4D53-A3DD-41A1AB56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40AF-82C7-411F-8292-4DAD66066327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8A3E-2105-4D53-A3DD-41A1AB56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6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40AF-82C7-411F-8292-4DAD66066327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8A3E-2105-4D53-A3DD-41A1AB56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9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0"/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aintBrush/>
                    </a14:imgEffect>
                    <a14:imgEffect>
                      <a14:sharpenSoften amount="30000"/>
                    </a14:imgEffect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D40AF-82C7-411F-8292-4DAD66066327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F8A3E-2105-4D53-A3DD-41A1AB56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8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371600" y="2514600"/>
            <a:ext cx="67818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SA" sz="4800" dirty="0">
                <a:solidFill>
                  <a:srgbClr val="984807"/>
                </a:solidFill>
                <a:latin typeface="Andalus" pitchFamily="18" charset="-78"/>
                <a:cs typeface="Andalus" pitchFamily="18" charset="-78"/>
              </a:rPr>
              <a:t>جامعة </a:t>
            </a:r>
            <a:r>
              <a:rPr lang="ar-JO" sz="4800" dirty="0" smtClean="0">
                <a:solidFill>
                  <a:srgbClr val="984807"/>
                </a:solidFill>
                <a:latin typeface="Andalus" pitchFamily="18" charset="-78"/>
                <a:cs typeface="Andalus" pitchFamily="18" charset="-78"/>
              </a:rPr>
              <a:t>الملك سعود</a:t>
            </a:r>
            <a:endParaRPr lang="ar-SA" sz="4800" dirty="0">
              <a:solidFill>
                <a:srgbClr val="984807"/>
              </a:solidFill>
              <a:latin typeface="Andalus" pitchFamily="18" charset="-78"/>
              <a:cs typeface="Andalus" pitchFamily="18" charset="-78"/>
            </a:endParaRPr>
          </a:p>
          <a:p>
            <a:pPr algn="ctr" rtl="1" eaLnBrk="1" hangingPunct="1"/>
            <a:r>
              <a:rPr lang="ar-SA" sz="3600" dirty="0" smtClean="0">
                <a:solidFill>
                  <a:srgbClr val="984807"/>
                </a:solidFill>
                <a:latin typeface="Andalus" pitchFamily="18" charset="-78"/>
                <a:cs typeface="Andalus" pitchFamily="18" charset="-78"/>
              </a:rPr>
              <a:t>قسم ال</a:t>
            </a:r>
            <a:r>
              <a:rPr lang="ar-JO" sz="3600" dirty="0" smtClean="0">
                <a:solidFill>
                  <a:srgbClr val="984807"/>
                </a:solidFill>
                <a:latin typeface="Andalus" pitchFamily="18" charset="-78"/>
                <a:cs typeface="Andalus" pitchFamily="18" charset="-78"/>
              </a:rPr>
              <a:t>عمارة وعلوم البناء</a:t>
            </a:r>
            <a:endParaRPr lang="ar-SA" sz="3600" dirty="0">
              <a:solidFill>
                <a:srgbClr val="984807"/>
              </a:solidFill>
              <a:latin typeface="Andalus" pitchFamily="18" charset="-78"/>
              <a:cs typeface="Andalus" pitchFamily="18" charset="-78"/>
            </a:endParaRPr>
          </a:p>
          <a:p>
            <a:pPr algn="ctr" rtl="1" eaLnBrk="1" hangingPunct="1"/>
            <a:r>
              <a:rPr lang="ar-JO" sz="3600" dirty="0" smtClean="0">
                <a:solidFill>
                  <a:srgbClr val="984807"/>
                </a:solidFill>
                <a:latin typeface="Andalus" pitchFamily="18" charset="-78"/>
                <a:cs typeface="Andalus" pitchFamily="18" charset="-78"/>
              </a:rPr>
              <a:t>مقرر الاسكان</a:t>
            </a:r>
            <a:endParaRPr lang="de-DE" sz="3600" dirty="0">
              <a:solidFill>
                <a:srgbClr val="984807"/>
              </a:solidFill>
              <a:latin typeface="Andalus" pitchFamily="18" charset="-78"/>
              <a:cs typeface="Andalus" pitchFamily="18" charset="-78"/>
            </a:endParaRPr>
          </a:p>
          <a:p>
            <a:pPr algn="ctr" rtl="1" eaLnBrk="1" hangingPunct="1"/>
            <a:r>
              <a:rPr lang="ar-JO" sz="3200" dirty="0" smtClean="0">
                <a:solidFill>
                  <a:srgbClr val="984807"/>
                </a:solidFill>
                <a:latin typeface="Andalus" pitchFamily="18" charset="-78"/>
                <a:cs typeface="Andalus" pitchFamily="18" charset="-78"/>
              </a:rPr>
              <a:t>عمر (363)</a:t>
            </a:r>
            <a:endParaRPr lang="de-DE" sz="3200" dirty="0">
              <a:solidFill>
                <a:srgbClr val="984807"/>
              </a:solidFill>
              <a:latin typeface="Andalus" pitchFamily="18" charset="-78"/>
              <a:cs typeface="Andalus" pitchFamily="18" charset="-78"/>
            </a:endParaRPr>
          </a:p>
          <a:p>
            <a:pPr algn="ctr" rtl="1" eaLnBrk="1" hangingPunct="1"/>
            <a:endParaRPr lang="en-US" sz="3600" dirty="0">
              <a:solidFill>
                <a:srgbClr val="984807"/>
              </a:solidFill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9321312" y="2"/>
            <a:ext cx="0" cy="397245"/>
          </a:xfrm>
          <a:prstGeom prst="line">
            <a:avLst/>
          </a:prstGeom>
          <a:ln w="762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321311" y="1249453"/>
            <a:ext cx="0" cy="5608549"/>
          </a:xfrm>
          <a:prstGeom prst="line">
            <a:avLst/>
          </a:prstGeom>
          <a:ln w="762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9097683" y="592804"/>
            <a:ext cx="447260" cy="474001"/>
          </a:xfrm>
          <a:prstGeom prst="ellipse">
            <a:avLst/>
          </a:prstGeom>
          <a:solidFill>
            <a:srgbClr val="92D050"/>
          </a:solidFill>
          <a:ln w="95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9082" y="823348"/>
            <a:ext cx="246918" cy="0"/>
          </a:xfrm>
          <a:prstGeom prst="line">
            <a:avLst/>
          </a:prstGeom>
          <a:ln w="76200" cmpd="thickThin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2263" y="6482862"/>
            <a:ext cx="8669337" cy="0"/>
          </a:xfrm>
          <a:prstGeom prst="line">
            <a:avLst/>
          </a:prstGeom>
          <a:ln w="127000" cmpd="thickThin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2263" y="823913"/>
            <a:ext cx="8669337" cy="0"/>
          </a:xfrm>
          <a:prstGeom prst="line">
            <a:avLst/>
          </a:prstGeom>
          <a:ln w="76200" cmpd="thickThin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203519" y="6591838"/>
            <a:ext cx="911817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rgbClr val="963200"/>
                </a:solidFill>
                <a:latin typeface="Britannic Bold" pitchFamily="34" charset="0"/>
                <a:cs typeface="Andalus" pitchFamily="18" charset="-78"/>
              </a:rPr>
              <a:t>  DR.  KHAIRI  MAREI                     COLLEGE  OF  ARCHITECTURE &amp; PLANNING      KING SAUD UNIVERSITY   </a:t>
            </a:r>
            <a:r>
              <a:rPr lang="ar-JO" sz="1500" dirty="0" smtClean="0">
                <a:solidFill>
                  <a:srgbClr val="963200"/>
                </a:solidFill>
                <a:latin typeface="Britannic Bold" pitchFamily="34" charset="0"/>
                <a:cs typeface="Andalus" pitchFamily="18" charset="-78"/>
              </a:rPr>
              <a:t>  </a:t>
            </a:r>
            <a:r>
              <a:rPr lang="en-US" sz="1500" dirty="0" smtClean="0">
                <a:solidFill>
                  <a:srgbClr val="963200"/>
                </a:solidFill>
                <a:latin typeface="Britannic Bold" pitchFamily="34" charset="0"/>
                <a:cs typeface="Andalus" pitchFamily="18" charset="-78"/>
              </a:rPr>
              <a:t>     </a:t>
            </a:r>
            <a:endParaRPr lang="en-US" sz="1500" dirty="0">
              <a:solidFill>
                <a:srgbClr val="963200"/>
              </a:solidFill>
              <a:latin typeface="Britannic Bold" pitchFamily="34" charset="0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147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321312" y="2"/>
            <a:ext cx="0" cy="397245"/>
          </a:xfrm>
          <a:prstGeom prst="line">
            <a:avLst/>
          </a:prstGeom>
          <a:ln w="762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9321311" y="1249453"/>
            <a:ext cx="0" cy="5608549"/>
          </a:xfrm>
          <a:prstGeom prst="line">
            <a:avLst/>
          </a:prstGeom>
          <a:ln w="762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9659082" y="823348"/>
            <a:ext cx="246918" cy="0"/>
          </a:xfrm>
          <a:prstGeom prst="line">
            <a:avLst/>
          </a:prstGeom>
          <a:ln w="76200" cmpd="thickThin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2263" y="6482862"/>
            <a:ext cx="8669337" cy="0"/>
          </a:xfrm>
          <a:prstGeom prst="line">
            <a:avLst/>
          </a:prstGeom>
          <a:ln w="127000" cmpd="thinThick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2263" y="823913"/>
            <a:ext cx="8669337" cy="0"/>
          </a:xfrm>
          <a:prstGeom prst="line">
            <a:avLst/>
          </a:prstGeom>
          <a:ln w="76200" cmpd="thickThin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9097683" y="592804"/>
            <a:ext cx="447260" cy="474001"/>
          </a:xfrm>
          <a:prstGeom prst="ellipse">
            <a:avLst/>
          </a:prstGeom>
          <a:solidFill>
            <a:srgbClr val="92D050"/>
          </a:solidFill>
          <a:ln w="95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7561400" y="3030072"/>
            <a:ext cx="14302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altLang="en-US" sz="26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Andalus" pitchFamily="18" charset="-78"/>
                <a:cs typeface="Andalus" pitchFamily="18" charset="-78"/>
              </a:rPr>
              <a:t>وصف المقرر</a:t>
            </a:r>
            <a:endParaRPr lang="en-US" altLang="en-US" sz="2600" b="1" dirty="0">
              <a:solidFill>
                <a:schemeClr val="tx1">
                  <a:lumMod val="90000"/>
                  <a:lumOff val="1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2587625" y="299730"/>
            <a:ext cx="4303713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0" indent="0" algn="r" defTabSz="957816" rtl="1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ar-JO" sz="2300" b="1" dirty="0" smtClean="0">
                <a:solidFill>
                  <a:srgbClr val="984807"/>
                </a:solidFill>
                <a:latin typeface="Andalus" pitchFamily="18" charset="-78"/>
                <a:cs typeface="Andalus" pitchFamily="18" charset="-78"/>
              </a:rPr>
              <a:t>لماذا ندرسها في العمارة</a:t>
            </a:r>
            <a:endParaRPr lang="en-US" sz="2300" b="1" dirty="0" smtClean="0">
              <a:solidFill>
                <a:srgbClr val="984807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6891338" y="290564"/>
            <a:ext cx="2087562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defTabSz="957816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2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ndalus" pitchFamily="18" charset="-78"/>
                <a:cs typeface="Andalus" pitchFamily="18" charset="-78"/>
              </a:rPr>
              <a:t>المواضيع النظرية </a:t>
            </a:r>
            <a:r>
              <a:rPr lang="ar-JO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alus" pitchFamily="18" charset="-78"/>
                <a:cs typeface="Andalus" pitchFamily="18" charset="-78"/>
              </a:rPr>
              <a:t> -</a:t>
            </a:r>
            <a:endParaRPr lang="en-US" sz="2300" b="1" dirty="0">
              <a:solidFill>
                <a:schemeClr val="tx1">
                  <a:lumMod val="65000"/>
                  <a:lumOff val="3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322263" y="2362200"/>
            <a:ext cx="6027353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rIns="0">
            <a:spAutoFit/>
          </a:bodyPr>
          <a:lstStyle/>
          <a:p>
            <a:pPr indent="-142875" algn="r" rtl="1" eaLnBrk="1" hangingPunct="1">
              <a:buClr>
                <a:srgbClr val="92D050"/>
              </a:buClr>
              <a:buFont typeface="Wingdings" pitchFamily="2" charset="2"/>
              <a:buChar char="§"/>
              <a:tabLst>
                <a:tab pos="2873375" algn="l"/>
              </a:tabLst>
              <a:defRPr/>
            </a:pPr>
            <a:r>
              <a:rPr lang="en-US" sz="2300" dirty="0">
                <a:solidFill>
                  <a:srgbClr val="9632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ar-SA" sz="2300" dirty="0">
                <a:solidFill>
                  <a:srgbClr val="963200"/>
                </a:solidFill>
                <a:latin typeface="Andalus" pitchFamily="18" charset="-78"/>
                <a:cs typeface="Andalus" pitchFamily="18" charset="-78"/>
              </a:rPr>
              <a:t>مقدمة وتعريف بالإسكان (الخلفية التاريخية للإسكان)</a:t>
            </a:r>
          </a:p>
          <a:p>
            <a:pPr indent="-142875" algn="r" rtl="1" eaLnBrk="1" hangingPunct="1">
              <a:buClr>
                <a:srgbClr val="92D050"/>
              </a:buClr>
              <a:buFont typeface="Wingdings" pitchFamily="2" charset="2"/>
              <a:buChar char="§"/>
              <a:tabLst>
                <a:tab pos="2873375" algn="l"/>
              </a:tabLst>
              <a:defRPr/>
            </a:pPr>
            <a:r>
              <a:rPr lang="en-US" sz="2300" dirty="0">
                <a:solidFill>
                  <a:srgbClr val="9632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ar-SA" sz="2300" dirty="0">
                <a:solidFill>
                  <a:srgbClr val="963200"/>
                </a:solidFill>
                <a:latin typeface="Andalus" pitchFamily="18" charset="-78"/>
                <a:cs typeface="Andalus" pitchFamily="18" charset="-78"/>
              </a:rPr>
              <a:t>الجوانب والمواضيع الأساسية المؤثرة في الإسكان</a:t>
            </a:r>
            <a:r>
              <a:rPr lang="en-US" sz="2300" dirty="0">
                <a:solidFill>
                  <a:srgbClr val="963200"/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ar-SA" sz="2300" dirty="0">
              <a:solidFill>
                <a:srgbClr val="963200"/>
              </a:solidFill>
              <a:latin typeface="Andalus" pitchFamily="18" charset="-78"/>
              <a:cs typeface="Andalus" pitchFamily="18" charset="-78"/>
            </a:endParaRPr>
          </a:p>
          <a:p>
            <a:pPr indent="-142875" algn="r" rtl="1" eaLnBrk="1" hangingPunct="1">
              <a:buClr>
                <a:srgbClr val="92D050"/>
              </a:buClr>
              <a:buFont typeface="Wingdings" pitchFamily="2" charset="2"/>
              <a:buChar char="§"/>
              <a:tabLst>
                <a:tab pos="2873375" algn="l"/>
              </a:tabLst>
              <a:defRPr/>
            </a:pPr>
            <a:r>
              <a:rPr lang="en-US" sz="2300" dirty="0">
                <a:solidFill>
                  <a:srgbClr val="9632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ar-SA" sz="2300" dirty="0">
                <a:solidFill>
                  <a:srgbClr val="963200"/>
                </a:solidFill>
                <a:latin typeface="Andalus" pitchFamily="18" charset="-78"/>
                <a:cs typeface="Andalus" pitchFamily="18" charset="-78"/>
              </a:rPr>
              <a:t>بدائل تطبيقات الإسكان العمرانية.</a:t>
            </a:r>
          </a:p>
          <a:p>
            <a:pPr indent="-142875" algn="r" rtl="1" eaLnBrk="1" hangingPunct="1">
              <a:buClr>
                <a:srgbClr val="92D050"/>
              </a:buClr>
              <a:buFont typeface="Wingdings" pitchFamily="2" charset="2"/>
              <a:buChar char="§"/>
              <a:tabLst>
                <a:tab pos="2873375" algn="l"/>
              </a:tabLst>
              <a:defRPr/>
            </a:pPr>
            <a:r>
              <a:rPr lang="en-US" sz="2300" dirty="0" smtClean="0">
                <a:solidFill>
                  <a:srgbClr val="9632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ar-SA" sz="2300" dirty="0" smtClean="0">
                <a:solidFill>
                  <a:srgbClr val="963200"/>
                </a:solidFill>
                <a:latin typeface="Andalus" pitchFamily="18" charset="-78"/>
                <a:cs typeface="Andalus" pitchFamily="18" charset="-78"/>
              </a:rPr>
              <a:t>تقويم </a:t>
            </a:r>
            <a:r>
              <a:rPr lang="ar-SA" sz="2300" dirty="0">
                <a:solidFill>
                  <a:srgbClr val="963200"/>
                </a:solidFill>
                <a:latin typeface="Andalus" pitchFamily="18" charset="-78"/>
                <a:cs typeface="Andalus" pitchFamily="18" charset="-78"/>
              </a:rPr>
              <a:t>مشاريع الإسكان</a:t>
            </a:r>
            <a:r>
              <a:rPr lang="en-US" sz="2300" dirty="0">
                <a:solidFill>
                  <a:srgbClr val="963200"/>
                </a:solidFill>
                <a:latin typeface="Andalus" pitchFamily="18" charset="-78"/>
                <a:cs typeface="Andalus" pitchFamily="18" charset="-78"/>
              </a:rPr>
              <a:t>.</a:t>
            </a:r>
            <a:endParaRPr lang="ar-SA" sz="2300" dirty="0">
              <a:solidFill>
                <a:srgbClr val="963200"/>
              </a:solidFill>
              <a:latin typeface="Andalus" pitchFamily="18" charset="-78"/>
              <a:cs typeface="Andalus" pitchFamily="18" charset="-78"/>
            </a:endParaRPr>
          </a:p>
          <a:p>
            <a:pPr indent="-142875" algn="r" rtl="1" eaLnBrk="1" hangingPunct="1">
              <a:buClr>
                <a:srgbClr val="92D050"/>
              </a:buClr>
              <a:buFont typeface="Wingdings" pitchFamily="2" charset="2"/>
              <a:buChar char="§"/>
              <a:tabLst>
                <a:tab pos="2873375" algn="l"/>
              </a:tabLst>
              <a:defRPr/>
            </a:pPr>
            <a:r>
              <a:rPr lang="en-US" sz="2300" dirty="0" smtClean="0">
                <a:solidFill>
                  <a:srgbClr val="9632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ar-SA" sz="2300" dirty="0" smtClean="0">
                <a:solidFill>
                  <a:srgbClr val="963200"/>
                </a:solidFill>
                <a:latin typeface="Andalus" pitchFamily="18" charset="-78"/>
                <a:cs typeface="Andalus" pitchFamily="18" charset="-78"/>
              </a:rPr>
              <a:t>سياسات </a:t>
            </a:r>
            <a:r>
              <a:rPr lang="ar-SA" sz="2300" dirty="0">
                <a:solidFill>
                  <a:srgbClr val="963200"/>
                </a:solidFill>
                <a:latin typeface="Andalus" pitchFamily="18" charset="-78"/>
                <a:cs typeface="Andalus" pitchFamily="18" charset="-78"/>
              </a:rPr>
              <a:t>واستراتيجيات الإسكان والمحلية والعالمية</a:t>
            </a:r>
            <a:r>
              <a:rPr lang="en-US" sz="2300" dirty="0">
                <a:solidFill>
                  <a:srgbClr val="963200"/>
                </a:solidFill>
                <a:latin typeface="Andalus" pitchFamily="18" charset="-78"/>
                <a:cs typeface="Andalus" pitchFamily="18" charset="-78"/>
              </a:rPr>
              <a:t>.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203519" y="6591838"/>
            <a:ext cx="911817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rgbClr val="963200"/>
                </a:solidFill>
                <a:latin typeface="Britannic Bold" pitchFamily="34" charset="0"/>
                <a:cs typeface="Andalus" pitchFamily="18" charset="-78"/>
              </a:rPr>
              <a:t>  DR.  KHAIRI  MAREI                     COLLEGE  OF  ARCHITECTURE &amp; PLANNING      KING SAUD UNIVERSITY   </a:t>
            </a:r>
            <a:r>
              <a:rPr lang="ar-JO" sz="1500" dirty="0" smtClean="0">
                <a:solidFill>
                  <a:srgbClr val="963200"/>
                </a:solidFill>
                <a:latin typeface="Britannic Bold" pitchFamily="34" charset="0"/>
                <a:cs typeface="Andalus" pitchFamily="18" charset="-78"/>
              </a:rPr>
              <a:t>  </a:t>
            </a:r>
            <a:r>
              <a:rPr lang="en-US" sz="1500" dirty="0" smtClean="0">
                <a:solidFill>
                  <a:srgbClr val="963200"/>
                </a:solidFill>
                <a:latin typeface="Britannic Bold" pitchFamily="34" charset="0"/>
                <a:cs typeface="Andalus" pitchFamily="18" charset="-78"/>
              </a:rPr>
              <a:t>     </a:t>
            </a:r>
            <a:endParaRPr lang="en-US" sz="1500" dirty="0">
              <a:solidFill>
                <a:srgbClr val="963200"/>
              </a:solidFill>
              <a:latin typeface="Britannic Bold" pitchFamily="34" charset="0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457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321312" y="2"/>
            <a:ext cx="0" cy="397245"/>
          </a:xfrm>
          <a:prstGeom prst="line">
            <a:avLst/>
          </a:prstGeom>
          <a:ln w="762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9321311" y="1249453"/>
            <a:ext cx="0" cy="5608549"/>
          </a:xfrm>
          <a:prstGeom prst="line">
            <a:avLst/>
          </a:prstGeom>
          <a:ln w="762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9659082" y="823348"/>
            <a:ext cx="246918" cy="0"/>
          </a:xfrm>
          <a:prstGeom prst="line">
            <a:avLst/>
          </a:prstGeom>
          <a:ln w="76200" cmpd="thickThin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2263" y="6482862"/>
            <a:ext cx="8669337" cy="0"/>
          </a:xfrm>
          <a:prstGeom prst="line">
            <a:avLst/>
          </a:prstGeom>
          <a:ln w="12700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2263" y="823913"/>
            <a:ext cx="8669337" cy="0"/>
          </a:xfrm>
          <a:prstGeom prst="line">
            <a:avLst/>
          </a:prstGeom>
          <a:ln w="76200" cmpd="thickThin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9097683" y="592804"/>
            <a:ext cx="447260" cy="474001"/>
          </a:xfrm>
          <a:prstGeom prst="ellipse">
            <a:avLst/>
          </a:prstGeom>
          <a:solidFill>
            <a:srgbClr val="92D050"/>
          </a:solidFill>
          <a:ln w="95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7380261" y="3278205"/>
            <a:ext cx="161133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5781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altLang="en-US" sz="26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Andalus" pitchFamily="18" charset="-78"/>
                <a:cs typeface="Andalus" pitchFamily="18" charset="-78"/>
              </a:rPr>
              <a:t>أهداف المقرر</a:t>
            </a:r>
            <a:endParaRPr lang="en-US" altLang="en-US" sz="2600" b="1" dirty="0">
              <a:solidFill>
                <a:schemeClr val="tx1">
                  <a:lumMod val="90000"/>
                  <a:lumOff val="1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2263" y="1138467"/>
            <a:ext cx="6535737" cy="46935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44000" indent="-288000" algn="r" rtl="1" eaLnBrk="1" fontAlgn="auto" hangingPunct="1">
              <a:buClr>
                <a:srgbClr val="84C52D"/>
              </a:buClr>
              <a:buFont typeface="Wingdings" pitchFamily="2" charset="2"/>
              <a:buChar char="§"/>
              <a:defRPr/>
            </a:pPr>
            <a:r>
              <a:rPr lang="ar-SA" sz="2300" dirty="0">
                <a:solidFill>
                  <a:srgbClr val="963206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دور الإسكان في تحسين البيئة العمرانية</a:t>
            </a:r>
            <a:r>
              <a:rPr lang="en-US" sz="2300" dirty="0">
                <a:solidFill>
                  <a:srgbClr val="963206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 .</a:t>
            </a:r>
            <a:endParaRPr lang="ar-JO" sz="2300" dirty="0">
              <a:solidFill>
                <a:srgbClr val="963206"/>
              </a:solidFill>
              <a:latin typeface="Andalus" pitchFamily="18" charset="-78"/>
              <a:ea typeface="Monotype Koufi" pitchFamily="2" charset="-78"/>
              <a:cs typeface="Andalus" pitchFamily="18" charset="-78"/>
            </a:endParaRPr>
          </a:p>
          <a:p>
            <a:pPr marL="324000" indent="-288000" algn="r" rtl="1" eaLnBrk="1" fontAlgn="auto" hangingPunct="1">
              <a:buClr>
                <a:srgbClr val="84C52D"/>
              </a:buClr>
              <a:buFont typeface="Wingdings" pitchFamily="2" charset="2"/>
              <a:buChar char="§"/>
              <a:defRPr/>
            </a:pPr>
            <a:r>
              <a:rPr lang="ar-SA" sz="2300" dirty="0">
                <a:solidFill>
                  <a:srgbClr val="963206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النتائج السلبية</a:t>
            </a:r>
            <a:r>
              <a:rPr lang="en-US" sz="2300" dirty="0">
                <a:solidFill>
                  <a:srgbClr val="963206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 </a:t>
            </a:r>
            <a:r>
              <a:rPr lang="ar-SA" sz="2300" dirty="0">
                <a:solidFill>
                  <a:srgbClr val="963206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الاقتصادية والاجتماعية</a:t>
            </a:r>
            <a:r>
              <a:rPr lang="en-US" sz="2300" dirty="0">
                <a:solidFill>
                  <a:srgbClr val="963206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 </a:t>
            </a:r>
            <a:r>
              <a:rPr lang="ar-SA" sz="2300" dirty="0">
                <a:solidFill>
                  <a:srgbClr val="963206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لظهور المشاكل السكنية والعوامل المسببة لها</a:t>
            </a:r>
            <a:r>
              <a:rPr lang="en-US" sz="2300" dirty="0">
                <a:solidFill>
                  <a:srgbClr val="963206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 .</a:t>
            </a:r>
            <a:endParaRPr lang="ar-JO" sz="2300" dirty="0">
              <a:solidFill>
                <a:srgbClr val="963206"/>
              </a:solidFill>
              <a:latin typeface="Andalus" pitchFamily="18" charset="-78"/>
              <a:ea typeface="Monotype Koufi" pitchFamily="2" charset="-78"/>
              <a:cs typeface="Andalus" pitchFamily="18" charset="-78"/>
            </a:endParaRPr>
          </a:p>
          <a:p>
            <a:pPr marL="324000" indent="-324000" algn="r" rtl="1" eaLnBrk="1" fontAlgn="auto" hangingPunct="1">
              <a:buClr>
                <a:srgbClr val="84C52D"/>
              </a:buClr>
              <a:buFont typeface="Wingdings" pitchFamily="2" charset="2"/>
              <a:buChar char="§"/>
              <a:defRPr/>
            </a:pPr>
            <a:r>
              <a:rPr lang="ar-SA" sz="2300" dirty="0">
                <a:solidFill>
                  <a:srgbClr val="963206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أهمية الترشيد في الإنفاق على المشاريع والبرامج الإسكانية مع تحقيق الاحتياج وتوفير المرافق والخدمات العامة</a:t>
            </a:r>
            <a:endParaRPr lang="ar-JO" sz="2300" dirty="0">
              <a:solidFill>
                <a:srgbClr val="963206"/>
              </a:solidFill>
              <a:latin typeface="Andalus" pitchFamily="18" charset="-78"/>
              <a:ea typeface="Monotype Koufi" pitchFamily="2" charset="-78"/>
              <a:cs typeface="Andalus" pitchFamily="18" charset="-78"/>
            </a:endParaRPr>
          </a:p>
          <a:p>
            <a:pPr marL="144000" indent="-288000" algn="r" rtl="1" eaLnBrk="1" fontAlgn="auto" hangingPunct="1">
              <a:buClr>
                <a:srgbClr val="84C52D"/>
              </a:buClr>
              <a:buFont typeface="Wingdings" pitchFamily="2" charset="2"/>
              <a:buChar char="§"/>
              <a:defRPr/>
            </a:pPr>
            <a:r>
              <a:rPr lang="ar-SA" sz="2300" dirty="0">
                <a:solidFill>
                  <a:srgbClr val="963206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التفريق بين مفهوم السكن الإسكان</a:t>
            </a:r>
            <a:endParaRPr lang="ar-JO" sz="2300" dirty="0">
              <a:solidFill>
                <a:srgbClr val="963206"/>
              </a:solidFill>
              <a:latin typeface="Andalus" pitchFamily="18" charset="-78"/>
              <a:ea typeface="Monotype Koufi" pitchFamily="2" charset="-78"/>
              <a:cs typeface="Andalus" pitchFamily="18" charset="-78"/>
            </a:endParaRPr>
          </a:p>
          <a:p>
            <a:pPr marL="144000" indent="-288000" algn="r" rtl="1" eaLnBrk="1" fontAlgn="auto" hangingPunct="1">
              <a:buClr>
                <a:srgbClr val="84C52D"/>
              </a:buClr>
              <a:buFont typeface="Wingdings" pitchFamily="2" charset="2"/>
              <a:buChar char="§"/>
              <a:defRPr/>
            </a:pPr>
            <a:r>
              <a:rPr lang="ar-SA" sz="2300" dirty="0">
                <a:solidFill>
                  <a:srgbClr val="963206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تعريف المصطلحات الأساسية المهمة والمتعلقة بالإسكان</a:t>
            </a:r>
            <a:endParaRPr lang="ar-JO" sz="2300" dirty="0">
              <a:solidFill>
                <a:srgbClr val="963206"/>
              </a:solidFill>
              <a:latin typeface="Andalus" pitchFamily="18" charset="-78"/>
              <a:ea typeface="Monotype Koufi" pitchFamily="2" charset="-78"/>
              <a:cs typeface="Andalus" pitchFamily="18" charset="-78"/>
            </a:endParaRPr>
          </a:p>
          <a:p>
            <a:pPr marL="288000" indent="-288000" algn="r" rtl="1" eaLnBrk="1" fontAlgn="auto" hangingPunct="1">
              <a:buClr>
                <a:srgbClr val="84C52D"/>
              </a:buClr>
              <a:buFont typeface="Wingdings" pitchFamily="2" charset="2"/>
              <a:buChar char="§"/>
              <a:defRPr/>
            </a:pPr>
            <a:r>
              <a:rPr lang="ar-SA" sz="2300" dirty="0">
                <a:solidFill>
                  <a:srgbClr val="963206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تحديد عوامل تدهور البيئة السكنية ، ومسببات اختلال التوازن بين العرض</a:t>
            </a:r>
            <a:r>
              <a:rPr lang="ar-JO" sz="2300" dirty="0">
                <a:solidFill>
                  <a:srgbClr val="963206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 </a:t>
            </a:r>
            <a:r>
              <a:rPr lang="ar-SA" sz="2300" dirty="0">
                <a:solidFill>
                  <a:srgbClr val="963206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والطلب على المساكن</a:t>
            </a:r>
            <a:endParaRPr lang="ar-JO" sz="2300" dirty="0">
              <a:solidFill>
                <a:srgbClr val="963206"/>
              </a:solidFill>
              <a:latin typeface="Andalus" pitchFamily="18" charset="-78"/>
              <a:ea typeface="Monotype Koufi" pitchFamily="2" charset="-78"/>
              <a:cs typeface="Andalus" pitchFamily="18" charset="-78"/>
            </a:endParaRPr>
          </a:p>
          <a:p>
            <a:pPr marL="324000" indent="-288000" algn="r" rtl="1" eaLnBrk="1" fontAlgn="auto" hangingPunct="1">
              <a:buClr>
                <a:srgbClr val="84C52D"/>
              </a:buClr>
              <a:buFont typeface="Wingdings" pitchFamily="2" charset="2"/>
              <a:buChar char="§"/>
              <a:defRPr/>
            </a:pPr>
            <a:r>
              <a:rPr lang="ar-SA" sz="2300" dirty="0">
                <a:solidFill>
                  <a:srgbClr val="963206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مناقشة الجوانب الأساسية المؤثرة في الإسكان (اجتماعية ، اقتصادية ، تقنية، عمرانية </a:t>
            </a:r>
            <a:endParaRPr lang="ar-JO" sz="2300" dirty="0">
              <a:solidFill>
                <a:srgbClr val="963206"/>
              </a:solidFill>
              <a:latin typeface="Andalus" pitchFamily="18" charset="-78"/>
              <a:ea typeface="Monotype Koufi" pitchFamily="2" charset="-78"/>
              <a:cs typeface="Andalus" pitchFamily="18" charset="-78"/>
            </a:endParaRPr>
          </a:p>
          <a:p>
            <a:pPr marL="144000" indent="-288000" algn="r" rtl="1" eaLnBrk="1" fontAlgn="auto" hangingPunct="1">
              <a:buClr>
                <a:srgbClr val="84C52D"/>
              </a:buClr>
              <a:buFont typeface="Wingdings" pitchFamily="2" charset="2"/>
              <a:buChar char="§"/>
              <a:defRPr/>
            </a:pPr>
            <a:r>
              <a:rPr lang="ar-SA" sz="2300" dirty="0">
                <a:solidFill>
                  <a:srgbClr val="963206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مناقشة وتحليل سياسات واستراتيجيات الإسكان والعمل ضمن فريق </a:t>
            </a:r>
            <a:endParaRPr lang="ar-JO" sz="2300" dirty="0">
              <a:solidFill>
                <a:srgbClr val="963206"/>
              </a:solidFill>
              <a:latin typeface="Andalus" pitchFamily="18" charset="-78"/>
              <a:ea typeface="Monotype Koufi" pitchFamily="2" charset="-78"/>
              <a:cs typeface="Andalus" pitchFamily="18" charset="-78"/>
            </a:endParaRPr>
          </a:p>
          <a:p>
            <a:pPr marL="144000" indent="-288000" algn="r" rtl="1" eaLnBrk="1" fontAlgn="auto" hangingPunct="1">
              <a:buClr>
                <a:srgbClr val="84C52D"/>
              </a:buClr>
              <a:buFont typeface="Wingdings" pitchFamily="2" charset="2"/>
              <a:buChar char="§"/>
              <a:defRPr/>
            </a:pPr>
            <a:r>
              <a:rPr lang="ar-SA" sz="2300" dirty="0">
                <a:solidFill>
                  <a:srgbClr val="963206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تطبيق طرق تقويم مشروعات الإسكان</a:t>
            </a:r>
            <a:r>
              <a:rPr lang="ar-SA" sz="2300" dirty="0">
                <a:solidFill>
                  <a:srgbClr val="963206"/>
                </a:solidFill>
                <a:latin typeface="Andalus" pitchFamily="18" charset="-78"/>
                <a:cs typeface="Andalus" pitchFamily="18" charset="-78"/>
              </a:rPr>
              <a:t>.</a:t>
            </a:r>
            <a:endParaRPr lang="en-US" sz="2300" dirty="0">
              <a:solidFill>
                <a:srgbClr val="963206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203519" y="6591838"/>
            <a:ext cx="911817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rgbClr val="963200"/>
                </a:solidFill>
                <a:latin typeface="Britannic Bold" pitchFamily="34" charset="0"/>
                <a:cs typeface="Andalus" pitchFamily="18" charset="-78"/>
              </a:rPr>
              <a:t>  DR.  KHAIRI  MAREI                     COLLEGE  OF  ARCHITECTURE &amp; PLANNING      KING SAUD UNIVERSITY   </a:t>
            </a:r>
            <a:r>
              <a:rPr lang="ar-JO" sz="1500" dirty="0" smtClean="0">
                <a:solidFill>
                  <a:srgbClr val="963200"/>
                </a:solidFill>
                <a:latin typeface="Britannic Bold" pitchFamily="34" charset="0"/>
                <a:cs typeface="Andalus" pitchFamily="18" charset="-78"/>
              </a:rPr>
              <a:t>  </a:t>
            </a:r>
            <a:r>
              <a:rPr lang="en-US" sz="1500" dirty="0" smtClean="0">
                <a:solidFill>
                  <a:srgbClr val="963200"/>
                </a:solidFill>
                <a:latin typeface="Britannic Bold" pitchFamily="34" charset="0"/>
                <a:cs typeface="Andalus" pitchFamily="18" charset="-78"/>
              </a:rPr>
              <a:t>     </a:t>
            </a:r>
            <a:endParaRPr lang="en-US" sz="1500" dirty="0">
              <a:solidFill>
                <a:srgbClr val="963200"/>
              </a:solidFill>
              <a:latin typeface="Britannic Bold" pitchFamily="34" charset="0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6065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321312" y="2"/>
            <a:ext cx="0" cy="397245"/>
          </a:xfrm>
          <a:prstGeom prst="line">
            <a:avLst/>
          </a:prstGeom>
          <a:ln w="762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9321311" y="1249453"/>
            <a:ext cx="0" cy="5608549"/>
          </a:xfrm>
          <a:prstGeom prst="line">
            <a:avLst/>
          </a:prstGeom>
          <a:ln w="762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9659082" y="823348"/>
            <a:ext cx="246918" cy="0"/>
          </a:xfrm>
          <a:prstGeom prst="line">
            <a:avLst/>
          </a:prstGeom>
          <a:ln w="76200" cmpd="thickThin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2263" y="6482862"/>
            <a:ext cx="8669337" cy="0"/>
          </a:xfrm>
          <a:prstGeom prst="line">
            <a:avLst/>
          </a:prstGeom>
          <a:ln w="12700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2263" y="823913"/>
            <a:ext cx="8669337" cy="0"/>
          </a:xfrm>
          <a:prstGeom prst="line">
            <a:avLst/>
          </a:prstGeom>
          <a:ln w="76200" cmpd="thickThin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9097683" y="592804"/>
            <a:ext cx="447260" cy="474001"/>
          </a:xfrm>
          <a:prstGeom prst="ellipse">
            <a:avLst/>
          </a:prstGeom>
          <a:solidFill>
            <a:srgbClr val="92D050"/>
          </a:solidFill>
          <a:ln w="95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505063" y="3223941"/>
            <a:ext cx="252095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rIns="0" bIns="0">
            <a:spAutoFit/>
          </a:bodyPr>
          <a:lstStyle/>
          <a:p>
            <a:pPr algn="r" rtl="1" eaLnBrk="1" hangingPunct="1"/>
            <a:r>
              <a:rPr lang="ar-SA" altLang="en-US" sz="2600" dirty="0">
                <a:solidFill>
                  <a:srgbClr val="2F2B20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مخرجات التعليم المتوقعة بعد انهاء هذا المقرر</a:t>
            </a:r>
            <a:endParaRPr lang="en-US" altLang="en-US" sz="2600" dirty="0">
              <a:solidFill>
                <a:srgbClr val="2F2B20"/>
              </a:solidFill>
              <a:latin typeface="Andalus" pitchFamily="18" charset="-78"/>
              <a:ea typeface="Monotype Koufi" pitchFamily="2" charset="-78"/>
              <a:cs typeface="Andalus" pitchFamily="18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2263" y="1646585"/>
            <a:ext cx="61828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defRPr/>
            </a:pPr>
            <a:r>
              <a:rPr lang="ar-JO" sz="2800" dirty="0">
                <a:solidFill>
                  <a:srgbClr val="5A8B25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يفترض بالطالب بعد دراسته لهذه المقرر أن يكون قادرا على:</a:t>
            </a:r>
            <a:endParaRPr lang="ar-SA" sz="2800" dirty="0">
              <a:solidFill>
                <a:srgbClr val="5A8B25"/>
              </a:solidFill>
              <a:latin typeface="Andalus" pitchFamily="18" charset="-78"/>
              <a:ea typeface="Monotype Koufi" pitchFamily="2" charset="-78"/>
              <a:cs typeface="Andalus" pitchFamily="18" charset="-78"/>
            </a:endParaRP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defRPr/>
            </a:pPr>
            <a:endParaRPr lang="en-US" sz="2300" dirty="0">
              <a:latin typeface="Andalus" pitchFamily="18" charset="-78"/>
              <a:ea typeface="Monotype Koufi" pitchFamily="2" charset="-78"/>
              <a:cs typeface="Andalus" pitchFamily="18" charset="-78"/>
            </a:endParaRPr>
          </a:p>
          <a:p>
            <a:pPr marL="216000" indent="-216000" algn="r" rtl="1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5A8B25"/>
              </a:buClr>
              <a:buFont typeface="Wingdings" pitchFamily="2" charset="2"/>
              <a:buChar char="§"/>
              <a:defRPr/>
            </a:pPr>
            <a:r>
              <a:rPr lang="ar-SA" sz="2300" dirty="0">
                <a:solidFill>
                  <a:srgbClr val="963200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مناقشة الجوانب الأساسية المؤثرة في الإسكان (اجتماعية، اقتصادية ، تقنية ، عمرانية ).</a:t>
            </a:r>
          </a:p>
          <a:p>
            <a:pPr marL="216000" indent="-216000" algn="r" rtl="1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5A8B25"/>
              </a:buClr>
              <a:buFont typeface="Wingdings" pitchFamily="2" charset="2"/>
              <a:buChar char="§"/>
              <a:defRPr/>
            </a:pPr>
            <a:r>
              <a:rPr lang="ar-SA" sz="2300" dirty="0">
                <a:solidFill>
                  <a:srgbClr val="963200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تطبيق المعلومات التي تم تعلمها في المقرر في مقررات التصميم وفي حياتهم </a:t>
            </a:r>
            <a:r>
              <a:rPr lang="ar-SA" sz="2300" dirty="0">
                <a:solidFill>
                  <a:srgbClr val="963206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العملية</a:t>
            </a:r>
            <a:r>
              <a:rPr lang="ar-SA" sz="2300" dirty="0">
                <a:solidFill>
                  <a:srgbClr val="963200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 مستقبلاً </a:t>
            </a:r>
          </a:p>
          <a:p>
            <a:pPr marL="216000" indent="-216000" algn="r" rtl="1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5A8B25"/>
              </a:buClr>
              <a:buFont typeface="Wingdings" pitchFamily="2" charset="2"/>
              <a:buChar char="§"/>
              <a:defRPr/>
            </a:pPr>
            <a:r>
              <a:rPr lang="ar-SA" sz="2300" dirty="0">
                <a:solidFill>
                  <a:srgbClr val="963200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تطبيق طرق تقويم مشاريع الإسكان .</a:t>
            </a:r>
          </a:p>
          <a:p>
            <a:pPr marL="216000" indent="-216000" algn="r" rtl="1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5A8B25"/>
              </a:buClr>
              <a:buFont typeface="Wingdings" pitchFamily="2" charset="2"/>
              <a:buChar char="§"/>
              <a:defRPr/>
            </a:pPr>
            <a:r>
              <a:rPr lang="ar-SA" sz="2300" dirty="0">
                <a:solidFill>
                  <a:srgbClr val="963200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تحليل سياسات واستراتيجيات الإسكان المحلية </a:t>
            </a:r>
            <a:r>
              <a:rPr lang="ar-SA" sz="2300" dirty="0" smtClean="0">
                <a:solidFill>
                  <a:srgbClr val="963200"/>
                </a:solidFill>
                <a:latin typeface="Andalus" pitchFamily="18" charset="-78"/>
                <a:ea typeface="Monotype Koufi" pitchFamily="2" charset="-78"/>
                <a:cs typeface="Andalus" pitchFamily="18" charset="-78"/>
              </a:rPr>
              <a:t>والعالمية.</a:t>
            </a:r>
            <a:endParaRPr lang="en-US" sz="2300" dirty="0">
              <a:solidFill>
                <a:srgbClr val="963200"/>
              </a:solidFill>
              <a:latin typeface="Andalus" pitchFamily="18" charset="-78"/>
              <a:ea typeface="Monotype Koufi" pitchFamily="2" charset="-78"/>
              <a:cs typeface="Andalus" pitchFamily="18" charset="-78"/>
            </a:endParaRPr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203519" y="6591838"/>
            <a:ext cx="911817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rgbClr val="963200"/>
                </a:solidFill>
                <a:latin typeface="Britannic Bold" pitchFamily="34" charset="0"/>
                <a:cs typeface="Andalus" pitchFamily="18" charset="-78"/>
              </a:rPr>
              <a:t>  DR.  KHAIRI  MAREI                     COLLEGE  OF  ARCHITECTURE &amp; PLANNING      KING SAUD UNIVERSITY   </a:t>
            </a:r>
            <a:r>
              <a:rPr lang="ar-JO" sz="1500" dirty="0" smtClean="0">
                <a:solidFill>
                  <a:srgbClr val="963200"/>
                </a:solidFill>
                <a:latin typeface="Britannic Bold" pitchFamily="34" charset="0"/>
                <a:cs typeface="Andalus" pitchFamily="18" charset="-78"/>
              </a:rPr>
              <a:t>  </a:t>
            </a:r>
            <a:r>
              <a:rPr lang="en-US" sz="1500" dirty="0" smtClean="0">
                <a:solidFill>
                  <a:srgbClr val="963200"/>
                </a:solidFill>
                <a:latin typeface="Britannic Bold" pitchFamily="34" charset="0"/>
                <a:cs typeface="Andalus" pitchFamily="18" charset="-78"/>
              </a:rPr>
              <a:t>     </a:t>
            </a:r>
            <a:endParaRPr lang="en-US" sz="1500" dirty="0">
              <a:solidFill>
                <a:srgbClr val="963200"/>
              </a:solidFill>
              <a:latin typeface="Britannic Bold" pitchFamily="34" charset="0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374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321312" y="2"/>
            <a:ext cx="0" cy="397245"/>
          </a:xfrm>
          <a:prstGeom prst="line">
            <a:avLst/>
          </a:prstGeom>
          <a:ln w="762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9321311" y="1249453"/>
            <a:ext cx="0" cy="5608549"/>
          </a:xfrm>
          <a:prstGeom prst="line">
            <a:avLst/>
          </a:prstGeom>
          <a:ln w="762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9659082" y="823348"/>
            <a:ext cx="246918" cy="0"/>
          </a:xfrm>
          <a:prstGeom prst="line">
            <a:avLst/>
          </a:prstGeom>
          <a:ln w="76200" cmpd="thickThin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2263" y="6482862"/>
            <a:ext cx="8669337" cy="0"/>
          </a:xfrm>
          <a:prstGeom prst="line">
            <a:avLst/>
          </a:prstGeom>
          <a:ln w="1270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2263" y="823913"/>
            <a:ext cx="8669337" cy="0"/>
          </a:xfrm>
          <a:prstGeom prst="line">
            <a:avLst/>
          </a:prstGeom>
          <a:ln w="76200" cmpd="thickThin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203519" y="6591838"/>
            <a:ext cx="911817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rgbClr val="963200"/>
                </a:solidFill>
                <a:latin typeface="Britannic Bold" pitchFamily="34" charset="0"/>
                <a:cs typeface="Andalus" pitchFamily="18" charset="-78"/>
              </a:rPr>
              <a:t>  DR.  KHAIRI  MAREI                     COLLEGE  OF  ARCHITECTURE &amp; PLANNING      KING SAUD UNIVERSITY   </a:t>
            </a:r>
            <a:r>
              <a:rPr lang="ar-JO" sz="1500" dirty="0" smtClean="0">
                <a:solidFill>
                  <a:srgbClr val="963200"/>
                </a:solidFill>
                <a:latin typeface="Britannic Bold" pitchFamily="34" charset="0"/>
                <a:cs typeface="Andalus" pitchFamily="18" charset="-78"/>
              </a:rPr>
              <a:t>  </a:t>
            </a:r>
            <a:r>
              <a:rPr lang="en-US" sz="1500" dirty="0" smtClean="0">
                <a:solidFill>
                  <a:srgbClr val="963200"/>
                </a:solidFill>
                <a:latin typeface="Britannic Bold" pitchFamily="34" charset="0"/>
                <a:cs typeface="Andalus" pitchFamily="18" charset="-78"/>
              </a:rPr>
              <a:t>     </a:t>
            </a:r>
            <a:endParaRPr lang="en-US" sz="1500" dirty="0">
              <a:solidFill>
                <a:srgbClr val="963200"/>
              </a:solidFill>
              <a:latin typeface="Britannic Bold" pitchFamily="34" charset="0"/>
              <a:cs typeface="Andalus" pitchFamily="18" charset="-78"/>
            </a:endParaRPr>
          </a:p>
        </p:txBody>
      </p:sp>
      <p:sp>
        <p:nvSpPr>
          <p:cNvPr id="10" name="Oval 9"/>
          <p:cNvSpPr/>
          <p:nvPr/>
        </p:nvSpPr>
        <p:spPr>
          <a:xfrm>
            <a:off x="9097683" y="592804"/>
            <a:ext cx="447260" cy="474001"/>
          </a:xfrm>
          <a:prstGeom prst="ellipse">
            <a:avLst/>
          </a:prstGeom>
          <a:solidFill>
            <a:srgbClr val="92D050"/>
          </a:solidFill>
          <a:ln w="95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291646"/>
              </p:ext>
            </p:extLst>
          </p:nvPr>
        </p:nvGraphicFramePr>
        <p:xfrm>
          <a:off x="76201" y="1066805"/>
          <a:ext cx="9005026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"/>
                <a:gridCol w="840740"/>
                <a:gridCol w="6934200"/>
                <a:gridCol w="544287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300" b="0" dirty="0" smtClean="0">
                          <a:solidFill>
                            <a:srgbClr val="2F2B20"/>
                          </a:solidFill>
                          <a:latin typeface="Andalus" pitchFamily="18" charset="-78"/>
                          <a:cs typeface="Andalus" pitchFamily="18" charset="-78"/>
                        </a:rPr>
                        <a:t>ساعة</a:t>
                      </a:r>
                      <a:endParaRPr lang="en-US" sz="2300" b="0" dirty="0">
                        <a:solidFill>
                          <a:srgbClr val="2F2B20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300" b="0" dirty="0" smtClean="0">
                          <a:solidFill>
                            <a:srgbClr val="2F2B20"/>
                          </a:solidFill>
                          <a:latin typeface="Andalus" pitchFamily="18" charset="-78"/>
                          <a:cs typeface="Andalus" pitchFamily="18" charset="-78"/>
                        </a:rPr>
                        <a:t>اسبوغ</a:t>
                      </a:r>
                      <a:endParaRPr lang="en-US" sz="2300" b="0" dirty="0">
                        <a:solidFill>
                          <a:srgbClr val="2F2B20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A8B25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ar-JO" sz="2300" b="0" dirty="0" smtClean="0">
                          <a:solidFill>
                            <a:srgbClr val="2F2B20"/>
                          </a:solidFill>
                          <a:latin typeface="Andalus" pitchFamily="18" charset="-78"/>
                          <a:cs typeface="Andalus" pitchFamily="18" charset="-78"/>
                        </a:rPr>
                        <a:t>الاسكان – الخطة الدراسية</a:t>
                      </a:r>
                      <a:endParaRPr lang="en-US" sz="2300" b="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300" b="0" dirty="0" smtClean="0">
                          <a:solidFill>
                            <a:srgbClr val="2F2B20"/>
                          </a:solidFill>
                          <a:latin typeface="Andalus" pitchFamily="18" charset="-78"/>
                          <a:cs typeface="Andalus" pitchFamily="18" charset="-78"/>
                        </a:rPr>
                        <a:t>1. </a:t>
                      </a:r>
                      <a:endParaRPr lang="en-US" sz="2300" b="0" dirty="0">
                        <a:solidFill>
                          <a:srgbClr val="2F2B20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300" kern="1200" dirty="0" smtClean="0">
                          <a:solidFill>
                            <a:schemeClr val="dk1"/>
                          </a:solidFill>
                          <a:effectLst/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2</a:t>
                      </a: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300" kern="1200" dirty="0" smtClean="0">
                          <a:solidFill>
                            <a:schemeClr val="dk1"/>
                          </a:solidFill>
                          <a:effectLst/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1</a:t>
                      </a: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r" rtl="1" eaLnBrk="1" hangingPunct="1">
                        <a:buFont typeface="Calibri" pitchFamily="34" charset="0"/>
                        <a:buNone/>
                      </a:pPr>
                      <a:r>
                        <a:rPr lang="ar-JO" sz="2300" kern="1200" dirty="0" smtClean="0">
                          <a:solidFill>
                            <a:schemeClr val="dk1"/>
                          </a:solidFill>
                          <a:effectLst/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تقديم المقرر</a:t>
                      </a:r>
                      <a:endParaRPr lang="en-US" altLang="en-US" sz="2300" dirty="0">
                        <a:solidFill>
                          <a:srgbClr val="963206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300" b="0" dirty="0" smtClean="0">
                          <a:solidFill>
                            <a:srgbClr val="2F2B20"/>
                          </a:solidFill>
                          <a:latin typeface="Andalus" pitchFamily="18" charset="-78"/>
                          <a:cs typeface="Andalus" pitchFamily="18" charset="-78"/>
                        </a:rPr>
                        <a:t>2.</a:t>
                      </a:r>
                      <a:endParaRPr lang="en-US" sz="2300" b="0" dirty="0">
                        <a:solidFill>
                          <a:srgbClr val="2F2B20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300" kern="1200" baseline="0" dirty="0" smtClean="0">
                          <a:solidFill>
                            <a:srgbClr val="963206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4</a:t>
                      </a:r>
                      <a:endParaRPr lang="en-US" sz="2300" kern="1200" baseline="0" dirty="0">
                        <a:solidFill>
                          <a:srgbClr val="963206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300" kern="1200" baseline="0" dirty="0" smtClean="0">
                          <a:solidFill>
                            <a:srgbClr val="963206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2</a:t>
                      </a:r>
                      <a:endParaRPr lang="en-US" sz="2300" kern="1200" baseline="0" dirty="0">
                        <a:solidFill>
                          <a:srgbClr val="963206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r" rtl="1" eaLnBrk="1" hangingPunct="1">
                        <a:buFont typeface="Calibri" pitchFamily="34" charset="0"/>
                        <a:buNone/>
                      </a:pPr>
                      <a:r>
                        <a:rPr lang="ar-JO" altLang="en-US" sz="2300" dirty="0" smtClean="0">
                          <a:solidFill>
                            <a:srgbClr val="963206"/>
                          </a:solidFill>
                          <a:latin typeface="Andalus" pitchFamily="18" charset="-78"/>
                          <a:cs typeface="Andalus" pitchFamily="18" charset="-78"/>
                        </a:rPr>
                        <a:t>العناصر</a:t>
                      </a:r>
                      <a:r>
                        <a:rPr lang="ar-JO" altLang="en-US" sz="2300" baseline="0" dirty="0" smtClean="0">
                          <a:solidFill>
                            <a:srgbClr val="963206"/>
                          </a:solidFill>
                          <a:latin typeface="Andalus" pitchFamily="18" charset="-78"/>
                          <a:cs typeface="Andalus" pitchFamily="18" charset="-78"/>
                        </a:rPr>
                        <a:t> المكونة للمناطق السكنية </a:t>
                      </a:r>
                      <a:endParaRPr lang="en-US" altLang="en-US" sz="2300" dirty="0">
                        <a:solidFill>
                          <a:srgbClr val="963206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300" b="0" dirty="0" smtClean="0">
                          <a:latin typeface="Andalus" pitchFamily="18" charset="-78"/>
                          <a:cs typeface="Andalus" pitchFamily="18" charset="-78"/>
                        </a:rPr>
                        <a:t>3.</a:t>
                      </a:r>
                      <a:endParaRPr lang="en-US" sz="2300" b="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2300" kern="1200" dirty="0" smtClean="0">
                          <a:solidFill>
                            <a:srgbClr val="963206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2</a:t>
                      </a:r>
                      <a:endParaRPr lang="en-US" sz="2300" kern="1200" dirty="0">
                        <a:solidFill>
                          <a:srgbClr val="963206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300" dirty="0" smtClean="0">
                          <a:latin typeface="Andalus" pitchFamily="18" charset="-78"/>
                          <a:cs typeface="Andalus" pitchFamily="18" charset="-78"/>
                        </a:rPr>
                        <a:t>1</a:t>
                      </a:r>
                      <a:endParaRPr lang="en-US" sz="23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  <a:defRPr/>
                      </a:pPr>
                      <a:r>
                        <a:rPr lang="ar-JO" sz="2300" kern="1200" dirty="0" smtClean="0">
                          <a:solidFill>
                            <a:schemeClr val="dk1"/>
                          </a:solidFill>
                          <a:effectLst/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علاقة المناطق السكنية بالمكونات العمرانية الاخرى</a:t>
                      </a:r>
                      <a:endParaRPr lang="en-US" altLang="en-US" sz="2300" dirty="0">
                        <a:solidFill>
                          <a:srgbClr val="963206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300" b="0" dirty="0" smtClean="0">
                          <a:latin typeface="Andalus" pitchFamily="18" charset="-78"/>
                          <a:cs typeface="Andalus" pitchFamily="18" charset="-78"/>
                        </a:rPr>
                        <a:t>4.</a:t>
                      </a:r>
                      <a:endParaRPr lang="en-US" sz="2300" b="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2300" kern="1200" baseline="0" dirty="0" smtClean="0">
                          <a:solidFill>
                            <a:srgbClr val="963206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2</a:t>
                      </a:r>
                      <a:endParaRPr lang="en-US" sz="2300" kern="1200" baseline="0" dirty="0">
                        <a:solidFill>
                          <a:srgbClr val="963206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2300" kern="1200" baseline="0" dirty="0" smtClean="0">
                          <a:solidFill>
                            <a:srgbClr val="963206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1</a:t>
                      </a:r>
                      <a:endParaRPr lang="en-US" sz="2300" kern="1200" baseline="0" dirty="0">
                        <a:solidFill>
                          <a:srgbClr val="963206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r" rtl="1" eaLnBrk="1" hangingPunct="1">
                        <a:buFont typeface="Calibri" pitchFamily="34" charset="0"/>
                        <a:buNone/>
                      </a:pPr>
                      <a:r>
                        <a:rPr lang="ar-JO" altLang="en-US" sz="2300" dirty="0" smtClean="0">
                          <a:solidFill>
                            <a:srgbClr val="963206"/>
                          </a:solidFill>
                          <a:latin typeface="Andalus" pitchFamily="18" charset="-78"/>
                          <a:cs typeface="Andalus" pitchFamily="18" charset="-78"/>
                        </a:rPr>
                        <a:t>تاريخ السكن ومفهوم الاسكان</a:t>
                      </a:r>
                      <a:endParaRPr lang="en-US" altLang="en-US" sz="2300" dirty="0">
                        <a:solidFill>
                          <a:srgbClr val="963206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300" b="0" dirty="0" smtClean="0">
                          <a:latin typeface="Andalus" pitchFamily="18" charset="-78"/>
                          <a:cs typeface="Andalus" pitchFamily="18" charset="-78"/>
                        </a:rPr>
                        <a:t>5.</a:t>
                      </a:r>
                      <a:endParaRPr lang="en-US" sz="2300" b="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300" dirty="0" smtClean="0">
                          <a:latin typeface="Andalus" pitchFamily="18" charset="-78"/>
                          <a:cs typeface="Andalus" pitchFamily="18" charset="-78"/>
                        </a:rPr>
                        <a:t>6</a:t>
                      </a:r>
                      <a:endParaRPr lang="en-US" sz="23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300" dirty="0" smtClean="0">
                          <a:latin typeface="Andalus" pitchFamily="18" charset="-78"/>
                          <a:cs typeface="Andalus" pitchFamily="18" charset="-78"/>
                        </a:rPr>
                        <a:t>3</a:t>
                      </a:r>
                      <a:endParaRPr lang="en-US" sz="23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  <a:defRPr/>
                      </a:pPr>
                      <a:r>
                        <a:rPr lang="ar-SA" sz="2300" kern="1200" dirty="0" smtClean="0">
                          <a:solidFill>
                            <a:schemeClr val="dk1"/>
                          </a:solidFill>
                          <a:effectLst/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التسلسل الهرمي للمناطق السكنية وتأثير التطور العمراني على نوعية المنازل</a:t>
                      </a:r>
                      <a:endParaRPr lang="en-US" altLang="en-US" sz="2300" dirty="0">
                        <a:solidFill>
                          <a:srgbClr val="963206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300" b="0" dirty="0" smtClean="0">
                          <a:latin typeface="Andalus" pitchFamily="18" charset="-78"/>
                          <a:cs typeface="Andalus" pitchFamily="18" charset="-78"/>
                        </a:rPr>
                        <a:t>6.</a:t>
                      </a:r>
                      <a:endParaRPr lang="en-US" sz="2300" b="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JO" sz="2300" kern="1200" baseline="0" dirty="0" smtClean="0">
                          <a:solidFill>
                            <a:srgbClr val="963206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6</a:t>
                      </a:r>
                      <a:endParaRPr lang="en-US" sz="2300" kern="1200" baseline="0" dirty="0">
                        <a:solidFill>
                          <a:srgbClr val="963206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JO" sz="2300" kern="1200" baseline="0" dirty="0" smtClean="0">
                          <a:solidFill>
                            <a:srgbClr val="963206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3</a:t>
                      </a:r>
                      <a:endParaRPr lang="en-US" sz="2300" kern="1200" baseline="0" dirty="0">
                        <a:solidFill>
                          <a:srgbClr val="963206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r" rtl="1" eaLnBrk="1" hangingPunct="1">
                        <a:buFont typeface="Calibri" pitchFamily="34" charset="0"/>
                        <a:buNone/>
                      </a:pPr>
                      <a:r>
                        <a:rPr lang="ar-SA" sz="2300" kern="1200" dirty="0" smtClean="0">
                          <a:solidFill>
                            <a:srgbClr val="963206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سياسات الاسكان ونجاعتها بوضع الحلول للفئات المتضررة</a:t>
                      </a:r>
                      <a:endParaRPr lang="en-US" altLang="en-US" sz="2300" kern="1200" dirty="0">
                        <a:solidFill>
                          <a:srgbClr val="963206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300" b="0" kern="1200" dirty="0" smtClean="0">
                          <a:solidFill>
                            <a:srgbClr val="963206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7.</a:t>
                      </a:r>
                      <a:endParaRPr lang="en-US" sz="2300" b="0" kern="1200" dirty="0">
                        <a:solidFill>
                          <a:srgbClr val="963206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 rtl="1"/>
                      <a:r>
                        <a:rPr lang="ar-JO" sz="2300" dirty="0" smtClean="0">
                          <a:latin typeface="Andalus" pitchFamily="18" charset="-78"/>
                          <a:cs typeface="Andalus" pitchFamily="18" charset="-78"/>
                        </a:rPr>
                        <a:t>6</a:t>
                      </a:r>
                      <a:endParaRPr lang="en-US" sz="23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2300" dirty="0" smtClean="0">
                          <a:latin typeface="Andalus" pitchFamily="18" charset="-78"/>
                          <a:cs typeface="Andalus" pitchFamily="18" charset="-78"/>
                        </a:rPr>
                        <a:t>3</a:t>
                      </a:r>
                      <a:endParaRPr lang="en-US" sz="23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  <a:defRPr/>
                      </a:pPr>
                      <a:r>
                        <a:rPr lang="ar-SA" sz="2300" kern="1200" dirty="0" smtClean="0">
                          <a:solidFill>
                            <a:schemeClr val="dk1"/>
                          </a:solidFill>
                          <a:effectLst/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استدامة المناطق السكنية </a:t>
                      </a:r>
                      <a:r>
                        <a:rPr lang="ar-JO" sz="2300" kern="1200" dirty="0" smtClean="0">
                          <a:solidFill>
                            <a:schemeClr val="dk1"/>
                          </a:solidFill>
                          <a:effectLst/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ومكوناتها المختلفة</a:t>
                      </a:r>
                      <a:r>
                        <a:rPr lang="en-US" sz="2300" kern="1200" dirty="0" smtClean="0">
                          <a:solidFill>
                            <a:schemeClr val="dk1"/>
                          </a:solidFill>
                          <a:effectLst/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</a:t>
                      </a:r>
                      <a:r>
                        <a:rPr lang="ar-JO" sz="2300" kern="1200" dirty="0" smtClean="0">
                          <a:solidFill>
                            <a:schemeClr val="dk1"/>
                          </a:solidFill>
                          <a:effectLst/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كعنصر اساسي لإستدامة</a:t>
                      </a:r>
                      <a:r>
                        <a:rPr lang="ar-JO" sz="2300" kern="1200" baseline="0" dirty="0" smtClean="0">
                          <a:solidFill>
                            <a:schemeClr val="dk1"/>
                          </a:solidFill>
                          <a:effectLst/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المدن </a:t>
                      </a:r>
                      <a:r>
                        <a:rPr lang="ar-JO" sz="2300" kern="1200" dirty="0" smtClean="0">
                          <a:solidFill>
                            <a:schemeClr val="dk1"/>
                          </a:solidFill>
                          <a:effectLst/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</a:t>
                      </a:r>
                      <a:endParaRPr lang="en-US" altLang="en-US" sz="2300" dirty="0">
                        <a:solidFill>
                          <a:srgbClr val="963206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Calibri" pitchFamily="34" charset="0"/>
                        <a:buNone/>
                      </a:pPr>
                      <a:r>
                        <a:rPr lang="ar-SA" sz="2300" kern="1200" dirty="0" smtClean="0">
                          <a:solidFill>
                            <a:schemeClr val="dk1"/>
                          </a:solidFill>
                          <a:effectLst/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أمثلة تطبيقية من واقع التصميم الحضري والتخطيط المعماري </a:t>
                      </a:r>
                      <a:endParaRPr lang="en-US" altLang="en-US" sz="2300" kern="1200" dirty="0">
                        <a:solidFill>
                          <a:schemeClr val="dk1"/>
                        </a:solidFill>
                        <a:effectLst/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300" b="0" dirty="0" smtClean="0">
                          <a:latin typeface="Andalus" pitchFamily="18" charset="-78"/>
                          <a:cs typeface="Andalus" pitchFamily="18" charset="-78"/>
                        </a:rPr>
                        <a:t>8.</a:t>
                      </a:r>
                      <a:endParaRPr lang="en-US" sz="2300" b="0" dirty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2300" b="0" kern="1200" dirty="0">
                        <a:solidFill>
                          <a:srgbClr val="963206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5313067" y="454304"/>
            <a:ext cx="3645568" cy="369332"/>
          </a:xfrm>
          <a:prstGeom prst="rect">
            <a:avLst/>
          </a:prstGeom>
        </p:spPr>
        <p:txBody>
          <a:bodyPr wrap="square" tIns="0" rIns="0" bIns="0">
            <a:spAutoFit/>
          </a:bodyPr>
          <a:lstStyle/>
          <a:p>
            <a:pPr algn="r" rtl="1">
              <a:buClr>
                <a:srgbClr val="5A8B25"/>
              </a:buClr>
              <a:defRPr/>
            </a:pPr>
            <a:r>
              <a:rPr lang="ar-JO" sz="2400" b="1" dirty="0">
                <a:solidFill>
                  <a:srgbClr val="2F2B20"/>
                </a:solidFill>
                <a:latin typeface="Andalus" pitchFamily="18" charset="-78"/>
                <a:cs typeface="Andalus" pitchFamily="18" charset="-78"/>
              </a:rPr>
              <a:t>الاسكان – الخطة الدراسية</a:t>
            </a:r>
            <a:endParaRPr lang="en-US" sz="2400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7688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321312" y="2"/>
            <a:ext cx="0" cy="397245"/>
          </a:xfrm>
          <a:prstGeom prst="line">
            <a:avLst/>
          </a:prstGeom>
          <a:ln w="762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9321311" y="1249453"/>
            <a:ext cx="0" cy="5608549"/>
          </a:xfrm>
          <a:prstGeom prst="line">
            <a:avLst/>
          </a:prstGeom>
          <a:ln w="762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9659082" y="823348"/>
            <a:ext cx="246918" cy="0"/>
          </a:xfrm>
          <a:prstGeom prst="line">
            <a:avLst/>
          </a:prstGeom>
          <a:ln w="76200" cmpd="thickThin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2263" y="6482862"/>
            <a:ext cx="8669337" cy="0"/>
          </a:xfrm>
          <a:prstGeom prst="line">
            <a:avLst/>
          </a:prstGeom>
          <a:ln w="12700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2263" y="823913"/>
            <a:ext cx="8669337" cy="0"/>
          </a:xfrm>
          <a:prstGeom prst="line">
            <a:avLst/>
          </a:prstGeom>
          <a:ln w="76200" cmpd="thickThin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9097683" y="592804"/>
            <a:ext cx="447260" cy="474001"/>
          </a:xfrm>
          <a:prstGeom prst="ellipse">
            <a:avLst/>
          </a:prstGeom>
          <a:solidFill>
            <a:srgbClr val="92D050"/>
          </a:solidFill>
          <a:ln w="95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7" name="TextBox 2"/>
          <p:cNvSpPr txBox="1">
            <a:spLocks noChangeArrowheads="1"/>
          </p:cNvSpPr>
          <p:nvPr/>
        </p:nvSpPr>
        <p:spPr bwMode="auto">
          <a:xfrm>
            <a:off x="5867400" y="223001"/>
            <a:ext cx="31241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Ins="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en-US" sz="3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سير عمل الابحاث</a:t>
            </a:r>
            <a:endParaRPr kumimoji="0" lang="en-US" altLang="en-US" sz="36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083178"/>
              </p:ext>
            </p:extLst>
          </p:nvPr>
        </p:nvGraphicFramePr>
        <p:xfrm>
          <a:off x="1157288" y="1037308"/>
          <a:ext cx="7834312" cy="3444310"/>
        </p:xfrm>
        <a:graphic>
          <a:graphicData uri="http://schemas.openxmlformats.org/drawingml/2006/table">
            <a:tbl>
              <a:tblPr firstRow="1" bandRow="1"/>
              <a:tblGrid>
                <a:gridCol w="5222875"/>
                <a:gridCol w="2611437"/>
              </a:tblGrid>
              <a:tr h="6401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r" rtl="1">
                        <a:buClr>
                          <a:srgbClr val="C00000"/>
                        </a:buClr>
                        <a:buFont typeface="Wingdings" pitchFamily="2" charset="2"/>
                        <a:buNone/>
                      </a:pPr>
                      <a:r>
                        <a:rPr lang="ar-SA" sz="2300" b="0" dirty="0" smtClean="0">
                          <a:solidFill>
                            <a:srgbClr val="963200"/>
                          </a:solidFill>
                          <a:latin typeface="Andalus" pitchFamily="18" charset="-78"/>
                          <a:cs typeface="Andalus" pitchFamily="18" charset="-78"/>
                        </a:rPr>
                        <a:t>ما هو البحث العلمي وكيف</a:t>
                      </a:r>
                      <a:r>
                        <a:rPr lang="ar-SA" sz="2300" b="0" baseline="0" dirty="0" smtClean="0">
                          <a:solidFill>
                            <a:srgbClr val="963200"/>
                          </a:solidFill>
                          <a:latin typeface="Andalus" pitchFamily="18" charset="-78"/>
                          <a:cs typeface="Andalus" pitchFamily="18" charset="-78"/>
                        </a:rPr>
                        <a:t> انظمه؟</a:t>
                      </a:r>
                    </a:p>
                    <a:p>
                      <a:pPr marL="0" indent="0" algn="r" rtl="1">
                        <a:buClr>
                          <a:srgbClr val="C00000"/>
                        </a:buClr>
                        <a:buFont typeface="Wingdings" pitchFamily="2" charset="2"/>
                        <a:buNone/>
                      </a:pPr>
                      <a:r>
                        <a:rPr lang="ar-SA" sz="2300" b="0" baseline="0" dirty="0" smtClean="0">
                          <a:solidFill>
                            <a:srgbClr val="963200"/>
                          </a:solidFill>
                          <a:latin typeface="Andalus" pitchFamily="18" charset="-78"/>
                          <a:cs typeface="Andalus" pitchFamily="18" charset="-78"/>
                        </a:rPr>
                        <a:t>تكوين مجموعات البحث والتفكير باختيار المواضيع</a:t>
                      </a:r>
                      <a:endParaRPr lang="en-US" sz="2300" b="0" dirty="0">
                        <a:solidFill>
                          <a:srgbClr val="963200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T="45725" marB="45725">
                    <a:lnL w="12700" cmpd="sng">
                      <a:solidFill>
                        <a:srgbClr val="8064A2"/>
                      </a:solidFill>
                    </a:lnL>
                    <a:lnR w="12700" cmpd="sng">
                      <a:solidFill>
                        <a:srgbClr val="8064A2"/>
                      </a:solidFill>
                    </a:lnR>
                    <a:lnT w="12700" cmpd="sng">
                      <a:solidFill>
                        <a:srgbClr val="8064A2"/>
                      </a:solidFill>
                    </a:lnT>
                    <a:lnB w="25400" cmpd="sng">
                      <a:solidFill>
                        <a:srgbClr val="8064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SA" sz="2300" b="0" dirty="0" smtClean="0">
                          <a:solidFill>
                            <a:srgbClr val="963200"/>
                          </a:solidFill>
                          <a:latin typeface="Andalus" pitchFamily="18" charset="-78"/>
                          <a:cs typeface="Andalus" pitchFamily="18" charset="-78"/>
                        </a:rPr>
                        <a:t>الاسبوع</a:t>
                      </a:r>
                      <a:r>
                        <a:rPr lang="ar-SA" sz="2300" b="0" baseline="0" dirty="0" smtClean="0">
                          <a:solidFill>
                            <a:srgbClr val="963200"/>
                          </a:solidFill>
                          <a:latin typeface="Andalus" pitchFamily="18" charset="-78"/>
                          <a:cs typeface="Andalus" pitchFamily="18" charset="-78"/>
                        </a:rPr>
                        <a:t> الثالث</a:t>
                      </a:r>
                      <a:endParaRPr lang="en-US" sz="2300" b="0" dirty="0">
                        <a:solidFill>
                          <a:srgbClr val="963200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T="45725" marB="45725">
                    <a:lnL w="12700" cmpd="sng">
                      <a:solidFill>
                        <a:srgbClr val="8064A2"/>
                      </a:solidFill>
                    </a:lnL>
                    <a:lnR w="12700" cmpd="sng">
                      <a:solidFill>
                        <a:srgbClr val="8064A2"/>
                      </a:solidFill>
                    </a:lnR>
                    <a:lnT w="12700" cmpd="sng">
                      <a:solidFill>
                        <a:srgbClr val="8064A2"/>
                      </a:solidFill>
                    </a:lnT>
                    <a:lnB w="25400" cmpd="sng">
                      <a:solidFill>
                        <a:srgbClr val="8064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SA" sz="2300" b="0" dirty="0" smtClean="0">
                          <a:latin typeface="Andalus" pitchFamily="18" charset="-78"/>
                          <a:cs typeface="Andalus" pitchFamily="18" charset="-78"/>
                        </a:rPr>
                        <a:t>استلام مواضيع الابحاث والمجموعات</a:t>
                      </a:r>
                      <a:endParaRPr lang="en-US" sz="2300" b="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T="45725" marB="45725">
                    <a:lnL w="12700" cmpd="sng">
                      <a:solidFill>
                        <a:srgbClr val="8064A2"/>
                      </a:solidFill>
                    </a:lnL>
                    <a:lnR w="12700" cmpd="sng">
                      <a:solidFill>
                        <a:srgbClr val="8064A2"/>
                      </a:solidFill>
                    </a:lnR>
                    <a:lnT w="25400" cmpd="sng">
                      <a:solidFill>
                        <a:srgbClr val="8064A2"/>
                      </a:solidFill>
                    </a:lnT>
                    <a:lnB w="12700" cmpd="sng">
                      <a:solidFill>
                        <a:srgbClr val="8064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SA" sz="2300" b="0" dirty="0" smtClean="0">
                          <a:latin typeface="Andalus" pitchFamily="18" charset="-78"/>
                          <a:cs typeface="Andalus" pitchFamily="18" charset="-78"/>
                        </a:rPr>
                        <a:t>الاسبوع الخامس</a:t>
                      </a:r>
                      <a:endParaRPr lang="en-US" sz="2300" b="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T="45725" marB="45725">
                    <a:lnL w="12700" cmpd="sng">
                      <a:solidFill>
                        <a:srgbClr val="8064A2"/>
                      </a:solidFill>
                    </a:lnL>
                    <a:lnR w="12700" cmpd="sng">
                      <a:solidFill>
                        <a:srgbClr val="8064A2"/>
                      </a:solidFill>
                    </a:lnR>
                    <a:lnT w="25400" cmpd="sng">
                      <a:solidFill>
                        <a:srgbClr val="8064A2"/>
                      </a:solidFill>
                    </a:lnT>
                    <a:lnB w="12700" cmpd="sng">
                      <a:solidFill>
                        <a:srgbClr val="8064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alpha val="20000"/>
                      </a:srgbClr>
                    </a:solidFill>
                  </a:tcPr>
                </a:tc>
              </a:tr>
              <a:tr h="370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SA" sz="2300" b="0" kern="1200" dirty="0" smtClean="0">
                          <a:solidFill>
                            <a:srgbClr val="963200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تسليم مبدئي للأبحاث</a:t>
                      </a:r>
                      <a:endParaRPr lang="en-US" sz="2300" b="0" kern="1200" dirty="0">
                        <a:solidFill>
                          <a:srgbClr val="963200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</a:txBody>
                  <a:tcPr marT="45725" marB="45725">
                    <a:lnL w="12700" cmpd="sng">
                      <a:solidFill>
                        <a:srgbClr val="8064A2"/>
                      </a:solidFill>
                    </a:lnL>
                    <a:lnR w="12700" cmpd="sng">
                      <a:solidFill>
                        <a:srgbClr val="8064A2"/>
                      </a:solidFill>
                    </a:lnR>
                    <a:lnT w="12700" cmpd="sng">
                      <a:solidFill>
                        <a:srgbClr val="8064A2"/>
                      </a:solidFill>
                    </a:lnT>
                    <a:lnB w="12700" cmpd="sng">
                      <a:solidFill>
                        <a:srgbClr val="8064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SA" sz="2300" b="0" kern="1200" dirty="0" smtClean="0">
                          <a:solidFill>
                            <a:srgbClr val="963200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الاسبوع التاسع</a:t>
                      </a:r>
                      <a:endParaRPr lang="en-US" sz="2300" b="0" kern="1200" dirty="0">
                        <a:solidFill>
                          <a:srgbClr val="963200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</a:txBody>
                  <a:tcPr marT="45725" marB="45725">
                    <a:lnL w="12700" cmpd="sng">
                      <a:solidFill>
                        <a:srgbClr val="8064A2"/>
                      </a:solidFill>
                    </a:lnL>
                    <a:lnR w="12700" cmpd="sng">
                      <a:solidFill>
                        <a:srgbClr val="8064A2"/>
                      </a:solidFill>
                    </a:lnR>
                    <a:lnT w="12700" cmpd="sng">
                      <a:solidFill>
                        <a:srgbClr val="8064A2"/>
                      </a:solidFill>
                    </a:lnT>
                    <a:lnB w="12700" cmpd="sng">
                      <a:solidFill>
                        <a:srgbClr val="8064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SA" sz="2300" b="0" dirty="0" smtClean="0">
                          <a:latin typeface="Andalus" pitchFamily="18" charset="-78"/>
                          <a:cs typeface="Andalus" pitchFamily="18" charset="-78"/>
                        </a:rPr>
                        <a:t>تسليم نهائي للأبحاث</a:t>
                      </a:r>
                      <a:endParaRPr lang="en-US" sz="2300" b="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T="45725" marB="45725">
                    <a:lnL w="12700" cmpd="sng">
                      <a:solidFill>
                        <a:srgbClr val="8064A2"/>
                      </a:solidFill>
                    </a:lnL>
                    <a:lnR w="12700" cmpd="sng">
                      <a:solidFill>
                        <a:srgbClr val="8064A2"/>
                      </a:solidFill>
                    </a:lnR>
                    <a:lnT w="12700" cmpd="sng">
                      <a:solidFill>
                        <a:srgbClr val="8064A2"/>
                      </a:solidFill>
                    </a:lnT>
                    <a:lnB w="12700" cmpd="sng">
                      <a:solidFill>
                        <a:srgbClr val="8064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300" b="0" dirty="0" smtClean="0">
                          <a:latin typeface="Andalus" pitchFamily="18" charset="-78"/>
                          <a:cs typeface="Andalus" pitchFamily="18" charset="-78"/>
                        </a:rPr>
                        <a:t>الاسبوع</a:t>
                      </a:r>
                      <a:r>
                        <a:rPr lang="ar-SA" sz="2300" b="0" baseline="0" dirty="0" smtClean="0">
                          <a:latin typeface="Andalus" pitchFamily="18" charset="-78"/>
                          <a:cs typeface="Andalus" pitchFamily="18" charset="-78"/>
                        </a:rPr>
                        <a:t> الحادي عشر</a:t>
                      </a:r>
                      <a:endParaRPr lang="en-US" sz="2300" b="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T="45725" marB="45725">
                    <a:lnL w="12700" cmpd="sng">
                      <a:solidFill>
                        <a:srgbClr val="8064A2"/>
                      </a:solidFill>
                    </a:lnL>
                    <a:lnR w="12700" cmpd="sng">
                      <a:solidFill>
                        <a:srgbClr val="8064A2"/>
                      </a:solidFill>
                    </a:lnR>
                    <a:lnT w="12700" cmpd="sng">
                      <a:solidFill>
                        <a:srgbClr val="8064A2"/>
                      </a:solidFill>
                    </a:lnT>
                    <a:lnB w="12700" cmpd="sng">
                      <a:solidFill>
                        <a:srgbClr val="8064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alpha val="20000"/>
                      </a:srgbClr>
                    </a:solidFill>
                  </a:tcPr>
                </a:tc>
              </a:tr>
              <a:tr h="370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r" defTabSz="914400" rtl="1" eaLnBrk="1" latinLnBrk="0" hangingPunct="1"/>
                      <a:r>
                        <a:rPr lang="ar-SA" sz="2300" b="0" kern="1200" dirty="0" smtClean="0">
                          <a:solidFill>
                            <a:srgbClr val="963200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مناقشة مجموعات البحث</a:t>
                      </a:r>
                      <a:endParaRPr lang="en-US" sz="2300" b="0" kern="1200" dirty="0">
                        <a:solidFill>
                          <a:srgbClr val="963200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</a:txBody>
                  <a:tcPr marT="45725" marB="45725">
                    <a:lnL w="12700" cmpd="sng">
                      <a:solidFill>
                        <a:srgbClr val="8064A2"/>
                      </a:solidFill>
                    </a:lnL>
                    <a:lnR w="12700" cmpd="sng">
                      <a:solidFill>
                        <a:srgbClr val="8064A2"/>
                      </a:solidFill>
                    </a:lnR>
                    <a:lnT w="12700" cmpd="sng">
                      <a:solidFill>
                        <a:srgbClr val="8064A2"/>
                      </a:solidFill>
                    </a:lnT>
                    <a:lnB w="12700" cmpd="sng">
                      <a:solidFill>
                        <a:srgbClr val="8064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300" b="0" kern="1200" dirty="0" smtClean="0">
                          <a:solidFill>
                            <a:srgbClr val="963200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الاسبوع الثالث عشر</a:t>
                      </a:r>
                      <a:endParaRPr lang="en-US" sz="2300" b="0" kern="1200" dirty="0">
                        <a:solidFill>
                          <a:srgbClr val="963200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</a:txBody>
                  <a:tcPr marT="45725" marB="45725">
                    <a:lnL w="12700" cmpd="sng">
                      <a:solidFill>
                        <a:srgbClr val="8064A2"/>
                      </a:solidFill>
                    </a:lnL>
                    <a:lnR w="12700" cmpd="sng">
                      <a:solidFill>
                        <a:srgbClr val="8064A2"/>
                      </a:solidFill>
                    </a:lnR>
                    <a:lnT w="12700" cmpd="sng">
                      <a:solidFill>
                        <a:srgbClr val="8064A2"/>
                      </a:solidFill>
                    </a:lnT>
                    <a:lnB w="12700" cmpd="sng">
                      <a:solidFill>
                        <a:srgbClr val="8064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SA" sz="2300" b="0" dirty="0" smtClean="0">
                          <a:latin typeface="Andalus" pitchFamily="18" charset="-78"/>
                          <a:cs typeface="Andalus" pitchFamily="18" charset="-78"/>
                        </a:rPr>
                        <a:t>مناقشة مجموعات البحث </a:t>
                      </a:r>
                      <a:endParaRPr lang="en-US" sz="2300" b="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T="45725" marB="45725">
                    <a:lnL w="12700" cmpd="sng">
                      <a:solidFill>
                        <a:srgbClr val="8064A2"/>
                      </a:solidFill>
                    </a:lnL>
                    <a:lnR w="12700" cmpd="sng">
                      <a:solidFill>
                        <a:srgbClr val="8064A2"/>
                      </a:solidFill>
                    </a:lnR>
                    <a:lnT w="12700" cmpd="sng">
                      <a:solidFill>
                        <a:srgbClr val="8064A2"/>
                      </a:solidFill>
                    </a:lnT>
                    <a:lnB w="12700" cmpd="sng">
                      <a:solidFill>
                        <a:srgbClr val="8064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300" b="0" dirty="0" smtClean="0">
                          <a:latin typeface="Andalus" pitchFamily="18" charset="-78"/>
                          <a:cs typeface="Andalus" pitchFamily="18" charset="-78"/>
                        </a:rPr>
                        <a:t>الاسبوع</a:t>
                      </a:r>
                      <a:r>
                        <a:rPr lang="ar-SA" sz="2300" b="0" baseline="0" dirty="0" smtClean="0">
                          <a:latin typeface="Andalus" pitchFamily="18" charset="-78"/>
                          <a:cs typeface="Andalus" pitchFamily="18" charset="-78"/>
                        </a:rPr>
                        <a:t> الرابع عشر</a:t>
                      </a:r>
                      <a:endParaRPr lang="en-US" sz="2300" b="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T="45725" marB="45725">
                    <a:lnL w="12700" cmpd="sng">
                      <a:solidFill>
                        <a:srgbClr val="8064A2"/>
                      </a:solidFill>
                    </a:lnL>
                    <a:lnR w="12700" cmpd="sng">
                      <a:solidFill>
                        <a:srgbClr val="8064A2"/>
                      </a:solidFill>
                    </a:lnR>
                    <a:lnT w="12700" cmpd="sng">
                      <a:solidFill>
                        <a:srgbClr val="8064A2"/>
                      </a:solidFill>
                    </a:lnT>
                    <a:lnB w="12700" cmpd="sng">
                      <a:solidFill>
                        <a:srgbClr val="8064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alpha val="20000"/>
                      </a:srgbClr>
                    </a:solidFill>
                  </a:tcPr>
                </a:tc>
              </a:tr>
              <a:tr h="370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300" b="0" kern="1200" dirty="0" smtClean="0">
                          <a:solidFill>
                            <a:srgbClr val="963200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التسليم النهائي المعدل </a:t>
                      </a:r>
                      <a:endParaRPr lang="en-US" sz="2300" b="0" kern="1200" dirty="0">
                        <a:solidFill>
                          <a:srgbClr val="963200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</a:txBody>
                  <a:tcPr marT="45725" marB="45725">
                    <a:lnL w="12700" cmpd="sng">
                      <a:solidFill>
                        <a:srgbClr val="8064A2"/>
                      </a:solidFill>
                    </a:lnL>
                    <a:lnR w="12700" cmpd="sng">
                      <a:solidFill>
                        <a:srgbClr val="8064A2"/>
                      </a:solidFill>
                    </a:lnR>
                    <a:lnT w="12700" cmpd="sng">
                      <a:solidFill>
                        <a:srgbClr val="8064A2"/>
                      </a:solidFill>
                    </a:lnT>
                    <a:lnB w="12700" cmpd="sng">
                      <a:solidFill>
                        <a:srgbClr val="8064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300" b="0" kern="1200" dirty="0" smtClean="0">
                          <a:solidFill>
                            <a:srgbClr val="963200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الخامس عشر</a:t>
                      </a:r>
                      <a:endParaRPr lang="en-US" sz="2300" b="0" kern="1200" dirty="0">
                        <a:solidFill>
                          <a:srgbClr val="963200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</a:txBody>
                  <a:tcPr marT="45725" marB="45725">
                    <a:lnL w="12700" cmpd="sng">
                      <a:solidFill>
                        <a:srgbClr val="8064A2"/>
                      </a:solidFill>
                    </a:lnL>
                    <a:lnR w="12700" cmpd="sng">
                      <a:solidFill>
                        <a:srgbClr val="8064A2"/>
                      </a:solidFill>
                    </a:lnR>
                    <a:lnT w="12700" cmpd="sng">
                      <a:solidFill>
                        <a:srgbClr val="8064A2"/>
                      </a:solidFill>
                    </a:lnT>
                    <a:lnB w="12700" cmpd="sng">
                      <a:solidFill>
                        <a:srgbClr val="8064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823709"/>
              </p:ext>
            </p:extLst>
          </p:nvPr>
        </p:nvGraphicFramePr>
        <p:xfrm>
          <a:off x="1142541" y="4953000"/>
          <a:ext cx="7834311" cy="1382713"/>
        </p:xfrm>
        <a:graphic>
          <a:graphicData uri="http://schemas.openxmlformats.org/drawingml/2006/table">
            <a:tbl>
              <a:tblPr firstRow="1" bandRow="1"/>
              <a:tblGrid>
                <a:gridCol w="2611437"/>
                <a:gridCol w="2611437"/>
                <a:gridCol w="2611437"/>
              </a:tblGrid>
              <a:tr h="3710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JO" sz="1800" dirty="0" smtClean="0"/>
                        <a:t>الوظيفة الثانية</a:t>
                      </a:r>
                      <a:endParaRPr lang="en-US" sz="1800" dirty="0"/>
                    </a:p>
                  </a:txBody>
                  <a:tcPr marL="91443" marR="91443" marT="45752" marB="45752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JO" sz="1800" dirty="0" smtClean="0"/>
                        <a:t>الوظيفة الاولى</a:t>
                      </a:r>
                      <a:endParaRPr lang="en-US" sz="1800" dirty="0"/>
                    </a:p>
                  </a:txBody>
                  <a:tcPr marL="91443" marR="91443" marT="45752" marB="45752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91443" marR="91443" marT="45752" marB="45752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</a:tr>
              <a:tr h="6405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ar-JO" sz="1800" dirty="0" smtClean="0"/>
                        <a:t>لها علاقة بحساب مساحات المناطق السكنية</a:t>
                      </a:r>
                      <a:endParaRPr lang="en-US" sz="1800" dirty="0"/>
                    </a:p>
                  </a:txBody>
                  <a:tcPr marL="91443" marR="91443" marT="45752" marB="45752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ar-JO" sz="1800" dirty="0" smtClean="0"/>
                        <a:t>ذات</a:t>
                      </a:r>
                      <a:r>
                        <a:rPr lang="ar-JO" sz="1800" baseline="0" dirty="0" smtClean="0"/>
                        <a:t> بعد تاريخي/مستقبلي</a:t>
                      </a:r>
                    </a:p>
                    <a:p>
                      <a:pPr algn="r"/>
                      <a:r>
                        <a:rPr lang="ar-JO" sz="1800" baseline="0" dirty="0" smtClean="0"/>
                        <a:t>وصفي/تحليلي</a:t>
                      </a:r>
                      <a:endParaRPr lang="en-US" sz="1800" dirty="0"/>
                    </a:p>
                  </a:txBody>
                  <a:tcPr marL="91443" marR="91443" marT="45752" marB="45752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ar-JO" sz="1800" dirty="0" smtClean="0"/>
                        <a:t>بماذا تبحث</a:t>
                      </a:r>
                      <a:endParaRPr lang="en-US" sz="1800" dirty="0"/>
                    </a:p>
                  </a:txBody>
                  <a:tcPr marL="91443" marR="91443" marT="45752" marB="45752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10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endParaRPr lang="en-US" sz="1800"/>
                    </a:p>
                  </a:txBody>
                  <a:tcPr marL="91443" marR="91443" marT="45752" marB="45752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endParaRPr lang="en-US" sz="1800" dirty="0"/>
                    </a:p>
                  </a:txBody>
                  <a:tcPr marL="91443" marR="91443" marT="45752" marB="45752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91443" marR="91443" marT="45752" marB="45752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40000"/>
                        <a:lumOff val="6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6918325" y="4572000"/>
            <a:ext cx="2073275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altLang="en-US" sz="23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الوظائف</a:t>
            </a:r>
            <a:endParaRPr kumimoji="0" lang="en-US" altLang="en-US" sz="23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203519" y="6591838"/>
            <a:ext cx="911817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rgbClr val="963200"/>
                </a:solidFill>
                <a:latin typeface="Britannic Bold" pitchFamily="34" charset="0"/>
                <a:cs typeface="Andalus" pitchFamily="18" charset="-78"/>
              </a:rPr>
              <a:t>  DR.  KHAIRI  MAREI                     COLLEGE  OF  ARCHITECTURE &amp; PLANNING      KING SAUD UNIVERSITY   </a:t>
            </a:r>
            <a:r>
              <a:rPr lang="ar-JO" sz="1500" dirty="0" smtClean="0">
                <a:solidFill>
                  <a:srgbClr val="963200"/>
                </a:solidFill>
                <a:latin typeface="Britannic Bold" pitchFamily="34" charset="0"/>
                <a:cs typeface="Andalus" pitchFamily="18" charset="-78"/>
              </a:rPr>
              <a:t>  </a:t>
            </a:r>
            <a:r>
              <a:rPr lang="en-US" sz="1500" dirty="0" smtClean="0">
                <a:solidFill>
                  <a:srgbClr val="963200"/>
                </a:solidFill>
                <a:latin typeface="Britannic Bold" pitchFamily="34" charset="0"/>
                <a:cs typeface="Andalus" pitchFamily="18" charset="-78"/>
              </a:rPr>
              <a:t>     </a:t>
            </a:r>
            <a:endParaRPr lang="en-US" sz="1500" dirty="0">
              <a:solidFill>
                <a:srgbClr val="963200"/>
              </a:solidFill>
              <a:latin typeface="Britannic Bold" pitchFamily="34" charset="0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5988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321312" y="2"/>
            <a:ext cx="0" cy="397245"/>
          </a:xfrm>
          <a:prstGeom prst="line">
            <a:avLst/>
          </a:prstGeom>
          <a:ln w="762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9321311" y="1249453"/>
            <a:ext cx="0" cy="5608549"/>
          </a:xfrm>
          <a:prstGeom prst="line">
            <a:avLst/>
          </a:prstGeom>
          <a:ln w="762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9659082" y="823348"/>
            <a:ext cx="246918" cy="0"/>
          </a:xfrm>
          <a:prstGeom prst="line">
            <a:avLst/>
          </a:prstGeom>
          <a:ln w="76200" cmpd="thickThin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2263" y="6482862"/>
            <a:ext cx="8669337" cy="0"/>
          </a:xfrm>
          <a:prstGeom prst="line">
            <a:avLst/>
          </a:prstGeom>
          <a:ln w="127000" cmpd="thickThin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2263" y="823913"/>
            <a:ext cx="8669337" cy="0"/>
          </a:xfrm>
          <a:prstGeom prst="line">
            <a:avLst/>
          </a:prstGeom>
          <a:ln w="76200" cmpd="thickThin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9097683" y="592804"/>
            <a:ext cx="447260" cy="474001"/>
          </a:xfrm>
          <a:prstGeom prst="ellipse">
            <a:avLst/>
          </a:prstGeom>
          <a:solidFill>
            <a:srgbClr val="92D050"/>
          </a:solidFill>
          <a:ln w="95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771271" y="1018472"/>
            <a:ext cx="63264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rIns="0" bIns="0">
            <a:spAutoFit/>
          </a:bodyPr>
          <a:lstStyle/>
          <a:p>
            <a:pPr eaLnBrk="1" hangingPunct="1"/>
            <a:r>
              <a:rPr lang="ar-SA" altLang="en-US" sz="2600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اسلوب التدريس يعتمد على عدة ادوات لقياس قدرات </a:t>
            </a:r>
            <a:r>
              <a:rPr lang="ar-SA" altLang="en-US" sz="2600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الطالب</a:t>
            </a:r>
            <a:endParaRPr lang="en-US" altLang="en-US" sz="2600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03362" y="1440705"/>
            <a:ext cx="7488237" cy="3894138"/>
          </a:xfrm>
          <a:prstGeom prst="rect">
            <a:avLst/>
          </a:prstGeom>
          <a:solidFill>
            <a:schemeClr val="accent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tIns="0" rIns="0" bIns="0">
            <a:spAutoFit/>
          </a:bodyPr>
          <a:lstStyle/>
          <a:p>
            <a:pPr algn="r" rtl="1" eaLnBrk="1" fontAlgn="auto" hangingPunct="1">
              <a:spcBef>
                <a:spcPts val="1200"/>
              </a:spcBef>
              <a:spcAft>
                <a:spcPts val="1200"/>
              </a:spcAft>
              <a:defRPr/>
            </a:pPr>
            <a:endParaRPr lang="ar-SA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180000" algn="r" rtl="1" eaLnBrk="1" fontAlgn="auto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ar-SA" b="1" dirty="0">
                <a:solidFill>
                  <a:srgbClr val="002060"/>
                </a:solidFill>
                <a:latin typeface="+mn-lt"/>
                <a:cs typeface="+mn-cs"/>
              </a:rPr>
              <a:t>ا</a:t>
            </a:r>
            <a:r>
              <a:rPr lang="ar-JO" b="1" dirty="0">
                <a:solidFill>
                  <a:srgbClr val="002060"/>
                </a:solidFill>
                <a:latin typeface="+mn-lt"/>
                <a:cs typeface="+mn-cs"/>
              </a:rPr>
              <a:t>متحان </a:t>
            </a:r>
            <a:r>
              <a:rPr lang="ar-SA" b="1" dirty="0">
                <a:solidFill>
                  <a:srgbClr val="002060"/>
                </a:solidFill>
                <a:latin typeface="+mn-lt"/>
                <a:cs typeface="+mn-cs"/>
              </a:rPr>
              <a:t>اول ..................................................................................</a:t>
            </a:r>
            <a:r>
              <a:rPr lang="ar-JO" b="1" dirty="0">
                <a:solidFill>
                  <a:srgbClr val="002060"/>
                </a:solidFill>
                <a:latin typeface="+mn-lt"/>
                <a:cs typeface="+mn-cs"/>
              </a:rPr>
              <a:t>.</a:t>
            </a:r>
            <a:r>
              <a:rPr lang="ar-SA" b="1" dirty="0">
                <a:solidFill>
                  <a:srgbClr val="002060"/>
                </a:solidFill>
                <a:latin typeface="+mn-lt"/>
                <a:cs typeface="+mn-cs"/>
              </a:rPr>
              <a:t>	20%</a:t>
            </a:r>
            <a:endParaRPr lang="en-US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180000" algn="r" rtl="1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ar-SA" b="1" dirty="0">
                <a:solidFill>
                  <a:srgbClr val="002060"/>
                </a:solidFill>
                <a:latin typeface="+mn-lt"/>
                <a:cs typeface="+mn-cs"/>
              </a:rPr>
              <a:t>امتحانات قصيرة</a:t>
            </a:r>
            <a:r>
              <a:rPr lang="ar-JO" b="1" dirty="0">
                <a:solidFill>
                  <a:srgbClr val="002060"/>
                </a:solidFill>
                <a:latin typeface="+mn-lt"/>
                <a:cs typeface="+mn-cs"/>
              </a:rPr>
              <a:t> ووظائف</a:t>
            </a:r>
            <a:r>
              <a:rPr lang="ar-SA" b="1" dirty="0">
                <a:solidFill>
                  <a:srgbClr val="002060"/>
                </a:solidFill>
                <a:latin typeface="+mn-lt"/>
                <a:cs typeface="+mn-cs"/>
              </a:rPr>
              <a:t> ......</a:t>
            </a:r>
            <a:r>
              <a:rPr lang="ar-JO" b="1" dirty="0">
                <a:solidFill>
                  <a:srgbClr val="002060"/>
                </a:solidFill>
                <a:latin typeface="+mn-lt"/>
                <a:cs typeface="+mn-cs"/>
              </a:rPr>
              <a:t>.</a:t>
            </a:r>
            <a:r>
              <a:rPr lang="ar-SA" b="1" dirty="0">
                <a:solidFill>
                  <a:srgbClr val="002060"/>
                </a:solidFill>
                <a:latin typeface="+mn-lt"/>
                <a:cs typeface="+mn-cs"/>
              </a:rPr>
              <a:t>.................................</a:t>
            </a:r>
            <a:r>
              <a:rPr lang="ar-JO" b="1" dirty="0">
                <a:solidFill>
                  <a:srgbClr val="002060"/>
                </a:solidFill>
                <a:latin typeface="+mn-lt"/>
                <a:cs typeface="+mn-cs"/>
              </a:rPr>
              <a:t>........................... 15%</a:t>
            </a:r>
            <a:r>
              <a:rPr lang="ar-SA" b="1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endParaRPr lang="ar-JO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180000" algn="r" rtl="1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ar-SA" b="1" dirty="0">
                <a:solidFill>
                  <a:srgbClr val="002060"/>
                </a:solidFill>
                <a:latin typeface="+mn-lt"/>
                <a:cs typeface="+mn-cs"/>
              </a:rPr>
              <a:t>بحث + عرض ...............................</a:t>
            </a:r>
            <a:r>
              <a:rPr lang="ar-JO" b="1" dirty="0">
                <a:solidFill>
                  <a:srgbClr val="002060"/>
                </a:solidFill>
                <a:latin typeface="+mn-lt"/>
                <a:cs typeface="+mn-cs"/>
              </a:rPr>
              <a:t>.........</a:t>
            </a:r>
            <a:r>
              <a:rPr lang="ar-SA" b="1" dirty="0">
                <a:solidFill>
                  <a:srgbClr val="002060"/>
                </a:solidFill>
                <a:latin typeface="+mn-lt"/>
                <a:cs typeface="+mn-cs"/>
              </a:rPr>
              <a:t>.....................................</a:t>
            </a:r>
            <a:r>
              <a:rPr lang="ar-JO" b="1" dirty="0">
                <a:solidFill>
                  <a:srgbClr val="002060"/>
                </a:solidFill>
                <a:latin typeface="+mn-lt"/>
                <a:cs typeface="+mn-cs"/>
              </a:rPr>
              <a:t>..</a:t>
            </a:r>
            <a:r>
              <a:rPr lang="ar-SA" b="1" dirty="0">
                <a:solidFill>
                  <a:srgbClr val="002060"/>
                </a:solidFill>
                <a:latin typeface="+mn-lt"/>
                <a:cs typeface="+mn-cs"/>
              </a:rPr>
              <a:t> 15%</a:t>
            </a:r>
            <a:endParaRPr lang="en-US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180000" algn="r" rtl="1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ar-SA" b="1" dirty="0">
                <a:solidFill>
                  <a:srgbClr val="002060"/>
                </a:solidFill>
                <a:latin typeface="+mn-lt"/>
                <a:cs typeface="+mn-cs"/>
              </a:rPr>
              <a:t>حضور ومشاركة .............................................................................	10%</a:t>
            </a:r>
            <a:endParaRPr lang="en-US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180000" algn="r" rtl="1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ar-SA" b="1" dirty="0">
                <a:solidFill>
                  <a:srgbClr val="002060"/>
                </a:solidFill>
                <a:latin typeface="+mn-lt"/>
                <a:cs typeface="+mn-cs"/>
              </a:rPr>
              <a:t>اختبار نهائي ...............................................................................	40%</a:t>
            </a:r>
            <a:endParaRPr lang="en-US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180000"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>
                <a:solidFill>
                  <a:srgbClr val="002060"/>
                </a:solidFill>
                <a:latin typeface="+mn-lt"/>
                <a:cs typeface="+mn-cs"/>
              </a:rPr>
              <a:t> </a:t>
            </a:r>
            <a:endParaRPr lang="en-US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180000" algn="r" rtl="1" eaLnBrk="1" fontAlgn="auto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ar-SA" b="1" dirty="0">
                <a:solidFill>
                  <a:srgbClr val="002060"/>
                </a:solidFill>
                <a:latin typeface="+mn-lt"/>
                <a:cs typeface="+mn-cs"/>
              </a:rPr>
              <a:t>الاختبارات الفصلية</a:t>
            </a:r>
            <a:r>
              <a:rPr lang="en-US" b="1" dirty="0">
                <a:solidFill>
                  <a:srgbClr val="002060"/>
                </a:solidFill>
                <a:latin typeface="+mn-lt"/>
                <a:cs typeface="+mn-cs"/>
              </a:rPr>
              <a:t> + </a:t>
            </a:r>
            <a:r>
              <a:rPr lang="ar-SA" b="1" dirty="0">
                <a:solidFill>
                  <a:srgbClr val="002060"/>
                </a:solidFill>
                <a:latin typeface="+mn-lt"/>
                <a:cs typeface="+mn-cs"/>
              </a:rPr>
              <a:t>الاختبار النهائي ..................................................	100%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1800"/>
              </a:spcAft>
              <a:defRPr/>
            </a:pPr>
            <a:endParaRPr lang="en-US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203519" y="6591838"/>
            <a:ext cx="911817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rgbClr val="963200"/>
                </a:solidFill>
                <a:latin typeface="Britannic Bold" pitchFamily="34" charset="0"/>
                <a:cs typeface="Andalus" pitchFamily="18" charset="-78"/>
              </a:rPr>
              <a:t>  DR.  KHAIRI  MAREI                     COLLEGE  OF  ARCHITECTURE &amp; PLANNING      KING SAUD UNIVERSITY   </a:t>
            </a:r>
            <a:r>
              <a:rPr lang="ar-JO" sz="1500" dirty="0" smtClean="0">
                <a:solidFill>
                  <a:srgbClr val="963200"/>
                </a:solidFill>
                <a:latin typeface="Britannic Bold" pitchFamily="34" charset="0"/>
                <a:cs typeface="Andalus" pitchFamily="18" charset="-78"/>
              </a:rPr>
              <a:t>  </a:t>
            </a:r>
            <a:r>
              <a:rPr lang="en-US" sz="1500" dirty="0" smtClean="0">
                <a:solidFill>
                  <a:srgbClr val="963200"/>
                </a:solidFill>
                <a:latin typeface="Britannic Bold" pitchFamily="34" charset="0"/>
                <a:cs typeface="Andalus" pitchFamily="18" charset="-78"/>
              </a:rPr>
              <a:t>     </a:t>
            </a:r>
            <a:endParaRPr lang="en-US" sz="1500" dirty="0">
              <a:solidFill>
                <a:srgbClr val="963200"/>
              </a:solidFill>
              <a:latin typeface="Britannic Bold" pitchFamily="34" charset="0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7153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7">
      <a:dk1>
        <a:srgbClr val="2F2B20"/>
      </a:dk1>
      <a:lt1>
        <a:srgbClr val="FFFFFF"/>
      </a:lt1>
      <a:dk2>
        <a:srgbClr val="FFFFFF"/>
      </a:dk2>
      <a:lt2>
        <a:srgbClr val="DFDCB7"/>
      </a:lt2>
      <a:accent1>
        <a:srgbClr val="FFFFFF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469</Words>
  <Application>Microsoft Office PowerPoint</Application>
  <PresentationFormat>A4 Paper (210x297 mm)</PresentationFormat>
  <Paragraphs>102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khairi marei</dc:creator>
  <cp:lastModifiedBy>khairi marei</cp:lastModifiedBy>
  <cp:revision>20</cp:revision>
  <dcterms:created xsi:type="dcterms:W3CDTF">2018-02-17T19:43:12Z</dcterms:created>
  <dcterms:modified xsi:type="dcterms:W3CDTF">2018-02-19T20:28:58Z</dcterms:modified>
</cp:coreProperties>
</file>