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3" r:id="rId3"/>
    <p:sldId id="264" r:id="rId4"/>
    <p:sldId id="257" r:id="rId5"/>
    <p:sldId id="258" r:id="rId6"/>
    <p:sldId id="259" r:id="rId7"/>
    <p:sldId id="260" r:id="rId8"/>
    <p:sldId id="261" r:id="rId9"/>
    <p:sldId id="262"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92"/>
    <p:restoredTop sz="94655"/>
  </p:normalViewPr>
  <p:slideViewPr>
    <p:cSldViewPr snapToGrid="0" snapToObjects="1">
      <p:cViewPr varScale="1">
        <p:scale>
          <a:sx n="94" d="100"/>
          <a:sy n="94" d="100"/>
        </p:scale>
        <p:origin x="736"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10/1/17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10/1/17</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10/1/17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ال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10/1/17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10/1/17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ar-SA" smtClean="0"/>
              <a:t>انقر لتحرير نمط العنوان الرئيسي</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10/1/17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DA16AA21-1863-4931-97CB-99D0A168701B}" type="datetimeFigureOut">
              <a:rPr lang="en-US" smtClean="0"/>
              <a:t>10/1/17</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اسحب الصورة إلى العنصر النائب أو انقر فوق الأيقونة لإضافة</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3772C379-9A7C-4C87-A116-CBE9F58B04C5}" type="datetimeFigureOut">
              <a:rPr lang="en-US" smtClean="0"/>
              <a:t>10/1/17</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10/1/17</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r" defTabSz="914400" rtl="1"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ctrTitle"/>
          </p:nvPr>
        </p:nvSpPr>
        <p:spPr/>
        <p:txBody>
          <a:bodyPr/>
          <a:lstStyle/>
          <a:p>
            <a:pPr algn="ctr"/>
            <a:r>
              <a:rPr lang="ar-SA" sz="7200" b="1" dirty="0" smtClean="0"/>
              <a:t>مقدمة في الإعلام والاتصال</a:t>
            </a:r>
            <a:endParaRPr lang="ar-SA" sz="7200" b="1" dirty="0"/>
          </a:p>
        </p:txBody>
      </p:sp>
      <p:sp>
        <p:nvSpPr>
          <p:cNvPr id="3" name="عنوان فرعي 2"/>
          <p:cNvSpPr>
            <a:spLocks noGrp="1"/>
          </p:cNvSpPr>
          <p:nvPr>
            <p:ph type="subTitle" idx="1"/>
          </p:nvPr>
        </p:nvSpPr>
        <p:spPr/>
        <p:txBody>
          <a:bodyPr>
            <a:normAutofit/>
          </a:bodyPr>
          <a:lstStyle/>
          <a:p>
            <a:pPr marL="0" indent="0" algn="r" defTabSz="914400" rtl="1" eaLnBrk="1" latinLnBrk="0" hangingPunct="1">
              <a:lnSpc>
                <a:spcPct val="90000"/>
              </a:lnSpc>
              <a:spcBef>
                <a:spcPts val="1200"/>
              </a:spcBef>
              <a:buClr>
                <a:schemeClr val="accent1">
                  <a:lumMod val="75000"/>
                </a:schemeClr>
              </a:buClr>
              <a:buSzPct val="85000"/>
              <a:buFont typeface="Wingdings" pitchFamily="2" charset="2"/>
              <a:buNone/>
            </a:pPr>
            <a:r>
              <a:rPr lang="ar-SA" sz="3200" dirty="0" smtClean="0"/>
              <a:t>المحاضرة الأولى</a:t>
            </a:r>
            <a:endParaRPr lang="ar-SA" sz="3200" dirty="0"/>
          </a:p>
        </p:txBody>
      </p:sp>
    </p:spTree>
    <p:extLst>
      <p:ext uri="{BB962C8B-B14F-4D97-AF65-F5344CB8AC3E}">
        <p14:creationId xmlns:p14="http://schemas.microsoft.com/office/powerpoint/2010/main" val="684294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lnSpc>
                <a:spcPct val="200000"/>
              </a:lnSpc>
            </a:pPr>
            <a:r>
              <a:rPr lang="ar-SA" sz="3600" b="1" dirty="0" smtClean="0"/>
              <a:t>تعريفات أخرى للاتصال</a:t>
            </a:r>
            <a:endParaRPr lang="ar-SA" sz="3600" b="1" dirty="0"/>
          </a:p>
        </p:txBody>
      </p:sp>
      <p:sp>
        <p:nvSpPr>
          <p:cNvPr id="3" name="عنصر نائب للمحتوى 2"/>
          <p:cNvSpPr>
            <a:spLocks noGrp="1"/>
          </p:cNvSpPr>
          <p:nvPr>
            <p:ph idx="1"/>
          </p:nvPr>
        </p:nvSpPr>
        <p:spPr/>
        <p:txBody>
          <a:bodyPr>
            <a:normAutofit/>
          </a:bodyPr>
          <a:lstStyle/>
          <a:p>
            <a:pPr algn="just">
              <a:lnSpc>
                <a:spcPct val="200000"/>
              </a:lnSpc>
            </a:pPr>
            <a:r>
              <a:rPr lang="ar-SA" sz="2400" b="1" dirty="0" smtClean="0"/>
              <a:t>شانون </a:t>
            </a:r>
            <a:r>
              <a:rPr lang="ar-SA" sz="2400" b="1" dirty="0" err="1" smtClean="0"/>
              <a:t>وويفر</a:t>
            </a:r>
            <a:r>
              <a:rPr lang="ar-SA" sz="2400" b="1" dirty="0" smtClean="0"/>
              <a:t>: الاتصال يمثل كافة الأساليب والطرق التي يؤثر بموجبها عقل في عقل آخر باستعمال الرموز. </a:t>
            </a:r>
          </a:p>
          <a:p>
            <a:pPr algn="just">
              <a:lnSpc>
                <a:spcPct val="200000"/>
              </a:lnSpc>
            </a:pPr>
            <a:r>
              <a:rPr lang="ar-SA" sz="2400" b="1" dirty="0" smtClean="0"/>
              <a:t>ولبر </a:t>
            </a:r>
            <a:r>
              <a:rPr lang="ar-SA" sz="2400" b="1" dirty="0" err="1" smtClean="0"/>
              <a:t>شرام</a:t>
            </a:r>
            <a:r>
              <a:rPr lang="ar-SA" sz="2400" b="1" dirty="0" smtClean="0"/>
              <a:t>: الاتصال هو المشاركة في المعرفة عن طريق استخدام رموز تحمل معلومات ودلالات.</a:t>
            </a:r>
            <a:endParaRPr lang="ar-SA" sz="2400" b="1" dirty="0"/>
          </a:p>
        </p:txBody>
      </p:sp>
    </p:spTree>
    <p:extLst>
      <p:ext uri="{BB962C8B-B14F-4D97-AF65-F5344CB8AC3E}">
        <p14:creationId xmlns:p14="http://schemas.microsoft.com/office/powerpoint/2010/main" val="162628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defTabSz="914400" rtl="1" eaLnBrk="1" latinLnBrk="0" hangingPunct="1">
              <a:lnSpc>
                <a:spcPct val="90000"/>
              </a:lnSpc>
              <a:spcBef>
                <a:spcPct val="0"/>
              </a:spcBef>
              <a:buNone/>
            </a:pPr>
            <a:r>
              <a:rPr lang="ar-SA" sz="3600" b="1" dirty="0" smtClean="0"/>
              <a:t>شرح لتعريف الاتصال</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ولبر </a:t>
            </a:r>
            <a:r>
              <a:rPr lang="ar-SA" sz="2400" dirty="0" err="1" smtClean="0"/>
              <a:t>شرام</a:t>
            </a:r>
            <a:r>
              <a:rPr lang="ar-SA" sz="2400" dirty="0"/>
              <a:t> </a:t>
            </a:r>
            <a:r>
              <a:rPr lang="ar-SA" sz="2400" dirty="0" smtClean="0"/>
              <a:t>يشير إلى أن البشر يتميزون عن سائر المخلوقات الأخرى بالاتصال الذي يسود حياتهم ويتخلل أنشطتهم التي تربط حواس الإنسان بالعالم المحيط به، موضحاً بأن الاتصال من أهم المهارات التي يتميز بها بنو البشر والإنسان الذي لا بد أن يمارس الاتصال لكي يظل مرتبطاً بالحياة من حوله؛ ذلك أن حياته عبارة عن شبكة من العلاقات التي تقوم أساساً على الاتصال الذي هو شريان الحياة بالنسبة له، وهو أشبه بالدم؛ فلا يستطيع جسم الإنسان البقاء والاستمرار بدونه. </a:t>
            </a:r>
            <a:endParaRPr lang="ar-SA" sz="2400" dirty="0"/>
          </a:p>
        </p:txBody>
      </p:sp>
    </p:spTree>
    <p:extLst>
      <p:ext uri="{BB962C8B-B14F-4D97-AF65-F5344CB8AC3E}">
        <p14:creationId xmlns:p14="http://schemas.microsoft.com/office/powerpoint/2010/main" val="14488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a:t>شرح لتعريف الاتصال</a:t>
            </a:r>
            <a:endParaRPr lang="ar-SA" sz="3600"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الاتصال هو العملية الأم أو الرئيسة التي تشمل على عمليات فرعية أو أنشطة متنوعة مختلفة من حيث الأهداف، وتتفق جميعاً فيما بينها على أنها عمليات اتصال بالجماهير، ومن ذلك الإعلام بأنواعه ومستوياته. </a:t>
            </a:r>
          </a:p>
          <a:p>
            <a:pPr algn="just">
              <a:lnSpc>
                <a:spcPct val="150000"/>
              </a:lnSpc>
            </a:pPr>
            <a:r>
              <a:rPr lang="ar-SA" sz="2400" dirty="0" smtClean="0"/>
              <a:t>وتمثل المعلومات </a:t>
            </a:r>
            <a:r>
              <a:rPr lang="en-US" sz="2400" dirty="0" smtClean="0"/>
              <a:t>Information</a:t>
            </a:r>
            <a:r>
              <a:rPr lang="ar-SA" sz="2400" dirty="0" smtClean="0"/>
              <a:t> المادة الخام لعملية الاتصال بأشكالها وألوانها، وتهدف إلى توصيل الإشارة أو الرسالة، وتتصل المعلومات بجوهر أي تعامل بشري بين فرد وجماعته أو بين مجموعة وأخرى. </a:t>
            </a:r>
            <a:endParaRPr lang="ar-SA" sz="2400" dirty="0"/>
          </a:p>
        </p:txBody>
      </p:sp>
    </p:spTree>
    <p:extLst>
      <p:ext uri="{BB962C8B-B14F-4D97-AF65-F5344CB8AC3E}">
        <p14:creationId xmlns:p14="http://schemas.microsoft.com/office/powerpoint/2010/main" val="130262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lnSpc>
                <a:spcPct val="200000"/>
              </a:lnSpc>
            </a:pPr>
            <a:r>
              <a:rPr lang="ar-SA" sz="3600" b="1" dirty="0" smtClean="0"/>
              <a:t>مقدمة</a:t>
            </a:r>
            <a:endParaRPr lang="ar-SA" sz="3600" b="1" dirty="0"/>
          </a:p>
        </p:txBody>
      </p:sp>
      <p:sp>
        <p:nvSpPr>
          <p:cNvPr id="3" name="عنصر نائب للمحتوى 2"/>
          <p:cNvSpPr>
            <a:spLocks noGrp="1"/>
          </p:cNvSpPr>
          <p:nvPr>
            <p:ph idx="1"/>
          </p:nvPr>
        </p:nvSpPr>
        <p:spPr/>
        <p:txBody>
          <a:bodyPr>
            <a:normAutofit/>
          </a:bodyPr>
          <a:lstStyle/>
          <a:p>
            <a:pPr algn="just">
              <a:lnSpc>
                <a:spcPct val="200000"/>
              </a:lnSpc>
            </a:pPr>
            <a:r>
              <a:rPr lang="ar-SA" sz="2400" dirty="0" smtClean="0"/>
              <a:t>يعتبر الاتصال أحد أهم الأنشطة الإنسانية التي أصبح لها دور كبير في حياة الأفراد والمجتمعات. </a:t>
            </a:r>
          </a:p>
          <a:p>
            <a:pPr algn="just">
              <a:lnSpc>
                <a:spcPct val="200000"/>
              </a:lnSpc>
            </a:pPr>
            <a:r>
              <a:rPr lang="ar-SA" sz="2400" dirty="0" smtClean="0"/>
              <a:t>ازدادت أهمية الاتصال بعد التطورات التي تلاحقت خلال التاريخ الإنساني على وسائل الإعلام.</a:t>
            </a:r>
          </a:p>
          <a:p>
            <a:pPr algn="just">
              <a:lnSpc>
                <a:spcPct val="200000"/>
              </a:lnSpc>
            </a:pPr>
            <a:r>
              <a:rPr lang="ar-SA" sz="2400" dirty="0" smtClean="0"/>
              <a:t>أصبح الاتصال موضوع اهتمام الباحثين والمفكرين في شتى التخصصات منذ القرن الماضي، من خلال إجراء الدراسات والأبحاث التي تناولت الرسائل التي تبثها وسائل الإعلام، ومدى تأثيرها على الجماهير؛ لأهمية الكلمة وتأثيرها على الجمهور.</a:t>
            </a:r>
            <a:endParaRPr lang="ar-SA" sz="2400" dirty="0"/>
          </a:p>
        </p:txBody>
      </p:sp>
    </p:spTree>
    <p:extLst>
      <p:ext uri="{BB962C8B-B14F-4D97-AF65-F5344CB8AC3E}">
        <p14:creationId xmlns:p14="http://schemas.microsoft.com/office/powerpoint/2010/main" val="28688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مقدمة</a:t>
            </a:r>
            <a:endParaRPr lang="ar-SA" sz="3600" b="1" dirty="0"/>
          </a:p>
        </p:txBody>
      </p:sp>
      <p:sp>
        <p:nvSpPr>
          <p:cNvPr id="3" name="عنصر نائب للمحتوى 2"/>
          <p:cNvSpPr>
            <a:spLocks noGrp="1"/>
          </p:cNvSpPr>
          <p:nvPr>
            <p:ph idx="1"/>
          </p:nvPr>
        </p:nvSpPr>
        <p:spPr/>
        <p:txBody>
          <a:bodyPr>
            <a:normAutofit/>
          </a:bodyPr>
          <a:lstStyle/>
          <a:p>
            <a:pPr algn="just">
              <a:lnSpc>
                <a:spcPct val="200000"/>
              </a:lnSpc>
            </a:pPr>
            <a:r>
              <a:rPr lang="ar-SA" sz="2400" dirty="0" smtClean="0"/>
              <a:t>لأن وسائل الاتصال الجماهيرية أصبحت جزء أساسي من حياة الناس، ومصدر مهم من مصادر المعلومات، وموجّه قوي لسلوك واتجاهات الكثير من أفراد المجتمعات خاصة بعد التطورات التي أُلحقت بهذه الوسائل على مدار القرن الماضي، فقد ازداد اهتمام باحثي الإعلام وعلم النفس وعلم الاجتماع؛ لمعرفة مدى تأثير هذه الوسائل على الجمهور. </a:t>
            </a:r>
            <a:endParaRPr lang="ar-SA" sz="2400" dirty="0"/>
          </a:p>
        </p:txBody>
      </p:sp>
    </p:spTree>
    <p:extLst>
      <p:ext uri="{BB962C8B-B14F-4D97-AF65-F5344CB8AC3E}">
        <p14:creationId xmlns:p14="http://schemas.microsoft.com/office/powerpoint/2010/main" val="2094435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ctr"/>
            <a:r>
              <a:rPr lang="ar-SA" sz="3600" b="1" dirty="0" smtClean="0"/>
              <a:t>الاتصال: مفهومه </a:t>
            </a:r>
            <a:r>
              <a:rPr lang="mr-IN" sz="3600" b="1" dirty="0" smtClean="0"/>
              <a:t>–</a:t>
            </a:r>
            <a:r>
              <a:rPr lang="ar-SA" sz="3600" b="1" dirty="0" smtClean="0"/>
              <a:t> أهميته </a:t>
            </a:r>
            <a:r>
              <a:rPr lang="mr-IN" sz="3600" b="1" dirty="0" smtClean="0"/>
              <a:t>–</a:t>
            </a:r>
            <a:r>
              <a:rPr lang="ar-SA" sz="3600" b="1" dirty="0" smtClean="0"/>
              <a:t> خصائصه </a:t>
            </a:r>
            <a:r>
              <a:rPr lang="mr-IN" sz="3600" b="1" dirty="0" smtClean="0"/>
              <a:t>–</a:t>
            </a:r>
            <a:r>
              <a:rPr lang="ar-SA" sz="3600" b="1" dirty="0" smtClean="0"/>
              <a:t> والحاجات الكامنة وراءه </a:t>
            </a:r>
            <a:endParaRPr lang="ar-SA" sz="3600" b="1" dirty="0"/>
          </a:p>
        </p:txBody>
      </p:sp>
      <p:sp>
        <p:nvSpPr>
          <p:cNvPr id="3" name="عنصر نائب للمحتوى 2"/>
          <p:cNvSpPr>
            <a:spLocks noGrp="1"/>
          </p:cNvSpPr>
          <p:nvPr>
            <p:ph idx="1"/>
          </p:nvPr>
        </p:nvSpPr>
        <p:spPr/>
        <p:txBody>
          <a:bodyPr>
            <a:normAutofit/>
          </a:bodyPr>
          <a:lstStyle/>
          <a:p>
            <a:pPr algn="just">
              <a:lnSpc>
                <a:spcPct val="170000"/>
              </a:lnSpc>
            </a:pPr>
            <a:r>
              <a:rPr lang="ar-SA" sz="2400" dirty="0" smtClean="0"/>
              <a:t>يعد الاتصال ظاهرة وسلوك إنساني يستخدمه الفرد لتبادل المعلومات والمنفعة، فالاتصال يساعد الإنسان على استمرار حياته، والاتصال عملية اجتماعية لا يمكن العيش بدونها سواء على مستوى الأفراد أو المنظمات أو المؤسسات على المستوى المجتمعي ككل.  </a:t>
            </a:r>
          </a:p>
          <a:p>
            <a:pPr algn="just">
              <a:lnSpc>
                <a:spcPct val="170000"/>
              </a:lnSpc>
            </a:pPr>
            <a:r>
              <a:rPr lang="ar-SA" sz="2400" dirty="0" smtClean="0"/>
              <a:t>والاتصال منذ أن اُستخدمت فيه الوسائل التكنولوجية أصبح أكثر تعقيداً من ذي قبل، والتي أدت إلى اختصار المسافات والأزمان، ولم يعد من الصعب على الأفراد أن يتابعوا الأحداث العالمية وتطوراتها في لحظة حدوثها، وكأننا نعيش في قلب الحدث. </a:t>
            </a:r>
          </a:p>
          <a:p>
            <a:pPr algn="just">
              <a:lnSpc>
                <a:spcPct val="170000"/>
              </a:lnSpc>
            </a:pPr>
            <a:endParaRPr lang="ar-SA" sz="2400" dirty="0"/>
          </a:p>
        </p:txBody>
      </p:sp>
    </p:spTree>
    <p:extLst>
      <p:ext uri="{BB962C8B-B14F-4D97-AF65-F5344CB8AC3E}">
        <p14:creationId xmlns:p14="http://schemas.microsoft.com/office/powerpoint/2010/main" val="167908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مفهوم الاتصال</a:t>
            </a:r>
            <a:endParaRPr lang="ar-SA" sz="3600" b="1" dirty="0"/>
          </a:p>
        </p:txBody>
      </p:sp>
      <p:sp>
        <p:nvSpPr>
          <p:cNvPr id="3" name="عنصر نائب للمحتوى 2"/>
          <p:cNvSpPr>
            <a:spLocks noGrp="1"/>
          </p:cNvSpPr>
          <p:nvPr>
            <p:ph idx="1"/>
          </p:nvPr>
        </p:nvSpPr>
        <p:spPr>
          <a:xfrm>
            <a:off x="1069848" y="1903694"/>
            <a:ext cx="10058400" cy="4050792"/>
          </a:xfrm>
        </p:spPr>
        <p:txBody>
          <a:bodyPr>
            <a:noAutofit/>
          </a:bodyPr>
          <a:lstStyle/>
          <a:p>
            <a:pPr algn="just">
              <a:lnSpc>
                <a:spcPct val="150000"/>
              </a:lnSpc>
            </a:pPr>
            <a:r>
              <a:rPr lang="ar-SA" sz="2200" dirty="0" smtClean="0"/>
              <a:t>يرجع أصل كلمة الاتصال </a:t>
            </a:r>
            <a:r>
              <a:rPr lang="en-US" sz="2200" dirty="0" smtClean="0"/>
              <a:t>Communication</a:t>
            </a:r>
            <a:r>
              <a:rPr lang="ar-SA" sz="2200" dirty="0" smtClean="0"/>
              <a:t> إلى الكلمة اللاتينية </a:t>
            </a:r>
            <a:r>
              <a:rPr lang="en-US" sz="2200" dirty="0" smtClean="0"/>
              <a:t>Communes</a:t>
            </a:r>
            <a:r>
              <a:rPr lang="ar-SA" sz="2200" dirty="0" smtClean="0"/>
              <a:t> والتي تعني </a:t>
            </a:r>
            <a:r>
              <a:rPr lang="en-US" sz="2200" dirty="0" smtClean="0"/>
              <a:t>Common</a:t>
            </a:r>
            <a:r>
              <a:rPr lang="ar-SA" sz="2200" dirty="0" smtClean="0"/>
              <a:t> أو مشترك. وبالتالي يمكن القول إن الاتصال يعني “المشاركة والتفاهم حول فكرة أو إحساس أو سلوك أو اتجاه”.</a:t>
            </a:r>
          </a:p>
          <a:p>
            <a:pPr algn="just">
              <a:lnSpc>
                <a:spcPct val="150000"/>
              </a:lnSpc>
            </a:pPr>
            <a:r>
              <a:rPr lang="ar-SA" sz="2200" dirty="0" smtClean="0"/>
              <a:t>عملية الاتصال تبدأ حينما يقرر شخصاً ما أن يستخدم رمزاً لغوياً “إما كلمة أو إيماءة أو إشارة” لإثارة معاني معينة لدى شخص أو أشخاص آخرين. ونقصد بالمعاني أي استجابات داخلية خاصة بالشخص من صور ذهنية أو تفسيرات أو مشاعر أو مفاهيم، كالتي تثيرها فينا الكلمات التي نعرف دلالتها. </a:t>
            </a:r>
          </a:p>
          <a:p>
            <a:pPr algn="just">
              <a:lnSpc>
                <a:spcPct val="150000"/>
              </a:lnSpc>
            </a:pPr>
            <a:r>
              <a:rPr lang="ar-SA" sz="2200" dirty="0" smtClean="0"/>
              <a:t>عملية الاتصال تكتمل حين تتوافق تلك الاستجابات الداخلية للمعاني الموجودة لدى مستقبل الرسالة مع أهداف منشئ الرسالة أو مصدر الرسالة. </a:t>
            </a:r>
            <a:endParaRPr lang="ar-SA" sz="2200" dirty="0"/>
          </a:p>
        </p:txBody>
      </p:sp>
    </p:spTree>
    <p:extLst>
      <p:ext uri="{BB962C8B-B14F-4D97-AF65-F5344CB8AC3E}">
        <p14:creationId xmlns:p14="http://schemas.microsoft.com/office/powerpoint/2010/main" val="213427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الاتصال ظاهرة إنسانية</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حتى نعرف جيداً معنى الاتصال الذي يمارسه الإنسان منذ بداية تاريخه على سطح الأرض حتى تاريخ هذا العصر، لا بد أن نوحد النظرة إلى هذا الاتصال على أساس أنه ”ظاهرة إنسانية وسلوك إنسانية يستخدمه الإنسان لتبادل المعلومة والمنفعة لاستمرار حياته”.</a:t>
            </a:r>
          </a:p>
          <a:p>
            <a:pPr algn="just">
              <a:lnSpc>
                <a:spcPct val="150000"/>
              </a:lnSpc>
            </a:pPr>
            <a:r>
              <a:rPr lang="ar-SA" sz="2400" dirty="0" smtClean="0"/>
              <a:t>فالإنسان يستخدم شتى أشكال الاتصال بوسيلة وبغير وسيلة، فإلى جانب الكلام الذي يتحدث به يومياً، يستخدم الإنسان العين والوجه واليدين كحركات للتعبير عمّا يريد قوله للآخرين، وبذلك يستطيع التعبير عن الرفض أو القبول، الحزم أو الليونة، الامتعاض أو الترحيب، الأمر أو النهي.</a:t>
            </a:r>
          </a:p>
        </p:txBody>
      </p:sp>
    </p:spTree>
    <p:extLst>
      <p:ext uri="{BB962C8B-B14F-4D97-AF65-F5344CB8AC3E}">
        <p14:creationId xmlns:p14="http://schemas.microsoft.com/office/powerpoint/2010/main" val="28554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الاتصال ظاهرة إنسانية</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تنوعٌ كبيرٌ في التعبير نمارسه داخل المنزل وخارجه أيضاً، فنمارس الاتصال في العمل وفي مكان الدراسة أو بين الزملاء والأصدقاء، وفي الأماكن العامة والمناسبات الرسمية التي تتطلب منا الكلام والمحادثة والنقاش. </a:t>
            </a:r>
          </a:p>
          <a:p>
            <a:pPr algn="just">
              <a:lnSpc>
                <a:spcPct val="150000"/>
              </a:lnSpc>
            </a:pPr>
            <a:r>
              <a:rPr lang="ar-SA" sz="2400" dirty="0" smtClean="0"/>
              <a:t>كلّ تلك الأنشطة تعد اتصالاً مثله في ذلك مثل الاتصال الذي يحدث من الفرد أو مجموعة من الناس وبين ملايين الناس عندما يقرأون الصحف أو يسمعون الراديو أو يشاهدون التلفزيون. </a:t>
            </a:r>
            <a:endParaRPr lang="ar-SA" sz="2400" dirty="0"/>
          </a:p>
        </p:txBody>
      </p:sp>
    </p:spTree>
    <p:extLst>
      <p:ext uri="{BB962C8B-B14F-4D97-AF65-F5344CB8AC3E}">
        <p14:creationId xmlns:p14="http://schemas.microsoft.com/office/powerpoint/2010/main" val="107854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تعريف الاتصال</a:t>
            </a:r>
            <a:endParaRPr lang="ar-SA" sz="3600" b="1" dirty="0"/>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t>يختلف تعريف الاتصال حسب المجال الذي يُستخدم فيه؛ ففي علم الاجتماع يُعرّف الاتصال على أنه تبادل للمعلومات، وفي علم النفس يُعرّف على أنه السلوك اللفظي أو المكتوب الذي يستخدمه أحد الأطراف للتأثير على الطرف الآخر، وفي مجال نظم المعلومات يُعرّف على أنه استقبال وترميز وتخزين وتحليل واسترجاع وعرض وإرسال المعلومات، بينما الاتصال في مجال التعليم فيُعرّف بأنه عملية تفاعل مشتركة بالرموز اللفظية وغير اللفظية بين المعلّم والمتعلّم؛ بحيث يقدم الأول خبرات تعليمية معرفية </a:t>
            </a:r>
            <a:r>
              <a:rPr lang="ar-SA" sz="2400" dirty="0" err="1" smtClean="0"/>
              <a:t>ومهارية</a:t>
            </a:r>
            <a:r>
              <a:rPr lang="ar-SA" sz="2400" dirty="0" smtClean="0"/>
              <a:t> ووجدانية، من خلال القنوات المناسبة بغرض تحقيق نتاجات تعليمية محددة.  </a:t>
            </a:r>
            <a:endParaRPr lang="ar-SA" sz="2400" dirty="0"/>
          </a:p>
        </p:txBody>
      </p:sp>
    </p:spTree>
    <p:extLst>
      <p:ext uri="{BB962C8B-B14F-4D97-AF65-F5344CB8AC3E}">
        <p14:creationId xmlns:p14="http://schemas.microsoft.com/office/powerpoint/2010/main" val="151574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p:txBody>
          <a:bodyPr>
            <a:normAutofit/>
          </a:bodyPr>
          <a:lstStyle/>
          <a:p>
            <a:pPr algn="r"/>
            <a:r>
              <a:rPr lang="ar-SA" sz="3600" b="1" dirty="0" smtClean="0"/>
              <a:t>تعريف الاتصال</a:t>
            </a:r>
            <a:endParaRPr lang="ar-SA" sz="3600" b="1" dirty="0"/>
          </a:p>
        </p:txBody>
      </p:sp>
      <p:sp>
        <p:nvSpPr>
          <p:cNvPr id="3" name="عنصر نائب للمحتوى 2"/>
          <p:cNvSpPr>
            <a:spLocks noGrp="1"/>
          </p:cNvSpPr>
          <p:nvPr>
            <p:ph idx="1"/>
          </p:nvPr>
        </p:nvSpPr>
        <p:spPr/>
        <p:txBody>
          <a:bodyPr/>
          <a:lstStyle/>
          <a:p>
            <a:pPr algn="just">
              <a:lnSpc>
                <a:spcPct val="150000"/>
              </a:lnSpc>
            </a:pPr>
            <a:r>
              <a:rPr lang="ar-SA" dirty="0" smtClean="0"/>
              <a:t>ظهرت تعريفات عديدة لمفهوم الاتصال من قبل الباحثين والمتخصصين في علوم الإعلام والاتصال عكست أهميته ودوره في الحياة الإنسانية، ومن بين هذه التعريفات: </a:t>
            </a:r>
          </a:p>
          <a:p>
            <a:pPr algn="just">
              <a:lnSpc>
                <a:spcPct val="150000"/>
              </a:lnSpc>
            </a:pPr>
            <a:r>
              <a:rPr lang="ar-SA" b="1" dirty="0" smtClean="0"/>
              <a:t>تعريف كارل </a:t>
            </a:r>
            <a:r>
              <a:rPr lang="ar-SA" b="1" dirty="0" err="1" smtClean="0"/>
              <a:t>هوفلاند</a:t>
            </a:r>
            <a:r>
              <a:rPr lang="ar-SA" b="1" dirty="0" smtClean="0"/>
              <a:t>: الاتصال هو عملية يقوم بمقتضاها المرسل بإرسال رسالة لتعديل سلوك المستقبل أو تغييره. </a:t>
            </a:r>
          </a:p>
          <a:p>
            <a:pPr algn="just">
              <a:lnSpc>
                <a:spcPct val="150000"/>
              </a:lnSpc>
            </a:pPr>
            <a:r>
              <a:rPr lang="ar-SA" b="1" dirty="0" smtClean="0"/>
              <a:t>تعريف </a:t>
            </a:r>
            <a:r>
              <a:rPr lang="ar-SA" b="1" dirty="0" err="1" smtClean="0"/>
              <a:t>ريتشاردز</a:t>
            </a:r>
            <a:r>
              <a:rPr lang="ar-SA" b="1" dirty="0" smtClean="0"/>
              <a:t>: عملية تحدث حين يؤثر عقل في عقل آخر، فتحدث في عقل المتلقي خبرة متشابهة لتلك التي حدثت في عقل المرسل ونتجت جزئياً عنها. </a:t>
            </a:r>
          </a:p>
          <a:p>
            <a:pPr algn="just">
              <a:lnSpc>
                <a:spcPct val="150000"/>
              </a:lnSpc>
            </a:pPr>
            <a:r>
              <a:rPr lang="ar-SA" b="1" dirty="0" smtClean="0"/>
              <a:t>عملية يتم من خلالها التفاعل بين مرسل ومستقبل برسالة تحمل مضامين مشتركة. </a:t>
            </a:r>
          </a:p>
        </p:txBody>
      </p:sp>
    </p:spTree>
    <p:extLst>
      <p:ext uri="{BB962C8B-B14F-4D97-AF65-F5344CB8AC3E}">
        <p14:creationId xmlns:p14="http://schemas.microsoft.com/office/powerpoint/2010/main" val="14247369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وع الخشب">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68</TotalTime>
  <Words>863</Words>
  <Application>Microsoft Macintosh PowerPoint</Application>
  <PresentationFormat>ملء الشاشة</PresentationFormat>
  <Paragraphs>36</Paragraphs>
  <Slides>12</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12</vt:i4>
      </vt:variant>
    </vt:vector>
  </HeadingPairs>
  <TitlesOfParts>
    <vt:vector size="20" baseType="lpstr">
      <vt:lpstr>Calibri</vt:lpstr>
      <vt:lpstr>Mangal</vt:lpstr>
      <vt:lpstr>Rockwell</vt:lpstr>
      <vt:lpstr>Rockwell Condensed</vt:lpstr>
      <vt:lpstr>Rockwell Extra Bold</vt:lpstr>
      <vt:lpstr>Times New Roman</vt:lpstr>
      <vt:lpstr>Wingdings</vt:lpstr>
      <vt:lpstr>نوع الخشب</vt:lpstr>
      <vt:lpstr>مقدمة في الإعلام والاتصال</vt:lpstr>
      <vt:lpstr>مقدمة</vt:lpstr>
      <vt:lpstr>مقدمة</vt:lpstr>
      <vt:lpstr>الاتصال: مفهومه – أهميته – خصائصه – والحاجات الكامنة وراءه </vt:lpstr>
      <vt:lpstr>مفهوم الاتصال</vt:lpstr>
      <vt:lpstr>الاتصال ظاهرة إنسانية</vt:lpstr>
      <vt:lpstr>الاتصال ظاهرة إنسانية</vt:lpstr>
      <vt:lpstr>تعريف الاتصال</vt:lpstr>
      <vt:lpstr>تعريف الاتصال</vt:lpstr>
      <vt:lpstr>تعريفات أخرى للاتصال</vt:lpstr>
      <vt:lpstr>شرح لتعريف الاتصال</vt:lpstr>
      <vt:lpstr>شرح لتعريف الاتصال</vt:lpstr>
    </vt:vector>
  </TitlesOfParts>
  <Company/>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 في الإعلام والاتصال</dc:title>
  <dc:creator>Anas Ahmad Khamis</dc:creator>
  <cp:lastModifiedBy>Anas Ahmad Khamis</cp:lastModifiedBy>
  <cp:revision>7</cp:revision>
  <dcterms:created xsi:type="dcterms:W3CDTF">2017-09-30T11:29:34Z</dcterms:created>
  <dcterms:modified xsi:type="dcterms:W3CDTF">2017-10-01T04:34:06Z</dcterms:modified>
</cp:coreProperties>
</file>