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5" r:id="rId22"/>
    <p:sldId id="278" r:id="rId23"/>
    <p:sldId id="276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6" r:id="rId41"/>
    <p:sldId id="297" r:id="rId42"/>
    <p:sldId id="295" r:id="rId43"/>
    <p:sldId id="298" r:id="rId44"/>
    <p:sldId id="299" r:id="rId45"/>
    <p:sldId id="300" r:id="rId46"/>
    <p:sldId id="301" r:id="rId47"/>
    <p:sldId id="303" r:id="rId48"/>
    <p:sldId id="304" r:id="rId49"/>
    <p:sldId id="305" r:id="rId50"/>
    <p:sldId id="306" r:id="rId51"/>
    <p:sldId id="307" r:id="rId52"/>
    <p:sldId id="308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10230-B40E-4868-92EA-D56C2062B57C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E4DD0F-9138-4A6C-B81A-CC808DA9A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001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583CD-3D55-407F-975D-EF03A30BD5B5}" type="datetime1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E37E-B6D9-45E7-880E-763540D5206A}" type="datetime1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FD24-AA09-4694-8877-578552791FD8}" type="datetime1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BC20-C296-42AB-8405-D06EB070D7B6}" type="datetime1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5F80-ACB3-4EF6-909C-997628349428}" type="datetime1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8373-47DE-4492-BC71-5966D4E8BF19}" type="datetime1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C7CC-6CCA-4149-8599-B5DB5E383CAA}" type="datetime1">
              <a:rPr lang="en-US" smtClean="0"/>
              <a:t>3/17/2015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1608F-E7D8-46A6-B1D8-9D4C15026AD4}" type="datetime1">
              <a:rPr lang="en-US" smtClean="0"/>
              <a:t>3/17/2015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C969-3F57-487A-A449-6EB78D9DC5B3}" type="datetime1">
              <a:rPr lang="en-US" smtClean="0"/>
              <a:t>3/17/2015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D406-C3D1-43BD-8D25-C3E81C6AE91A}" type="datetime1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864F5-A01A-400A-92ED-BC844DD4C8F0}" type="datetime1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1CF8B-DC82-4431-ABAA-DFA6E806BA9B}" type="datetime1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Mortgage Markets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Chapter 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9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Discount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en-GB" dirty="0">
                <a:solidFill>
                  <a:prstClr val="black"/>
                </a:solidFill>
                <a:latin typeface="Century Schoolbook"/>
              </a:rPr>
              <a:t>Lender reduces the interest rate on the loan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Lakshmi Kalyanaraman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92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Discount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Borrower evaluates</a:t>
            </a:r>
          </a:p>
          <a:p>
            <a:r>
              <a:rPr lang="en-GB" dirty="0" smtClean="0"/>
              <a:t>Reduced interest rate over the life of the loan</a:t>
            </a:r>
          </a:p>
          <a:p>
            <a:endParaRPr lang="en-GB" dirty="0"/>
          </a:p>
          <a:p>
            <a:r>
              <a:rPr lang="en-GB" dirty="0" smtClean="0"/>
              <a:t>Versus</a:t>
            </a:r>
          </a:p>
          <a:p>
            <a:endParaRPr lang="en-GB" dirty="0"/>
          </a:p>
          <a:p>
            <a:r>
              <a:rPr lang="en-GB" dirty="0" smtClean="0"/>
              <a:t>Increased up-front expense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7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Discount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en-GB" dirty="0">
                <a:solidFill>
                  <a:prstClr val="black"/>
                </a:solidFill>
                <a:latin typeface="Century Schoolbook"/>
              </a:rPr>
              <a:t>Depends on how long the borrower will hold on to the loan</a:t>
            </a:r>
          </a:p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endParaRPr lang="en-GB" dirty="0">
              <a:solidFill>
                <a:prstClr val="black"/>
              </a:solidFill>
              <a:latin typeface="Century Schoolbook"/>
            </a:endParaRPr>
          </a:p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en-GB" dirty="0">
                <a:solidFill>
                  <a:prstClr val="black"/>
                </a:solidFill>
                <a:latin typeface="Century Schoolbook"/>
              </a:rPr>
              <a:t>May not be feasible if borrower repays in 5 years or less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9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Loan terms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8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Collateral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Real estate bought with the mortgage loan is pledged as collateral </a:t>
            </a:r>
          </a:p>
          <a:p>
            <a:endParaRPr lang="en-GB" dirty="0"/>
          </a:p>
          <a:p>
            <a:r>
              <a:rPr lang="en-GB" dirty="0"/>
              <a:t>Lending institution will place a lien against the property till the loan is repaid</a:t>
            </a:r>
          </a:p>
          <a:p>
            <a:endParaRPr lang="en-GB" dirty="0"/>
          </a:p>
          <a:p>
            <a:r>
              <a:rPr lang="en-GB" dirty="0"/>
              <a:t>Lien is a public record that attaches to the title of the property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1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Collateral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Lender gets the right to sell the property if the underlying loan </a:t>
            </a:r>
            <a:r>
              <a:rPr lang="en-GB" dirty="0" smtClean="0"/>
              <a:t>defaults</a:t>
            </a:r>
          </a:p>
          <a:p>
            <a:endParaRPr lang="en-GB" dirty="0"/>
          </a:p>
          <a:p>
            <a:r>
              <a:rPr lang="en-GB" dirty="0" smtClean="0"/>
              <a:t>No one can buy the property and obtain clear title to it without paying off this lien</a:t>
            </a:r>
            <a:endParaRPr lang="en-GB" dirty="0"/>
          </a:p>
          <a:p>
            <a:endParaRPr lang="en-GB" dirty="0"/>
          </a:p>
          <a:p>
            <a:r>
              <a:rPr lang="en-GB" dirty="0"/>
              <a:t>Existence of liens against real estate explains why title search is important part of mortgage loan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0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Down payment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Borrower pays a portion of purchase price</a:t>
            </a:r>
          </a:p>
          <a:p>
            <a:endParaRPr lang="en-GB" dirty="0"/>
          </a:p>
          <a:p>
            <a:r>
              <a:rPr lang="en-GB" dirty="0"/>
              <a:t>Balance of purchase price is paid by the loan proceeds</a:t>
            </a:r>
          </a:p>
          <a:p>
            <a:endParaRPr lang="en-GB" dirty="0"/>
          </a:p>
          <a:p>
            <a:r>
              <a:rPr lang="en-GB" dirty="0"/>
              <a:t>Down payment reduces default risk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9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Private mortgage insurance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Insurance contract purchased by FI paid by the borrower </a:t>
            </a:r>
          </a:p>
          <a:p>
            <a:endParaRPr lang="en-GB" dirty="0"/>
          </a:p>
          <a:p>
            <a:r>
              <a:rPr lang="en-GB" dirty="0"/>
              <a:t>guaranteeing to pay the FI </a:t>
            </a:r>
          </a:p>
          <a:p>
            <a:endParaRPr lang="en-GB" dirty="0"/>
          </a:p>
          <a:p>
            <a:r>
              <a:rPr lang="en-GB" dirty="0"/>
              <a:t>Difference between the value of the property and the balance remaining in the mortgage, in case of default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5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Mortgage loan amortization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Borrower agrees to pay a monthly amount of principal and interest that will fully amortize the loan by its maturity</a:t>
            </a:r>
          </a:p>
          <a:p>
            <a:r>
              <a:rPr lang="en-GB" dirty="0"/>
              <a:t>‘Fully amortize’ means that the payments will pay off the outstanding indebtedness by the time the loan matures</a:t>
            </a:r>
          </a:p>
          <a:p>
            <a:r>
              <a:rPr lang="en-GB" dirty="0"/>
              <a:t>During early years of the loan, the lender applies most of payment to interest and small amount to outstanding principal balance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5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mortgage loans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0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mortgages?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Long-term loan secured by real estate.</a:t>
            </a:r>
          </a:p>
          <a:p>
            <a:endParaRPr lang="en-GB" dirty="0"/>
          </a:p>
          <a:p>
            <a:r>
              <a:rPr lang="en-GB" dirty="0" smtClean="0"/>
              <a:t>Loan to finance construction of an office building or purchase of a home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cap="none" dirty="0">
                <a:solidFill>
                  <a:prstClr val="black"/>
                </a:solidFill>
              </a:rPr>
              <a:t>Insured and conventional mortgages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38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Insured mortgages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Originated by banks or other mortgage lenders but are guaranteed by government agencies</a:t>
            </a:r>
          </a:p>
          <a:p>
            <a:endParaRPr lang="en-GB" dirty="0"/>
          </a:p>
          <a:p>
            <a:r>
              <a:rPr lang="en-GB" dirty="0"/>
              <a:t>Applicants either served in the military or having income below a given level</a:t>
            </a:r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65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Insured mortgages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Can borrow only up to a certain amount</a:t>
            </a:r>
          </a:p>
          <a:p>
            <a:endParaRPr lang="en-GB" dirty="0"/>
          </a:p>
          <a:p>
            <a:r>
              <a:rPr lang="en-GB" dirty="0"/>
              <a:t>Very low or zero down payment</a:t>
            </a:r>
          </a:p>
          <a:p>
            <a:endParaRPr lang="en-GB" dirty="0"/>
          </a:p>
          <a:p>
            <a:r>
              <a:rPr lang="en-GB" dirty="0"/>
              <a:t>Agency guarantees the payment of mortgage loan if the borrower defaults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3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Conventional </a:t>
            </a:r>
            <a:r>
              <a:rPr lang="en-GB" dirty="0"/>
              <a:t>mortgages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Not guaranteed</a:t>
            </a:r>
          </a:p>
          <a:p>
            <a:endParaRPr lang="en-GB" dirty="0"/>
          </a:p>
          <a:p>
            <a:r>
              <a:rPr lang="en-GB" dirty="0"/>
              <a:t>Most lenders require that borrowers to obtain private mortgage insurance on all loans with loan-to-value exceeding 80%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70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Fixed and adjustable-rate mortgages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5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Fixed rate mortgages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Interest rate and the monthly payment do not vary over the life of the mortgage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8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Adjusted-rate mortgages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Tied to some market interest rate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Changes over time</a:t>
            </a:r>
          </a:p>
          <a:p>
            <a:endParaRPr lang="en-GB" dirty="0"/>
          </a:p>
          <a:p>
            <a:r>
              <a:rPr lang="en-GB" dirty="0"/>
              <a:t>ARMs usually have limits</a:t>
            </a:r>
          </a:p>
          <a:p>
            <a:endParaRPr lang="en-GB" dirty="0"/>
          </a:p>
          <a:p>
            <a:r>
              <a:rPr lang="en-GB" dirty="0"/>
              <a:t>Caps, how high the interest rate can move in one year and during the term of the loan</a:t>
            </a:r>
          </a:p>
          <a:p>
            <a:endParaRPr lang="en-GB" dirty="0"/>
          </a:p>
          <a:p>
            <a:r>
              <a:rPr lang="en-GB" dirty="0"/>
              <a:t>For example 2% in one year and 6% over the life of the loan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5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Fixed versus ARM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Borrowers prefer fixed as ARMs may cause financial hardship if interest rate rises</a:t>
            </a:r>
          </a:p>
          <a:p>
            <a:endParaRPr lang="en-GB" dirty="0"/>
          </a:p>
          <a:p>
            <a:r>
              <a:rPr lang="en-GB" dirty="0"/>
              <a:t>However, fixed rate borrowers lose if interest rate falls</a:t>
            </a:r>
          </a:p>
          <a:p>
            <a:endParaRPr lang="en-GB" dirty="0"/>
          </a:p>
          <a:p>
            <a:r>
              <a:rPr lang="en-GB" dirty="0"/>
              <a:t>Borrowers are risk-averse means that fear of hardship most often overwhelms anticipation of savings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61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Fixed versus ARM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Lenders, by contrast, prefer ARMs because ARMs lessen interest-rate risk</a:t>
            </a:r>
          </a:p>
          <a:p>
            <a:endParaRPr lang="en-GB" dirty="0"/>
          </a:p>
          <a:p>
            <a:r>
              <a:rPr lang="en-GB" dirty="0"/>
              <a:t>Interest-rate risk is the risk that rising interest rates will cause the value of debt instruments to fall.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The effect on the value of the debt is greatest when the debt has a long term to maturity. 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Fixed versus ARM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Since mortgages are usually long-term, their value is very sensitive to interest-rate movements</a:t>
            </a:r>
          </a:p>
          <a:p>
            <a:endParaRPr lang="en-GB" dirty="0"/>
          </a:p>
          <a:p>
            <a:r>
              <a:rPr lang="en-GB" dirty="0"/>
              <a:t>Lending institutions can reduce the sensitivity of their portfolios by making ARMs instead of standard fixed-rate loans.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76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Amortized mortgage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Borrower pays off the loan over time in some combination of principal and interest payments that result in full payment of the debt by maturity.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9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Fixed versus ARM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Seeing that lenders prefer ARMs and borrowers prefer fixed-rate mortgages</a:t>
            </a:r>
          </a:p>
          <a:p>
            <a:endParaRPr lang="en-GB" dirty="0"/>
          </a:p>
          <a:p>
            <a:r>
              <a:rPr lang="en-GB" dirty="0"/>
              <a:t>Lenders must entice borrowers by offering lower initial interest rates on ARMs than on fixed-rate loans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6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types of mortgages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2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Graduated payment mortgages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Useful for home buyers who expect their incomes to rise</a:t>
            </a:r>
          </a:p>
          <a:p>
            <a:r>
              <a:rPr lang="en-GB" dirty="0"/>
              <a:t>Has lower payments in the first few years, may not even cover interest</a:t>
            </a:r>
          </a:p>
          <a:p>
            <a:r>
              <a:rPr lang="en-GB" dirty="0"/>
              <a:t>Then payments rise</a:t>
            </a:r>
          </a:p>
          <a:p>
            <a:r>
              <a:rPr lang="en-GB" dirty="0"/>
              <a:t>Advantage is borrowers qualify a higher loan than conventional mortgage</a:t>
            </a:r>
          </a:p>
          <a:p>
            <a:r>
              <a:rPr lang="en-GB" dirty="0"/>
              <a:t>Buyers can buy adequate house now</a:t>
            </a:r>
          </a:p>
          <a:p>
            <a:r>
              <a:rPr lang="en-GB" dirty="0"/>
              <a:t>Payments escalate later when income does or not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0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Growing equity mortgages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Growing equity mortgage helps to pay off loan in short period</a:t>
            </a:r>
          </a:p>
          <a:p>
            <a:endParaRPr lang="en-GB" dirty="0"/>
          </a:p>
          <a:p>
            <a:r>
              <a:rPr lang="en-GB" dirty="0"/>
              <a:t>Initial payments like conventional mortgage</a:t>
            </a:r>
          </a:p>
          <a:p>
            <a:endParaRPr lang="en-GB" dirty="0"/>
          </a:p>
          <a:p>
            <a:r>
              <a:rPr lang="en-GB" dirty="0"/>
              <a:t>Over time payment increases to reduce principal quickly</a:t>
            </a:r>
          </a:p>
          <a:p>
            <a:endParaRPr lang="en-GB" dirty="0"/>
          </a:p>
          <a:p>
            <a:r>
              <a:rPr lang="en-GB" dirty="0"/>
              <a:t>No prepayment penalty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2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Graduated versus growing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Difference between graduated payment and growing equity mortgages is that the graduated is to qualify for a higher loan by reducing the initial payments and loan paid in 30 years.  But growing is to help prepayment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9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Second mortgages (piggyback)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 same real estate like first mortgage</a:t>
            </a:r>
          </a:p>
          <a:p>
            <a:endParaRPr lang="en-GB" dirty="0"/>
          </a:p>
          <a:p>
            <a:r>
              <a:rPr lang="en-GB" dirty="0"/>
              <a:t>Second mortgage junior to the original loan</a:t>
            </a:r>
          </a:p>
          <a:p>
            <a:endParaRPr lang="en-GB" dirty="0"/>
          </a:p>
          <a:p>
            <a:r>
              <a:rPr lang="en-GB" dirty="0"/>
              <a:t>In case of default, the original loan will be paid off first and the second mortgage holder from the left over funds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82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Second mortgages (piggyback)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Borrowers use </a:t>
            </a:r>
            <a:r>
              <a:rPr lang="en-GB" dirty="0"/>
              <a:t>the equity they have in their homes as security for another loan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1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Second mortgages (piggyback)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 alternative to the second mortgage would be to refinance the home at a higher loan amount than is currently owed.</a:t>
            </a:r>
          </a:p>
          <a:p>
            <a:endParaRPr lang="en-GB" dirty="0"/>
          </a:p>
          <a:p>
            <a:r>
              <a:rPr lang="en-GB" dirty="0"/>
              <a:t>The cost of obtaining a second mortgage is often much lower than refinancing.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0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Reverse annuity mortgages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Innovative method for retired people to live on the equity they have in their homes</a:t>
            </a:r>
          </a:p>
          <a:p>
            <a:r>
              <a:rPr lang="en-GB" dirty="0"/>
              <a:t>The contract for a RAM has the bank advancing funds on a monthly schedule.</a:t>
            </a:r>
          </a:p>
          <a:p>
            <a:r>
              <a:rPr lang="en-GB" dirty="0"/>
              <a:t>This increasing-balance loan is secured by the real estate</a:t>
            </a:r>
          </a:p>
          <a:p>
            <a:r>
              <a:rPr lang="en-GB" dirty="0"/>
              <a:t>borrower does not make any payments against the loan.</a:t>
            </a:r>
          </a:p>
          <a:p>
            <a:r>
              <a:rPr lang="en-GB" dirty="0"/>
              <a:t>When the borrower dies, the borrower’s estate sells the property to retire the debt.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79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Reverse annuity mortgages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advantage of the RAM is that it allows retired people to use the equity in their homes without the necessity of selling it. </a:t>
            </a:r>
          </a:p>
          <a:p>
            <a:endParaRPr lang="en-GB" dirty="0"/>
          </a:p>
          <a:p>
            <a:r>
              <a:rPr lang="en-GB" dirty="0"/>
              <a:t>For retirees in need of supplemental funds to meet living expenses, the RAM can be a desirable option.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Balloon mortgage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Only interest is paid over the life of the mortgage </a:t>
            </a:r>
          </a:p>
          <a:p>
            <a:r>
              <a:rPr lang="en-GB" dirty="0" smtClean="0"/>
              <a:t>Principal is paid at maturity</a:t>
            </a:r>
          </a:p>
          <a:p>
            <a:endParaRPr lang="en-GB" dirty="0"/>
          </a:p>
          <a:p>
            <a:r>
              <a:rPr lang="en-GB" dirty="0" smtClean="0"/>
              <a:t>High default risk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6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Mortgage institutions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800" dirty="0" smtClean="0"/>
              <a:t>Many institutions making mortgage loans do not want to hold long-term</a:t>
            </a:r>
          </a:p>
          <a:p>
            <a:pPr algn="just"/>
            <a:r>
              <a:rPr lang="en-GB" sz="2800" dirty="0" smtClean="0"/>
              <a:t>Short-term sources used for long-term loans</a:t>
            </a:r>
          </a:p>
          <a:p>
            <a:pPr algn="just"/>
            <a:r>
              <a:rPr lang="en-GB" sz="2800" dirty="0" smtClean="0"/>
              <a:t>Many lenders sell the loans immediately to another investor</a:t>
            </a:r>
          </a:p>
          <a:p>
            <a:pPr algn="just"/>
            <a:r>
              <a:rPr lang="en-GB" sz="2800" dirty="0" smtClean="0"/>
              <a:t>Borrower may not be aware</a:t>
            </a:r>
          </a:p>
          <a:p>
            <a:pPr algn="just"/>
            <a:r>
              <a:rPr lang="en-GB" sz="2800" dirty="0" smtClean="0"/>
              <a:t>Originator frees the funds and gets loan origination fees normally 1%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0485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Loan servicing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800" dirty="0" smtClean="0"/>
              <a:t>Some originators provide loan servicing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Collect payments from borrowers, passes principal and interest to the investor, keeps record and reserve account for payment of insurance and taxes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Earn a fee of around 0.5% of loan amount every year for servicing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1958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Loan servicing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1. Originator packages the loan for an investor.</a:t>
            </a:r>
          </a:p>
          <a:p>
            <a:r>
              <a:rPr lang="en-GB" dirty="0" smtClean="0"/>
              <a:t>2. Investor holds the loan.</a:t>
            </a:r>
          </a:p>
          <a:p>
            <a:r>
              <a:rPr lang="en-GB" dirty="0" smtClean="0"/>
              <a:t>3. Servicing agent handles the paperwork.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68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Secondary mortgage market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Problems in selling mortgages:</a:t>
            </a:r>
          </a:p>
          <a:p>
            <a:r>
              <a:rPr lang="en-GB" dirty="0" smtClean="0"/>
              <a:t>1. Mortgages are too small to be wholesale instruments. </a:t>
            </a:r>
          </a:p>
          <a:p>
            <a:r>
              <a:rPr lang="en-GB" dirty="0" smtClean="0"/>
              <a:t>Mortgages </a:t>
            </a:r>
            <a:r>
              <a:rPr lang="en-GB" dirty="0"/>
              <a:t>value around $250,000 while commercial paper is around $5 million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9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Secondary mortgage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Second </a:t>
            </a:r>
            <a:r>
              <a:rPr lang="en-GB" dirty="0"/>
              <a:t>problem with selling mortgages in the secondary market was that they were not standardized.</a:t>
            </a:r>
          </a:p>
          <a:p>
            <a:endParaRPr lang="en-GB" dirty="0"/>
          </a:p>
          <a:p>
            <a:r>
              <a:rPr lang="en-GB" dirty="0"/>
              <a:t>They have different times to maturity, interest rates, and contract terms. </a:t>
            </a:r>
          </a:p>
          <a:p>
            <a:endParaRPr lang="en-GB" dirty="0"/>
          </a:p>
          <a:p>
            <a:r>
              <a:rPr lang="en-GB" dirty="0"/>
              <a:t>That makes it difficult to bundle a large number of mortgages together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2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Secondary mortgage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Third, mortgage loans are relatively costly to service</a:t>
            </a:r>
          </a:p>
          <a:p>
            <a:r>
              <a:rPr lang="en-GB" dirty="0"/>
              <a:t>The lender must collect monthly payments, often pay property taxes and insurance premiums, and service reserve accounts.</a:t>
            </a:r>
          </a:p>
          <a:p>
            <a:r>
              <a:rPr lang="en-GB" dirty="0"/>
              <a:t>Finally, mortgages have unknown default risk</a:t>
            </a:r>
          </a:p>
          <a:p>
            <a:r>
              <a:rPr lang="en-GB" dirty="0"/>
              <a:t>These problems inspired the creation of the </a:t>
            </a:r>
            <a:r>
              <a:rPr lang="en-GB" b="1" i="1" dirty="0"/>
              <a:t>mortgage-backed security,</a:t>
            </a:r>
            <a:r>
              <a:rPr lang="en-GB" dirty="0"/>
              <a:t> also known as a securitized mortgage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8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Securitization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Process of taking an illiquid asset, or group of assets and through financial engineering transforming them into a security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3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Mortgage backed security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GB" sz="2800" dirty="0" smtClean="0"/>
              <a:t>Large number of mortgages are pooled into mortgage pool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A trustee, a bank or government agency, holds mortgage pool as collateral for new security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This process is called securitization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7A03531A-8EDE-4509-9E48-8EC9362791BD}" type="slidenum">
              <a:rPr lang="en-GB" smtClean="0"/>
              <a:t>47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38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types of MBS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Pass-through security</a:t>
            </a:r>
          </a:p>
          <a:p>
            <a:endParaRPr lang="en-US" sz="2800" dirty="0" smtClean="0"/>
          </a:p>
          <a:p>
            <a:r>
              <a:rPr lang="en-US" sz="2800" dirty="0" smtClean="0"/>
              <a:t>Collateralized Mortgage Obligations (CMO)</a:t>
            </a:r>
          </a:p>
          <a:p>
            <a:endParaRPr lang="en-US" sz="2800" dirty="0" smtClean="0"/>
          </a:p>
          <a:p>
            <a:r>
              <a:rPr lang="en-US" sz="2800" dirty="0" smtClean="0"/>
              <a:t>Mortgage Backed Bond</a:t>
            </a:r>
            <a:endParaRPr lang="en-IN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32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Pass-through Mortgage Securities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FIs pool mortgages and offer interest in the pool in the form of pass-through certificates</a:t>
            </a:r>
          </a:p>
          <a:p>
            <a:pPr algn="just"/>
            <a:r>
              <a:rPr lang="en-US" sz="2800" dirty="0" smtClean="0"/>
              <a:t>Each pass through security represents fractional ownership in mortgage pool</a:t>
            </a:r>
          </a:p>
          <a:p>
            <a:pPr algn="just"/>
            <a:r>
              <a:rPr lang="en-US" sz="2800" dirty="0" smtClean="0"/>
              <a:t>Pass through promised payments of principal and interest on pools of mortgages to secondary market investors</a:t>
            </a:r>
          </a:p>
          <a:p>
            <a:pPr algn="just"/>
            <a:r>
              <a:rPr lang="en-US" sz="2800" dirty="0" smtClean="0"/>
              <a:t>No guaranteed annual coupon</a:t>
            </a:r>
          </a:p>
          <a:p>
            <a:pPr algn="just"/>
            <a:r>
              <a:rPr lang="en-US" sz="2800" dirty="0" smtClean="0"/>
              <a:t>Originating FI or third party servicer takes a fee </a:t>
            </a:r>
          </a:p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87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Characteristics of residential mortgages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9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Collateralized Mortgage Obligations (CMO)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sz="2800" dirty="0" smtClean="0"/>
              <a:t>Multiclass pass-through with multiple bond holder classes or </a:t>
            </a:r>
            <a:r>
              <a:rPr lang="en-US" sz="2800" b="1" dirty="0" smtClean="0"/>
              <a:t>tranches</a:t>
            </a:r>
          </a:p>
          <a:p>
            <a:pPr algn="just">
              <a:lnSpc>
                <a:spcPct val="90000"/>
              </a:lnSpc>
            </a:pPr>
            <a:r>
              <a:rPr lang="en-US" sz="2800" dirty="0" smtClean="0"/>
              <a:t>Pass through a pro-rata of mortgage pool but CMO multi-class pass-through with a number of different bond holder classes or tranches</a:t>
            </a:r>
          </a:p>
          <a:p>
            <a:pPr algn="just">
              <a:lnSpc>
                <a:spcPct val="90000"/>
              </a:lnSpc>
            </a:pPr>
            <a:r>
              <a:rPr lang="en-US" sz="2800" dirty="0" smtClean="0"/>
              <a:t>Pass-through no guaranteed coupon, but CMO, each class has a different guaranteed coupon</a:t>
            </a:r>
          </a:p>
          <a:p>
            <a:pPr algn="just">
              <a:lnSpc>
                <a:spcPct val="90000"/>
              </a:lnSpc>
            </a:pPr>
            <a:r>
              <a:rPr lang="en-US" sz="2800" dirty="0" smtClean="0"/>
              <a:t>Mortgage prepayments retire only one tranche at a time, so all other trances are sequentially prepayment protected</a:t>
            </a:r>
            <a:endParaRPr lang="en-US" dirty="0" smtClean="0"/>
          </a:p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32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Mortgage Backed Bonds (MBBs)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lnSpc>
                <a:spcPct val="90000"/>
              </a:lnSpc>
            </a:pPr>
            <a:r>
              <a:rPr lang="en-US" sz="2800" dirty="0" smtClean="0"/>
              <a:t>MBBs allow FIs to raise long-term low-cost funds without removing mortgages from their balance sheets</a:t>
            </a:r>
          </a:p>
          <a:p>
            <a:pPr lvl="1" algn="just">
              <a:lnSpc>
                <a:spcPct val="90000"/>
              </a:lnSpc>
            </a:pPr>
            <a:r>
              <a:rPr lang="en-US" sz="2800" dirty="0" smtClean="0"/>
              <a:t>Group of mortgage is pledged as collateral against MBB</a:t>
            </a:r>
          </a:p>
          <a:p>
            <a:pPr lvl="1" algn="just">
              <a:lnSpc>
                <a:spcPct val="90000"/>
              </a:lnSpc>
            </a:pPr>
            <a:r>
              <a:rPr lang="en-US" sz="2800" dirty="0" smtClean="0"/>
              <a:t>MBB issues have excess collateral</a:t>
            </a:r>
          </a:p>
          <a:p>
            <a:pPr lvl="1" algn="just">
              <a:lnSpc>
                <a:spcPct val="90000"/>
              </a:lnSpc>
            </a:pPr>
            <a:r>
              <a:rPr lang="en-US" sz="2800" dirty="0" smtClean="0"/>
              <a:t>Pass-through and CMO are securitization, while MBB is collateralization</a:t>
            </a:r>
          </a:p>
          <a:p>
            <a:pPr lvl="1" algn="just">
              <a:lnSpc>
                <a:spcPct val="90000"/>
              </a:lnSpc>
            </a:pPr>
            <a:r>
              <a:rPr lang="en-US" sz="2800" dirty="0" smtClean="0"/>
              <a:t>Pass-through and CMO remove mortgage from Balance sheet, MBB does not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86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Mortgage Backed Bonds (MBBs)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lnSpc>
                <a:spcPct val="90000"/>
              </a:lnSpc>
            </a:pPr>
            <a:r>
              <a:rPr lang="en-US" sz="2800" dirty="0" smtClean="0"/>
              <a:t>A group of mortgage assets is pledged as collateral against a MBB issue, but there is no direct link between the cash flows of the mortgages and the cash flows on the MBB</a:t>
            </a:r>
          </a:p>
          <a:p>
            <a:pPr algn="just"/>
            <a:endParaRPr lang="en-IN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84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Mortgage interest rates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Determined by three factors:</a:t>
            </a:r>
          </a:p>
          <a:p>
            <a:r>
              <a:rPr lang="en-GB" dirty="0" smtClean="0"/>
              <a:t>1. current long-term market rates</a:t>
            </a:r>
          </a:p>
          <a:p>
            <a:r>
              <a:rPr lang="en-GB" dirty="0" smtClean="0"/>
              <a:t>2. life of the mortgage</a:t>
            </a:r>
          </a:p>
          <a:p>
            <a:r>
              <a:rPr lang="en-GB" dirty="0" smtClean="0"/>
              <a:t>3. number of discount points paid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0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Market rates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Determined by the supply of and demand for long-term funds</a:t>
            </a:r>
          </a:p>
          <a:p>
            <a:endParaRPr lang="en-GB" dirty="0"/>
          </a:p>
          <a:p>
            <a:r>
              <a:rPr lang="en-GB" dirty="0" smtClean="0"/>
              <a:t>Determined by a number of global, national and regional factors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2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en-GB" dirty="0">
                <a:solidFill>
                  <a:prstClr val="black"/>
                </a:solidFill>
                <a:latin typeface="Century Schoolbook"/>
              </a:rPr>
              <a:t>Usually the lifetime is 15 or 30 years</a:t>
            </a:r>
          </a:p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endParaRPr lang="en-GB" dirty="0">
              <a:solidFill>
                <a:prstClr val="black"/>
              </a:solidFill>
              <a:latin typeface="Century Schoolbook"/>
            </a:endParaRPr>
          </a:p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en-GB" dirty="0">
                <a:solidFill>
                  <a:prstClr val="black"/>
                </a:solidFill>
                <a:latin typeface="Century Schoolbook"/>
              </a:rPr>
              <a:t>Lenders also offer 20 years</a:t>
            </a:r>
          </a:p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endParaRPr lang="en-GB" dirty="0">
              <a:solidFill>
                <a:prstClr val="black"/>
              </a:solidFill>
              <a:latin typeface="Century Schoolbook"/>
            </a:endParaRPr>
          </a:p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en-GB" dirty="0">
                <a:solidFill>
                  <a:prstClr val="black"/>
                </a:solidFill>
                <a:latin typeface="Century Schoolbook"/>
              </a:rPr>
              <a:t>Longer-term mortgages have higher interest rate than shorter-term mortgages</a:t>
            </a:r>
          </a:p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endParaRPr lang="en-GB" dirty="0">
              <a:solidFill>
                <a:prstClr val="black"/>
              </a:solidFill>
              <a:latin typeface="Century Schoolbook"/>
            </a:endParaRPr>
          </a:p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en-GB" dirty="0">
                <a:solidFill>
                  <a:prstClr val="black"/>
                </a:solidFill>
                <a:latin typeface="Century Schoolbook"/>
              </a:rPr>
              <a:t>Interest rate risk falls as the term to maturity decreases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6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Discount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Interest payments made at the beginning of a loan</a:t>
            </a:r>
          </a:p>
          <a:p>
            <a:endParaRPr lang="en-GB" dirty="0"/>
          </a:p>
          <a:p>
            <a:r>
              <a:rPr lang="en-GB" dirty="0" smtClean="0"/>
              <a:t>A loan with one discount point means that the borrower pays 1% of the loan amount at closing</a:t>
            </a:r>
          </a:p>
          <a:p>
            <a:endParaRPr lang="en-GB" dirty="0"/>
          </a:p>
          <a:p>
            <a:r>
              <a:rPr lang="en-GB" dirty="0" smtClean="0"/>
              <a:t>Closing is when the borrower signs the loan paper and receives the proceeds of the loan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Lakshmi Kalyanaraman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0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1907</Words>
  <Application>Microsoft Office PowerPoint</Application>
  <PresentationFormat>On-screen Show (4:3)</PresentationFormat>
  <Paragraphs>326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The Mortgage Markets</vt:lpstr>
      <vt:lpstr>What are mortgages?</vt:lpstr>
      <vt:lpstr>Amortized mortgage</vt:lpstr>
      <vt:lpstr>Balloon mortgage</vt:lpstr>
      <vt:lpstr>Characteristics of residential mortgages</vt:lpstr>
      <vt:lpstr>Mortgage interest rates</vt:lpstr>
      <vt:lpstr>Market rates</vt:lpstr>
      <vt:lpstr>Term</vt:lpstr>
      <vt:lpstr>Discount points</vt:lpstr>
      <vt:lpstr>Discount points</vt:lpstr>
      <vt:lpstr>Discount points</vt:lpstr>
      <vt:lpstr>Discount points</vt:lpstr>
      <vt:lpstr>Loan terms</vt:lpstr>
      <vt:lpstr>Collateral</vt:lpstr>
      <vt:lpstr>Collateral</vt:lpstr>
      <vt:lpstr>Down payment</vt:lpstr>
      <vt:lpstr>Private mortgage insurance</vt:lpstr>
      <vt:lpstr>Mortgage loan amortization</vt:lpstr>
      <vt:lpstr>Types of mortgage loans</vt:lpstr>
      <vt:lpstr>Insured and conventional mortgages</vt:lpstr>
      <vt:lpstr>Insured mortgages</vt:lpstr>
      <vt:lpstr>Insured mortgages</vt:lpstr>
      <vt:lpstr>Conventional mortgages</vt:lpstr>
      <vt:lpstr>Fixed and adjustable-rate mortgages</vt:lpstr>
      <vt:lpstr>Fixed rate mortgages</vt:lpstr>
      <vt:lpstr>Adjusted-rate mortgages</vt:lpstr>
      <vt:lpstr>Fixed versus ARM</vt:lpstr>
      <vt:lpstr>Fixed versus ARM</vt:lpstr>
      <vt:lpstr>Fixed versus ARM</vt:lpstr>
      <vt:lpstr>Fixed versus ARM</vt:lpstr>
      <vt:lpstr>Other types of mortgages</vt:lpstr>
      <vt:lpstr>Graduated payment mortgages</vt:lpstr>
      <vt:lpstr>Growing equity mortgages</vt:lpstr>
      <vt:lpstr>Graduated versus growing</vt:lpstr>
      <vt:lpstr>Second mortgages (piggyback)</vt:lpstr>
      <vt:lpstr>Second mortgages (piggyback)</vt:lpstr>
      <vt:lpstr>Second mortgages (piggyback)</vt:lpstr>
      <vt:lpstr>Reverse annuity mortgages</vt:lpstr>
      <vt:lpstr>Reverse annuity mortgages</vt:lpstr>
      <vt:lpstr>Mortgage institutions</vt:lpstr>
      <vt:lpstr>Loan servicing</vt:lpstr>
      <vt:lpstr>Loan servicing</vt:lpstr>
      <vt:lpstr>Secondary mortgage market</vt:lpstr>
      <vt:lpstr>Secondary mortgage market</vt:lpstr>
      <vt:lpstr>Secondary mortgage market</vt:lpstr>
      <vt:lpstr>Securitization</vt:lpstr>
      <vt:lpstr>Mortgage backed security</vt:lpstr>
      <vt:lpstr>Major types of MBS</vt:lpstr>
      <vt:lpstr>Pass-through Mortgage Securities</vt:lpstr>
      <vt:lpstr>Collateralized Mortgage Obligations (CMO)</vt:lpstr>
      <vt:lpstr>Mortgage Backed Bonds (MBBs)</vt:lpstr>
      <vt:lpstr>Mortgage Backed Bonds (MBBs)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Mortgage Markets</dc:title>
  <dc:creator>Lakshmi</dc:creator>
  <cp:lastModifiedBy>Lakshmi</cp:lastModifiedBy>
  <cp:revision>8</cp:revision>
  <dcterms:created xsi:type="dcterms:W3CDTF">2006-08-16T00:00:00Z</dcterms:created>
  <dcterms:modified xsi:type="dcterms:W3CDTF">2015-03-17T18:26:31Z</dcterms:modified>
</cp:coreProperties>
</file>