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0" r:id="rId23"/>
    <p:sldId id="278" r:id="rId24"/>
    <p:sldId id="279" r:id="rId25"/>
    <p:sldId id="281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B0A23-FCAD-4A65-8B35-CCCB02369612}" type="datetimeFigureOut">
              <a:rPr lang="en-GB" smtClean="0"/>
              <a:t>07/02/2015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32986-BE36-42CF-B783-B1A8A4206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628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11B5-53C9-401D-BB41-E7E5E173AB0A}" type="datetime1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DD23-BC71-4B3D-8830-8C3DC3FD0944}" type="datetime1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EECE-DB48-4814-B02D-685B3E47B714}" type="datetime1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C5CD-3065-47ED-BE73-471769829323}" type="datetime1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E1437-D951-42A6-8B47-27E87C47704A}" type="datetime1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69C2-36F9-47A6-B71A-3F768C9C4CA0}" type="datetime1">
              <a:rPr lang="en-US" smtClean="0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9920-24B3-4221-BCB4-9E4CA4784F80}" type="datetime1">
              <a:rPr lang="en-US" smtClean="0"/>
              <a:t>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C044-943C-4D91-9920-79A2445469E0}" type="datetime1">
              <a:rPr lang="en-US" smtClean="0"/>
              <a:t>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5E2A-2E87-4FAD-AB85-50EF6B1D6E0E}" type="datetime1">
              <a:rPr lang="en-US" smtClean="0"/>
              <a:t>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C5A0-6E0E-4B30-B6E6-E9EFC8DF4971}" type="datetime1">
              <a:rPr lang="en-US" smtClean="0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2C27-41A4-4CD3-90F1-0A506BC9C389}" type="datetime1">
              <a:rPr lang="en-US" smtClean="0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621FF-0430-479D-9709-E240BF29FF9E}" type="datetime1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Money Markets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9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Interest rate regulations existed historically to reduce competition among banks</a:t>
            </a:r>
          </a:p>
          <a:p>
            <a:r>
              <a:rPr lang="en-GB" dirty="0" smtClean="0"/>
              <a:t>Before it was repelled, money markets were established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Money markets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However, cost structure of banking industry makes it unable to compete effectively in the market for short-term funds against less restricted money markets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5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 of money markets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Cash inflows and outflows are rarely synchronized</a:t>
            </a:r>
          </a:p>
          <a:p>
            <a:r>
              <a:rPr lang="en-GB" dirty="0" smtClean="0"/>
              <a:t>Ideal for firm or financial institution to ‘warehouse’ surplus funds until they are needed</a:t>
            </a:r>
          </a:p>
          <a:p>
            <a:r>
              <a:rPr lang="en-GB" dirty="0" smtClean="0"/>
              <a:t>Provide low-cost source of funds for firms, the government, and intermediaries that need a short-term infusion of funds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1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Participants of money markets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1" dirty="0" smtClean="0"/>
              <a:t>Treasury department</a:t>
            </a:r>
            <a:r>
              <a:rPr lang="en-GB" dirty="0" smtClean="0"/>
              <a:t>:</a:t>
            </a:r>
          </a:p>
          <a:p>
            <a:r>
              <a:rPr lang="en-GB" dirty="0" smtClean="0"/>
              <a:t>Always a demander of money market funds and never a supplier</a:t>
            </a:r>
          </a:p>
          <a:p>
            <a:r>
              <a:rPr lang="en-GB" dirty="0" smtClean="0"/>
              <a:t>Issues treasury bills to raise funds until tax revenues are received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0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Participants of money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Federal Reserve System:</a:t>
            </a:r>
          </a:p>
          <a:p>
            <a:r>
              <a:rPr lang="en-GB" dirty="0" smtClean="0"/>
              <a:t>Treasury’s agent for the distribution of all government securities</a:t>
            </a:r>
          </a:p>
          <a:p>
            <a:r>
              <a:rPr lang="en-GB" dirty="0" smtClean="0"/>
              <a:t>Holds vast quantities of treasury securities </a:t>
            </a:r>
          </a:p>
          <a:p>
            <a:r>
              <a:rPr lang="en-GB" dirty="0" smtClean="0"/>
              <a:t>Sells treasury bills if money supply should be reduced</a:t>
            </a:r>
          </a:p>
          <a:p>
            <a:r>
              <a:rPr lang="en-GB" dirty="0" smtClean="0"/>
              <a:t>Buys treasury bills if money supply should be expanded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0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Participants of money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1" dirty="0" smtClean="0"/>
              <a:t>Commercial Banks</a:t>
            </a:r>
            <a:r>
              <a:rPr lang="en-GB" dirty="0" smtClean="0"/>
              <a:t>:</a:t>
            </a:r>
          </a:p>
          <a:p>
            <a:r>
              <a:rPr lang="en-GB" dirty="0" smtClean="0"/>
              <a:t>Buy treasury securities</a:t>
            </a:r>
          </a:p>
          <a:p>
            <a:r>
              <a:rPr lang="en-GB" dirty="0" smtClean="0"/>
              <a:t>Issue negotiable certificates of deposit, banker’s acceptances, federal funds, and repurchase agreements</a:t>
            </a:r>
          </a:p>
          <a:p>
            <a:r>
              <a:rPr lang="en-GB" dirty="0" smtClean="0"/>
              <a:t>Offer individual investor accounts that invest in money market securities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4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Participants of money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1" dirty="0" smtClean="0"/>
              <a:t>Businesses:</a:t>
            </a:r>
          </a:p>
          <a:p>
            <a:r>
              <a:rPr lang="en-GB" dirty="0" smtClean="0"/>
              <a:t>Buy and sell various short-term securities as a regular part of their cash management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0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Participants of money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Investment companies</a:t>
            </a:r>
          </a:p>
          <a:p>
            <a:r>
              <a:rPr lang="en-GB" dirty="0" smtClean="0"/>
              <a:t>Finance companies (commercial leasing companies)</a:t>
            </a:r>
          </a:p>
          <a:p>
            <a:r>
              <a:rPr lang="en-GB" dirty="0" smtClean="0"/>
              <a:t>Insurance companies</a:t>
            </a:r>
          </a:p>
          <a:p>
            <a:r>
              <a:rPr lang="en-GB" dirty="0" smtClean="0"/>
              <a:t>Pension funds</a:t>
            </a:r>
          </a:p>
          <a:p>
            <a:r>
              <a:rPr lang="en-GB" dirty="0" smtClean="0"/>
              <a:t>Individuals</a:t>
            </a:r>
          </a:p>
          <a:p>
            <a:r>
              <a:rPr lang="en-GB" dirty="0" smtClean="0"/>
              <a:t>Money market mutual funds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6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Money market instruments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5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Treasury bills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liquid</a:t>
            </a:r>
          </a:p>
          <a:p>
            <a:r>
              <a:rPr lang="en-GB" dirty="0" smtClean="0"/>
              <a:t>Discount securities</a:t>
            </a:r>
          </a:p>
          <a:p>
            <a:r>
              <a:rPr lang="en-GB" dirty="0" smtClean="0"/>
              <a:t>zero default risk</a:t>
            </a:r>
          </a:p>
          <a:p>
            <a:r>
              <a:rPr lang="en-GB" dirty="0" smtClean="0"/>
              <a:t>Inflation risk low because of short maturity</a:t>
            </a:r>
          </a:p>
          <a:p>
            <a:r>
              <a:rPr lang="en-GB" dirty="0" smtClean="0"/>
              <a:t>Market is deep and liquid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3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Characteristics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Sold in large denominations</a:t>
            </a:r>
          </a:p>
          <a:p>
            <a:pPr algn="just"/>
            <a:r>
              <a:rPr lang="en-GB" dirty="0" smtClean="0"/>
              <a:t>Have low default risk</a:t>
            </a:r>
          </a:p>
          <a:p>
            <a:pPr algn="just"/>
            <a:r>
              <a:rPr lang="en-GB" dirty="0" smtClean="0"/>
              <a:t>Mature in one year or less from their original date of issue</a:t>
            </a:r>
          </a:p>
          <a:p>
            <a:pPr algn="just"/>
            <a:r>
              <a:rPr lang="en-GB" dirty="0" smtClean="0"/>
              <a:t>Do not take place in any one particular location</a:t>
            </a:r>
          </a:p>
          <a:p>
            <a:pPr algn="just"/>
            <a:r>
              <a:rPr lang="en-GB" dirty="0" smtClean="0"/>
              <a:t>Trades usually over phone and completed electronically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4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Treasury bills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Deep market: many different buyers and sellers</a:t>
            </a:r>
          </a:p>
          <a:p>
            <a:r>
              <a:rPr lang="en-GB" dirty="0" smtClean="0"/>
              <a:t>Liquid market: securities can be bought and sold quickly and with low transaction costs</a:t>
            </a:r>
          </a:p>
          <a:p>
            <a:r>
              <a:rPr lang="en-GB" dirty="0" smtClean="0"/>
              <a:t>Investors in markets that are deep and liquid have little risk as they can buy and sell securities when they want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5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Discounting the price of treasury securities to pay interest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7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money market securities do not pay interest</a:t>
            </a:r>
          </a:p>
          <a:p>
            <a:r>
              <a:rPr lang="en-GB" dirty="0" smtClean="0"/>
              <a:t>Investor pays less for the security than it will be worth when it matures and the increase in price provides a return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6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Annualized discount rate calculation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𝑑𝑖𝑠𝑐𝑜𝑢𝑛𝑡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𝐹</m:t>
                        </m:r>
                        <m:r>
                          <a:rPr lang="en-GB" b="0" i="1" smtClean="0">
                            <a:latin typeface="Cambria Math"/>
                          </a:rPr>
                          <m:t>−</m:t>
                        </m:r>
                        <m:r>
                          <a:rPr lang="en-GB" b="0" i="1" smtClean="0"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𝐹</m:t>
                        </m:r>
                      </m:den>
                    </m:f>
                    <m:r>
                      <a:rPr lang="en-GB" b="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360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den>
                    </m:f>
                  </m:oMath>
                </a14:m>
                <a:endParaRPr lang="en-GB" dirty="0" smtClean="0"/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𝑑𝑖𝑠𝑐𝑜𝑢𝑛𝑡</m:t>
                        </m:r>
                      </m:sub>
                    </m:sSub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GB" dirty="0" smtClean="0"/>
                  <a:t> annualized discount rate %</a:t>
                </a:r>
              </a:p>
              <a:p>
                <a:r>
                  <a:rPr lang="en-GB" dirty="0" smtClean="0"/>
                  <a:t>P = Purchase price</a:t>
                </a:r>
              </a:p>
              <a:p>
                <a:r>
                  <a:rPr lang="en-GB" dirty="0" smtClean="0"/>
                  <a:t>F = Face or maturity value</a:t>
                </a:r>
              </a:p>
              <a:p>
                <a:r>
                  <a:rPr lang="en-GB" dirty="0" smtClean="0"/>
                  <a:t>n = Number of days until maturity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7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Investment rate calculation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>
                    <a:latin typeface="Cambria Math"/>
                  </a:rPr>
                  <a:t>What investor earns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𝑖𝑛𝑣𝑒𝑠𝑡𝑚𝑒𝑛𝑡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𝐹</m:t>
                        </m:r>
                        <m:r>
                          <a:rPr lang="en-GB" b="0" i="1" smtClean="0">
                            <a:latin typeface="Cambria Math"/>
                          </a:rPr>
                          <m:t>−</m:t>
                        </m:r>
                        <m:r>
                          <a:rPr lang="en-GB" b="0" i="1" smtClean="0"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𝑃</m:t>
                        </m:r>
                      </m:den>
                    </m:f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36</m:t>
                        </m:r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5</m:t>
                        </m:r>
                      </m:num>
                      <m:den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den>
                    </m:f>
                  </m:oMath>
                </a14:m>
                <a:endParaRPr lang="en-GB" dirty="0" smtClean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2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Federal funds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Short-term funds transferred (loaned or borrowed) between financial institutions usually for a period of one day</a:t>
            </a:r>
          </a:p>
          <a:p>
            <a:pPr algn="just"/>
            <a:r>
              <a:rPr lang="en-GB" dirty="0"/>
              <a:t>Banks with excess reserves loan them to banks that need them</a:t>
            </a:r>
          </a:p>
          <a:p>
            <a:pPr algn="just"/>
            <a:endParaRPr lang="en-GB" dirty="0" smtClean="0"/>
          </a:p>
          <a:p>
            <a:pPr algn="just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0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Repurchase agreements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Nonbanks participate</a:t>
            </a:r>
          </a:p>
          <a:p>
            <a:r>
              <a:rPr lang="en-GB" dirty="0" smtClean="0"/>
              <a:t>A firm can sell treasury securities in a repurchase agreement whereby the firm agrees to buy back the securities at a specified future date</a:t>
            </a:r>
          </a:p>
          <a:p>
            <a:r>
              <a:rPr lang="en-GB" dirty="0" smtClean="0"/>
              <a:t>Collateralized with treasury securities</a:t>
            </a:r>
          </a:p>
          <a:p>
            <a:r>
              <a:rPr lang="en-GB" dirty="0" smtClean="0"/>
              <a:t>Carry low risk and hence low interest rate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7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Negotiable certificates of deposit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Bank issued security that documents a deposit</a:t>
            </a:r>
          </a:p>
          <a:p>
            <a:r>
              <a:rPr lang="en-GB" dirty="0" smtClean="0"/>
              <a:t>Specifies the interest rate and the maturity date</a:t>
            </a:r>
          </a:p>
          <a:p>
            <a:r>
              <a:rPr lang="en-GB" dirty="0" smtClean="0"/>
              <a:t>Term security</a:t>
            </a:r>
          </a:p>
          <a:p>
            <a:r>
              <a:rPr lang="en-GB" dirty="0" smtClean="0"/>
              <a:t>Bearer instrument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9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Commercial paper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Unsecured promissory notes issued by corporations</a:t>
            </a:r>
          </a:p>
          <a:p>
            <a:r>
              <a:rPr lang="en-GB" dirty="0" smtClean="0"/>
              <a:t>Normally mature in 270 days</a:t>
            </a:r>
          </a:p>
          <a:p>
            <a:r>
              <a:rPr lang="en-GB" dirty="0" smtClean="0"/>
              <a:t>Only largest and most creditworthy corporations issue</a:t>
            </a:r>
          </a:p>
          <a:p>
            <a:r>
              <a:rPr lang="en-GB" dirty="0" smtClean="0"/>
              <a:t>Interest rate the corporation is charged reflects the firm’s level of risk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5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Banker’s acceptances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order to pay a specified amount of money to the bearer on a given date</a:t>
            </a:r>
          </a:p>
          <a:p>
            <a:r>
              <a:rPr lang="en-GB" dirty="0" smtClean="0"/>
              <a:t>International trade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8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Active secondary market</a:t>
            </a:r>
          </a:p>
          <a:p>
            <a:r>
              <a:rPr lang="en-GB" dirty="0" smtClean="0"/>
              <a:t>Wholesale markets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1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Eurodollars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US" sz="2800" dirty="0" smtClean="0">
                <a:latin typeface="Book Antiqua"/>
              </a:rPr>
              <a:t>Dollar-denominated deposits at foreign banks or foreign branches of American banks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US" sz="2800" dirty="0" smtClean="0">
                <a:latin typeface="Book Antiqua"/>
              </a:rPr>
              <a:t>Deposits </a:t>
            </a:r>
            <a:r>
              <a:rPr lang="en-US" sz="2800" dirty="0">
                <a:latin typeface="Book Antiqua"/>
              </a:rPr>
              <a:t>of large sums, time deposits of less than 6 months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US" sz="2800" dirty="0">
                <a:latin typeface="Book Antiqua"/>
              </a:rPr>
              <a:t>Eurodollar CD – liability of a non-US branch of a bank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US" sz="2800" dirty="0">
                <a:latin typeface="Book Antiqua"/>
              </a:rPr>
              <a:t>Less liquid and more risky than domestic CDs and offer higher yields</a:t>
            </a:r>
            <a:endParaRPr lang="en-IN" sz="2800" dirty="0">
              <a:latin typeface="Book Antiqua"/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4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Interest rates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the money market instruments move closely as all have low risk and short term</a:t>
            </a:r>
          </a:p>
          <a:p>
            <a:r>
              <a:rPr lang="en-GB" dirty="0" smtClean="0"/>
              <a:t>Deep markets and priced competitively</a:t>
            </a:r>
          </a:p>
          <a:p>
            <a:r>
              <a:rPr lang="en-GB" dirty="0" smtClean="0"/>
              <a:t>Close substitutes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6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Liquidity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quickly, easily and cheaply security can be converted into cash</a:t>
            </a:r>
          </a:p>
          <a:p>
            <a:r>
              <a:rPr lang="en-GB" dirty="0" smtClean="0"/>
              <a:t>Depth of the secondary market is the determinant</a:t>
            </a:r>
          </a:p>
          <a:p>
            <a:r>
              <a:rPr lang="en-GB" dirty="0" smtClean="0"/>
              <a:t>Treasury bills are most liquid</a:t>
            </a:r>
          </a:p>
          <a:p>
            <a:r>
              <a:rPr lang="en-GB" dirty="0" smtClean="0"/>
              <a:t>Commercial paper are least liquid</a:t>
            </a:r>
          </a:p>
          <a:p>
            <a:r>
              <a:rPr lang="en-GB" dirty="0" smtClean="0"/>
              <a:t>Money market mutual funds provide liquidity intervention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76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Valuation of money market securities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PV = FV/(1+i)^n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5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we need money markets?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unregulated world, money markets are not needed</a:t>
            </a:r>
          </a:p>
          <a:p>
            <a:r>
              <a:rPr lang="en-GB" dirty="0" smtClean="0"/>
              <a:t>Why?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3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Provide short-term loans</a:t>
            </a:r>
          </a:p>
          <a:p>
            <a:pPr algn="just"/>
            <a:r>
              <a:rPr lang="en-GB" dirty="0" smtClean="0"/>
              <a:t>Accept short-term deposits</a:t>
            </a:r>
          </a:p>
          <a:p>
            <a:pPr algn="just"/>
            <a:r>
              <a:rPr lang="en-GB" dirty="0" smtClean="0"/>
              <a:t>Have an efficiency advantage in gathering information</a:t>
            </a:r>
          </a:p>
          <a:p>
            <a:pPr algn="just"/>
            <a:r>
              <a:rPr lang="en-GB" dirty="0" smtClean="0"/>
              <a:t>Should eliminate the need for money markets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6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Enjoy continuing relationship with customers</a:t>
            </a:r>
          </a:p>
          <a:p>
            <a:pPr algn="just"/>
            <a:r>
              <a:rPr lang="en-GB" dirty="0" smtClean="0"/>
              <a:t>Enjoy efficiency advantage in gathering information</a:t>
            </a:r>
          </a:p>
          <a:p>
            <a:pPr algn="just"/>
            <a:r>
              <a:rPr lang="en-GB" dirty="0" smtClean="0"/>
              <a:t>Evaluation of each borrower every time a new security is offered is easier for banks</a:t>
            </a:r>
          </a:p>
          <a:p>
            <a:pPr algn="just"/>
            <a:r>
              <a:rPr lang="en-GB" dirty="0" smtClean="0"/>
              <a:t>Should be able to offer loans more cheaply in diversified markets</a:t>
            </a:r>
          </a:p>
          <a:p>
            <a:pPr algn="just"/>
            <a:r>
              <a:rPr lang="en-GB" dirty="0" smtClean="0"/>
              <a:t>Should eliminate the need for money markets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4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Short term securities offered for sale in the money markets are neither as liquid nor as safe as deposits placed in banks and thrifts</a:t>
            </a:r>
          </a:p>
          <a:p>
            <a:r>
              <a:rPr lang="en-GB" dirty="0"/>
              <a:t>Exist primarily to mediate the asymmetric information problem between saver-lenders and borrower-spenders</a:t>
            </a:r>
          </a:p>
          <a:p>
            <a:r>
              <a:rPr lang="en-GB" dirty="0"/>
              <a:t>Capture economies of scale while providing this service</a:t>
            </a:r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2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money markets exist?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Where asymmetric information problem is not severe, the money markets have a distinct cost advantage over banks in providing short-term </a:t>
            </a:r>
            <a:r>
              <a:rPr lang="en-GB" dirty="0" smtClean="0"/>
              <a:t>funds</a:t>
            </a:r>
          </a:p>
          <a:p>
            <a:r>
              <a:rPr lang="en-GB" dirty="0" smtClean="0"/>
              <a:t>How?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0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Subject to more regulations and governmental costs than are the money markets</a:t>
            </a:r>
          </a:p>
          <a:p>
            <a:r>
              <a:rPr lang="en-GB" dirty="0" smtClean="0"/>
              <a:t>Don’t invest 100% of their deposits</a:t>
            </a:r>
          </a:p>
          <a:p>
            <a:r>
              <a:rPr lang="en-GB" dirty="0" smtClean="0"/>
              <a:t>Put aside a portion of their deposits in the form of reserves that are held without interest at the Central Bank</a:t>
            </a:r>
          </a:p>
          <a:p>
            <a:r>
              <a:rPr lang="en-GB" dirty="0" smtClean="0"/>
              <a:t>Must pay less interest rate to depositors than if full deposit could be invested</a:t>
            </a:r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6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1109</Words>
  <Application>Microsoft Office PowerPoint</Application>
  <PresentationFormat>On-screen Show (4:3)</PresentationFormat>
  <Paragraphs>199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The Money Markets</vt:lpstr>
      <vt:lpstr>Characteristics</vt:lpstr>
      <vt:lpstr>Characteristics</vt:lpstr>
      <vt:lpstr>Why do we need money markets?</vt:lpstr>
      <vt:lpstr>Banks</vt:lpstr>
      <vt:lpstr>Banks</vt:lpstr>
      <vt:lpstr>Banks</vt:lpstr>
      <vt:lpstr>Why do money markets exist?</vt:lpstr>
      <vt:lpstr>Banks</vt:lpstr>
      <vt:lpstr>Banks</vt:lpstr>
      <vt:lpstr>Money markets</vt:lpstr>
      <vt:lpstr>Purpose of money markets</vt:lpstr>
      <vt:lpstr>Participants of money markets</vt:lpstr>
      <vt:lpstr>Participants of money markets</vt:lpstr>
      <vt:lpstr>Participants of money markets</vt:lpstr>
      <vt:lpstr>Participants of money markets</vt:lpstr>
      <vt:lpstr>Participants of money markets</vt:lpstr>
      <vt:lpstr>Money market instruments</vt:lpstr>
      <vt:lpstr>Treasury bills</vt:lpstr>
      <vt:lpstr>Treasury bills</vt:lpstr>
      <vt:lpstr>Discounting the price of treasury securities to pay interest</vt:lpstr>
      <vt:lpstr>Discounting</vt:lpstr>
      <vt:lpstr>Annualized discount rate calculation</vt:lpstr>
      <vt:lpstr>Investment rate calculation</vt:lpstr>
      <vt:lpstr>Federal funds</vt:lpstr>
      <vt:lpstr>Repurchase agreements</vt:lpstr>
      <vt:lpstr>Negotiable certificates of deposit</vt:lpstr>
      <vt:lpstr>Commercial paper</vt:lpstr>
      <vt:lpstr>Banker’s acceptances</vt:lpstr>
      <vt:lpstr>Eurodollars</vt:lpstr>
      <vt:lpstr>Interest rates</vt:lpstr>
      <vt:lpstr>Liquidity</vt:lpstr>
      <vt:lpstr>Valuation of money market securities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Money Markets</dc:title>
  <dc:creator>Lakshmi</dc:creator>
  <cp:lastModifiedBy>Lakshmi</cp:lastModifiedBy>
  <cp:revision>13</cp:revision>
  <dcterms:created xsi:type="dcterms:W3CDTF">2006-08-16T00:00:00Z</dcterms:created>
  <dcterms:modified xsi:type="dcterms:W3CDTF">2015-02-07T06:33:37Z</dcterms:modified>
</cp:coreProperties>
</file>