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5767" autoAdjust="0"/>
  </p:normalViewPr>
  <p:slideViewPr>
    <p:cSldViewPr>
      <p:cViewPr>
        <p:scale>
          <a:sx n="80" d="100"/>
          <a:sy n="80" d="100"/>
        </p:scale>
        <p:origin x="-2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5FBB8A-BE86-4416-A649-F1B7FC3E336C}" type="datetimeFigureOut">
              <a:rPr lang="en-US" smtClean="0"/>
              <a:pPr/>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5AF8B-1385-4A2F-A291-178D3295997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5FBB8A-BE86-4416-A649-F1B7FC3E336C}" type="datetimeFigureOut">
              <a:rPr lang="en-US" smtClean="0"/>
              <a:pPr/>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5AF8B-1385-4A2F-A291-178D329599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5FBB8A-BE86-4416-A649-F1B7FC3E336C}" type="datetimeFigureOut">
              <a:rPr lang="en-US" smtClean="0"/>
              <a:pPr/>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5AF8B-1385-4A2F-A291-178D3295997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5FBB8A-BE86-4416-A649-F1B7FC3E336C}" type="datetimeFigureOut">
              <a:rPr lang="en-US" smtClean="0"/>
              <a:pPr/>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5AF8B-1385-4A2F-A291-178D329599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5FBB8A-BE86-4416-A649-F1B7FC3E336C}" type="datetimeFigureOut">
              <a:rPr lang="en-US" smtClean="0"/>
              <a:pPr/>
              <a:t>3/11/2014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A5AF8B-1385-4A2F-A291-178D3295997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5FBB8A-BE86-4416-A649-F1B7FC3E336C}" type="datetimeFigureOut">
              <a:rPr lang="en-US" smtClean="0"/>
              <a:pPr/>
              <a:t>3/11/2014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A5AF8B-1385-4A2F-A291-178D329599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5FBB8A-BE86-4416-A649-F1B7FC3E336C}" type="datetimeFigureOut">
              <a:rPr lang="en-US" smtClean="0"/>
              <a:pPr/>
              <a:t>3/11/2014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A5AF8B-1385-4A2F-A291-178D329599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5FBB8A-BE86-4416-A649-F1B7FC3E336C}" type="datetimeFigureOut">
              <a:rPr lang="en-US" smtClean="0"/>
              <a:pPr/>
              <a:t>3/11/2014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A5AF8B-1385-4A2F-A291-178D329599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5FBB8A-BE86-4416-A649-F1B7FC3E336C}" type="datetimeFigureOut">
              <a:rPr lang="en-US" smtClean="0"/>
              <a:pPr/>
              <a:t>3/11/2014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A5AF8B-1385-4A2F-A291-178D329599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5FBB8A-BE86-4416-A649-F1B7FC3E336C}" type="datetimeFigureOut">
              <a:rPr lang="en-US" smtClean="0"/>
              <a:pPr/>
              <a:t>3/11/2014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A5AF8B-1385-4A2F-A291-178D329599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5FBB8A-BE86-4416-A649-F1B7FC3E336C}" type="datetimeFigureOut">
              <a:rPr lang="en-US" smtClean="0"/>
              <a:pPr/>
              <a:t>3/11/2014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A5AF8B-1385-4A2F-A291-178D3295997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5FBB8A-BE86-4416-A649-F1B7FC3E336C}" type="datetimeFigureOut">
              <a:rPr lang="en-US" smtClean="0"/>
              <a:pPr/>
              <a:t>3/11/2014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A5AF8B-1385-4A2F-A291-178D329599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Grp="1" noChangeArrowheads="1"/>
          </p:cNvSpPr>
          <p:nvPr>
            <p:ph type="ctrTitle"/>
          </p:nvPr>
        </p:nvSpPr>
        <p:spPr bwMode="auto">
          <a:xfrm>
            <a:off x="683568" y="980728"/>
            <a:ext cx="7772400" cy="1470025"/>
          </a:xfrm>
          <a:prstGeom prst="rect">
            <a:avLst/>
          </a:prstGeom>
          <a:solidFill>
            <a:srgbClr val="CCFF99"/>
          </a:solidFill>
          <a:ln w="76200" cmpd="tri">
            <a:solidFill>
              <a:srgbClr val="996600"/>
            </a:solidFill>
            <a:miter lim="800000"/>
            <a:headEnd/>
            <a:tailEnd/>
          </a:ln>
        </p:spPr>
        <p:txBody>
          <a:bodyPr>
            <a:normAutofit fontScale="90000"/>
          </a:bodyPr>
          <a:lstStyle/>
          <a:p>
            <a:pPr algn="ctr" rtl="0" eaLnBrk="0" hangingPunct="0">
              <a:lnSpc>
                <a:spcPct val="120000"/>
              </a:lnSpc>
            </a:pPr>
            <a:r>
              <a:rPr lang="ar-SA" sz="4000" b="1" dirty="0">
                <a:latin typeface="Simplified Arabic" pitchFamily="2" charset="-78"/>
                <a:cs typeface="Simplified Arabic" pitchFamily="2" charset="-78"/>
              </a:rPr>
              <a:t> </a:t>
            </a:r>
            <a:r>
              <a:rPr lang="en-US" sz="4000" b="1" dirty="0">
                <a:latin typeface="Simplified Arabic" pitchFamily="2" charset="-78"/>
                <a:cs typeface="Simplified Arabic" pitchFamily="2" charset="-78"/>
              </a:rPr>
              <a:t>IE 469 Manufacturing Systems</a:t>
            </a:r>
            <a:endParaRPr lang="ar-SA" sz="4000" b="1" dirty="0">
              <a:latin typeface="Simplified Arabic" pitchFamily="2" charset="-78"/>
              <a:cs typeface="Simplified Arabic" pitchFamily="2" charset="-78"/>
            </a:endParaRPr>
          </a:p>
          <a:p>
            <a:pPr algn="ctr" rtl="0" eaLnBrk="0" hangingPunct="0">
              <a:lnSpc>
                <a:spcPct val="120000"/>
              </a:lnSpc>
            </a:pPr>
            <a:r>
              <a:rPr lang="ar-SA" sz="4000" b="1" dirty="0">
                <a:latin typeface="Simplified Arabic" pitchFamily="2" charset="-78"/>
                <a:cs typeface="Simplified Arabic" pitchFamily="2" charset="-78"/>
              </a:rPr>
              <a:t>4</a:t>
            </a:r>
            <a:r>
              <a:rPr lang="ar-EG" sz="4000" b="1" dirty="0">
                <a:latin typeface="Simplified Arabic" pitchFamily="2" charset="-78"/>
                <a:cs typeface="Simplified Arabic" pitchFamily="2" charset="-78"/>
              </a:rPr>
              <a:t>69</a:t>
            </a:r>
            <a:r>
              <a:rPr lang="ar-SA" sz="4000" b="1" dirty="0">
                <a:latin typeface="Simplified Arabic" pitchFamily="2" charset="-78"/>
                <a:cs typeface="Simplified Arabic" pitchFamily="2" charset="-78"/>
              </a:rPr>
              <a:t> صنع نظم التصنيع</a:t>
            </a:r>
            <a:endParaRPr lang="en-US" sz="4000" b="1" dirty="0">
              <a:latin typeface="Simplified Arabic" pitchFamily="2" charset="-78"/>
              <a:cs typeface="Simplified Arabic" pitchFamily="2" charset="-78"/>
            </a:endParaRPr>
          </a:p>
        </p:txBody>
      </p:sp>
      <p:sp>
        <p:nvSpPr>
          <p:cNvPr id="5" name="Rectangle 2"/>
          <p:cNvSpPr>
            <a:spLocks noGrp="1" noChangeArrowheads="1"/>
          </p:cNvSpPr>
          <p:nvPr>
            <p:ph type="subTitle" idx="1"/>
          </p:nvPr>
        </p:nvSpPr>
        <p:spPr>
          <a:xfrm>
            <a:off x="1403648" y="3140968"/>
            <a:ext cx="6400800" cy="2232248"/>
          </a:xfrm>
          <a:solidFill>
            <a:srgbClr val="FFFFCC"/>
          </a:solidFill>
          <a:ln w="57150" cmpd="thinThick">
            <a:solidFill>
              <a:srgbClr val="993300"/>
            </a:solidFill>
          </a:ln>
        </p:spPr>
        <p:txBody>
          <a:bodyPr/>
          <a:lstStyle/>
          <a:p>
            <a:pPr eaLnBrk="1" hangingPunct="1"/>
            <a:endParaRPr lang="en-GB" sz="3200" b="1" dirty="0" smtClean="0">
              <a:solidFill>
                <a:schemeClr val="tx1"/>
              </a:solidFill>
            </a:endParaRPr>
          </a:p>
          <a:p>
            <a:pPr eaLnBrk="1" hangingPunct="1"/>
            <a:r>
              <a:rPr lang="en-GB" sz="3200" b="1" dirty="0" smtClean="0">
                <a:solidFill>
                  <a:schemeClr val="tx1"/>
                </a:solidFill>
              </a:rPr>
              <a:t>II - </a:t>
            </a:r>
            <a:r>
              <a:rPr lang="en-US" sz="3200" b="1" dirty="0" smtClean="0">
                <a:solidFill>
                  <a:schemeClr val="tx1"/>
                </a:solidFill>
              </a:rPr>
              <a:t>Modeling Systems</a:t>
            </a:r>
            <a:br>
              <a:rPr lang="en-US" sz="3200" b="1" dirty="0" smtClean="0">
                <a:solidFill>
                  <a:schemeClr val="tx1"/>
                </a:solidFill>
              </a:rPr>
            </a:br>
            <a:r>
              <a:rPr lang="en-US" b="1" dirty="0" smtClean="0">
                <a:solidFill>
                  <a:schemeClr val="tx1"/>
                </a:solidFill>
              </a:rPr>
              <a:t>Tutorial</a:t>
            </a:r>
            <a:endParaRPr lang="en-US" sz="3200" b="1"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67544" y="1628800"/>
          <a:ext cx="8208912" cy="2372262"/>
        </p:xfrm>
        <a:graphic>
          <a:graphicData uri="http://schemas.openxmlformats.org/drawingml/2006/table">
            <a:tbl>
              <a:tblPr/>
              <a:tblGrid>
                <a:gridCol w="849198"/>
                <a:gridCol w="955348"/>
                <a:gridCol w="1450713"/>
                <a:gridCol w="1167647"/>
                <a:gridCol w="1061497"/>
                <a:gridCol w="1203030"/>
                <a:gridCol w="1521479"/>
              </a:tblGrid>
              <a:tr h="244095">
                <a:tc gridSpan="5">
                  <a:txBody>
                    <a:bodyPr/>
                    <a:lstStyle/>
                    <a:p>
                      <a:pPr algn="l" fontAlgn="b"/>
                      <a:r>
                        <a:rPr lang="en-US" sz="1800" b="1" i="0" u="sng" strike="noStrike" dirty="0">
                          <a:solidFill>
                            <a:srgbClr val="7030A0"/>
                          </a:solidFill>
                          <a:latin typeface="Times New Roman" pitchFamily="18" charset="0"/>
                          <a:cs typeface="Times New Roman" pitchFamily="18" charset="0"/>
                        </a:rPr>
                        <a:t>a) Arrival rate calculation</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solidFill>
                          <a:srgbClr val="7030A0"/>
                        </a:solidFill>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solidFill>
                          <a:srgbClr val="7030A0"/>
                        </a:solidFill>
                        <a:latin typeface="Times New Roman" pitchFamily="18" charset="0"/>
                        <a:cs typeface="Times New Roman" pitchFamily="18" charset="0"/>
                      </a:endParaRPr>
                    </a:p>
                  </a:txBody>
                  <a:tcPr marL="0" marR="0" marT="0" marB="0" anchor="b">
                    <a:lnL>
                      <a:noFill/>
                    </a:lnL>
                    <a:lnR>
                      <a:noFill/>
                    </a:lnR>
                    <a:lnT>
                      <a:noFill/>
                    </a:lnT>
                    <a:lnB>
                      <a:noFill/>
                    </a:lnB>
                  </a:tcPr>
                </a:tc>
              </a:tr>
              <a:tr h="244095">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1" i="0" u="sng" strike="noStrike">
                        <a:solidFill>
                          <a:srgbClr val="7030A0"/>
                        </a:solidFill>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1" i="0" u="sng" strike="noStrike" dirty="0">
                        <a:solidFill>
                          <a:srgbClr val="7030A0"/>
                        </a:solidFill>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solidFill>
                          <a:srgbClr val="7030A0"/>
                        </a:solidFill>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solidFill>
                          <a:srgbClr val="7030A0"/>
                        </a:solidFill>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solidFill>
                          <a:srgbClr val="7030A0"/>
                        </a:solidFill>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solidFill>
                          <a:srgbClr val="7030A0"/>
                        </a:solidFill>
                        <a:latin typeface="Times New Roman" pitchFamily="18" charset="0"/>
                        <a:cs typeface="Times New Roman" pitchFamily="18" charset="0"/>
                      </a:endParaRPr>
                    </a:p>
                  </a:txBody>
                  <a:tcPr marL="0" marR="0" marT="0" marB="0" anchor="b">
                    <a:lnL>
                      <a:noFill/>
                    </a:lnL>
                    <a:lnR>
                      <a:noFill/>
                    </a:lnR>
                    <a:lnT>
                      <a:noFill/>
                    </a:lnT>
                    <a:lnB>
                      <a:noFill/>
                    </a:lnB>
                  </a:tcPr>
                </a:tc>
              </a:tr>
              <a:tr h="390552">
                <a:tc gridSpan="5">
                  <a:txBody>
                    <a:bodyPr/>
                    <a:lstStyle/>
                    <a:p>
                      <a:pPr algn="l" fontAlgn="ctr"/>
                      <a:r>
                        <a:rPr lang="en-US" sz="1600" b="1" i="0" u="none" strike="noStrike" dirty="0">
                          <a:solidFill>
                            <a:srgbClr val="0000FF"/>
                          </a:solidFill>
                          <a:latin typeface="Times New Roman" pitchFamily="18" charset="0"/>
                          <a:cs typeface="Times New Roman" pitchFamily="18" charset="0"/>
                        </a:rPr>
                        <a:t>demand of part (</a:t>
                      </a:r>
                      <a:r>
                        <a:rPr lang="en-US" sz="1600" b="1" i="0" u="none" strike="noStrike" dirty="0" err="1">
                          <a:solidFill>
                            <a:srgbClr val="0000FF"/>
                          </a:solidFill>
                          <a:latin typeface="Times New Roman" pitchFamily="18" charset="0"/>
                          <a:cs typeface="Times New Roman" pitchFamily="18" charset="0"/>
                        </a:rPr>
                        <a:t>i</a:t>
                      </a:r>
                      <a:r>
                        <a:rPr lang="en-US" sz="1600" b="1" i="0" u="none" strike="noStrike" dirty="0">
                          <a:solidFill>
                            <a:srgbClr val="0000FF"/>
                          </a:solidFill>
                          <a:latin typeface="Times New Roman" pitchFamily="18" charset="0"/>
                          <a:cs typeface="Times New Roman" pitchFamily="18" charset="0"/>
                        </a:rPr>
                        <a:t>) at department (</a:t>
                      </a:r>
                      <a:r>
                        <a:rPr lang="en-US" sz="1600" b="1" i="1" u="none" strike="noStrike" dirty="0">
                          <a:solidFill>
                            <a:srgbClr val="0000FF"/>
                          </a:solidFill>
                          <a:latin typeface="Times New Roman" pitchFamily="18" charset="0"/>
                          <a:cs typeface="Times New Roman" pitchFamily="18" charset="0"/>
                        </a:rPr>
                        <a:t>k)</a:t>
                      </a:r>
                      <a:r>
                        <a:rPr lang="en-US" sz="1600" b="1" i="0" u="none" strike="noStrike" dirty="0">
                          <a:solidFill>
                            <a:srgbClr val="0000FF"/>
                          </a:solidFill>
                          <a:latin typeface="Times New Roman" pitchFamily="18" charset="0"/>
                          <a:cs typeface="Times New Roman" pitchFamily="18" charset="0"/>
                        </a:rPr>
                        <a:t>, </a:t>
                      </a:r>
                      <a:r>
                        <a:rPr lang="el-GR" sz="1600" b="0" i="1" u="none" strike="noStrike" dirty="0" smtClean="0">
                          <a:latin typeface="Times New Roman" pitchFamily="18" charset="0"/>
                          <a:cs typeface="Times New Roman" pitchFamily="18" charset="0"/>
                        </a:rPr>
                        <a:t>λ</a:t>
                      </a:r>
                      <a:r>
                        <a:rPr lang="en-US" sz="1600" b="0" i="1" u="none" strike="noStrike" dirty="0" smtClean="0">
                          <a:latin typeface="Times New Roman" pitchFamily="18" charset="0"/>
                          <a:cs typeface="Times New Roman" pitchFamily="18" charset="0"/>
                        </a:rPr>
                        <a:t>’</a:t>
                      </a:r>
                      <a:endParaRPr lang="en-US" sz="1600" b="1" i="0" u="none" strike="noStrike" dirty="0">
                        <a:solidFill>
                          <a:srgbClr val="0000FF"/>
                        </a:solidFill>
                        <a:latin typeface="Times New Roman" pitchFamily="18" charset="0"/>
                        <a:cs typeface="Times New Roman" pitchFamily="18" charset="0"/>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solidFill>
                          <a:srgbClr val="7030A0"/>
                        </a:solidFill>
                        <a:latin typeface="Times New Roman" pitchFamily="18" charset="0"/>
                        <a:cs typeface="Times New Roman" pitchFamily="18"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600" b="0" i="0" u="none" strike="noStrike">
                        <a:solidFill>
                          <a:srgbClr val="7030A0"/>
                        </a:solidFill>
                        <a:latin typeface="Times New Roman" pitchFamily="18" charset="0"/>
                        <a:cs typeface="Times New Roman" pitchFamily="18"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r>
              <a:tr h="244095">
                <a:tc>
                  <a:txBody>
                    <a:bodyPr/>
                    <a:lstStyle/>
                    <a:p>
                      <a:pPr algn="l" fontAlgn="b"/>
                      <a:r>
                        <a:rPr lang="en-US" sz="1600" b="0" i="0" u="none" strike="noStrike">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P1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P2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P3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P4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P5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l</a:t>
                      </a:r>
                      <a:r>
                        <a:rPr lang="en-US" sz="1600" b="0" i="1" u="none" strike="noStrike" baseline="-25000">
                          <a:latin typeface="Times New Roman" pitchFamily="18" charset="0"/>
                          <a:cs typeface="Times New Roman" pitchFamily="18" charset="0"/>
                        </a:rPr>
                        <a:t>d</a:t>
                      </a:r>
                      <a:r>
                        <a:rPr lang="en-US" sz="1600" b="0" i="1" u="none" strike="noStrike">
                          <a:latin typeface="Times New Roman" pitchFamily="18" charset="0"/>
                          <a:cs typeface="Times New Roman" pitchFamily="18" charset="0"/>
                        </a:rPr>
                        <a:t>=</a:t>
                      </a:r>
                      <a:r>
                        <a:rPr lang="el-GR" sz="1600" b="0" i="0" u="none" strike="noStrike">
                          <a:latin typeface="Times New Roman" pitchFamily="18" charset="0"/>
                          <a:cs typeface="Times New Roman" pitchFamily="18" charset="0"/>
                        </a:rPr>
                        <a:t>Σ</a:t>
                      </a:r>
                      <a:r>
                        <a:rPr lang="el-GR" sz="1600" b="0" i="1" u="none" strike="noStrike">
                          <a:latin typeface="Times New Roman" pitchFamily="18" charset="0"/>
                          <a:cs typeface="Times New Roman" pitchFamily="18" charset="0"/>
                        </a:rPr>
                        <a:t>(</a:t>
                      </a:r>
                      <a:r>
                        <a:rPr lang="en-US" sz="1600" b="0" i="0" u="none" strike="noStrike">
                          <a:latin typeface="Times New Roman" pitchFamily="18" charset="0"/>
                          <a:cs typeface="Times New Roman" pitchFamily="18" charset="0"/>
                        </a:rPr>
                        <a:t>l</a:t>
                      </a:r>
                      <a:r>
                        <a:rPr lang="en-US" sz="1600" b="0" i="0" u="none" strike="noStrike" baseline="-25000">
                          <a:latin typeface="Times New Roman" pitchFamily="18" charset="0"/>
                          <a:cs typeface="Times New Roman" pitchFamily="18" charset="0"/>
                        </a:rPr>
                        <a:t>ki</a:t>
                      </a:r>
                      <a:r>
                        <a:rPr lang="en-US" sz="1600" b="0" i="0" u="none" strike="noStrike">
                          <a:latin typeface="Times New Roman" pitchFamily="18" charset="0"/>
                          <a:cs typeface="Times New Roman" pitchFamily="18" charset="0"/>
                        </a:rPr>
                        <a:t>)</a:t>
                      </a:r>
                      <a:endParaRPr lang="en-US" sz="1600" b="0" i="1" u="none" strike="noStrike">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481">
                <a:tc>
                  <a:txBody>
                    <a:bodyPr/>
                    <a:lstStyle/>
                    <a:p>
                      <a:pPr algn="ctr" fontAlgn="b"/>
                      <a:r>
                        <a:rPr lang="en-US" sz="1600" b="0" i="0" u="none" strike="noStrike">
                          <a:solidFill>
                            <a:srgbClr val="000000"/>
                          </a:solidFill>
                          <a:latin typeface="Times New Roman" pitchFamily="18" charset="0"/>
                          <a:cs typeface="Times New Roman" pitchFamily="18" charset="0"/>
                        </a:rPr>
                        <a:t>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481">
                <a:tc>
                  <a:txBody>
                    <a:bodyPr/>
                    <a:lstStyle/>
                    <a:p>
                      <a:pPr algn="ctr" fontAlgn="b"/>
                      <a:r>
                        <a:rPr lang="en-US" sz="1600" b="0" i="0" u="none" strike="noStrike">
                          <a:solidFill>
                            <a:srgbClr val="000000"/>
                          </a:solidFill>
                          <a:latin typeface="Times New Roman" pitchFamily="18" charset="0"/>
                          <a:cs typeface="Times New Roman" pitchFamily="18" charset="0"/>
                        </a:rPr>
                        <a:t>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 </a:t>
                      </a:r>
                      <a:r>
                        <a:rPr lang="en-US" sz="1600" b="0" i="0" u="none" strike="noStrike" dirty="0" smtClean="0">
                          <a:solidFill>
                            <a:srgbClr val="000000"/>
                          </a:solidFill>
                          <a:latin typeface="Times New Roman" pitchFamily="18" charset="0"/>
                          <a:cs typeface="Times New Roman" pitchFamily="18" charset="0"/>
                        </a:rPr>
                        <a:t>---</a:t>
                      </a:r>
                      <a:endParaRPr lang="en-US" sz="1600" b="0" i="0" u="none" strike="noStrike" dirty="0">
                        <a:solidFill>
                          <a:srgbClr val="000000"/>
                        </a:solidFill>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481">
                <a:tc>
                  <a:txBody>
                    <a:bodyPr/>
                    <a:lstStyle/>
                    <a:p>
                      <a:pPr algn="ctr" fontAlgn="b"/>
                      <a:r>
                        <a:rPr lang="en-US" sz="1600" b="0" i="0" u="none" strike="noStrike">
                          <a:solidFill>
                            <a:srgbClr val="000000"/>
                          </a:solidFill>
                          <a:latin typeface="Times New Roman" pitchFamily="18" charset="0"/>
                          <a:cs typeface="Times New Roman" pitchFamily="18" charset="0"/>
                        </a:rPr>
                        <a:t>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smtClean="0">
                          <a:solidFill>
                            <a:srgbClr val="000000"/>
                          </a:solidFill>
                          <a:latin typeface="Times New Roman" pitchFamily="18" charset="0"/>
                          <a:cs typeface="Times New Roman" pitchFamily="18" charset="0"/>
                        </a:rPr>
                        <a:t>---</a:t>
                      </a:r>
                      <a:r>
                        <a:rPr lang="en-US" sz="1600" b="0" i="0" u="none" strike="noStrike" dirty="0">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smtClean="0">
                          <a:solidFill>
                            <a:srgbClr val="000000"/>
                          </a:solidFill>
                          <a:latin typeface="Times New Roman" pitchFamily="18" charset="0"/>
                          <a:cs typeface="Times New Roman" pitchFamily="18" charset="0"/>
                        </a:rPr>
                        <a:t>---</a:t>
                      </a:r>
                      <a:r>
                        <a:rPr lang="en-US" sz="1600" b="0" i="0" u="none" strike="noStrike" dirty="0">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481">
                <a:tc>
                  <a:txBody>
                    <a:bodyPr/>
                    <a:lstStyle/>
                    <a:p>
                      <a:pPr algn="ctr" fontAlgn="b"/>
                      <a:r>
                        <a:rPr lang="en-US" sz="1600" b="0" i="0" u="none" strike="noStrike">
                          <a:solidFill>
                            <a:srgbClr val="000000"/>
                          </a:solidFill>
                          <a:latin typeface="Times New Roman" pitchFamily="18" charset="0"/>
                          <a:cs typeface="Times New Roman" pitchFamily="18" charset="0"/>
                        </a:rPr>
                        <a:t>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 </a:t>
                      </a:r>
                      <a:r>
                        <a:rPr lang="en-US" sz="1600" b="0" i="0" u="none" strike="noStrike" dirty="0" smtClean="0">
                          <a:solidFill>
                            <a:srgbClr val="000000"/>
                          </a:solidFill>
                          <a:latin typeface="Times New Roman" pitchFamily="18" charset="0"/>
                          <a:cs typeface="Times New Roman" pitchFamily="18" charset="0"/>
                        </a:rPr>
                        <a:t>---</a:t>
                      </a:r>
                      <a:endParaRPr lang="en-US" sz="1600" b="0" i="0" u="none" strike="noStrike" dirty="0">
                        <a:solidFill>
                          <a:srgbClr val="000000"/>
                        </a:solidFill>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smtClean="0">
                          <a:solidFill>
                            <a:srgbClr val="000000"/>
                          </a:solidFill>
                          <a:latin typeface="Times New Roman" pitchFamily="18" charset="0"/>
                          <a:cs typeface="Times New Roman" pitchFamily="18" charset="0"/>
                        </a:rPr>
                        <a:t>---</a:t>
                      </a:r>
                      <a:r>
                        <a:rPr lang="en-US" sz="1600" b="0" i="0" u="none" strike="noStrike" dirty="0">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481">
                <a:tc>
                  <a:txBody>
                    <a:bodyPr/>
                    <a:lstStyle/>
                    <a:p>
                      <a:pPr algn="ctr" fontAlgn="b"/>
                      <a:r>
                        <a:rPr lang="en-US" sz="1600" b="0" i="0" u="none" strike="noStrike">
                          <a:solidFill>
                            <a:srgbClr val="000000"/>
                          </a:solidFill>
                          <a:latin typeface="Times New Roman" pitchFamily="18" charset="0"/>
                          <a:cs typeface="Times New Roman" pitchFamily="18" charset="0"/>
                        </a:rPr>
                        <a:t>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 </a:t>
                      </a:r>
                      <a:r>
                        <a:rPr lang="en-US" sz="1600" b="0" i="0" u="none" strike="noStrike" dirty="0" smtClean="0">
                          <a:solidFill>
                            <a:srgbClr val="000000"/>
                          </a:solidFill>
                          <a:latin typeface="Times New Roman" pitchFamily="18" charset="0"/>
                          <a:cs typeface="Times New Roman" pitchFamily="18" charset="0"/>
                        </a:rPr>
                        <a:t>---</a:t>
                      </a:r>
                      <a:endParaRPr lang="en-US" sz="1600" b="0" i="0" u="none" strike="noStrike" dirty="0">
                        <a:solidFill>
                          <a:srgbClr val="000000"/>
                        </a:solidFill>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#3 </a:t>
            </a:r>
            <a:r>
              <a:rPr lang="en-US" sz="2800" b="1" dirty="0" smtClean="0">
                <a:solidFill>
                  <a:srgbClr val="FF0000"/>
                </a:solidFill>
              </a:rPr>
              <a:t>Solution</a:t>
            </a:r>
          </a:p>
        </p:txBody>
      </p:sp>
      <p:graphicFrame>
        <p:nvGraphicFramePr>
          <p:cNvPr id="6" name="Table 5"/>
          <p:cNvGraphicFramePr>
            <a:graphicFrameLocks noGrp="1"/>
          </p:cNvGraphicFramePr>
          <p:nvPr/>
        </p:nvGraphicFramePr>
        <p:xfrm>
          <a:off x="467544" y="4149080"/>
          <a:ext cx="8280921" cy="2376267"/>
        </p:xfrm>
        <a:graphic>
          <a:graphicData uri="http://schemas.openxmlformats.org/drawingml/2006/table">
            <a:tbl>
              <a:tblPr/>
              <a:tblGrid>
                <a:gridCol w="1051546"/>
                <a:gridCol w="1182987"/>
                <a:gridCol w="1796391"/>
                <a:gridCol w="1445874"/>
                <a:gridCol w="1314432"/>
                <a:gridCol w="1489691"/>
              </a:tblGrid>
              <a:tr h="484334">
                <a:tc gridSpan="6">
                  <a:txBody>
                    <a:bodyPr/>
                    <a:lstStyle/>
                    <a:p>
                      <a:pPr algn="l" fontAlgn="ctr"/>
                      <a:r>
                        <a:rPr lang="en-US" sz="1600" b="1" i="0" u="none" strike="noStrike" dirty="0">
                          <a:solidFill>
                            <a:srgbClr val="0000FF"/>
                          </a:solidFill>
                          <a:latin typeface="Times New Roman" pitchFamily="18" charset="0"/>
                          <a:cs typeface="Times New Roman" pitchFamily="18" charset="0"/>
                        </a:rPr>
                        <a:t>operation time of part (</a:t>
                      </a:r>
                      <a:r>
                        <a:rPr lang="en-US" sz="1600" b="1" i="1" u="none" strike="noStrike" dirty="0" err="1">
                          <a:solidFill>
                            <a:srgbClr val="0000FF"/>
                          </a:solidFill>
                          <a:latin typeface="Times New Roman" pitchFamily="18" charset="0"/>
                          <a:cs typeface="Times New Roman" pitchFamily="18" charset="0"/>
                        </a:rPr>
                        <a:t>i</a:t>
                      </a:r>
                      <a:r>
                        <a:rPr lang="en-US" sz="1600" b="1" i="0" u="none" strike="noStrike" dirty="0">
                          <a:solidFill>
                            <a:srgbClr val="0000FF"/>
                          </a:solidFill>
                          <a:latin typeface="Times New Roman" pitchFamily="18" charset="0"/>
                          <a:cs typeface="Times New Roman" pitchFamily="18" charset="0"/>
                        </a:rPr>
                        <a:t>) at department (</a:t>
                      </a:r>
                      <a:r>
                        <a:rPr lang="en-US" sz="1600" b="1" i="1" u="none" strike="noStrike" dirty="0">
                          <a:solidFill>
                            <a:srgbClr val="0000FF"/>
                          </a:solidFill>
                          <a:latin typeface="Times New Roman" pitchFamily="18" charset="0"/>
                          <a:cs typeface="Times New Roman" pitchFamily="18" charset="0"/>
                        </a:rPr>
                        <a:t>k</a:t>
                      </a:r>
                      <a:r>
                        <a:rPr lang="en-US" sz="1600" b="1" i="0" u="none" strike="noStrike" dirty="0">
                          <a:solidFill>
                            <a:srgbClr val="0000FF"/>
                          </a:solidFill>
                          <a:latin typeface="Times New Roman" pitchFamily="18" charset="0"/>
                          <a:cs typeface="Times New Roman" pitchFamily="18" charset="0"/>
                        </a:rPr>
                        <a:t>) , </a:t>
                      </a:r>
                      <a:r>
                        <a:rPr lang="en-US" sz="1600" b="1" i="1" u="none" strike="noStrike" dirty="0" err="1">
                          <a:solidFill>
                            <a:srgbClr val="0000FF"/>
                          </a:solidFill>
                          <a:latin typeface="Times New Roman" pitchFamily="18" charset="0"/>
                          <a:cs typeface="Times New Roman" pitchFamily="18" charset="0"/>
                        </a:rPr>
                        <a:t>T</a:t>
                      </a:r>
                      <a:r>
                        <a:rPr lang="en-US" sz="1600" b="1" i="1" u="none" strike="noStrike" baseline="-25000" dirty="0" err="1">
                          <a:solidFill>
                            <a:srgbClr val="0000FF"/>
                          </a:solidFill>
                          <a:latin typeface="Times New Roman" pitchFamily="18" charset="0"/>
                          <a:cs typeface="Times New Roman" pitchFamily="18" charset="0"/>
                        </a:rPr>
                        <a:t>ki</a:t>
                      </a:r>
                      <a:r>
                        <a:rPr lang="en-US" sz="1600" b="1" i="1" u="none" strike="noStrike" dirty="0">
                          <a:solidFill>
                            <a:srgbClr val="0000FF"/>
                          </a:solidFill>
                          <a:latin typeface="Times New Roman" pitchFamily="18" charset="0"/>
                          <a:cs typeface="Times New Roman" pitchFamily="18" charset="0"/>
                        </a:rPr>
                        <a:t> </a:t>
                      </a:r>
                      <a:endParaRPr lang="en-US" sz="1600" b="1" i="0" u="none" strike="noStrike" dirty="0">
                        <a:solidFill>
                          <a:srgbClr val="0000FF"/>
                        </a:solidFill>
                        <a:latin typeface="Times New Roman" pitchFamily="18" charset="0"/>
                        <a:cs typeface="Times New Roman" pitchFamily="18" charset="0"/>
                      </a:endParaRP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2709">
                <a:tc>
                  <a:txBody>
                    <a:bodyPr/>
                    <a:lstStyle/>
                    <a:p>
                      <a:pPr algn="ctr" fontAlgn="b"/>
                      <a:r>
                        <a:rPr lang="en-US" sz="1600" b="0" i="0" u="none" strike="noStrike">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P1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P2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P3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P4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P5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303">
                <a:tc>
                  <a:txBody>
                    <a:bodyPr/>
                    <a:lstStyle/>
                    <a:p>
                      <a:pPr algn="ctr" fontAlgn="b"/>
                      <a:r>
                        <a:rPr lang="en-US" sz="1600" b="0" i="0" u="none" strike="noStrike">
                          <a:solidFill>
                            <a:srgbClr val="000000"/>
                          </a:solidFill>
                          <a:latin typeface="Times New Roman" pitchFamily="18" charset="0"/>
                          <a:cs typeface="Times New Roman" pitchFamily="18" charset="0"/>
                        </a:rPr>
                        <a:t>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303">
                <a:tc>
                  <a:txBody>
                    <a:bodyPr/>
                    <a:lstStyle/>
                    <a:p>
                      <a:pPr algn="ctr" fontAlgn="b"/>
                      <a:r>
                        <a:rPr lang="en-US" sz="1600" b="0" i="0" u="none" strike="noStrike">
                          <a:solidFill>
                            <a:srgbClr val="000000"/>
                          </a:solidFill>
                          <a:latin typeface="Times New Roman" pitchFamily="18" charset="0"/>
                          <a:cs typeface="Times New Roman" pitchFamily="18" charset="0"/>
                        </a:rPr>
                        <a:t>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smtClean="0">
                          <a:solidFill>
                            <a:srgbClr val="000000"/>
                          </a:solidFill>
                          <a:latin typeface="Times New Roman" pitchFamily="18" charset="0"/>
                          <a:cs typeface="Times New Roman" pitchFamily="18" charset="0"/>
                        </a:rPr>
                        <a:t>---</a:t>
                      </a:r>
                      <a:r>
                        <a:rPr lang="en-US" sz="1600" b="0" i="0" u="none" strike="noStrike" dirty="0">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303">
                <a:tc>
                  <a:txBody>
                    <a:bodyPr/>
                    <a:lstStyle/>
                    <a:p>
                      <a:pPr algn="ctr" fontAlgn="b"/>
                      <a:r>
                        <a:rPr lang="en-US" sz="1600" b="0" i="0" u="none" strike="noStrike">
                          <a:solidFill>
                            <a:srgbClr val="000000"/>
                          </a:solidFill>
                          <a:latin typeface="Times New Roman" pitchFamily="18" charset="0"/>
                          <a:cs typeface="Times New Roman" pitchFamily="18" charset="0"/>
                        </a:rPr>
                        <a:t>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 </a:t>
                      </a:r>
                      <a:r>
                        <a:rPr lang="en-US" sz="1600" b="0" i="0" u="none" strike="noStrike" dirty="0" smtClean="0">
                          <a:latin typeface="Times New Roman" pitchFamily="18" charset="0"/>
                          <a:cs typeface="Times New Roman" pitchFamily="18" charset="0"/>
                        </a:rPr>
                        <a:t>---</a:t>
                      </a:r>
                      <a:endParaRPr lang="en-US" sz="1600" b="0" i="0" u="none" strike="noStrike" dirty="0">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latin typeface="Times New Roman" pitchFamily="18" charset="0"/>
                          <a:cs typeface="Times New Roman" pitchFamily="18" charset="0"/>
                        </a:rPr>
                        <a:t>---</a:t>
                      </a:r>
                      <a:r>
                        <a:rPr lang="en-US" sz="1600" b="0" i="0" u="none" strike="noStrike" dirty="0">
                          <a:latin typeface="Times New Roman" pitchFamily="18" charset="0"/>
                          <a:cs typeface="Times New Roman"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303">
                <a:tc>
                  <a:txBody>
                    <a:bodyPr/>
                    <a:lstStyle/>
                    <a:p>
                      <a:pPr algn="ctr" fontAlgn="b"/>
                      <a:r>
                        <a:rPr lang="en-US" sz="1600" b="0" i="0" u="none" strike="noStrike">
                          <a:solidFill>
                            <a:srgbClr val="000000"/>
                          </a:solidFill>
                          <a:latin typeface="Times New Roman" pitchFamily="18" charset="0"/>
                          <a:cs typeface="Times New Roman" pitchFamily="18" charset="0"/>
                        </a:rPr>
                        <a:t>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latin typeface="Times New Roman" pitchFamily="18" charset="0"/>
                          <a:cs typeface="Times New Roman" pitchFamily="18" charset="0"/>
                        </a:rPr>
                        <a:t>---</a:t>
                      </a:r>
                      <a:r>
                        <a:rPr lang="en-US" sz="1600" b="0" i="0" u="none" strike="noStrike" dirty="0">
                          <a:latin typeface="Times New Roman" pitchFamily="18" charset="0"/>
                          <a:cs typeface="Times New Roman"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latin typeface="Times New Roman" pitchFamily="18" charset="0"/>
                          <a:cs typeface="Times New Roman" pitchFamily="18" charset="0"/>
                        </a:rPr>
                        <a:t>---</a:t>
                      </a:r>
                      <a:r>
                        <a:rPr lang="en-US" sz="1600" b="0" i="0" u="none" strike="noStrike" dirty="0">
                          <a:latin typeface="Times New Roman" pitchFamily="18" charset="0"/>
                          <a:cs typeface="Times New Roman"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303">
                <a:tc>
                  <a:txBody>
                    <a:bodyPr/>
                    <a:lstStyle/>
                    <a:p>
                      <a:pPr algn="ctr" fontAlgn="b"/>
                      <a:r>
                        <a:rPr lang="en-US" sz="1600" b="0" i="0" u="none" strike="noStrike">
                          <a:solidFill>
                            <a:srgbClr val="000000"/>
                          </a:solidFill>
                          <a:latin typeface="Times New Roman" pitchFamily="18" charset="0"/>
                          <a:cs typeface="Times New Roman" pitchFamily="18" charset="0"/>
                        </a:rPr>
                        <a:t>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 </a:t>
                      </a:r>
                      <a:r>
                        <a:rPr lang="en-US" sz="1600" b="0" i="0" u="none" strike="noStrike" dirty="0" smtClean="0">
                          <a:solidFill>
                            <a:srgbClr val="000000"/>
                          </a:solidFill>
                          <a:latin typeface="Times New Roman" pitchFamily="18" charset="0"/>
                          <a:cs typeface="Times New Roman" pitchFamily="18" charset="0"/>
                        </a:rPr>
                        <a:t>---</a:t>
                      </a:r>
                      <a:endParaRPr lang="en-US" sz="1600" b="0" i="0" u="none" strike="noStrike" dirty="0">
                        <a:solidFill>
                          <a:srgbClr val="000000"/>
                        </a:solidFill>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2709">
                <a:tc>
                  <a:txBody>
                    <a:bodyPr/>
                    <a:lstStyle/>
                    <a:p>
                      <a:pPr algn="ctr" fontAlgn="b"/>
                      <a:r>
                        <a:rPr lang="el-GR" sz="1600" b="0" i="1" u="none" strike="noStrike">
                          <a:latin typeface="Times New Roman" pitchFamily="18" charset="0"/>
                          <a:cs typeface="Times New Roman" pitchFamily="18" charset="0"/>
                        </a:rPr>
                        <a:t>Σ</a:t>
                      </a:r>
                      <a:r>
                        <a:rPr lang="en-US" sz="1600" b="0" i="1" u="none" strike="noStrike">
                          <a:latin typeface="Times New Roman" pitchFamily="18" charset="0"/>
                          <a:cs typeface="Times New Roman" pitchFamily="18" charset="0"/>
                        </a:rPr>
                        <a:t>T</a:t>
                      </a:r>
                      <a:r>
                        <a:rPr lang="en-US" sz="1600" b="0" i="1" u="none" strike="noStrike" baseline="-25000">
                          <a:latin typeface="Times New Roman" pitchFamily="18" charset="0"/>
                          <a:cs typeface="Times New Roman" pitchFamily="18" charset="0"/>
                        </a:rPr>
                        <a:t>o</a:t>
                      </a:r>
                      <a:endParaRPr lang="en-US" sz="1600" b="0" i="1" u="none" strike="noStrike">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6.9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6.7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67544" y="1628800"/>
          <a:ext cx="8280921" cy="2376265"/>
        </p:xfrm>
        <a:graphic>
          <a:graphicData uri="http://schemas.openxmlformats.org/drawingml/2006/table">
            <a:tbl>
              <a:tblPr/>
              <a:tblGrid>
                <a:gridCol w="731585"/>
                <a:gridCol w="856110"/>
                <a:gridCol w="840545"/>
                <a:gridCol w="871676"/>
                <a:gridCol w="996201"/>
                <a:gridCol w="996201"/>
                <a:gridCol w="996201"/>
                <a:gridCol w="120193"/>
                <a:gridCol w="876008"/>
                <a:gridCol w="996201"/>
              </a:tblGrid>
              <a:tr h="295355">
                <a:tc gridSpan="4">
                  <a:txBody>
                    <a:bodyPr/>
                    <a:lstStyle/>
                    <a:p>
                      <a:pPr algn="l" fontAlgn="b"/>
                      <a:r>
                        <a:rPr lang="en-US" sz="1800" b="1" i="0" u="sng" strike="noStrike" dirty="0">
                          <a:solidFill>
                            <a:srgbClr val="7030A0"/>
                          </a:solidFill>
                          <a:latin typeface="Times New Roman" pitchFamily="18" charset="0"/>
                          <a:cs typeface="Times New Roman" pitchFamily="18" charset="0"/>
                        </a:rPr>
                        <a:t>b) Service rate calculation</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gridSpan="2">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hMerge="1">
                  <a:txBody>
                    <a:bodyPr/>
                    <a:lstStyle/>
                    <a:p>
                      <a:endParaRPr lang="en-US"/>
                    </a:p>
                  </a:txBody>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r>
              <a:tr h="318849">
                <a:tc gridSpan="10">
                  <a:txBody>
                    <a:bodyPr/>
                    <a:lstStyle/>
                    <a:p>
                      <a:pPr algn="ctr" fontAlgn="b"/>
                      <a:r>
                        <a:rPr lang="en-US" sz="1600" b="1" i="0" u="none" strike="noStrike" dirty="0">
                          <a:solidFill>
                            <a:srgbClr val="00B050"/>
                          </a:solidFill>
                          <a:latin typeface="Times New Roman" pitchFamily="18" charset="0"/>
                          <a:cs typeface="Times New Roman" pitchFamily="18" charset="0"/>
                        </a:rPr>
                        <a:t>Calculate the operation time (service time) for a department, </a:t>
                      </a:r>
                      <a:r>
                        <a:rPr lang="en-US" sz="1600" b="1" i="1" u="none" strike="noStrike" dirty="0">
                          <a:solidFill>
                            <a:srgbClr val="008000"/>
                          </a:solidFill>
                          <a:latin typeface="Times New Roman" pitchFamily="18" charset="0"/>
                          <a:cs typeface="Times New Roman" pitchFamily="18" charset="0"/>
                        </a:rPr>
                        <a:t>m</a:t>
                      </a:r>
                      <a:r>
                        <a:rPr lang="en-US" sz="1600" b="1" i="1" u="none" strike="noStrike" baseline="-25000" dirty="0">
                          <a:solidFill>
                            <a:srgbClr val="008000"/>
                          </a:solidFill>
                          <a:latin typeface="Times New Roman" pitchFamily="18" charset="0"/>
                          <a:cs typeface="Times New Roman" pitchFamily="18" charset="0"/>
                        </a:rPr>
                        <a:t>d</a:t>
                      </a:r>
                      <a:r>
                        <a:rPr lang="en-US" sz="1600" b="1" i="1" u="none" strike="noStrike" baseline="30000" dirty="0">
                          <a:solidFill>
                            <a:srgbClr val="008000"/>
                          </a:solidFill>
                          <a:latin typeface="Times New Roman" pitchFamily="18" charset="0"/>
                          <a:cs typeface="Times New Roman" pitchFamily="18" charset="0"/>
                        </a:rPr>
                        <a:t>-1</a:t>
                      </a:r>
                      <a:r>
                        <a:rPr lang="en-US" sz="1600" b="1" i="1" u="none" strike="noStrike" dirty="0">
                          <a:solidFill>
                            <a:srgbClr val="008000"/>
                          </a:solidFill>
                          <a:latin typeface="Times New Roman" pitchFamily="18" charset="0"/>
                          <a:cs typeface="Times New Roman" pitchFamily="18" charset="0"/>
                        </a:rPr>
                        <a:t> =</a:t>
                      </a:r>
                      <a:r>
                        <a:rPr lang="en-US" sz="1600" b="1" i="1" u="none" strike="noStrike" dirty="0" smtClean="0">
                          <a:solidFill>
                            <a:srgbClr val="008000"/>
                          </a:solidFill>
                          <a:latin typeface="Times New Roman" pitchFamily="18" charset="0"/>
                          <a:cs typeface="Times New Roman" pitchFamily="18" charset="0"/>
                        </a:rPr>
                        <a:t>S(</a:t>
                      </a:r>
                      <a:r>
                        <a:rPr lang="el-GR" sz="1600" b="0" i="1" u="none" strike="noStrike" dirty="0" smtClean="0">
                          <a:latin typeface="Times New Roman" pitchFamily="18" charset="0"/>
                          <a:cs typeface="Times New Roman" pitchFamily="18" charset="0"/>
                        </a:rPr>
                        <a:t>λ</a:t>
                      </a:r>
                      <a:r>
                        <a:rPr lang="en-US" sz="1600" b="1" i="1" u="none" strike="noStrike" baseline="-25000" dirty="0" err="1" smtClean="0">
                          <a:solidFill>
                            <a:srgbClr val="008000"/>
                          </a:solidFill>
                          <a:latin typeface="Times New Roman" pitchFamily="18" charset="0"/>
                          <a:cs typeface="Times New Roman" pitchFamily="18" charset="0"/>
                        </a:rPr>
                        <a:t>ki</a:t>
                      </a:r>
                      <a:r>
                        <a:rPr lang="en-US" sz="1600" b="1" i="1" u="none" strike="noStrike" dirty="0" smtClean="0">
                          <a:solidFill>
                            <a:srgbClr val="008000"/>
                          </a:solidFill>
                          <a:latin typeface="Times New Roman" pitchFamily="18" charset="0"/>
                          <a:cs typeface="Times New Roman" pitchFamily="18" charset="0"/>
                        </a:rPr>
                        <a:t>/</a:t>
                      </a:r>
                      <a:r>
                        <a:rPr lang="el-GR" sz="1600" b="0" i="1" u="none" strike="noStrike" dirty="0" smtClean="0">
                          <a:latin typeface="Times New Roman" pitchFamily="18" charset="0"/>
                          <a:cs typeface="Times New Roman" pitchFamily="18" charset="0"/>
                        </a:rPr>
                        <a:t>λ</a:t>
                      </a:r>
                      <a:r>
                        <a:rPr lang="en-US" sz="1600" b="1" i="1" u="none" strike="noStrike" baseline="-25000" dirty="0" smtClean="0">
                          <a:solidFill>
                            <a:srgbClr val="008000"/>
                          </a:solidFill>
                          <a:latin typeface="Times New Roman" pitchFamily="18" charset="0"/>
                          <a:cs typeface="Times New Roman" pitchFamily="18" charset="0"/>
                        </a:rPr>
                        <a:t>d</a:t>
                      </a:r>
                      <a:r>
                        <a:rPr lang="en-US" sz="1600" b="1" i="1" u="none" strike="noStrike" dirty="0" smtClean="0">
                          <a:solidFill>
                            <a:srgbClr val="008000"/>
                          </a:solidFill>
                          <a:latin typeface="Times New Roman" pitchFamily="18" charset="0"/>
                          <a:cs typeface="Times New Roman" pitchFamily="18" charset="0"/>
                        </a:rPr>
                        <a:t>)*(</a:t>
                      </a:r>
                      <a:r>
                        <a:rPr lang="en-US" sz="1600" b="1" i="1" u="none" strike="noStrike" dirty="0" err="1">
                          <a:solidFill>
                            <a:srgbClr val="008000"/>
                          </a:solidFill>
                          <a:latin typeface="Times New Roman" pitchFamily="18" charset="0"/>
                          <a:cs typeface="Times New Roman" pitchFamily="18" charset="0"/>
                        </a:rPr>
                        <a:t>T</a:t>
                      </a:r>
                      <a:r>
                        <a:rPr lang="en-US" sz="1600" b="1" i="1" u="none" strike="noStrike" baseline="-25000" dirty="0" err="1">
                          <a:solidFill>
                            <a:srgbClr val="008000"/>
                          </a:solidFill>
                          <a:latin typeface="Times New Roman" pitchFamily="18" charset="0"/>
                          <a:cs typeface="Times New Roman" pitchFamily="18" charset="0"/>
                        </a:rPr>
                        <a:t>ki</a:t>
                      </a:r>
                      <a:r>
                        <a:rPr lang="en-US" sz="1600" b="1" i="1" u="none" strike="noStrike" dirty="0">
                          <a:solidFill>
                            <a:srgbClr val="008000"/>
                          </a:solidFill>
                          <a:latin typeface="Times New Roman" pitchFamily="18" charset="0"/>
                          <a:cs typeface="Times New Roman" pitchFamily="18" charset="0"/>
                        </a:rPr>
                        <a:t>/40)</a:t>
                      </a:r>
                      <a:r>
                        <a:rPr lang="en-US" sz="1600" b="1" i="0" u="none" strike="noStrike" dirty="0">
                          <a:solidFill>
                            <a:srgbClr val="008000"/>
                          </a:solidFill>
                          <a:latin typeface="Times New Roman" pitchFamily="18" charset="0"/>
                          <a:cs typeface="Times New Roman" pitchFamily="18" charset="0"/>
                        </a:rPr>
                        <a:t>,  </a:t>
                      </a:r>
                      <a:endParaRPr lang="en-US" sz="1600" b="1" i="0" u="none" strike="noStrike" dirty="0">
                        <a:solidFill>
                          <a:srgbClr val="00B050"/>
                        </a:solidFill>
                        <a:latin typeface="Times New Roman" pitchFamily="18" charset="0"/>
                        <a:cs typeface="Times New Roman" pitchFamily="18"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35631">
                <a:tc>
                  <a:txBody>
                    <a:bodyPr/>
                    <a:lstStyle/>
                    <a:p>
                      <a:pPr algn="ctr" fontAlgn="b"/>
                      <a:r>
                        <a:rPr lang="en-US" sz="1600" b="0" i="0" u="none" strike="noStrike">
                          <a:solidFill>
                            <a:srgbClr val="000000"/>
                          </a:solidFill>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P1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P2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P3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P4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P5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dirty="0">
                          <a:solidFill>
                            <a:srgbClr val="000000"/>
                          </a:solidFill>
                          <a:latin typeface="Times New Roman" pitchFamily="18" charset="0"/>
                          <a:cs typeface="Times New Roman" pitchFamily="18" charset="0"/>
                        </a:rPr>
                        <a:t> </a:t>
                      </a:r>
                      <a:r>
                        <a:rPr lang="en-US" sz="1600" b="0" i="0" u="none" strike="noStrike" dirty="0" smtClean="0">
                          <a:solidFill>
                            <a:srgbClr val="000000"/>
                          </a:solidFill>
                          <a:latin typeface="Times New Roman" pitchFamily="18" charset="0"/>
                          <a:cs typeface="Times New Roman" pitchFamily="18" charset="0"/>
                        </a:rPr>
                        <a:t>Ʃ(OT&amp;AR)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n-US" sz="1600" b="0" i="1" u="none" strike="noStrike">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l-GR" sz="1600" b="0" i="1" u="none" strike="noStrike" dirty="0">
                          <a:latin typeface="Times New Roman" pitchFamily="18" charset="0"/>
                          <a:cs typeface="Times New Roman" pitchFamily="18" charset="0"/>
                        </a:rPr>
                        <a:t>μ</a:t>
                      </a:r>
                      <a:r>
                        <a:rPr lang="en-US" sz="1600" b="0" i="1" u="none" strike="noStrike" baseline="-25000" dirty="0">
                          <a:latin typeface="Times New Roman" pitchFamily="18" charset="0"/>
                          <a:cs typeface="Times New Roman" pitchFamily="18" charset="0"/>
                        </a:rPr>
                        <a:t>d</a:t>
                      </a:r>
                      <a:r>
                        <a:rPr lang="en-US" sz="1600" b="0" i="1" u="none" strike="noStrike" baseline="30000" dirty="0">
                          <a:latin typeface="Times New Roman" pitchFamily="18" charset="0"/>
                          <a:cs typeface="Times New Roman" pitchFamily="18" charset="0"/>
                        </a:rPr>
                        <a:t>-1</a:t>
                      </a:r>
                      <a:endParaRPr lang="en-US" sz="1600" b="0" i="1" u="none" strike="noStrike" dirty="0">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l-GR" sz="1600" b="0" i="1" u="none" strike="noStrike">
                          <a:latin typeface="Times New Roman" pitchFamily="18" charset="0"/>
                          <a:cs typeface="Times New Roman" pitchFamily="18" charset="0"/>
                        </a:rPr>
                        <a:t>μ</a:t>
                      </a:r>
                      <a:r>
                        <a:rPr lang="en-US" sz="1600" b="0" i="1" u="none" strike="noStrike" baseline="-25000">
                          <a:latin typeface="Times New Roman" pitchFamily="18" charset="0"/>
                          <a:cs typeface="Times New Roman" pitchFamily="18" charset="0"/>
                        </a:rPr>
                        <a:t>d</a:t>
                      </a:r>
                      <a:endParaRPr lang="en-US" sz="1600" b="0" i="1" u="none" strike="noStrike">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5286">
                <a:tc>
                  <a:txBody>
                    <a:bodyPr/>
                    <a:lstStyle/>
                    <a:p>
                      <a:pPr algn="ctr" fontAlgn="b"/>
                      <a:r>
                        <a:rPr lang="en-US" sz="1600" b="0" i="0" u="none" strike="noStrike">
                          <a:solidFill>
                            <a:srgbClr val="000000"/>
                          </a:solidFill>
                          <a:latin typeface="Times New Roman" pitchFamily="18" charset="0"/>
                          <a:cs typeface="Times New Roman" pitchFamily="18" charset="0"/>
                        </a:rPr>
                        <a:t>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2.8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a:solidFill>
                            <a:srgbClr val="000000"/>
                          </a:solidFill>
                          <a:latin typeface="Times New Roman" pitchFamily="18" charset="0"/>
                          <a:cs typeface="Times New Roman" pitchFamily="18" charset="0"/>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n-US" sz="1600" b="0" i="0" u="none" strike="noStrike">
                        <a:solidFill>
                          <a:srgbClr val="000000"/>
                        </a:solidFill>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0.0100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100.0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5286">
                <a:tc>
                  <a:txBody>
                    <a:bodyPr/>
                    <a:lstStyle/>
                    <a:p>
                      <a:pPr algn="ctr" fontAlgn="b"/>
                      <a:r>
                        <a:rPr lang="en-US" sz="1600" b="0" i="0" u="none" strike="noStrike">
                          <a:solidFill>
                            <a:srgbClr val="000000"/>
                          </a:solidFill>
                          <a:latin typeface="Times New Roman" pitchFamily="18" charset="0"/>
                          <a:cs typeface="Times New Roman" pitchFamily="18" charset="0"/>
                        </a:rPr>
                        <a:t>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19.6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a:solidFill>
                            <a:srgbClr val="000000"/>
                          </a:solidFill>
                          <a:latin typeface="Times New Roman" pitchFamily="18" charset="0"/>
                          <a:cs typeface="Times New Roman" pitchFamily="18" charset="0"/>
                        </a:rPr>
                        <a:t>49.1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n-US" sz="1600" b="0" i="0" u="none" strike="noStrike">
                        <a:solidFill>
                          <a:srgbClr val="000000"/>
                        </a:solidFill>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0.0558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17.923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5286">
                <a:tc>
                  <a:txBody>
                    <a:bodyPr/>
                    <a:lstStyle/>
                    <a:p>
                      <a:pPr algn="ctr" fontAlgn="b"/>
                      <a:r>
                        <a:rPr lang="en-US" sz="1600" b="0" i="0" u="none" strike="noStrike">
                          <a:solidFill>
                            <a:srgbClr val="000000"/>
                          </a:solidFill>
                          <a:latin typeface="Times New Roman" pitchFamily="18" charset="0"/>
                          <a:cs typeface="Times New Roman" pitchFamily="18" charset="0"/>
                        </a:rPr>
                        <a:t>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a:solidFill>
                            <a:srgbClr val="000000"/>
                          </a:solidFill>
                          <a:latin typeface="Times New Roman" pitchFamily="18" charset="0"/>
                          <a:cs typeface="Times New Roman" pitchFamily="18" charset="0"/>
                        </a:rPr>
                        <a:t>21.5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n-US" sz="1600" b="0" i="0" u="none" strike="noStrike">
                        <a:solidFill>
                          <a:srgbClr val="000000"/>
                        </a:solidFill>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0.0413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24.186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5286">
                <a:tc>
                  <a:txBody>
                    <a:bodyPr/>
                    <a:lstStyle/>
                    <a:p>
                      <a:pPr algn="ctr" fontAlgn="b"/>
                      <a:r>
                        <a:rPr lang="en-US" sz="1600" b="0" i="0" u="none" strike="noStrike">
                          <a:solidFill>
                            <a:srgbClr val="000000"/>
                          </a:solidFill>
                          <a:latin typeface="Times New Roman" pitchFamily="18" charset="0"/>
                          <a:cs typeface="Times New Roman" pitchFamily="18" charset="0"/>
                        </a:rPr>
                        <a:t>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12.6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15.4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5.4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a:solidFill>
                            <a:srgbClr val="000000"/>
                          </a:solidFill>
                          <a:latin typeface="Times New Roman" pitchFamily="18" charset="0"/>
                          <a:cs typeface="Times New Roman" pitchFamily="18" charset="0"/>
                        </a:rPr>
                        <a:t>33.4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n-US" sz="1600" b="0" i="0" u="none" strike="noStrike">
                        <a:solidFill>
                          <a:srgbClr val="000000"/>
                        </a:solidFill>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0.0522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19.162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5286">
                <a:tc>
                  <a:txBody>
                    <a:bodyPr/>
                    <a:lstStyle/>
                    <a:p>
                      <a:pPr algn="ctr" fontAlgn="b"/>
                      <a:r>
                        <a:rPr lang="en-US" sz="1600" b="0" i="0" u="none" strike="noStrike">
                          <a:solidFill>
                            <a:srgbClr val="000000"/>
                          </a:solidFill>
                          <a:latin typeface="Times New Roman" pitchFamily="18" charset="0"/>
                          <a:cs typeface="Times New Roman" pitchFamily="18" charset="0"/>
                        </a:rPr>
                        <a:t>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10.5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7.2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1600" b="0" i="0" u="none" strike="noStrike">
                          <a:solidFill>
                            <a:srgbClr val="000000"/>
                          </a:solidFill>
                          <a:latin typeface="Times New Roman" pitchFamily="18" charset="0"/>
                          <a:cs typeface="Times New Roman" pitchFamily="18" charset="0"/>
                        </a:rPr>
                        <a:t>34.7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n-US" sz="1600" b="0" i="0" u="none" strike="noStrike">
                        <a:solidFill>
                          <a:srgbClr val="000000"/>
                        </a:solidFill>
                        <a:latin typeface="Times New Roman" pitchFamily="18" charset="0"/>
                        <a:cs typeface="Times New Roman" pitchFamily="18" charset="0"/>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latin typeface="Times New Roman" pitchFamily="18" charset="0"/>
                          <a:cs typeface="Times New Roman" pitchFamily="18" charset="0"/>
                        </a:rPr>
                        <a:t>0.0457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21.902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#3 </a:t>
            </a:r>
            <a:r>
              <a:rPr lang="en-US" sz="2800" b="1" dirty="0" smtClean="0">
                <a:solidFill>
                  <a:srgbClr val="FF0000"/>
                </a:solidFill>
              </a:rPr>
              <a:t>Solution</a:t>
            </a:r>
          </a:p>
        </p:txBody>
      </p:sp>
      <p:graphicFrame>
        <p:nvGraphicFramePr>
          <p:cNvPr id="8" name="Table 7"/>
          <p:cNvGraphicFramePr>
            <a:graphicFrameLocks noGrp="1"/>
          </p:cNvGraphicFramePr>
          <p:nvPr/>
        </p:nvGraphicFramePr>
        <p:xfrm>
          <a:off x="467544" y="4293096"/>
          <a:ext cx="8280920" cy="2232250"/>
        </p:xfrm>
        <a:graphic>
          <a:graphicData uri="http://schemas.openxmlformats.org/drawingml/2006/table">
            <a:tbl>
              <a:tblPr/>
              <a:tblGrid>
                <a:gridCol w="565412"/>
                <a:gridCol w="636088"/>
                <a:gridCol w="965911"/>
                <a:gridCol w="777441"/>
                <a:gridCol w="706763"/>
                <a:gridCol w="801000"/>
                <a:gridCol w="1013028"/>
                <a:gridCol w="871676"/>
                <a:gridCol w="759771"/>
                <a:gridCol w="1183830"/>
              </a:tblGrid>
              <a:tr h="889776">
                <a:tc>
                  <a:txBody>
                    <a:bodyPr/>
                    <a:lstStyle/>
                    <a:p>
                      <a:pPr algn="l" fontAlgn="b"/>
                      <a:endParaRPr lang="en-US" sz="1600" b="0" i="0" u="none" strike="noStrike" dirty="0">
                        <a:solidFill>
                          <a:srgbClr val="000000"/>
                        </a:solidFill>
                        <a:latin typeface="Times New Roman" pitchFamily="18" charset="0"/>
                        <a:cs typeface="Times New Roman" pitchFamily="18" charset="0"/>
                      </a:endParaRP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l-GR" sz="1600" b="0" i="1" u="none" strike="noStrike" dirty="0" smtClean="0">
                          <a:latin typeface="Times New Roman" pitchFamily="18" charset="0"/>
                          <a:cs typeface="Times New Roman" pitchFamily="18" charset="0"/>
                        </a:rPr>
                        <a:t>λ</a:t>
                      </a:r>
                      <a:endParaRPr lang="en-US" sz="1600" b="0" i="1" u="none" strike="noStrike" dirty="0">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1600" b="0" i="1" u="none" strike="noStrike" dirty="0">
                          <a:latin typeface="Times New Roman" pitchFamily="18" charset="0"/>
                          <a:cs typeface="Times New Roman" pitchFamily="18" charset="0"/>
                        </a:rPr>
                        <a:t>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1" u="none" strike="noStrike" dirty="0">
                          <a:latin typeface="Times New Roman" pitchFamily="18" charset="0"/>
                          <a:cs typeface="Times New Roman" pitchFamily="18" charset="0"/>
                        </a:rPr>
                        <a:t>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l-GR" sz="1600" b="0" i="1" u="none" strike="noStrike" dirty="0">
                          <a:latin typeface="Times New Roman" pitchFamily="18" charset="0"/>
                          <a:cs typeface="Times New Roman" pitchFamily="18" charset="0"/>
                        </a:rPr>
                        <a:t>ρ</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1" u="none" strike="noStrike" dirty="0">
                          <a:latin typeface="Times New Roman" pitchFamily="18" charset="0"/>
                          <a:cs typeface="Times New Roman" pitchFamily="18" charset="0"/>
                        </a:rPr>
                        <a:t>P</a:t>
                      </a:r>
                      <a:r>
                        <a:rPr lang="en-US" sz="1600" b="0" i="1" u="none" strike="noStrike" baseline="-25000" dirty="0">
                          <a:latin typeface="Times New Roman" pitchFamily="18" charset="0"/>
                          <a:cs typeface="Times New Roman" pitchFamily="18" charset="0"/>
                        </a:rPr>
                        <a:t>o</a:t>
                      </a:r>
                      <a:endParaRPr lang="en-US" sz="1600" b="0" i="1" u="none" strike="noStrike" dirty="0">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1" u="none" strike="noStrike" dirty="0">
                          <a:latin typeface="Times New Roman" pitchFamily="18" charset="0"/>
                          <a:cs typeface="Times New Roman" pitchFamily="18" charset="0"/>
                        </a:rPr>
                        <a:t>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1" u="none" strike="noStrike" dirty="0" err="1">
                          <a:latin typeface="Times New Roman" pitchFamily="18" charset="0"/>
                          <a:cs typeface="Times New Roman" pitchFamily="18" charset="0"/>
                        </a:rPr>
                        <a:t>L</a:t>
                      </a:r>
                      <a:r>
                        <a:rPr lang="en-US" sz="1600" b="0" i="1" u="none" strike="noStrike" baseline="-25000" dirty="0" err="1">
                          <a:latin typeface="Times New Roman" pitchFamily="18" charset="0"/>
                          <a:cs typeface="Times New Roman" pitchFamily="18" charset="0"/>
                        </a:rPr>
                        <a:t>q</a:t>
                      </a:r>
                      <a:endParaRPr lang="en-US" sz="1600" b="0" i="1" u="none" strike="noStrike" dirty="0">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1" u="none" strike="noStrike" dirty="0">
                          <a:latin typeface="Times New Roman" pitchFamily="18" charset="0"/>
                          <a:cs typeface="Times New Roman" pitchFamily="18" charset="0"/>
                        </a:rPr>
                        <a:t>W</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1" u="none" strike="noStrike" dirty="0" err="1">
                          <a:latin typeface="Times New Roman" pitchFamily="18" charset="0"/>
                          <a:cs typeface="Times New Roman" pitchFamily="18" charset="0"/>
                        </a:rPr>
                        <a:t>W</a:t>
                      </a:r>
                      <a:r>
                        <a:rPr lang="en-US" sz="1600" b="0" i="1" u="none" strike="noStrike" baseline="-25000" dirty="0" err="1">
                          <a:latin typeface="Times New Roman" pitchFamily="18" charset="0"/>
                          <a:cs typeface="Times New Roman" pitchFamily="18" charset="0"/>
                        </a:rPr>
                        <a:t>q</a:t>
                      </a:r>
                      <a:endParaRPr lang="en-US" sz="1600" b="0" i="1" u="none" strike="noStrike" dirty="0">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373">
                <a:tc>
                  <a:txBody>
                    <a:bodyPr/>
                    <a:lstStyle/>
                    <a:p>
                      <a:pPr algn="ctr" fontAlgn="b"/>
                      <a:r>
                        <a:rPr lang="en-US" sz="1600" b="0" i="0" u="none" strike="noStrike">
                          <a:solidFill>
                            <a:srgbClr val="000000"/>
                          </a:solidFill>
                          <a:latin typeface="Times New Roman" pitchFamily="18" charset="0"/>
                          <a:cs typeface="Times New Roman" pitchFamily="18" charset="0"/>
                        </a:rPr>
                        <a:t>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100.0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Times New Roman" pitchFamily="18" charset="0"/>
                          <a:cs typeface="Times New Roman" pitchFamily="18" charset="0"/>
                        </a:rPr>
                        <a:t>0.33333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0.0833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0.013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0.0033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373">
                <a:tc>
                  <a:txBody>
                    <a:bodyPr/>
                    <a:lstStyle/>
                    <a:p>
                      <a:pPr algn="ctr" fontAlgn="b"/>
                      <a:r>
                        <a:rPr lang="en-US" sz="1600" b="0" i="0" u="none" strike="noStrike">
                          <a:solidFill>
                            <a:srgbClr val="000000"/>
                          </a:solidFill>
                          <a:latin typeface="Times New Roman" pitchFamily="18" charset="0"/>
                          <a:cs typeface="Times New Roman" pitchFamily="18" charset="0"/>
                        </a:rPr>
                        <a:t>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17.923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0.614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0.239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Times New Roman" pitchFamily="18" charset="0"/>
                          <a:cs typeface="Times New Roman" pitchFamily="18" charset="0"/>
                        </a:rPr>
                        <a:t>1.96932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0.7418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0.090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0.0337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373">
                <a:tc>
                  <a:txBody>
                    <a:bodyPr/>
                    <a:lstStyle/>
                    <a:p>
                      <a:pPr algn="ctr" fontAlgn="b"/>
                      <a:r>
                        <a:rPr lang="en-US" sz="1600" b="0" i="0" u="none" strike="noStrike">
                          <a:solidFill>
                            <a:srgbClr val="000000"/>
                          </a:solidFill>
                          <a:latin typeface="Times New Roman" pitchFamily="18" charset="0"/>
                          <a:cs typeface="Times New Roman" pitchFamily="18" charset="0"/>
                        </a:rPr>
                        <a:t>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24.186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0.538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0.463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Times New Roman" pitchFamily="18" charset="0"/>
                          <a:cs typeface="Times New Roman" pitchFamily="18" charset="0"/>
                        </a:rPr>
                        <a:t>1.16216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0.6247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0.089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0.0481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373">
                <a:tc>
                  <a:txBody>
                    <a:bodyPr/>
                    <a:lstStyle/>
                    <a:p>
                      <a:pPr algn="ctr" fontAlgn="b"/>
                      <a:r>
                        <a:rPr lang="en-US" sz="1600" b="0" i="0" u="none" strike="noStrike">
                          <a:solidFill>
                            <a:srgbClr val="000000"/>
                          </a:solidFill>
                          <a:latin typeface="Times New Roman" pitchFamily="18" charset="0"/>
                          <a:cs typeface="Times New Roman" pitchFamily="18" charset="0"/>
                        </a:rPr>
                        <a:t>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19.162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0.835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0.165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Times New Roman" pitchFamily="18" charset="0"/>
                          <a:cs typeface="Times New Roman" pitchFamily="18" charset="0"/>
                        </a:rPr>
                        <a:t>5.06061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4.2256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0.316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0.2641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0982">
                <a:tc>
                  <a:txBody>
                    <a:bodyPr/>
                    <a:lstStyle/>
                    <a:p>
                      <a:pPr algn="ctr" fontAlgn="b"/>
                      <a:r>
                        <a:rPr lang="en-US" sz="1600" b="0" i="0" u="none" strike="noStrike">
                          <a:solidFill>
                            <a:srgbClr val="000000"/>
                          </a:solidFill>
                          <a:latin typeface="Times New Roman" pitchFamily="18" charset="0"/>
                          <a:cs typeface="Times New Roman" pitchFamily="18" charset="0"/>
                        </a:rPr>
                        <a:t>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21.902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0.868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0.133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Times New Roman" pitchFamily="18" charset="0"/>
                          <a:cs typeface="Times New Roman" pitchFamily="18" charset="0"/>
                        </a:rPr>
                        <a:t>6.54717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5.6797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0.345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Times New Roman" pitchFamily="18" charset="0"/>
                          <a:cs typeface="Times New Roman" pitchFamily="18" charset="0"/>
                        </a:rPr>
                        <a:t>0.2989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9552" y="4149080"/>
          <a:ext cx="6191968" cy="2246346"/>
        </p:xfrm>
        <a:graphic>
          <a:graphicData uri="http://schemas.openxmlformats.org/drawingml/2006/table">
            <a:tbl>
              <a:tblPr/>
              <a:tblGrid>
                <a:gridCol w="1826206"/>
                <a:gridCol w="2011676"/>
                <a:gridCol w="2354086"/>
              </a:tblGrid>
              <a:tr h="342419">
                <a:tc gridSpan="3">
                  <a:txBody>
                    <a:bodyPr/>
                    <a:lstStyle/>
                    <a:p>
                      <a:pPr marL="0" algn="l" defTabSz="914400" rtl="0" eaLnBrk="1" fontAlgn="b" latinLnBrk="0" hangingPunct="1"/>
                      <a:r>
                        <a:rPr lang="en-US" sz="2000" b="1" i="0" u="sng" strike="noStrike" kern="1200" dirty="0" smtClean="0">
                          <a:solidFill>
                            <a:srgbClr val="7030A0"/>
                          </a:solidFill>
                          <a:latin typeface="Times New Roman" pitchFamily="18" charset="0"/>
                          <a:ea typeface="+mn-ea"/>
                          <a:cs typeface="Times New Roman" pitchFamily="18" charset="0"/>
                        </a:rPr>
                        <a:t>Throughput </a:t>
                      </a:r>
                      <a:r>
                        <a:rPr lang="en-US" sz="2000" b="1" i="0" u="sng" strike="noStrike" kern="1200" dirty="0">
                          <a:solidFill>
                            <a:srgbClr val="7030A0"/>
                          </a:solidFill>
                          <a:latin typeface="Times New Roman" pitchFamily="18" charset="0"/>
                          <a:ea typeface="+mn-ea"/>
                          <a:cs typeface="Times New Roman" pitchFamily="18" charset="0"/>
                        </a:rPr>
                        <a:t>for each product</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513627">
                <a:tc>
                  <a:txBody>
                    <a:bodyPr/>
                    <a:lstStyle/>
                    <a:p>
                      <a:pPr algn="l" fontAlgn="ctr"/>
                      <a:r>
                        <a:rPr lang="en-US" sz="1600" b="0" i="0" u="none" strike="noStrike" dirty="0">
                          <a:latin typeface="Times New Roman" pitchFamily="18" charset="0"/>
                          <a:cs typeface="Times New Roman"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1" u="none" strike="noStrike" dirty="0">
                          <a:latin typeface="Times New Roman" pitchFamily="18" charset="0"/>
                          <a:cs typeface="Times New Roman" pitchFamily="18" charset="0"/>
                        </a:rPr>
                        <a:t>T</a:t>
                      </a:r>
                      <a:r>
                        <a:rPr lang="en-US" sz="1600" b="0" i="1" u="none" strike="noStrike" baseline="-25000" dirty="0">
                          <a:latin typeface="Times New Roman" pitchFamily="18" charset="0"/>
                          <a:cs typeface="Times New Roman" pitchFamily="18" charset="0"/>
                        </a:rPr>
                        <a:t>P</a:t>
                      </a:r>
                      <a:r>
                        <a:rPr lang="en-US" sz="1600" b="0" i="1" u="none" strike="noStrike" dirty="0">
                          <a:latin typeface="Times New Roman" pitchFamily="18" charset="0"/>
                          <a:cs typeface="Times New Roman" pitchFamily="18" charset="0"/>
                        </a:rPr>
                        <a:t>= </a:t>
                      </a:r>
                      <a:r>
                        <a:rPr lang="el-GR" sz="1600" b="0" i="1" u="none" strike="noStrike" dirty="0">
                          <a:latin typeface="Times New Roman" pitchFamily="18" charset="0"/>
                          <a:cs typeface="Times New Roman" pitchFamily="18" charset="0"/>
                        </a:rPr>
                        <a:t>Σ</a:t>
                      </a:r>
                      <a:r>
                        <a:rPr lang="en-US" sz="1600" b="0" i="1" u="none" strike="noStrike" dirty="0">
                          <a:latin typeface="Times New Roman" pitchFamily="18" charset="0"/>
                          <a:cs typeface="Times New Roman" pitchFamily="18" charset="0"/>
                        </a:rPr>
                        <a:t>T</a:t>
                      </a:r>
                      <a:r>
                        <a:rPr lang="en-US" sz="1600" b="0" i="1" u="none" strike="noStrike" baseline="-25000" dirty="0">
                          <a:latin typeface="Times New Roman" pitchFamily="18" charset="0"/>
                          <a:cs typeface="Times New Roman" pitchFamily="18" charset="0"/>
                        </a:rPr>
                        <a:t>o</a:t>
                      </a:r>
                      <a:r>
                        <a:rPr lang="en-US" sz="1600" b="0" i="1" u="none" strike="noStrike" dirty="0">
                          <a:latin typeface="Times New Roman" pitchFamily="18" charset="0"/>
                          <a:cs typeface="Times New Roman" pitchFamily="18" charset="0"/>
                        </a:rPr>
                        <a:t>/40</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1" u="none" strike="noStrike" dirty="0" err="1">
                          <a:latin typeface="Times New Roman" pitchFamily="18" charset="0"/>
                          <a:cs typeface="Times New Roman" pitchFamily="18" charset="0"/>
                        </a:rPr>
                        <a:t>T</a:t>
                      </a:r>
                      <a:r>
                        <a:rPr lang="en-US" sz="1600" b="0" i="1" u="none" strike="noStrike" baseline="-25000" dirty="0" err="1">
                          <a:latin typeface="Times New Roman" pitchFamily="18" charset="0"/>
                          <a:cs typeface="Times New Roman" pitchFamily="18" charset="0"/>
                        </a:rPr>
                        <a:t>p</a:t>
                      </a:r>
                      <a:r>
                        <a:rPr lang="en-US" sz="1600" b="0" i="1" u="none" strike="noStrike" dirty="0">
                          <a:latin typeface="Times New Roman" pitchFamily="18" charset="0"/>
                          <a:cs typeface="Times New Roman" pitchFamily="18" charset="0"/>
                        </a:rPr>
                        <a:t>+</a:t>
                      </a:r>
                      <a:r>
                        <a:rPr lang="el-GR" sz="1600" b="0" i="1" u="none" strike="noStrike" dirty="0">
                          <a:latin typeface="Times New Roman" pitchFamily="18" charset="0"/>
                          <a:cs typeface="Times New Roman" pitchFamily="18" charset="0"/>
                        </a:rPr>
                        <a:t>Σ</a:t>
                      </a:r>
                      <a:r>
                        <a:rPr lang="en-US" sz="1600" b="0" i="1" u="none" strike="noStrike" dirty="0" err="1">
                          <a:latin typeface="Times New Roman" pitchFamily="18" charset="0"/>
                          <a:cs typeface="Times New Roman" pitchFamily="18" charset="0"/>
                        </a:rPr>
                        <a:t>W</a:t>
                      </a:r>
                      <a:r>
                        <a:rPr lang="en-US" sz="1600" b="0" i="1" u="none" strike="noStrike" baseline="-25000" dirty="0" err="1">
                          <a:latin typeface="Times New Roman" pitchFamily="18" charset="0"/>
                          <a:cs typeface="Times New Roman" pitchFamily="18" charset="0"/>
                        </a:rPr>
                        <a:t>q</a:t>
                      </a:r>
                      <a:endParaRPr lang="en-US" sz="1600" b="0" i="1" u="none" strike="noStrike" dirty="0">
                        <a:latin typeface="Times New Roman" pitchFamily="18" charset="0"/>
                        <a:cs typeface="Times New Roman" pitchFamily="18" charset="0"/>
                      </a:endParaRPr>
                    </a:p>
                  </a:txBody>
                  <a:tcPr marL="0" marR="0" marT="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060">
                <a:tc>
                  <a:txBody>
                    <a:bodyPr/>
                    <a:lstStyle/>
                    <a:p>
                      <a:pPr algn="ctr" fontAlgn="ctr"/>
                      <a:r>
                        <a:rPr lang="en-US" sz="1600" b="0" i="1" u="none" strike="noStrike" dirty="0">
                          <a:latin typeface="Times New Roman" pitchFamily="18" charset="0"/>
                          <a:cs typeface="Times New Roman" pitchFamily="18" charset="0"/>
                        </a:rPr>
                        <a:t>W1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Times New Roman" pitchFamily="18" charset="0"/>
                          <a:cs typeface="Times New Roman" pitchFamily="18" charset="0"/>
                        </a:rPr>
                        <a:t>0.150</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Times New Roman" pitchFamily="18" charset="0"/>
                          <a:cs typeface="Times New Roman" pitchFamily="18" charset="0"/>
                        </a:rPr>
                        <a:t>0.499</a:t>
                      </a:r>
                    </a:p>
                  </a:txBody>
                  <a:tcPr marL="0" marR="0" marT="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060">
                <a:tc>
                  <a:txBody>
                    <a:bodyPr/>
                    <a:lstStyle/>
                    <a:p>
                      <a:pPr algn="ctr" fontAlgn="ctr"/>
                      <a:r>
                        <a:rPr lang="en-US" sz="1600" b="0" i="1" u="none" strike="noStrike">
                          <a:latin typeface="Times New Roman" pitchFamily="18" charset="0"/>
                          <a:cs typeface="Times New Roman" pitchFamily="18" charset="0"/>
                        </a:rPr>
                        <a:t>W2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Times New Roman" pitchFamily="18" charset="0"/>
                          <a:cs typeface="Times New Roman" pitchFamily="18" charset="0"/>
                        </a:rPr>
                        <a:t>0.173</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0.773</a:t>
                      </a:r>
                    </a:p>
                  </a:txBody>
                  <a:tcPr marL="0" marR="0" marT="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060">
                <a:tc>
                  <a:txBody>
                    <a:bodyPr/>
                    <a:lstStyle/>
                    <a:p>
                      <a:pPr algn="ctr" fontAlgn="ctr"/>
                      <a:r>
                        <a:rPr lang="en-US" sz="1600" b="0" i="1" u="none" strike="noStrike">
                          <a:latin typeface="Times New Roman" pitchFamily="18" charset="0"/>
                          <a:cs typeface="Times New Roman" pitchFamily="18" charset="0"/>
                        </a:rPr>
                        <a:t>W3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Times New Roman" pitchFamily="18" charset="0"/>
                          <a:cs typeface="Times New Roman" pitchFamily="18" charset="0"/>
                        </a:rPr>
                        <a:t>0.143</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0.757</a:t>
                      </a:r>
                    </a:p>
                  </a:txBody>
                  <a:tcPr marL="0" marR="0" marT="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060">
                <a:tc>
                  <a:txBody>
                    <a:bodyPr/>
                    <a:lstStyle/>
                    <a:p>
                      <a:pPr algn="ctr" fontAlgn="ctr"/>
                      <a:r>
                        <a:rPr lang="en-US" sz="1600" b="0" i="1" u="none" strike="noStrike">
                          <a:latin typeface="Times New Roman" pitchFamily="18" charset="0"/>
                          <a:cs typeface="Times New Roman" pitchFamily="18" charset="0"/>
                        </a:rPr>
                        <a:t>W4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0.103</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0.438</a:t>
                      </a:r>
                    </a:p>
                  </a:txBody>
                  <a:tcPr marL="0" marR="0" marT="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060">
                <a:tc>
                  <a:txBody>
                    <a:bodyPr/>
                    <a:lstStyle/>
                    <a:p>
                      <a:pPr algn="ctr" fontAlgn="ctr"/>
                      <a:r>
                        <a:rPr lang="en-US" sz="1600" b="0" i="1" u="none" strike="noStrike">
                          <a:latin typeface="Times New Roman" pitchFamily="18" charset="0"/>
                          <a:cs typeface="Times New Roman" pitchFamily="18" charset="0"/>
                        </a:rPr>
                        <a:t>W5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Times New Roman" pitchFamily="18" charset="0"/>
                          <a:cs typeface="Times New Roman" pitchFamily="18" charset="0"/>
                        </a:rPr>
                        <a:t>0.168</a:t>
                      </a:r>
                    </a:p>
                  </a:txBody>
                  <a:tcPr marL="0" marR="0"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0.552</a:t>
                      </a:r>
                    </a:p>
                  </a:txBody>
                  <a:tcPr marL="0" marR="0" marT="0"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bl>
          </a:graphicData>
        </a:graphic>
      </p:graphicFrame>
      <p:sp>
        <p:nvSpPr>
          <p:cNvPr id="5"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#3 </a:t>
            </a:r>
            <a:r>
              <a:rPr lang="en-US" sz="2800" b="1" dirty="0" smtClean="0">
                <a:solidFill>
                  <a:srgbClr val="FF0000"/>
                </a:solidFill>
              </a:rPr>
              <a:t>Solution</a:t>
            </a:r>
          </a:p>
        </p:txBody>
      </p:sp>
      <p:sp>
        <p:nvSpPr>
          <p:cNvPr id="7" name="TextBox 6"/>
          <p:cNvSpPr txBox="1"/>
          <p:nvPr/>
        </p:nvSpPr>
        <p:spPr>
          <a:xfrm>
            <a:off x="467544" y="1628800"/>
            <a:ext cx="6192688" cy="400110"/>
          </a:xfrm>
          <a:prstGeom prst="rect">
            <a:avLst/>
          </a:prstGeom>
          <a:noFill/>
        </p:spPr>
        <p:txBody>
          <a:bodyPr wrap="square" rtlCol="0">
            <a:spAutoFit/>
          </a:bodyPr>
          <a:lstStyle/>
          <a:p>
            <a:pPr fontAlgn="b"/>
            <a:r>
              <a:rPr lang="en-US" sz="2000" b="1" u="sng" dirty="0" smtClean="0">
                <a:solidFill>
                  <a:srgbClr val="7030A0"/>
                </a:solidFill>
                <a:latin typeface="Times New Roman" pitchFamily="18" charset="0"/>
                <a:cs typeface="Times New Roman" pitchFamily="18" charset="0"/>
              </a:rPr>
              <a:t>Average work in process</a:t>
            </a:r>
          </a:p>
        </p:txBody>
      </p:sp>
      <p:graphicFrame>
        <p:nvGraphicFramePr>
          <p:cNvPr id="8" name="Table 7"/>
          <p:cNvGraphicFramePr>
            <a:graphicFrameLocks noGrp="1"/>
          </p:cNvGraphicFramePr>
          <p:nvPr/>
        </p:nvGraphicFramePr>
        <p:xfrm>
          <a:off x="539552" y="1988840"/>
          <a:ext cx="6192688" cy="2088233"/>
        </p:xfrm>
        <a:graphic>
          <a:graphicData uri="http://schemas.openxmlformats.org/drawingml/2006/table">
            <a:tbl>
              <a:tblPr/>
              <a:tblGrid>
                <a:gridCol w="3096344"/>
                <a:gridCol w="3096344"/>
              </a:tblGrid>
              <a:tr h="434689">
                <a:tc>
                  <a:txBody>
                    <a:bodyPr/>
                    <a:lstStyle/>
                    <a:p>
                      <a:pPr algn="ctr" fontAlgn="ctr"/>
                      <a:r>
                        <a:rPr lang="en-US" sz="1600" b="0" i="1" u="none" strike="noStrike" dirty="0">
                          <a:latin typeface="Times New Roman" pitchFamily="18" charset="0"/>
                          <a:cs typeface="Times New Roman" pitchFamily="18" charset="0"/>
                        </a:rPr>
                        <a:t>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1" u="none" strike="noStrike" dirty="0" smtClean="0">
                          <a:latin typeface="Times New Roman" pitchFamily="18" charset="0"/>
                          <a:cs typeface="Times New Roman" pitchFamily="18" charset="0"/>
                        </a:rPr>
                        <a:t>ƩL</a:t>
                      </a:r>
                      <a:endParaRPr lang="en-US" sz="1600" b="0" i="1" u="none" strike="noStrike" dirty="0">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0469">
                <a:tc>
                  <a:txBody>
                    <a:bodyPr/>
                    <a:lstStyle/>
                    <a:p>
                      <a:pPr algn="ctr" fontAlgn="ctr"/>
                      <a:r>
                        <a:rPr lang="en-US" sz="1600" b="0" i="0" u="none" strike="noStrike" dirty="0">
                          <a:solidFill>
                            <a:srgbClr val="000000"/>
                          </a:solidFill>
                          <a:latin typeface="Times New Roman" pitchFamily="18" charset="0"/>
                          <a:cs typeface="Times New Roman" pitchFamily="18" charset="0"/>
                        </a:rPr>
                        <a:t>0.33333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sz="3200" b="0" i="0" u="none" strike="noStrike" dirty="0">
                          <a:solidFill>
                            <a:srgbClr val="000000"/>
                          </a:solidFill>
                          <a:latin typeface="Times New Roman" pitchFamily="18" charset="0"/>
                          <a:cs typeface="Times New Roman" pitchFamily="18" charset="0"/>
                        </a:rPr>
                        <a:t>15.0726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330469">
                <a:tc>
                  <a:txBody>
                    <a:bodyPr/>
                    <a:lstStyle/>
                    <a:p>
                      <a:pPr algn="ctr" fontAlgn="ctr"/>
                      <a:r>
                        <a:rPr lang="en-US" sz="1600" b="0" i="0" u="none" strike="noStrike" dirty="0">
                          <a:solidFill>
                            <a:srgbClr val="000000"/>
                          </a:solidFill>
                          <a:latin typeface="Times New Roman" pitchFamily="18" charset="0"/>
                          <a:cs typeface="Times New Roman" pitchFamily="18" charset="0"/>
                        </a:rPr>
                        <a:t>1.96932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sz="1600" b="0" i="0" u="none" strike="noStrike" dirty="0">
                        <a:solidFill>
                          <a:srgbClr val="000000"/>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0469">
                <a:tc>
                  <a:txBody>
                    <a:bodyPr/>
                    <a:lstStyle/>
                    <a:p>
                      <a:pPr algn="ctr" fontAlgn="ctr"/>
                      <a:r>
                        <a:rPr lang="en-US" sz="1600" b="0" i="0" u="none" strike="noStrike" dirty="0">
                          <a:solidFill>
                            <a:srgbClr val="000000"/>
                          </a:solidFill>
                          <a:latin typeface="Times New Roman" pitchFamily="18" charset="0"/>
                          <a:cs typeface="Times New Roman" pitchFamily="18" charset="0"/>
                        </a:rPr>
                        <a:t>1.16216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sz="1600" b="0" i="0" u="none" strike="noStrike" dirty="0">
                        <a:solidFill>
                          <a:srgbClr val="000000"/>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0469">
                <a:tc>
                  <a:txBody>
                    <a:bodyPr/>
                    <a:lstStyle/>
                    <a:p>
                      <a:pPr algn="ctr" fontAlgn="ctr"/>
                      <a:r>
                        <a:rPr lang="en-US" sz="1600" b="0" i="0" u="none" strike="noStrike" dirty="0">
                          <a:solidFill>
                            <a:srgbClr val="000000"/>
                          </a:solidFill>
                          <a:latin typeface="Times New Roman" pitchFamily="18" charset="0"/>
                          <a:cs typeface="Times New Roman" pitchFamily="18" charset="0"/>
                        </a:rPr>
                        <a:t>5.06061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sz="1600" b="0" i="0" u="none" strike="noStrike" dirty="0">
                        <a:solidFill>
                          <a:srgbClr val="000000"/>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1668">
                <a:tc>
                  <a:txBody>
                    <a:bodyPr/>
                    <a:lstStyle/>
                    <a:p>
                      <a:pPr algn="ctr" fontAlgn="ctr"/>
                      <a:r>
                        <a:rPr lang="en-US" sz="1600" b="0" i="0" u="none" strike="noStrike" dirty="0">
                          <a:solidFill>
                            <a:srgbClr val="000000"/>
                          </a:solidFill>
                          <a:latin typeface="Times New Roman" pitchFamily="18" charset="0"/>
                          <a:cs typeface="Times New Roman" pitchFamily="18" charset="0"/>
                        </a:rPr>
                        <a:t>6.54717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vMerge="1">
                  <a:txBody>
                    <a:bodyPr/>
                    <a:lstStyle/>
                    <a:p>
                      <a:pPr algn="ctr" fontAlgn="ctr"/>
                      <a:endParaRPr lang="en-US" sz="1600" b="0" i="0" u="none" strike="noStrike" dirty="0">
                        <a:solidFill>
                          <a:srgbClr val="000000"/>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1"/>
          <p:cNvSpPr txBox="1">
            <a:spLocks noGrp="1" noChangeArrowheads="1"/>
          </p:cNvSpPr>
          <p:nvPr>
            <p:ph idx="1"/>
          </p:nvPr>
        </p:nvSpPr>
        <p:spPr bwMode="auto">
          <a:xfrm>
            <a:off x="457200" y="1600200"/>
            <a:ext cx="8229600" cy="3268960"/>
          </a:xfrm>
          <a:prstGeom prst="rect">
            <a:avLst/>
          </a:prstGeom>
          <a:solidFill>
            <a:srgbClr val="FFFFFF"/>
          </a:solidFill>
          <a:ln w="9525">
            <a:solidFill>
              <a:srgbClr val="000000"/>
            </a:solidFill>
            <a:miter lim="800000"/>
            <a:headEnd/>
            <a:tailEnd/>
          </a:ln>
        </p:spPr>
        <p:txBody>
          <a:bodyPr wrap="square" lIns="36576" tIns="32004" rIns="0" bIns="0" anchor="t" upright="1">
            <a:normAutofit lnSpcReduction="10000"/>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buNone/>
              <a:defRPr sz="1000"/>
            </a:pPr>
            <a:r>
              <a:rPr lang="en-US" sz="1600" b="1" i="0" u="sng" strike="noStrike" dirty="0">
                <a:solidFill>
                  <a:srgbClr val="FF0000"/>
                </a:solidFill>
                <a:latin typeface="Times New Roman" pitchFamily="18" charset="0"/>
                <a:cs typeface="Times New Roman" pitchFamily="18" charset="0"/>
              </a:rPr>
              <a:t>Question </a:t>
            </a:r>
            <a:r>
              <a:rPr lang="en-US" sz="1600" b="1" i="0" u="sng" strike="noStrike" dirty="0" smtClean="0">
                <a:solidFill>
                  <a:srgbClr val="FF0000"/>
                </a:solidFill>
                <a:latin typeface="Times New Roman" pitchFamily="18" charset="0"/>
                <a:cs typeface="Times New Roman" pitchFamily="18" charset="0"/>
              </a:rPr>
              <a:t>1</a:t>
            </a:r>
            <a:endParaRPr lang="en-US" sz="1600" b="0" i="0" strike="noStrike" dirty="0">
              <a:solidFill>
                <a:srgbClr val="FF0000"/>
              </a:solidFill>
              <a:latin typeface="Times New Roman" pitchFamily="18" charset="0"/>
              <a:cs typeface="Times New Roman" pitchFamily="18" charset="0"/>
            </a:endParaRPr>
          </a:p>
          <a:p>
            <a:pPr algn="just">
              <a:buNone/>
              <a:defRPr sz="1000"/>
            </a:pPr>
            <a:r>
              <a:rPr lang="en-US" sz="1600" b="0" i="0" strike="noStrike" dirty="0">
                <a:solidFill>
                  <a:srgbClr val="000000"/>
                </a:solidFill>
                <a:latin typeface="Times New Roman" pitchFamily="18" charset="0"/>
                <a:cs typeface="Times New Roman" pitchFamily="18" charset="0"/>
              </a:rPr>
              <a:t>A production line is used to produce a product. Number of products at the start of the line is 400 units per week. The line consists of four stations. It is arranged such that an inspection station (I) is placed after three process stations (S1, S2, S3). The processing time of stations (S1, S2, S4, I) are (8, 10, 13, 8) minute respectively. Inspection station (I) has defect rate of 10%. 4% of the defects are scraped and the reminders are returned to station (S2). </a:t>
            </a:r>
            <a:endParaRPr lang="en-US" sz="1600" b="0" i="0" strike="noStrike" dirty="0" smtClean="0">
              <a:solidFill>
                <a:srgbClr val="000000"/>
              </a:solidFill>
              <a:latin typeface="Times New Roman" pitchFamily="18" charset="0"/>
              <a:cs typeface="Times New Roman" pitchFamily="18" charset="0"/>
            </a:endParaRPr>
          </a:p>
          <a:p>
            <a:pPr algn="just">
              <a:buNone/>
              <a:defRPr sz="1000"/>
            </a:pPr>
            <a:endParaRPr lang="en-US" sz="1600" dirty="0" smtClean="0">
              <a:solidFill>
                <a:srgbClr val="000000"/>
              </a:solidFill>
              <a:latin typeface="Times New Roman" pitchFamily="18" charset="0"/>
              <a:cs typeface="Times New Roman" pitchFamily="18" charset="0"/>
            </a:endParaRPr>
          </a:p>
          <a:p>
            <a:pPr algn="just">
              <a:buNone/>
              <a:defRPr sz="1000"/>
            </a:pPr>
            <a:r>
              <a:rPr lang="en-US" sz="1600" b="0" i="0" strike="noStrike" dirty="0" smtClean="0">
                <a:solidFill>
                  <a:srgbClr val="000000"/>
                </a:solidFill>
                <a:latin typeface="Times New Roman" pitchFamily="18" charset="0"/>
                <a:cs typeface="Times New Roman" pitchFamily="18" charset="0"/>
              </a:rPr>
              <a:t>Find </a:t>
            </a:r>
            <a:r>
              <a:rPr lang="en-US" sz="1600" dirty="0" smtClean="0">
                <a:solidFill>
                  <a:srgbClr val="000000"/>
                </a:solidFill>
                <a:latin typeface="Times New Roman" pitchFamily="18" charset="0"/>
                <a:cs typeface="Times New Roman" pitchFamily="18" charset="0"/>
              </a:rPr>
              <a:t>:</a:t>
            </a:r>
            <a:endParaRPr lang="en-US" sz="1600" b="0" i="0" strike="noStrike" dirty="0">
              <a:solidFill>
                <a:srgbClr val="000000"/>
              </a:solidFill>
              <a:latin typeface="Times New Roman" pitchFamily="18" charset="0"/>
              <a:cs typeface="Times New Roman" pitchFamily="18" charset="0"/>
            </a:endParaRPr>
          </a:p>
          <a:p>
            <a:pPr algn="just">
              <a:buNone/>
              <a:defRPr sz="1000"/>
            </a:pPr>
            <a:r>
              <a:rPr lang="en-US" sz="1600" b="0" i="0" strike="noStrike" dirty="0">
                <a:solidFill>
                  <a:srgbClr val="000000"/>
                </a:solidFill>
                <a:latin typeface="Times New Roman" pitchFamily="18" charset="0"/>
                <a:cs typeface="Times New Roman" pitchFamily="18" charset="0"/>
              </a:rPr>
              <a:t>(a) Determine the effective arrival rate at each station.</a:t>
            </a:r>
          </a:p>
          <a:p>
            <a:pPr algn="just">
              <a:buNone/>
              <a:defRPr sz="1000"/>
            </a:pPr>
            <a:r>
              <a:rPr lang="en-US" sz="1600" b="0" i="0" strike="noStrike" dirty="0">
                <a:solidFill>
                  <a:srgbClr val="000000"/>
                </a:solidFill>
                <a:latin typeface="Times New Roman" pitchFamily="18" charset="0"/>
                <a:cs typeface="Times New Roman" pitchFamily="18" charset="0"/>
              </a:rPr>
              <a:t>(b) Determine the number of machines at each station.</a:t>
            </a:r>
          </a:p>
          <a:p>
            <a:pPr algn="just">
              <a:buNone/>
              <a:defRPr sz="1000"/>
            </a:pPr>
            <a:r>
              <a:rPr lang="en-US" sz="1600" b="0" i="0" strike="noStrike" dirty="0">
                <a:solidFill>
                  <a:srgbClr val="000000"/>
                </a:solidFill>
                <a:latin typeface="Times New Roman" pitchFamily="18" charset="0"/>
                <a:cs typeface="Times New Roman" pitchFamily="18" charset="0"/>
              </a:rPr>
              <a:t>(c) Find the average work in process.</a:t>
            </a:r>
          </a:p>
          <a:p>
            <a:pPr algn="just">
              <a:buNone/>
              <a:defRPr sz="1000"/>
            </a:pPr>
            <a:r>
              <a:rPr lang="en-US" sz="1600" b="0" i="0" strike="noStrike" dirty="0">
                <a:solidFill>
                  <a:srgbClr val="000000"/>
                </a:solidFill>
                <a:latin typeface="Times New Roman" pitchFamily="18" charset="0"/>
                <a:cs typeface="Times New Roman" pitchFamily="18" charset="0"/>
              </a:rPr>
              <a:t>(d) Find the throughput time</a:t>
            </a:r>
            <a:r>
              <a:rPr lang="en-US" sz="1600" b="0" i="0" strike="noStrike" dirty="0" smtClean="0">
                <a:solidFill>
                  <a:srgbClr val="000000"/>
                </a:solidFill>
                <a:latin typeface="Times New Roman" pitchFamily="18" charset="0"/>
                <a:cs typeface="Times New Roman" pitchFamily="18" charset="0"/>
              </a:rPr>
              <a:t>.</a:t>
            </a:r>
          </a:p>
          <a:p>
            <a:pPr algn="just">
              <a:buNone/>
              <a:defRPr sz="1000"/>
            </a:pPr>
            <a:endParaRPr lang="en-US" sz="1600" dirty="0" smtClean="0">
              <a:solidFill>
                <a:srgbClr val="000000"/>
              </a:solidFill>
              <a:latin typeface="Times New Roman" pitchFamily="18" charset="0"/>
              <a:cs typeface="Times New Roman" pitchFamily="18" charset="0"/>
            </a:endParaRPr>
          </a:p>
          <a:p>
            <a:pPr>
              <a:defRPr sz="1000"/>
            </a:pPr>
            <a:endParaRPr lang="en-US" sz="1000" b="0" i="0" strike="noStrike" dirty="0">
              <a:solidFill>
                <a:srgbClr val="000000"/>
              </a:solidFill>
              <a:latin typeface="Arial"/>
              <a:cs typeface="Arial"/>
            </a:endParaRPr>
          </a:p>
        </p:txBody>
      </p:sp>
      <p:sp>
        <p:nvSpPr>
          <p:cNvPr id="8"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#1</a:t>
            </a:r>
          </a:p>
        </p:txBody>
      </p:sp>
      <p:grpSp>
        <p:nvGrpSpPr>
          <p:cNvPr id="9" name="Group 8"/>
          <p:cNvGrpSpPr>
            <a:grpSpLocks/>
          </p:cNvGrpSpPr>
          <p:nvPr/>
        </p:nvGrpSpPr>
        <p:grpSpPr bwMode="auto">
          <a:xfrm>
            <a:off x="1907704" y="5517232"/>
            <a:ext cx="4781547" cy="866776"/>
            <a:chOff x="0" y="0"/>
            <a:chExt cx="519" cy="90"/>
          </a:xfrm>
        </p:grpSpPr>
        <p:sp>
          <p:nvSpPr>
            <p:cNvPr id="10" name="Text Box 3"/>
            <p:cNvSpPr txBox="1">
              <a:spLocks noChangeArrowheads="1"/>
            </p:cNvSpPr>
            <p:nvPr/>
          </p:nvSpPr>
          <p:spPr bwMode="auto">
            <a:xfrm>
              <a:off x="0" y="0"/>
              <a:ext cx="58" cy="19"/>
            </a:xfrm>
            <a:prstGeom prst="rect">
              <a:avLst/>
            </a:prstGeom>
            <a:solidFill>
              <a:srgbClr val="FFFFFF"/>
            </a:solidFill>
            <a:ln w="9525">
              <a:noFill/>
              <a:miter lim="800000"/>
              <a:headEnd/>
              <a:tailEnd/>
            </a:ln>
          </p:spPr>
          <p:txBody>
            <a:bodyPr wrap="square" lIns="36576" tIns="27432" rIns="36576"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1">
                <a:defRPr sz="1000"/>
              </a:pPr>
              <a:r>
                <a:rPr lang="en-US" sz="1000" b="0" i="0" strike="noStrike">
                  <a:solidFill>
                    <a:srgbClr val="000000"/>
                  </a:solidFill>
                  <a:latin typeface="Arial"/>
                  <a:cs typeface="Arial"/>
                </a:rPr>
                <a:t>400</a:t>
              </a:r>
            </a:p>
          </p:txBody>
        </p:sp>
        <p:sp>
          <p:nvSpPr>
            <p:cNvPr id="11" name="Text Box 4"/>
            <p:cNvSpPr txBox="1">
              <a:spLocks noChangeArrowheads="1"/>
            </p:cNvSpPr>
            <p:nvPr/>
          </p:nvSpPr>
          <p:spPr bwMode="auto">
            <a:xfrm>
              <a:off x="462" y="51"/>
              <a:ext cx="57" cy="19"/>
            </a:xfrm>
            <a:prstGeom prst="rect">
              <a:avLst/>
            </a:prstGeom>
            <a:solidFill>
              <a:srgbClr val="FFFFFF"/>
            </a:solidFill>
            <a:ln w="9525">
              <a:noFill/>
              <a:miter lim="800000"/>
              <a:headEnd/>
              <a:tailEnd/>
            </a:ln>
          </p:spPr>
          <p:txBody>
            <a:bodyPr wrap="square" lIns="36576" tIns="27432" rIns="36576"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1">
                <a:defRPr sz="1000"/>
              </a:pPr>
              <a:r>
                <a:rPr lang="en-US" sz="1000" b="0" i="0" strike="noStrike">
                  <a:solidFill>
                    <a:srgbClr val="000000"/>
                  </a:solidFill>
                  <a:latin typeface="Arial"/>
                  <a:cs typeface="Arial"/>
                </a:rPr>
                <a:t>4%</a:t>
              </a:r>
            </a:p>
          </p:txBody>
        </p:sp>
        <p:sp>
          <p:nvSpPr>
            <p:cNvPr id="12" name="Text Box 5"/>
            <p:cNvSpPr txBox="1">
              <a:spLocks noChangeArrowheads="1"/>
            </p:cNvSpPr>
            <p:nvPr/>
          </p:nvSpPr>
          <p:spPr bwMode="auto">
            <a:xfrm>
              <a:off x="56" y="4"/>
              <a:ext cx="55" cy="45"/>
            </a:xfrm>
            <a:prstGeom prst="rect">
              <a:avLst/>
            </a:prstGeom>
            <a:solidFill>
              <a:srgbClr val="FFFFFF"/>
            </a:solidFill>
            <a:ln w="9525">
              <a:solidFill>
                <a:srgbClr val="FF3300"/>
              </a:solidFill>
              <a:miter lim="800000"/>
              <a:headEnd/>
              <a:tailEnd/>
            </a:ln>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1">
                <a:defRPr sz="1000"/>
              </a:pPr>
              <a:r>
                <a:rPr lang="en-US" sz="1000" b="0" i="0" strike="noStrike">
                  <a:solidFill>
                    <a:srgbClr val="000000"/>
                  </a:solidFill>
                  <a:latin typeface="Times New Roman"/>
                  <a:cs typeface="Times New Roman"/>
                </a:rPr>
                <a:t>S1</a:t>
              </a:r>
            </a:p>
          </p:txBody>
        </p:sp>
        <p:sp>
          <p:nvSpPr>
            <p:cNvPr id="13" name="Text Box 6"/>
            <p:cNvSpPr txBox="1">
              <a:spLocks noChangeArrowheads="1"/>
            </p:cNvSpPr>
            <p:nvPr/>
          </p:nvSpPr>
          <p:spPr bwMode="auto">
            <a:xfrm>
              <a:off x="176" y="4"/>
              <a:ext cx="55" cy="45"/>
            </a:xfrm>
            <a:prstGeom prst="rect">
              <a:avLst/>
            </a:prstGeom>
            <a:solidFill>
              <a:srgbClr val="FFFFFF"/>
            </a:solidFill>
            <a:ln w="9525">
              <a:solidFill>
                <a:srgbClr val="FF3300"/>
              </a:solidFill>
              <a:miter lim="800000"/>
              <a:headEnd/>
              <a:tailEnd/>
            </a:ln>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1">
                <a:defRPr sz="1000"/>
              </a:pPr>
              <a:r>
                <a:rPr lang="en-US" sz="1000" b="0" i="0" strike="noStrike">
                  <a:solidFill>
                    <a:srgbClr val="000000"/>
                  </a:solidFill>
                  <a:latin typeface="Times New Roman"/>
                  <a:cs typeface="Times New Roman"/>
                </a:rPr>
                <a:t>S2</a:t>
              </a:r>
            </a:p>
          </p:txBody>
        </p:sp>
        <p:sp>
          <p:nvSpPr>
            <p:cNvPr id="14" name="Text Box 7"/>
            <p:cNvSpPr txBox="1">
              <a:spLocks noChangeArrowheads="1"/>
            </p:cNvSpPr>
            <p:nvPr/>
          </p:nvSpPr>
          <p:spPr bwMode="auto">
            <a:xfrm>
              <a:off x="423" y="4"/>
              <a:ext cx="38" cy="45"/>
            </a:xfrm>
            <a:prstGeom prst="rect">
              <a:avLst/>
            </a:prstGeom>
            <a:solidFill>
              <a:srgbClr val="FFFFFF"/>
            </a:solidFill>
            <a:ln w="9525">
              <a:solidFill>
                <a:srgbClr val="FF3300"/>
              </a:solidFill>
              <a:miter lim="800000"/>
              <a:headEnd/>
              <a:tailEnd/>
            </a:ln>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1">
                <a:defRPr sz="1000"/>
              </a:pPr>
              <a:r>
                <a:rPr lang="en-US" sz="1000" b="0" i="0" strike="noStrike">
                  <a:solidFill>
                    <a:srgbClr val="000000"/>
                  </a:solidFill>
                  <a:latin typeface="Times New Roman"/>
                  <a:cs typeface="Times New Roman"/>
                </a:rPr>
                <a:t>I</a:t>
              </a:r>
            </a:p>
          </p:txBody>
        </p:sp>
        <p:sp>
          <p:nvSpPr>
            <p:cNvPr id="15" name="Text Box 8"/>
            <p:cNvSpPr txBox="1">
              <a:spLocks noChangeArrowheads="1"/>
            </p:cNvSpPr>
            <p:nvPr/>
          </p:nvSpPr>
          <p:spPr bwMode="auto">
            <a:xfrm>
              <a:off x="288" y="4"/>
              <a:ext cx="59" cy="45"/>
            </a:xfrm>
            <a:prstGeom prst="rect">
              <a:avLst/>
            </a:prstGeom>
            <a:solidFill>
              <a:srgbClr val="FFFFFF"/>
            </a:solidFill>
            <a:ln w="9525">
              <a:solidFill>
                <a:srgbClr val="FF3300"/>
              </a:solidFill>
              <a:miter lim="800000"/>
              <a:headEnd/>
              <a:tailEnd/>
            </a:ln>
          </p:spPr>
          <p:txBody>
            <a:bodyPr wrap="square" lIns="91440" tIns="45720" rIns="91440" bIns="4572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1">
                <a:defRPr sz="1000"/>
              </a:pPr>
              <a:r>
                <a:rPr lang="en-US" sz="1000" b="0" i="0" strike="noStrike">
                  <a:solidFill>
                    <a:srgbClr val="000000"/>
                  </a:solidFill>
                  <a:latin typeface="Times New Roman"/>
                  <a:cs typeface="Times New Roman"/>
                </a:rPr>
                <a:t>S3</a:t>
              </a:r>
            </a:p>
          </p:txBody>
        </p:sp>
        <p:cxnSp>
          <p:nvCxnSpPr>
            <p:cNvPr id="16" name="AutoShape 9"/>
            <p:cNvCxnSpPr>
              <a:cxnSpLocks noChangeShapeType="1"/>
              <a:stCxn id="12" idx="3"/>
              <a:endCxn id="13" idx="1"/>
            </p:cNvCxnSpPr>
            <p:nvPr/>
          </p:nvCxnSpPr>
          <p:spPr bwMode="auto">
            <a:xfrm>
              <a:off x="111" y="25"/>
              <a:ext cx="65" cy="0"/>
            </a:xfrm>
            <a:prstGeom prst="straightConnector1">
              <a:avLst/>
            </a:prstGeom>
            <a:noFill/>
            <a:ln w="9525">
              <a:solidFill>
                <a:srgbClr val="000000"/>
              </a:solidFill>
              <a:round/>
              <a:headEnd/>
              <a:tailEnd type="triangle" w="med" len="med"/>
            </a:ln>
          </p:spPr>
        </p:cxnSp>
        <p:cxnSp>
          <p:nvCxnSpPr>
            <p:cNvPr id="17" name="AutoShape 10"/>
            <p:cNvCxnSpPr>
              <a:cxnSpLocks noChangeShapeType="1"/>
              <a:stCxn id="15" idx="3"/>
              <a:endCxn id="14" idx="1"/>
            </p:cNvCxnSpPr>
            <p:nvPr/>
          </p:nvCxnSpPr>
          <p:spPr bwMode="auto">
            <a:xfrm>
              <a:off x="347" y="25"/>
              <a:ext cx="76" cy="0"/>
            </a:xfrm>
            <a:prstGeom prst="straightConnector1">
              <a:avLst/>
            </a:prstGeom>
            <a:noFill/>
            <a:ln w="9525">
              <a:solidFill>
                <a:srgbClr val="000000"/>
              </a:solidFill>
              <a:round/>
              <a:headEnd/>
              <a:tailEnd type="triangle" w="med" len="med"/>
            </a:ln>
          </p:spPr>
        </p:cxnSp>
        <p:cxnSp>
          <p:nvCxnSpPr>
            <p:cNvPr id="18" name="AutoShape 11"/>
            <p:cNvCxnSpPr>
              <a:cxnSpLocks noChangeShapeType="1"/>
              <a:stCxn id="13" idx="3"/>
              <a:endCxn id="15" idx="1"/>
            </p:cNvCxnSpPr>
            <p:nvPr/>
          </p:nvCxnSpPr>
          <p:spPr bwMode="auto">
            <a:xfrm>
              <a:off x="231" y="25"/>
              <a:ext cx="57" cy="0"/>
            </a:xfrm>
            <a:prstGeom prst="straightConnector1">
              <a:avLst/>
            </a:prstGeom>
            <a:noFill/>
            <a:ln w="9525">
              <a:solidFill>
                <a:srgbClr val="000000"/>
              </a:solidFill>
              <a:round/>
              <a:headEnd/>
              <a:tailEnd type="triangle" w="med" len="med"/>
            </a:ln>
          </p:spPr>
        </p:cxnSp>
        <p:cxnSp>
          <p:nvCxnSpPr>
            <p:cNvPr id="19" name="AutoShape 12"/>
            <p:cNvCxnSpPr>
              <a:cxnSpLocks noChangeShapeType="1"/>
              <a:stCxn id="20" idx="3"/>
              <a:endCxn id="12" idx="1"/>
            </p:cNvCxnSpPr>
            <p:nvPr/>
          </p:nvCxnSpPr>
          <p:spPr bwMode="auto">
            <a:xfrm>
              <a:off x="9" y="25"/>
              <a:ext cx="47" cy="0"/>
            </a:xfrm>
            <a:prstGeom prst="straightConnector1">
              <a:avLst/>
            </a:prstGeom>
            <a:noFill/>
            <a:ln w="9525">
              <a:solidFill>
                <a:srgbClr val="000000"/>
              </a:solidFill>
              <a:round/>
              <a:headEnd/>
              <a:tailEnd type="triangle" w="med" len="med"/>
            </a:ln>
          </p:spPr>
        </p:cxnSp>
        <p:sp>
          <p:nvSpPr>
            <p:cNvPr id="20" name="AutoShape 13"/>
            <p:cNvSpPr>
              <a:spLocks noChangeArrowheads="1"/>
            </p:cNvSpPr>
            <p:nvPr/>
          </p:nvSpPr>
          <p:spPr bwMode="auto">
            <a:xfrm>
              <a:off x="8" y="18"/>
              <a:ext cx="10" cy="8"/>
            </a:xfrm>
            <a:prstGeom prst="flowChartConnector">
              <a:avLst/>
            </a:prstGeom>
            <a:solidFill>
              <a:srgbClr val="00CC99"/>
            </a:solidFill>
            <a:ln w="9525">
              <a:solidFill>
                <a:srgbClr val="000000"/>
              </a:solidFill>
              <a:round/>
              <a:headEnd/>
              <a:tailEnd/>
            </a:ln>
          </p:spPr>
        </p:sp>
        <p:cxnSp>
          <p:nvCxnSpPr>
            <p:cNvPr id="21" name="AutoShape 14"/>
            <p:cNvCxnSpPr>
              <a:cxnSpLocks noChangeShapeType="1"/>
              <a:stCxn id="14" idx="2"/>
              <a:endCxn id="13" idx="2"/>
            </p:cNvCxnSpPr>
            <p:nvPr/>
          </p:nvCxnSpPr>
          <p:spPr bwMode="auto">
            <a:xfrm rot="16200000" flipV="1">
              <a:off x="322" y="-73"/>
              <a:ext cx="1" cy="237"/>
            </a:xfrm>
            <a:prstGeom prst="bentConnector3">
              <a:avLst>
                <a:gd name="adj1" fmla="val -2400000"/>
              </a:avLst>
            </a:prstGeom>
            <a:noFill/>
            <a:ln w="9525">
              <a:solidFill>
                <a:srgbClr val="000000"/>
              </a:solidFill>
              <a:miter lim="800000"/>
              <a:headEnd/>
              <a:tailEnd type="triangle" w="med" len="med"/>
            </a:ln>
          </p:spPr>
        </p:cxnSp>
        <p:sp>
          <p:nvSpPr>
            <p:cNvPr id="22" name="Text Box 15"/>
            <p:cNvSpPr txBox="1">
              <a:spLocks noChangeArrowheads="1"/>
            </p:cNvSpPr>
            <p:nvPr/>
          </p:nvSpPr>
          <p:spPr bwMode="auto">
            <a:xfrm>
              <a:off x="264" y="71"/>
              <a:ext cx="58" cy="19"/>
            </a:xfrm>
            <a:prstGeom prst="rect">
              <a:avLst/>
            </a:prstGeom>
            <a:solidFill>
              <a:srgbClr val="FFFFFF"/>
            </a:solidFill>
            <a:ln w="9525">
              <a:noFill/>
              <a:miter lim="800000"/>
              <a:headEnd/>
              <a:tailEnd/>
            </a:ln>
          </p:spPr>
          <p:txBody>
            <a:bodyPr wrap="square" lIns="36576" tIns="27432" rIns="36576"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1">
                <a:defRPr sz="1000"/>
              </a:pPr>
              <a:r>
                <a:rPr lang="en-US" sz="1000" b="0" i="0" strike="noStrike" dirty="0">
                  <a:solidFill>
                    <a:srgbClr val="000000"/>
                  </a:solidFill>
                  <a:latin typeface="Arial"/>
                  <a:cs typeface="Arial"/>
                </a:rPr>
                <a:t>6%</a:t>
              </a:r>
            </a:p>
          </p:txBody>
        </p:sp>
        <p:cxnSp>
          <p:nvCxnSpPr>
            <p:cNvPr id="23" name="AutoShape 16"/>
            <p:cNvCxnSpPr>
              <a:cxnSpLocks noChangeShapeType="1"/>
              <a:stCxn id="14" idx="2"/>
            </p:cNvCxnSpPr>
            <p:nvPr/>
          </p:nvCxnSpPr>
          <p:spPr bwMode="auto">
            <a:xfrm>
              <a:off x="441" y="46"/>
              <a:ext cx="33" cy="22"/>
            </a:xfrm>
            <a:prstGeom prst="straightConnector1">
              <a:avLst/>
            </a:prstGeom>
            <a:noFill/>
            <a:ln w="9525">
              <a:solidFill>
                <a:srgbClr val="000000"/>
              </a:solidFill>
              <a:round/>
              <a:headEnd/>
              <a:tailEnd type="triangle" w="med" len="med"/>
            </a:ln>
          </p:spPr>
        </p:cxnSp>
        <p:cxnSp>
          <p:nvCxnSpPr>
            <p:cNvPr id="24" name="AutoShape 17"/>
            <p:cNvCxnSpPr>
              <a:cxnSpLocks noChangeShapeType="1"/>
              <a:stCxn id="14" idx="3"/>
            </p:cNvCxnSpPr>
            <p:nvPr/>
          </p:nvCxnSpPr>
          <p:spPr bwMode="auto">
            <a:xfrm>
              <a:off x="458" y="25"/>
              <a:ext cx="49" cy="0"/>
            </a:xfrm>
            <a:prstGeom prst="straightConnector1">
              <a:avLst/>
            </a:prstGeom>
            <a:noFill/>
            <a:ln w="9525">
              <a:solidFill>
                <a:srgbClr val="000000"/>
              </a:solidFill>
              <a:round/>
              <a:headEnd/>
              <a:tailEnd type="triangle" w="med" len="med"/>
            </a:ln>
          </p:spPr>
        </p:cxnSp>
      </p:grpSp>
      <p:sp>
        <p:nvSpPr>
          <p:cNvPr id="25" name="Rectangle 24"/>
          <p:cNvSpPr/>
          <p:nvPr/>
        </p:nvSpPr>
        <p:spPr>
          <a:xfrm>
            <a:off x="467544" y="4869160"/>
            <a:ext cx="8208912" cy="338554"/>
          </a:xfrm>
          <a:prstGeom prst="rect">
            <a:avLst/>
          </a:prstGeom>
        </p:spPr>
        <p:txBody>
          <a:bodyPr wrap="square">
            <a:spAutoFit/>
          </a:bodyPr>
          <a:lstStyle/>
          <a:p>
            <a:pPr algn="just">
              <a:buNone/>
              <a:defRPr sz="1000"/>
            </a:pPr>
            <a:r>
              <a:rPr lang="en-US" sz="1600" dirty="0">
                <a:solidFill>
                  <a:srgbClr val="000000"/>
                </a:solidFill>
                <a:latin typeface="Times New Roman" pitchFamily="18" charset="0"/>
                <a:cs typeface="Times New Roman" pitchFamily="18" charset="0"/>
              </a:rPr>
              <a:t>Question Graph (</a:t>
            </a:r>
            <a:r>
              <a:rPr lang="en-US" sz="1600" b="1" dirty="0">
                <a:solidFill>
                  <a:srgbClr val="FF0000"/>
                </a:solidFill>
                <a:latin typeface="Times New Roman" pitchFamily="18" charset="0"/>
                <a:cs typeface="Times New Roman" pitchFamily="18" charset="0"/>
              </a:rPr>
              <a:t>NOT GIVEN</a:t>
            </a:r>
            <a:r>
              <a:rPr lang="en-US" sz="1600" b="1" dirty="0" smtClean="0">
                <a:solidFill>
                  <a:srgbClr val="FF0000"/>
                </a:solidFill>
                <a:latin typeface="Times New Roman" pitchFamily="18" charset="0"/>
                <a:cs typeface="Times New Roman" pitchFamily="18" charset="0"/>
              </a:rPr>
              <a:t>!</a:t>
            </a:r>
            <a:r>
              <a:rPr lang="en-US" sz="1600" dirty="0" smtClean="0">
                <a:solidFill>
                  <a:srgbClr val="000000"/>
                </a:solidFill>
                <a:latin typeface="Times New Roman" pitchFamily="18" charset="0"/>
                <a:cs typeface="Times New Roman" pitchFamily="18" charset="0"/>
              </a:rPr>
              <a:t>):</a:t>
            </a:r>
            <a:endParaRPr lang="en-US" sz="1600" dirty="0">
              <a:solidFill>
                <a:srgbClr val="000000"/>
              </a:solidFill>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box(in)">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heel(4)">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67544" y="1700808"/>
          <a:ext cx="8280921" cy="243840"/>
        </p:xfrm>
        <a:graphic>
          <a:graphicData uri="http://schemas.openxmlformats.org/drawingml/2006/table">
            <a:tbl>
              <a:tblPr/>
              <a:tblGrid>
                <a:gridCol w="3864429"/>
                <a:gridCol w="1104123"/>
                <a:gridCol w="1104123"/>
                <a:gridCol w="1104123"/>
                <a:gridCol w="1104123"/>
              </a:tblGrid>
              <a:tr h="216024">
                <a:tc>
                  <a:txBody>
                    <a:bodyPr/>
                    <a:lstStyle/>
                    <a:p>
                      <a:pPr algn="ctr" fontAlgn="b"/>
                      <a:r>
                        <a:rPr lang="en-US" sz="1600" b="1" i="0" u="none" strike="noStrike" dirty="0">
                          <a:solidFill>
                            <a:srgbClr val="333399"/>
                          </a:solidFill>
                          <a:effectLst>
                            <a:outerShdw blurRad="50800" dist="38100" algn="tr" rotWithShape="0">
                              <a:prstClr val="black">
                                <a:alpha val="40000"/>
                              </a:prstClr>
                            </a:outerShdw>
                          </a:effectLst>
                          <a:latin typeface="Times New Roman" pitchFamily="18" charset="0"/>
                          <a:cs typeface="Times New Roman" pitchFamily="18"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chemeClr val="tx1"/>
                          </a:solidFill>
                          <a:effectLst/>
                          <a:latin typeface="Times New Roman" pitchFamily="18" charset="0"/>
                          <a:cs typeface="Times New Roman" pitchFamily="18" charset="0"/>
                        </a:rPr>
                        <a:t>S1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chemeClr val="tx1"/>
                          </a:solidFill>
                          <a:latin typeface="Times New Roman" pitchFamily="18" charset="0"/>
                          <a:cs typeface="Times New Roman" pitchFamily="18" charset="0"/>
                        </a:rPr>
                        <a:t>S2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chemeClr val="tx1"/>
                          </a:solidFill>
                          <a:latin typeface="Times New Roman" pitchFamily="18" charset="0"/>
                          <a:cs typeface="Times New Roman" pitchFamily="18" charset="0"/>
                        </a:rPr>
                        <a:t>S3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chemeClr val="tx1"/>
                          </a:solidFill>
                          <a:latin typeface="Times New Roman" pitchFamily="18" charset="0"/>
                          <a:cs typeface="Times New Roman" pitchFamily="18" charset="0"/>
                        </a:rPr>
                        <a:t>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#1 </a:t>
            </a:r>
            <a:r>
              <a:rPr lang="en-US" sz="2800" b="1" dirty="0" smtClean="0">
                <a:solidFill>
                  <a:srgbClr val="FF0000"/>
                </a:solidFill>
              </a:rPr>
              <a:t>Solution</a:t>
            </a:r>
          </a:p>
        </p:txBody>
      </p:sp>
      <p:graphicFrame>
        <p:nvGraphicFramePr>
          <p:cNvPr id="7" name="Table 6"/>
          <p:cNvGraphicFramePr>
            <a:graphicFrameLocks noGrp="1"/>
          </p:cNvGraphicFramePr>
          <p:nvPr/>
        </p:nvGraphicFramePr>
        <p:xfrm>
          <a:off x="467544" y="1988840"/>
          <a:ext cx="8280918" cy="487680"/>
        </p:xfrm>
        <a:graphic>
          <a:graphicData uri="http://schemas.openxmlformats.org/drawingml/2006/table">
            <a:tbl>
              <a:tblPr/>
              <a:tblGrid>
                <a:gridCol w="3864430"/>
                <a:gridCol w="1104122"/>
                <a:gridCol w="1104122"/>
                <a:gridCol w="1104122"/>
                <a:gridCol w="1104122"/>
              </a:tblGrid>
              <a:tr h="216024">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600" b="1" i="0" u="none" strike="noStrike" dirty="0">
                          <a:solidFill>
                            <a:schemeClr val="tx1"/>
                          </a:solidFill>
                          <a:latin typeface="Times New Roman" pitchFamily="18" charset="0"/>
                          <a:cs typeface="Times New Roman" pitchFamily="18" charset="0"/>
                        </a:rPr>
                        <a:t>Arrival Rate, </a:t>
                      </a:r>
                      <a:r>
                        <a:rPr lang="el-GR" sz="1600" b="0" i="1" u="none" strike="noStrike" dirty="0" smtClean="0">
                          <a:latin typeface="Times New Roman" pitchFamily="18" charset="0"/>
                          <a:cs typeface="Times New Roman" pitchFamily="18" charset="0"/>
                        </a:rPr>
                        <a:t>λ</a:t>
                      </a:r>
                      <a:r>
                        <a:rPr lang="en-US" sz="1600" b="1" i="0" u="none" strike="noStrike" dirty="0" smtClean="0">
                          <a:solidFill>
                            <a:schemeClr val="tx1"/>
                          </a:solidFill>
                          <a:latin typeface="Times New Roman" pitchFamily="18" charset="0"/>
                          <a:cs typeface="Times New Roman" pitchFamily="18" charset="0"/>
                        </a:rPr>
                        <a:t> </a:t>
                      </a:r>
                      <a:r>
                        <a:rPr lang="en-US" sz="1600" b="1" i="0" u="none" strike="noStrike" dirty="0">
                          <a:solidFill>
                            <a:schemeClr val="tx1"/>
                          </a:solidFill>
                          <a:latin typeface="Times New Roman" pitchFamily="18" charset="0"/>
                          <a:cs typeface="Times New Roman" pitchFamily="18" charset="0"/>
                        </a:rPr>
                        <a:t>unit/hr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pitchFamily="18" charset="0"/>
                          <a:cs typeface="Times New Roman" pitchFamily="18" charset="0"/>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pitchFamily="18" charset="0"/>
                          <a:cs typeface="Times New Roman" pitchFamily="18" charset="0"/>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pitchFamily="18" charset="0"/>
                          <a:cs typeface="Times New Roman" pitchFamily="18" charset="0"/>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pitchFamily="18" charset="0"/>
                          <a:cs typeface="Times New Roman" pitchFamily="18" charset="0"/>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024">
                <a:tc>
                  <a:txBody>
                    <a:bodyPr/>
                    <a:lstStyle/>
                    <a:p>
                      <a:pPr algn="just" fontAlgn="auto"/>
                      <a:r>
                        <a:rPr lang="en-US" sz="1600" b="1" i="0" u="none" strike="noStrike" dirty="0">
                          <a:solidFill>
                            <a:schemeClr val="tx1"/>
                          </a:solidFill>
                          <a:latin typeface="Times New Roman" pitchFamily="18" charset="0"/>
                          <a:cs typeface="Times New Roman" pitchFamily="18" charset="0"/>
                        </a:rPr>
                        <a:t>Service Rate, m  unit/hr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pitchFamily="18" charset="0"/>
                          <a:cs typeface="Times New Roman" pitchFamily="18" charset="0"/>
                        </a:rPr>
                        <a:t>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pitchFamily="18" charset="0"/>
                          <a:cs typeface="Times New Roman" pitchFamily="18" charset="0"/>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pitchFamily="18" charset="0"/>
                          <a:cs typeface="Times New Roman" pitchFamily="18" charset="0"/>
                        </a:rPr>
                        <a:t>4.615385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pitchFamily="18" charset="0"/>
                          <a:cs typeface="Times New Roman" pitchFamily="18" charset="0"/>
                        </a:rPr>
                        <a:t>7.5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467544" y="2564904"/>
          <a:ext cx="8280921" cy="487680"/>
        </p:xfrm>
        <a:graphic>
          <a:graphicData uri="http://schemas.openxmlformats.org/drawingml/2006/table">
            <a:tbl>
              <a:tblPr/>
              <a:tblGrid>
                <a:gridCol w="3864429"/>
                <a:gridCol w="1104123"/>
                <a:gridCol w="1104123"/>
                <a:gridCol w="1104123"/>
                <a:gridCol w="1104123"/>
              </a:tblGrid>
              <a:tr h="198120">
                <a:tc>
                  <a:txBody>
                    <a:bodyPr/>
                    <a:lstStyle/>
                    <a:p>
                      <a:pPr algn="just" fontAlgn="auto"/>
                      <a:r>
                        <a:rPr lang="en-US" sz="1600" b="1" i="0" u="none" strike="noStrike" dirty="0">
                          <a:solidFill>
                            <a:schemeClr val="tx1"/>
                          </a:solidFill>
                          <a:latin typeface="Times New Roman" pitchFamily="18" charset="0"/>
                          <a:cs typeface="Times New Roman" pitchFamily="18" charset="0"/>
                        </a:rPr>
                        <a:t>Arrival Rate, </a:t>
                      </a:r>
                      <a:r>
                        <a:rPr lang="el-GR" sz="1600" b="0" i="1" u="none" strike="noStrike" dirty="0" smtClean="0">
                          <a:latin typeface="Times New Roman" pitchFamily="18" charset="0"/>
                          <a:cs typeface="Times New Roman" pitchFamily="18" charset="0"/>
                        </a:rPr>
                        <a:t>λ</a:t>
                      </a:r>
                      <a:r>
                        <a:rPr lang="en-US" sz="1600" b="1" i="0" u="none" strike="noStrike" dirty="0" smtClean="0">
                          <a:solidFill>
                            <a:schemeClr val="tx1"/>
                          </a:solidFill>
                          <a:latin typeface="Times New Roman" pitchFamily="18" charset="0"/>
                          <a:cs typeface="Times New Roman" pitchFamily="18" charset="0"/>
                        </a:rPr>
                        <a:t>’ </a:t>
                      </a:r>
                      <a:r>
                        <a:rPr lang="en-US" sz="1600" b="1" i="0" u="none" strike="noStrike" dirty="0">
                          <a:solidFill>
                            <a:schemeClr val="tx1"/>
                          </a:solidFill>
                          <a:latin typeface="Times New Roman" pitchFamily="18" charset="0"/>
                          <a:cs typeface="Times New Roman" pitchFamily="18" charset="0"/>
                        </a:rPr>
                        <a:t>unit/hr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pitchFamily="18" charset="0"/>
                          <a:cs typeface="Times New Roman" pitchFamily="18" charset="0"/>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pitchFamily="18" charset="0"/>
                          <a:cs typeface="Times New Roman" pitchFamily="18" charset="0"/>
                        </a:rPr>
                        <a:t>10.6383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pitchFamily="18" charset="0"/>
                          <a:cs typeface="Times New Roman" pitchFamily="18" charset="0"/>
                        </a:rPr>
                        <a:t>10.6383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pitchFamily="18" charset="0"/>
                          <a:cs typeface="Times New Roman" pitchFamily="18" charset="0"/>
                        </a:rPr>
                        <a:t>10.6383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05">
                <a:tc>
                  <a:txBody>
                    <a:bodyPr/>
                    <a:lstStyle/>
                    <a:p>
                      <a:pPr algn="just" fontAlgn="auto"/>
                      <a:r>
                        <a:rPr lang="en-US" sz="1600" b="1" i="0" u="none" strike="noStrike" dirty="0">
                          <a:solidFill>
                            <a:srgbClr val="0070C0"/>
                          </a:solidFill>
                          <a:latin typeface="Times New Roman" pitchFamily="18" charset="0"/>
                          <a:cs typeface="Times New Roman" pitchFamily="18" charset="0"/>
                        </a:rPr>
                        <a:t>Utilization Ratio, </a:t>
                      </a:r>
                      <a:r>
                        <a:rPr lang="en-US" sz="1600" b="1" i="0" u="none" strike="noStrike" dirty="0" smtClean="0">
                          <a:solidFill>
                            <a:srgbClr val="0070C0"/>
                          </a:solidFill>
                          <a:latin typeface="Times New Roman" pitchFamily="18" charset="0"/>
                          <a:cs typeface="Times New Roman" pitchFamily="18" charset="0"/>
                        </a:rPr>
                        <a:t>r=</a:t>
                      </a:r>
                      <a:r>
                        <a:rPr lang="el-GR" sz="1600" b="0" i="1" u="none" strike="noStrike" dirty="0" smtClean="0">
                          <a:latin typeface="Times New Roman" pitchFamily="18" charset="0"/>
                          <a:cs typeface="Times New Roman" pitchFamily="18" charset="0"/>
                        </a:rPr>
                        <a:t>λ</a:t>
                      </a:r>
                      <a:r>
                        <a:rPr lang="en-US" sz="1600" b="1" i="0" u="none" strike="noStrike" dirty="0" smtClean="0">
                          <a:solidFill>
                            <a:srgbClr val="0070C0"/>
                          </a:solidFill>
                          <a:latin typeface="Times New Roman" pitchFamily="18" charset="0"/>
                          <a:cs typeface="Times New Roman" pitchFamily="18" charset="0"/>
                        </a:rPr>
                        <a:t>’/ </a:t>
                      </a:r>
                      <a:r>
                        <a:rPr lang="en-US" sz="1600" b="1" i="0" u="none" strike="noStrike" dirty="0">
                          <a:solidFill>
                            <a:srgbClr val="0070C0"/>
                          </a:solidFill>
                          <a:latin typeface="Times New Roman" pitchFamily="18" charset="0"/>
                          <a:cs typeface="Times New Roman" pitchFamily="18" charset="0"/>
                        </a:rPr>
                        <a:t>m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pitchFamily="18" charset="0"/>
                          <a:cs typeface="Times New Roman" pitchFamily="18" charset="0"/>
                        </a:rPr>
                        <a:t>1.333333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pitchFamily="18" charset="0"/>
                          <a:cs typeface="Times New Roman" pitchFamily="18" charset="0"/>
                        </a:rPr>
                        <a:t>1.77305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pitchFamily="18" charset="0"/>
                          <a:cs typeface="Times New Roman" pitchFamily="18" charset="0"/>
                        </a:rPr>
                        <a:t>2.304965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pitchFamily="18" charset="0"/>
                          <a:cs typeface="Times New Roman" pitchFamily="18" charset="0"/>
                        </a:rPr>
                        <a:t>1.41844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467544" y="3212976"/>
          <a:ext cx="8280921" cy="1219200"/>
        </p:xfrm>
        <a:graphic>
          <a:graphicData uri="http://schemas.openxmlformats.org/drawingml/2006/table">
            <a:tbl>
              <a:tblPr/>
              <a:tblGrid>
                <a:gridCol w="3864429"/>
                <a:gridCol w="1104123"/>
                <a:gridCol w="1104123"/>
                <a:gridCol w="1104123"/>
                <a:gridCol w="1104123"/>
              </a:tblGrid>
              <a:tr h="176530">
                <a:tc>
                  <a:txBody>
                    <a:bodyPr/>
                    <a:lstStyle/>
                    <a:p>
                      <a:pPr algn="just" fontAlgn="auto"/>
                      <a:r>
                        <a:rPr lang="en-US" sz="1600" b="1" i="0" u="none" strike="noStrike" dirty="0">
                          <a:solidFill>
                            <a:schemeClr val="tx1"/>
                          </a:solidFill>
                          <a:latin typeface="Times New Roman" pitchFamily="18" charset="0"/>
                          <a:cs typeface="Times New Roman" pitchFamily="18" charset="0"/>
                        </a:rPr>
                        <a:t>Number of machines, 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pitchFamily="18" charset="0"/>
                          <a:cs typeface="Times New Roman" pitchFamily="18"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pitchFamily="18" charset="0"/>
                          <a:cs typeface="Times New Roman" pitchFamily="18"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pitchFamily="18" charset="0"/>
                          <a:cs typeface="Times New Roman" pitchFamily="18"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pitchFamily="18" charset="0"/>
                          <a:cs typeface="Times New Roman" pitchFamily="18"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9600">
                <a:tc gridSpan="5">
                  <a:txBody>
                    <a:bodyPr/>
                    <a:lstStyle/>
                    <a:p>
                      <a:pPr algn="just" fontAlgn="ctr"/>
                      <a:r>
                        <a:rPr lang="en-US" sz="1600" b="0" i="0" u="none" strike="noStrike" dirty="0">
                          <a:latin typeface="Times New Roman" pitchFamily="18" charset="0"/>
                          <a:cs typeface="Times New Roman" pitchFamily="18" charset="0"/>
                        </a:rPr>
                        <a:t>At this stage a decision to be taken; 1st alternative to  have single production line with multi station at all </a:t>
                      </a:r>
                      <a:r>
                        <a:rPr lang="en-US" sz="1600" b="0" i="0" u="none" strike="noStrike" dirty="0" err="1">
                          <a:latin typeface="Times New Roman" pitchFamily="18" charset="0"/>
                          <a:cs typeface="Times New Roman" pitchFamily="18" charset="0"/>
                        </a:rPr>
                        <a:t>staion</a:t>
                      </a:r>
                      <a:r>
                        <a:rPr lang="en-US" sz="1600" b="0" i="0" u="none" strike="noStrike" dirty="0">
                          <a:latin typeface="Times New Roman" pitchFamily="18" charset="0"/>
                          <a:cs typeface="Times New Roman" pitchFamily="18" charset="0"/>
                        </a:rPr>
                        <a:t>, OR 2nd two have two production lines [each produce half the weekly production at 200. in this case the solution will be: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05105">
                <a:tc>
                  <a:txBody>
                    <a:bodyPr/>
                    <a:lstStyle/>
                    <a:p>
                      <a:pPr algn="l" fontAlgn="ctr"/>
                      <a:r>
                        <a:rPr lang="en-US" sz="1600" b="1" i="0" u="none" strike="noStrike" dirty="0">
                          <a:solidFill>
                            <a:schemeClr val="tx1"/>
                          </a:solidFill>
                          <a:latin typeface="Times New Roman" pitchFamily="18" charset="0"/>
                          <a:cs typeface="Times New Roman" pitchFamily="18" charset="0"/>
                        </a:rPr>
                        <a:t>Arrival Rate, </a:t>
                      </a:r>
                      <a:r>
                        <a:rPr lang="el-GR" sz="1600" b="0" i="1" u="none" strike="noStrike" dirty="0" smtClean="0">
                          <a:latin typeface="Times New Roman" pitchFamily="18" charset="0"/>
                          <a:cs typeface="Times New Roman" pitchFamily="18" charset="0"/>
                        </a:rPr>
                        <a:t>λ</a:t>
                      </a:r>
                      <a:r>
                        <a:rPr lang="en-US" sz="1600" b="1" i="0" u="none" strike="noStrike" dirty="0" smtClean="0">
                          <a:solidFill>
                            <a:schemeClr val="tx1"/>
                          </a:solidFill>
                          <a:latin typeface="Times New Roman" pitchFamily="18" charset="0"/>
                          <a:cs typeface="Times New Roman" pitchFamily="18" charset="0"/>
                        </a:rPr>
                        <a:t>  </a:t>
                      </a:r>
                      <a:r>
                        <a:rPr lang="en-US" sz="1600" b="1" i="0" u="none" strike="noStrike" dirty="0">
                          <a:solidFill>
                            <a:schemeClr val="tx1"/>
                          </a:solidFill>
                          <a:latin typeface="Times New Roman" pitchFamily="18" charset="0"/>
                          <a:cs typeface="Times New Roman" pitchFamily="18" charset="0"/>
                        </a:rPr>
                        <a:t>= </a:t>
                      </a:r>
                      <a:r>
                        <a:rPr lang="en-US" sz="1600" b="1" i="0" u="none" strike="noStrike" dirty="0" err="1">
                          <a:solidFill>
                            <a:schemeClr val="tx1"/>
                          </a:solidFill>
                          <a:latin typeface="Times New Roman" pitchFamily="18" charset="0"/>
                          <a:cs typeface="Times New Roman" pitchFamily="18" charset="0"/>
                        </a:rPr>
                        <a:t>R</a:t>
                      </a:r>
                      <a:r>
                        <a:rPr lang="en-US" sz="1600" b="1" i="0" u="none" strike="noStrike" baseline="-25000" dirty="0" err="1">
                          <a:solidFill>
                            <a:schemeClr val="tx1"/>
                          </a:solidFill>
                          <a:latin typeface="Times New Roman" pitchFamily="18" charset="0"/>
                          <a:cs typeface="Times New Roman" pitchFamily="18" charset="0"/>
                        </a:rPr>
                        <a:t>p</a:t>
                      </a:r>
                      <a:r>
                        <a:rPr lang="en-US" sz="1600" b="1" i="0" u="none" strike="noStrike" dirty="0">
                          <a:solidFill>
                            <a:schemeClr val="tx1"/>
                          </a:solidFill>
                          <a:latin typeface="Times New Roman" pitchFamily="18" charset="0"/>
                          <a:cs typeface="Times New Roman" pitchFamily="18" charset="0"/>
                        </a:rPr>
                        <a:t>, unit/hr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nvGraphicFramePr>
        <p:xfrm>
          <a:off x="467544" y="4653136"/>
          <a:ext cx="8280921" cy="1219200"/>
        </p:xfrm>
        <a:graphic>
          <a:graphicData uri="http://schemas.openxmlformats.org/drawingml/2006/table">
            <a:tbl>
              <a:tblPr/>
              <a:tblGrid>
                <a:gridCol w="3864429"/>
                <a:gridCol w="1104123"/>
                <a:gridCol w="1104123"/>
                <a:gridCol w="1104123"/>
                <a:gridCol w="1104123"/>
              </a:tblGrid>
              <a:tr h="183515">
                <a:tc>
                  <a:txBody>
                    <a:bodyPr/>
                    <a:lstStyle/>
                    <a:p>
                      <a:pPr algn="l" fontAlgn="ctr"/>
                      <a:r>
                        <a:rPr lang="en-US" sz="1600" b="1" i="0" u="none" strike="noStrike" dirty="0">
                          <a:solidFill>
                            <a:schemeClr val="tx1"/>
                          </a:solidFill>
                          <a:latin typeface="Times New Roman" pitchFamily="18" charset="0"/>
                          <a:cs typeface="Times New Roman" pitchFamily="18" charset="0"/>
                        </a:rPr>
                        <a:t>Arrival Rate, </a:t>
                      </a:r>
                      <a:r>
                        <a:rPr lang="el-GR" sz="1600" b="0" i="1" u="none" strike="noStrike" dirty="0" smtClean="0">
                          <a:latin typeface="Times New Roman" pitchFamily="18" charset="0"/>
                          <a:cs typeface="Times New Roman" pitchFamily="18" charset="0"/>
                        </a:rPr>
                        <a:t>λ</a:t>
                      </a:r>
                      <a:r>
                        <a:rPr lang="en-US" sz="1600" b="1" i="0" u="none" strike="noStrike" dirty="0" smtClean="0">
                          <a:solidFill>
                            <a:schemeClr val="tx1"/>
                          </a:solidFill>
                          <a:latin typeface="Times New Roman" pitchFamily="18" charset="0"/>
                          <a:cs typeface="Times New Roman" pitchFamily="18" charset="0"/>
                        </a:rPr>
                        <a:t>’ </a:t>
                      </a:r>
                      <a:r>
                        <a:rPr lang="en-US" sz="1600" b="1" i="0" u="none" strike="noStrike" dirty="0">
                          <a:solidFill>
                            <a:schemeClr val="tx1"/>
                          </a:solidFill>
                          <a:latin typeface="Times New Roman" pitchFamily="18" charset="0"/>
                          <a:cs typeface="Times New Roman" pitchFamily="18" charset="0"/>
                        </a:rPr>
                        <a:t>= </a:t>
                      </a:r>
                      <a:r>
                        <a:rPr lang="el-GR" sz="1600" b="0" i="1" u="none" strike="noStrike" dirty="0" smtClean="0">
                          <a:latin typeface="Times New Roman" pitchFamily="18" charset="0"/>
                          <a:cs typeface="Times New Roman" pitchFamily="18" charset="0"/>
                        </a:rPr>
                        <a:t>λ</a:t>
                      </a:r>
                      <a:r>
                        <a:rPr lang="en-US" sz="1600" b="1" i="0" u="none" strike="noStrike" dirty="0" smtClean="0">
                          <a:solidFill>
                            <a:schemeClr val="tx1"/>
                          </a:solidFill>
                          <a:latin typeface="Times New Roman" pitchFamily="18" charset="0"/>
                          <a:cs typeface="Times New Roman" pitchFamily="18" charset="0"/>
                        </a:rPr>
                        <a:t>/(</a:t>
                      </a:r>
                      <a:r>
                        <a:rPr lang="en-US" sz="1600" b="1" i="0" u="none" strike="noStrike" dirty="0">
                          <a:solidFill>
                            <a:schemeClr val="tx1"/>
                          </a:solidFill>
                          <a:latin typeface="Times New Roman" pitchFamily="18" charset="0"/>
                          <a:cs typeface="Times New Roman" pitchFamily="18" charset="0"/>
                        </a:rPr>
                        <a:t>1-</a:t>
                      </a:r>
                      <a:r>
                        <a:rPr lang="en-US" sz="1600" b="1" i="1" u="none" strike="noStrike" dirty="0">
                          <a:solidFill>
                            <a:schemeClr val="tx1"/>
                          </a:solidFill>
                          <a:latin typeface="Times New Roman" pitchFamily="18" charset="0"/>
                          <a:cs typeface="Times New Roman" pitchFamily="18" charset="0"/>
                        </a:rPr>
                        <a:t>p</a:t>
                      </a:r>
                      <a:r>
                        <a:rPr lang="en-US" sz="1600" b="1" i="0" u="none" strike="noStrike" dirty="0">
                          <a:solidFill>
                            <a:schemeClr val="tx1"/>
                          </a:solidFill>
                          <a:latin typeface="Times New Roman" pitchFamily="18" charset="0"/>
                          <a:cs typeface="Times New Roman" pitchFamily="18" charset="0"/>
                        </a:rPr>
                        <a:t>), unit/hr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FF0000"/>
                          </a:solidFill>
                          <a:latin typeface="Times New Roman" pitchFamily="18" charset="0"/>
                          <a:cs typeface="Times New Roman" pitchFamily="18"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FF0000"/>
                          </a:solidFill>
                          <a:latin typeface="Times New Roman" pitchFamily="18" charset="0"/>
                          <a:cs typeface="Times New Roman" pitchFamily="18" charset="0"/>
                        </a:rPr>
                        <a:t>5.319149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FF0000"/>
                          </a:solidFill>
                          <a:latin typeface="Times New Roman" pitchFamily="18" charset="0"/>
                          <a:cs typeface="Times New Roman" pitchFamily="18" charset="0"/>
                        </a:rPr>
                        <a:t>5.319149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FF0000"/>
                          </a:solidFill>
                          <a:latin typeface="Times New Roman" pitchFamily="18" charset="0"/>
                          <a:cs typeface="Times New Roman" pitchFamily="18" charset="0"/>
                        </a:rPr>
                        <a:t>5.319149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5105">
                <a:tc>
                  <a:txBody>
                    <a:bodyPr/>
                    <a:lstStyle/>
                    <a:p>
                      <a:pPr algn="l" fontAlgn="ctr"/>
                      <a:r>
                        <a:rPr lang="en-US" sz="1600" b="1" i="0" u="none" strike="noStrike" dirty="0">
                          <a:solidFill>
                            <a:schemeClr val="tx1"/>
                          </a:solidFill>
                          <a:latin typeface="Times New Roman" pitchFamily="18" charset="0"/>
                          <a:cs typeface="Times New Roman" pitchFamily="18" charset="0"/>
                        </a:rPr>
                        <a:t>Service Rate, m  =1/</a:t>
                      </a:r>
                      <a:r>
                        <a:rPr lang="en-US" sz="1600" b="1" i="0" u="none" strike="noStrike" dirty="0" err="1">
                          <a:solidFill>
                            <a:schemeClr val="tx1"/>
                          </a:solidFill>
                          <a:latin typeface="Times New Roman" pitchFamily="18" charset="0"/>
                          <a:cs typeface="Times New Roman" pitchFamily="18" charset="0"/>
                        </a:rPr>
                        <a:t>T</a:t>
                      </a:r>
                      <a:r>
                        <a:rPr lang="en-US" sz="1600" b="1" i="0" u="none" strike="noStrike" baseline="-25000" dirty="0" err="1">
                          <a:solidFill>
                            <a:schemeClr val="tx1"/>
                          </a:solidFill>
                          <a:latin typeface="Times New Roman" pitchFamily="18" charset="0"/>
                          <a:cs typeface="Times New Roman" pitchFamily="18" charset="0"/>
                        </a:rPr>
                        <a:t>p</a:t>
                      </a:r>
                      <a:r>
                        <a:rPr lang="en-US" sz="1600" b="1" i="0" u="none" strike="noStrike" dirty="0">
                          <a:solidFill>
                            <a:schemeClr val="tx1"/>
                          </a:solidFill>
                          <a:latin typeface="Times New Roman" pitchFamily="18" charset="0"/>
                          <a:cs typeface="Times New Roman" pitchFamily="18" charset="0"/>
                        </a:rPr>
                        <a:t>, unit/hr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4.615385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120">
                <a:tc>
                  <a:txBody>
                    <a:bodyPr/>
                    <a:lstStyle/>
                    <a:p>
                      <a:pPr algn="l" fontAlgn="ctr"/>
                      <a:r>
                        <a:rPr lang="en-US" sz="1600" b="1" i="0" u="none" strike="noStrike" dirty="0">
                          <a:solidFill>
                            <a:srgbClr val="0070C0"/>
                          </a:solidFill>
                          <a:latin typeface="Times New Roman" pitchFamily="18" charset="0"/>
                          <a:cs typeface="Times New Roman" pitchFamily="18" charset="0"/>
                        </a:rPr>
                        <a:t>Utilization Ratio, </a:t>
                      </a:r>
                      <a:r>
                        <a:rPr lang="en-US" sz="1600" b="1" i="0" u="none" strike="noStrike" dirty="0" smtClean="0">
                          <a:solidFill>
                            <a:srgbClr val="0070C0"/>
                          </a:solidFill>
                          <a:latin typeface="Times New Roman" pitchFamily="18" charset="0"/>
                          <a:cs typeface="Times New Roman" pitchFamily="18" charset="0"/>
                        </a:rPr>
                        <a:t>r=</a:t>
                      </a:r>
                      <a:r>
                        <a:rPr lang="el-GR" sz="1600" b="0" i="1" u="none" strike="noStrike" dirty="0" smtClean="0">
                          <a:latin typeface="Times New Roman" pitchFamily="18" charset="0"/>
                          <a:cs typeface="Times New Roman" pitchFamily="18" charset="0"/>
                        </a:rPr>
                        <a:t>λ</a:t>
                      </a:r>
                      <a:r>
                        <a:rPr lang="en-US" sz="1600" b="1" i="0" u="none" strike="noStrike" dirty="0" smtClean="0">
                          <a:solidFill>
                            <a:srgbClr val="0070C0"/>
                          </a:solidFill>
                          <a:latin typeface="Times New Roman" pitchFamily="18" charset="0"/>
                          <a:cs typeface="Times New Roman" pitchFamily="18" charset="0"/>
                        </a:rPr>
                        <a:t>’/ </a:t>
                      </a:r>
                      <a:r>
                        <a:rPr lang="en-US" sz="1600" b="1" i="0" u="none" strike="noStrike" dirty="0">
                          <a:solidFill>
                            <a:srgbClr val="0070C0"/>
                          </a:solidFill>
                          <a:latin typeface="Times New Roman" pitchFamily="18" charset="0"/>
                          <a:cs typeface="Times New Roman" pitchFamily="18" charset="0"/>
                        </a:rPr>
                        <a:t>m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0.666667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0.886525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1.152482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0.70922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120">
                <a:tc>
                  <a:txBody>
                    <a:bodyPr/>
                    <a:lstStyle/>
                    <a:p>
                      <a:pPr algn="l" fontAlgn="ctr"/>
                      <a:r>
                        <a:rPr lang="en-US" sz="1600" b="1" i="0" u="none" strike="noStrike" dirty="0">
                          <a:solidFill>
                            <a:schemeClr val="tx1"/>
                          </a:solidFill>
                          <a:latin typeface="Times New Roman" pitchFamily="18" charset="0"/>
                          <a:cs typeface="Times New Roman" pitchFamily="18" charset="0"/>
                        </a:rPr>
                        <a:t>Number of machines, n =</a:t>
                      </a:r>
                      <a:r>
                        <a:rPr lang="en-US" sz="1600" b="1" i="0" u="none" strike="noStrike" dirty="0" err="1">
                          <a:solidFill>
                            <a:schemeClr val="tx1"/>
                          </a:solidFill>
                          <a:latin typeface="Times New Roman" pitchFamily="18" charset="0"/>
                          <a:cs typeface="Times New Roman" pitchFamily="18" charset="0"/>
                        </a:rPr>
                        <a:t>int</a:t>
                      </a:r>
                      <a:r>
                        <a:rPr lang="en-US" sz="1600" b="1" i="0" u="none" strike="noStrike" dirty="0">
                          <a:solidFill>
                            <a:schemeClr val="tx1"/>
                          </a:solidFill>
                          <a:latin typeface="Times New Roman" pitchFamily="18" charset="0"/>
                          <a:cs typeface="Times New Roman" pitchFamily="18" charset="0"/>
                        </a:rPr>
                        <a:t>(ρ)+1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FF0000"/>
                          </a:solidFill>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FF0000"/>
                          </a:solidFill>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FF0000"/>
                          </a:solidFill>
                          <a:latin typeface="Times New Roman" pitchFamily="18" charset="0"/>
                          <a:cs typeface="Times New Roman" pitchFamily="18"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FF0000"/>
                          </a:solidFill>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ctr"/>
                      <a:r>
                        <a:rPr lang="pt-BR" sz="1600" b="1" i="0" u="none" strike="noStrike" dirty="0">
                          <a:solidFill>
                            <a:schemeClr val="tx1"/>
                          </a:solidFill>
                          <a:latin typeface="Times New Roman" pitchFamily="18" charset="0"/>
                          <a:cs typeface="Times New Roman" pitchFamily="18" charset="0"/>
                        </a:rPr>
                        <a:t>Utilization Ratio, </a:t>
                      </a:r>
                      <a:r>
                        <a:rPr lang="pt-BR" sz="1600" b="1" i="0" u="none" strike="noStrike" dirty="0" smtClean="0">
                          <a:solidFill>
                            <a:schemeClr val="tx1"/>
                          </a:solidFill>
                          <a:latin typeface="Times New Roman" pitchFamily="18" charset="0"/>
                          <a:cs typeface="Times New Roman" pitchFamily="18" charset="0"/>
                        </a:rPr>
                        <a:t>r=</a:t>
                      </a:r>
                      <a:r>
                        <a:rPr lang="el-GR" sz="1600" b="0" i="1" u="none" strike="noStrike" dirty="0" smtClean="0">
                          <a:latin typeface="Times New Roman" pitchFamily="18" charset="0"/>
                          <a:cs typeface="Times New Roman" pitchFamily="18" charset="0"/>
                        </a:rPr>
                        <a:t>λ</a:t>
                      </a:r>
                      <a:r>
                        <a:rPr lang="pt-BR" sz="1600" b="1" i="0" u="none" strike="noStrike" dirty="0" smtClean="0">
                          <a:solidFill>
                            <a:schemeClr val="tx1"/>
                          </a:solidFill>
                          <a:latin typeface="Times New Roman" pitchFamily="18" charset="0"/>
                          <a:cs typeface="Times New Roman" pitchFamily="18" charset="0"/>
                        </a:rPr>
                        <a:t>’/</a:t>
                      </a:r>
                      <a:r>
                        <a:rPr lang="pt-BR" sz="1600" b="1" i="0" u="none" strike="noStrike" dirty="0">
                          <a:solidFill>
                            <a:schemeClr val="tx1"/>
                          </a:solidFill>
                          <a:latin typeface="Times New Roman" pitchFamily="18" charset="0"/>
                          <a:cs typeface="Times New Roman" pitchFamily="18" charset="0"/>
                        </a:rPr>
                        <a:t>n m</a:t>
                      </a:r>
                      <a:r>
                        <a:rPr lang="pt-BR" sz="1600" b="0" i="0" u="none" strike="noStrike" dirty="0">
                          <a:solidFill>
                            <a:schemeClr val="tx1"/>
                          </a:solidFill>
                          <a:latin typeface="Times New Roman" pitchFamily="18" charset="0"/>
                          <a:cs typeface="Times New Roman" pitchFamily="18" charset="0"/>
                        </a:rPr>
                        <a:t> </a:t>
                      </a:r>
                      <a:endParaRPr lang="pt-BR" sz="1600" b="1" i="0" u="none" strike="noStrike" dirty="0">
                        <a:solidFill>
                          <a:schemeClr val="tx1"/>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0.666667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0.886525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0.576241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0.70922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nvGraphicFramePr>
        <p:xfrm>
          <a:off x="467544" y="6093296"/>
          <a:ext cx="8280921" cy="243840"/>
        </p:xfrm>
        <a:graphic>
          <a:graphicData uri="http://schemas.openxmlformats.org/drawingml/2006/table">
            <a:tbl>
              <a:tblPr/>
              <a:tblGrid>
                <a:gridCol w="3864429"/>
                <a:gridCol w="1104123"/>
                <a:gridCol w="1104123"/>
                <a:gridCol w="1104123"/>
                <a:gridCol w="1104123"/>
              </a:tblGrid>
              <a:tr h="198120">
                <a:tc>
                  <a:txBody>
                    <a:bodyPr/>
                    <a:lstStyle/>
                    <a:p>
                      <a:pPr algn="l" fontAlgn="ctr"/>
                      <a:r>
                        <a:rPr lang="en-US" sz="1600" b="1" i="0" u="none" strike="noStrike" dirty="0">
                          <a:solidFill>
                            <a:srgbClr val="0070C0"/>
                          </a:solidFill>
                          <a:latin typeface="Times New Roman" pitchFamily="18" charset="0"/>
                          <a:cs typeface="Times New Roman" pitchFamily="18" charset="0"/>
                        </a:rPr>
                        <a:t>Po =probability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0.333333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0.113475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0.268841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0.29078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#1 </a:t>
            </a:r>
            <a:r>
              <a:rPr lang="en-US" sz="2800" b="1" dirty="0" smtClean="0">
                <a:solidFill>
                  <a:srgbClr val="FF0000"/>
                </a:solidFill>
              </a:rPr>
              <a:t>Solution</a:t>
            </a:r>
          </a:p>
        </p:txBody>
      </p:sp>
      <p:graphicFrame>
        <p:nvGraphicFramePr>
          <p:cNvPr id="6" name="Table 5"/>
          <p:cNvGraphicFramePr>
            <a:graphicFrameLocks noGrp="1"/>
          </p:cNvGraphicFramePr>
          <p:nvPr/>
        </p:nvGraphicFramePr>
        <p:xfrm>
          <a:off x="467544" y="1628800"/>
          <a:ext cx="8280921" cy="975360"/>
        </p:xfrm>
        <a:graphic>
          <a:graphicData uri="http://schemas.openxmlformats.org/drawingml/2006/table">
            <a:tbl>
              <a:tblPr/>
              <a:tblGrid>
                <a:gridCol w="3864429"/>
                <a:gridCol w="1104123"/>
                <a:gridCol w="1104123"/>
                <a:gridCol w="1104123"/>
                <a:gridCol w="1104123"/>
              </a:tblGrid>
              <a:tr h="171063">
                <a:tc>
                  <a:txBody>
                    <a:bodyPr/>
                    <a:lstStyle/>
                    <a:p>
                      <a:pPr algn="l" fontAlgn="ctr"/>
                      <a:r>
                        <a:rPr lang="en-US" sz="1600" b="1" i="0" u="none" strike="noStrike" dirty="0" smtClean="0">
                          <a:solidFill>
                            <a:schemeClr val="tx1"/>
                          </a:solidFill>
                          <a:latin typeface="Times New Roman" pitchFamily="18" charset="0"/>
                          <a:cs typeface="Times New Roman" pitchFamily="18" charset="0"/>
                        </a:rPr>
                        <a:t> </a:t>
                      </a:r>
                      <a:r>
                        <a:rPr lang="en-US" sz="1600" b="1" i="0" u="none" strike="noStrike" dirty="0" smtClean="0">
                          <a:solidFill>
                            <a:schemeClr val="tx1"/>
                          </a:solidFill>
                          <a:latin typeface="Times New Roman" pitchFamily="18" charset="0"/>
                          <a:cs typeface="Times New Roman" pitchFamily="18" charset="0"/>
                        </a:rPr>
                        <a:t>v= </a:t>
                      </a:r>
                      <a:r>
                        <a:rPr lang="el-GR" sz="1600" b="0" i="1" u="none" strike="noStrike" dirty="0" smtClean="0">
                          <a:latin typeface="Times New Roman" pitchFamily="18" charset="0"/>
                          <a:cs typeface="Times New Roman" pitchFamily="18" charset="0"/>
                        </a:rPr>
                        <a:t>λ</a:t>
                      </a:r>
                      <a:r>
                        <a:rPr lang="en-US" sz="1600" b="1" i="0" u="none" strike="noStrike" dirty="0" smtClean="0">
                          <a:solidFill>
                            <a:schemeClr val="tx1"/>
                          </a:solidFill>
                          <a:latin typeface="Times New Roman" pitchFamily="18" charset="0"/>
                          <a:cs typeface="Times New Roman" pitchFamily="18" charset="0"/>
                        </a:rPr>
                        <a:t>’/ </a:t>
                      </a:r>
                      <a:r>
                        <a:rPr lang="en-US" sz="1600" b="1" i="0" u="none" strike="noStrike" dirty="0">
                          <a:solidFill>
                            <a:schemeClr val="tx1"/>
                          </a:solidFill>
                          <a:latin typeface="Times New Roman" pitchFamily="18" charset="0"/>
                          <a:cs typeface="Times New Roman" pitchFamily="18" charset="0"/>
                        </a:rPr>
                        <a:t>l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1.06383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1.06383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1.06383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ctr"/>
                      <a:r>
                        <a:rPr lang="en-US" sz="1600" b="1" i="1" u="none" strike="noStrike" dirty="0" smtClean="0">
                          <a:solidFill>
                            <a:schemeClr val="tx1"/>
                          </a:solidFill>
                          <a:latin typeface="Times New Roman" pitchFamily="18" charset="0"/>
                          <a:cs typeface="Times New Roman" pitchFamily="18" charset="0"/>
                        </a:rPr>
                        <a:t> </a:t>
                      </a:r>
                      <a:r>
                        <a:rPr lang="en-US" sz="1600" b="1" i="1" u="none" strike="noStrike" dirty="0" err="1" smtClean="0">
                          <a:solidFill>
                            <a:schemeClr val="tx1"/>
                          </a:solidFill>
                          <a:latin typeface="Times New Roman" pitchFamily="18" charset="0"/>
                          <a:cs typeface="Times New Roman" pitchFamily="18" charset="0"/>
                        </a:rPr>
                        <a:t>Lq</a:t>
                      </a:r>
                      <a:r>
                        <a:rPr lang="en-US" sz="1600" b="1" i="1" u="none" strike="noStrike" dirty="0" smtClean="0">
                          <a:solidFill>
                            <a:schemeClr val="tx1"/>
                          </a:solidFill>
                          <a:latin typeface="Times New Roman" pitchFamily="18" charset="0"/>
                          <a:cs typeface="Times New Roman" pitchFamily="18" charset="0"/>
                        </a:rPr>
                        <a:t> </a:t>
                      </a:r>
                      <a:r>
                        <a:rPr lang="en-US" sz="1600" b="1" i="1" u="none" strike="noStrike" dirty="0">
                          <a:solidFill>
                            <a:schemeClr val="tx1"/>
                          </a:solidFill>
                          <a:latin typeface="Times New Roman" pitchFamily="18" charset="0"/>
                          <a:cs typeface="Times New Roman" pitchFamily="18" charset="0"/>
                        </a:rPr>
                        <a:t>= length of queue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1.333333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6.925975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0.57293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1.729805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ctr"/>
                      <a:r>
                        <a:rPr lang="en-US" sz="1600" b="1" i="1" u="none" strike="noStrike" dirty="0" smtClean="0">
                          <a:solidFill>
                            <a:schemeClr val="tx1"/>
                          </a:solidFill>
                          <a:latin typeface="Times New Roman" pitchFamily="18" charset="0"/>
                          <a:cs typeface="Times New Roman" pitchFamily="18" charset="0"/>
                        </a:rPr>
                        <a:t> L </a:t>
                      </a:r>
                      <a:r>
                        <a:rPr lang="en-US" sz="1600" b="1" i="1" u="none" strike="noStrike" dirty="0">
                          <a:solidFill>
                            <a:schemeClr val="tx1"/>
                          </a:solidFill>
                          <a:latin typeface="Times New Roman" pitchFamily="18" charset="0"/>
                          <a:cs typeface="Times New Roman" pitchFamily="18" charset="0"/>
                        </a:rPr>
                        <a:t>=System Queue , unit</a:t>
                      </a:r>
                      <a:r>
                        <a:rPr lang="en-US" sz="1600" b="0" i="1" u="none" strike="noStrike" dirty="0">
                          <a:solidFill>
                            <a:schemeClr val="tx1"/>
                          </a:solidFill>
                          <a:latin typeface="Times New Roman" pitchFamily="18" charset="0"/>
                          <a:cs typeface="Times New Roman" pitchFamily="18" charset="0"/>
                        </a:rPr>
                        <a:t> </a:t>
                      </a:r>
                      <a:endParaRPr lang="en-US" sz="1600" b="1" i="1" u="none" strike="noStrike" dirty="0">
                        <a:solidFill>
                          <a:schemeClr val="tx1"/>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7.8125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1.7254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2.439024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ctr"/>
                      <a:r>
                        <a:rPr lang="en-US" sz="1600" b="1" i="0" u="none" strike="noStrike" dirty="0" smtClean="0">
                          <a:solidFill>
                            <a:srgbClr val="0070C0"/>
                          </a:solidFill>
                          <a:latin typeface="Times New Roman" pitchFamily="18" charset="0"/>
                          <a:cs typeface="Times New Roman" pitchFamily="18" charset="0"/>
                        </a:rPr>
                        <a:t> Total </a:t>
                      </a:r>
                      <a:r>
                        <a:rPr lang="en-US" sz="1600" b="1" i="0" u="none" strike="noStrike" dirty="0">
                          <a:solidFill>
                            <a:srgbClr val="0070C0"/>
                          </a:solidFill>
                          <a:latin typeface="Times New Roman" pitchFamily="18" charset="0"/>
                          <a:cs typeface="Times New Roman" pitchFamily="18" charset="0"/>
                        </a:rPr>
                        <a:t>Queue in system =ΣL, units</a:t>
                      </a:r>
                      <a:r>
                        <a:rPr lang="en-US" sz="1600" b="0" i="0" u="none" strike="noStrike" dirty="0">
                          <a:solidFill>
                            <a:srgbClr val="0070C0"/>
                          </a:solidFill>
                          <a:latin typeface="Times New Roman" pitchFamily="18" charset="0"/>
                          <a:cs typeface="Times New Roman" pitchFamily="18" charset="0"/>
                        </a:rPr>
                        <a:t> </a:t>
                      </a:r>
                      <a:endParaRPr lang="en-US" sz="1600" b="1" i="0" u="none" strike="noStrike" dirty="0">
                        <a:solidFill>
                          <a:srgbClr val="0070C0"/>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sz="1600" b="1" i="0" u="none" strike="noStrike" dirty="0">
                          <a:solidFill>
                            <a:srgbClr val="FF0000"/>
                          </a:solidFill>
                          <a:latin typeface="Times New Roman" pitchFamily="18" charset="0"/>
                          <a:cs typeface="Times New Roman" pitchFamily="18" charset="0"/>
                        </a:rPr>
                        <a:t>13.98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graphicFrame>
        <p:nvGraphicFramePr>
          <p:cNvPr id="7" name="Table 6"/>
          <p:cNvGraphicFramePr>
            <a:graphicFrameLocks noGrp="1"/>
          </p:cNvGraphicFramePr>
          <p:nvPr/>
        </p:nvGraphicFramePr>
        <p:xfrm>
          <a:off x="467544" y="3789040"/>
          <a:ext cx="8280921" cy="975360"/>
        </p:xfrm>
        <a:graphic>
          <a:graphicData uri="http://schemas.openxmlformats.org/drawingml/2006/table">
            <a:tbl>
              <a:tblPr/>
              <a:tblGrid>
                <a:gridCol w="3864429"/>
                <a:gridCol w="1104123"/>
                <a:gridCol w="1104123"/>
                <a:gridCol w="1104123"/>
                <a:gridCol w="1104123"/>
              </a:tblGrid>
              <a:tr h="161925">
                <a:tc>
                  <a:txBody>
                    <a:bodyPr/>
                    <a:lstStyle/>
                    <a:p>
                      <a:pPr algn="l" fontAlgn="ctr"/>
                      <a:r>
                        <a:rPr lang="en-US" sz="1600" b="1" i="0" u="none" strike="noStrike" dirty="0" smtClean="0">
                          <a:solidFill>
                            <a:schemeClr val="tx1"/>
                          </a:solidFill>
                          <a:latin typeface="Times New Roman" pitchFamily="18" charset="0"/>
                          <a:cs typeface="Times New Roman" pitchFamily="18" charset="0"/>
                        </a:rPr>
                        <a:t> </a:t>
                      </a:r>
                      <a:r>
                        <a:rPr lang="en-US" sz="1600" b="1" i="0" u="none" strike="noStrike" dirty="0" err="1" smtClean="0">
                          <a:solidFill>
                            <a:schemeClr val="tx1"/>
                          </a:solidFill>
                          <a:latin typeface="Times New Roman" pitchFamily="18" charset="0"/>
                          <a:cs typeface="Times New Roman" pitchFamily="18" charset="0"/>
                        </a:rPr>
                        <a:t>Wq</a:t>
                      </a:r>
                      <a:r>
                        <a:rPr lang="en-US" sz="1600" b="1" i="0" u="none" strike="noStrike" dirty="0" smtClean="0">
                          <a:solidFill>
                            <a:schemeClr val="tx1"/>
                          </a:solidFill>
                          <a:latin typeface="Times New Roman" pitchFamily="18" charset="0"/>
                          <a:cs typeface="Times New Roman" pitchFamily="18" charset="0"/>
                        </a:rPr>
                        <a:t> </a:t>
                      </a:r>
                      <a:r>
                        <a:rPr lang="en-US" sz="1600" b="1" i="0" u="none" strike="noStrike" dirty="0">
                          <a:solidFill>
                            <a:schemeClr val="tx1"/>
                          </a:solidFill>
                          <a:latin typeface="Times New Roman" pitchFamily="18" charset="0"/>
                          <a:cs typeface="Times New Roman" pitchFamily="18" charset="0"/>
                        </a:rPr>
                        <a:t>=queue throughput,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ctr"/>
                      <a:r>
                        <a:rPr lang="en-US" sz="1600" b="1" i="0" u="none" strike="noStrike" dirty="0" smtClean="0">
                          <a:solidFill>
                            <a:schemeClr val="tx1"/>
                          </a:solidFill>
                          <a:latin typeface="Times New Roman" pitchFamily="18" charset="0"/>
                          <a:cs typeface="Times New Roman" pitchFamily="18" charset="0"/>
                        </a:rPr>
                        <a:t> W </a:t>
                      </a:r>
                      <a:r>
                        <a:rPr lang="en-US" sz="1600" b="1" i="0" u="none" strike="noStrike" dirty="0">
                          <a:solidFill>
                            <a:schemeClr val="tx1"/>
                          </a:solidFill>
                          <a:latin typeface="Times New Roman" pitchFamily="18" charset="0"/>
                          <a:cs typeface="Times New Roman" pitchFamily="18" charset="0"/>
                        </a:rPr>
                        <a:t>= System Throughput, hr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1.46875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0.324377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0.458537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ctr"/>
                      <a:r>
                        <a:rPr lang="en-US" sz="1600" b="1" i="1" u="none" strike="noStrike" dirty="0" smtClean="0">
                          <a:solidFill>
                            <a:schemeClr val="tx1"/>
                          </a:solidFill>
                          <a:latin typeface="Times New Roman" pitchFamily="18" charset="0"/>
                          <a:cs typeface="Times New Roman" pitchFamily="18" charset="0"/>
                        </a:rPr>
                        <a:t> v*w</a:t>
                      </a:r>
                      <a:endParaRPr lang="en-US" sz="1600" b="1" i="1" u="none" strike="noStrike" dirty="0">
                        <a:solidFill>
                          <a:schemeClr val="tx1"/>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1.5625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0.345082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0.487805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925">
                <a:tc>
                  <a:txBody>
                    <a:bodyPr/>
                    <a:lstStyle/>
                    <a:p>
                      <a:pPr algn="l" fontAlgn="ctr"/>
                      <a:r>
                        <a:rPr lang="en-US" sz="1600" b="1" i="1" u="none" strike="noStrike" dirty="0" smtClean="0">
                          <a:solidFill>
                            <a:srgbClr val="0070C0"/>
                          </a:solidFill>
                          <a:latin typeface="Times New Roman" pitchFamily="18" charset="0"/>
                          <a:cs typeface="Times New Roman" pitchFamily="18" charset="0"/>
                        </a:rPr>
                        <a:t> W=</a:t>
                      </a:r>
                      <a:r>
                        <a:rPr lang="en-US" sz="1600" b="1" i="1" u="none" strike="noStrike" dirty="0" err="1" smtClean="0">
                          <a:solidFill>
                            <a:srgbClr val="0070C0"/>
                          </a:solidFill>
                          <a:latin typeface="Times New Roman" pitchFamily="18" charset="0"/>
                          <a:cs typeface="Times New Roman" pitchFamily="18" charset="0"/>
                        </a:rPr>
                        <a:t>Snw</a:t>
                      </a:r>
                      <a:r>
                        <a:rPr lang="en-US" sz="1600" b="1" i="1" u="none" strike="noStrike" dirty="0">
                          <a:solidFill>
                            <a:srgbClr val="0070C0"/>
                          </a:solidFill>
                          <a:latin typeface="Times New Roman" pitchFamily="18" charset="0"/>
                          <a:cs typeface="Times New Roman" pitchFamily="18" charset="0"/>
                        </a:rPr>
                        <a:t>, hr</a:t>
                      </a:r>
                      <a:r>
                        <a:rPr lang="en-US" sz="1600" b="0" i="1" u="none" strike="noStrike" dirty="0">
                          <a:solidFill>
                            <a:srgbClr val="0070C0"/>
                          </a:solidFill>
                          <a:latin typeface="Times New Roman" pitchFamily="18" charset="0"/>
                          <a:cs typeface="Times New Roman" pitchFamily="18" charset="0"/>
                        </a:rPr>
                        <a:t> </a:t>
                      </a:r>
                      <a:endParaRPr lang="en-US" sz="1600" b="1" i="1" u="none" strike="noStrike" dirty="0">
                        <a:solidFill>
                          <a:srgbClr val="0070C0"/>
                        </a:solidFill>
                        <a:latin typeface="Times New Roman" pitchFamily="18" charset="0"/>
                        <a:cs typeface="Times New Roman"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sz="1600" b="1" i="0" u="none" strike="noStrike" dirty="0">
                          <a:solidFill>
                            <a:srgbClr val="FF0000"/>
                          </a:solidFill>
                          <a:latin typeface="Times New Roman" pitchFamily="18" charset="0"/>
                          <a:cs typeface="Times New Roman" pitchFamily="18" charset="0"/>
                        </a:rPr>
                        <a:t>2.7954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67544" y="4221090"/>
          <a:ext cx="8208912" cy="2376262"/>
        </p:xfrm>
        <a:graphic>
          <a:graphicData uri="http://schemas.openxmlformats.org/drawingml/2006/table">
            <a:tbl>
              <a:tblPr/>
              <a:tblGrid>
                <a:gridCol w="1312007"/>
                <a:gridCol w="1356333"/>
                <a:gridCol w="1560225"/>
                <a:gridCol w="1560225"/>
                <a:gridCol w="1249952"/>
                <a:gridCol w="1170170"/>
              </a:tblGrid>
              <a:tr h="567466">
                <a:tc rowSpan="2">
                  <a:txBody>
                    <a:bodyPr/>
                    <a:lstStyle/>
                    <a:p>
                      <a:pPr algn="ctr" fontAlgn="b"/>
                      <a:r>
                        <a:rPr lang="en-US" sz="1600" b="0" i="0" u="none" strike="noStrike" dirty="0">
                          <a:latin typeface="Times New Roman"/>
                        </a:rPr>
                        <a:t>Product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b"/>
                      <a:r>
                        <a:rPr lang="en-US" sz="1600" b="0" i="0" u="none" strike="noStrike">
                          <a:latin typeface="Times New Roman"/>
                        </a:rPr>
                        <a:t>Demand / Week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b"/>
                      <a:r>
                        <a:rPr lang="en-US" sz="1600" b="0" i="0" u="none" strike="noStrike">
                          <a:latin typeface="Times New Roman"/>
                        </a:rPr>
                        <a:t>Routing Data [Centers, Process Time in hr]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301466">
                <a:tc vMerge="1">
                  <a:txBody>
                    <a:bodyPr/>
                    <a:lstStyle/>
                    <a:p>
                      <a:endParaRPr lang="en-US"/>
                    </a:p>
                  </a:txBody>
                  <a:tcPr/>
                </a:tc>
                <a:tc vMerge="1">
                  <a:txBody>
                    <a:bodyPr/>
                    <a:lstStyle/>
                    <a:p>
                      <a:endParaRPr lang="en-US"/>
                    </a:p>
                  </a:txBody>
                  <a:tcPr/>
                </a:tc>
                <a:tc>
                  <a:txBody>
                    <a:bodyPr/>
                    <a:lstStyle/>
                    <a:p>
                      <a:pPr algn="ctr" fontAlgn="b"/>
                      <a:r>
                        <a:rPr lang="en-US" sz="1600" b="0" i="0" u="none" strike="noStrike" dirty="0">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1466">
                <a:tc>
                  <a:txBody>
                    <a:bodyPr/>
                    <a:lstStyle/>
                    <a:p>
                      <a:pPr algn="ctr" fontAlgn="b"/>
                      <a:r>
                        <a:rPr lang="en-US" sz="1600" b="0" i="0" u="none" strike="noStrike">
                          <a:latin typeface="Times New Roman"/>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a:rPr>
                        <a:t>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a:rPr>
                        <a:t>C3, 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a:rPr>
                        <a:t>C2, 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a:rPr>
                        <a:t>C1, 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a:rPr>
                        <a:t>C4, 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1466">
                <a:tc>
                  <a:txBody>
                    <a:bodyPr/>
                    <a:lstStyle/>
                    <a:p>
                      <a:pPr algn="ctr" fontAlgn="b"/>
                      <a:r>
                        <a:rPr lang="en-US" sz="1600" b="0" i="0" u="none" strike="noStrike">
                          <a:latin typeface="Times New Roman"/>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a:rPr>
                        <a:t>C4, 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a:rPr>
                        <a:t>C1, 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a:rPr>
                        <a:t>C3, 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1466">
                <a:tc>
                  <a:txBody>
                    <a:bodyPr/>
                    <a:lstStyle/>
                    <a:p>
                      <a:pPr algn="ctr" fontAlgn="b"/>
                      <a:r>
                        <a:rPr lang="en-US" sz="1600" b="0" i="0" u="none" strike="noStrike">
                          <a:latin typeface="Times New Roman"/>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a:rPr>
                        <a:t>C4, 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a:rPr>
                        <a:t>C3, 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a:rPr>
                        <a:t>C1, 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1466">
                <a:tc>
                  <a:txBody>
                    <a:bodyPr/>
                    <a:lstStyle/>
                    <a:p>
                      <a:pPr algn="ctr" fontAlgn="b"/>
                      <a:r>
                        <a:rPr lang="en-US" sz="1600" b="0" i="0" u="none" strike="noStrike">
                          <a:latin typeface="Times New Roman"/>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a:rPr>
                        <a:t>C3, 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a:rPr>
                        <a:t>C2, 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a:rPr>
                        <a:t>C1, 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1466">
                <a:tc>
                  <a:txBody>
                    <a:bodyPr/>
                    <a:lstStyle/>
                    <a:p>
                      <a:pPr algn="ctr" fontAlgn="b"/>
                      <a:r>
                        <a:rPr lang="en-US" sz="1600" b="0" i="0" u="none" strike="noStrike">
                          <a:latin typeface="Times New Roman"/>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a:rPr>
                        <a:t>C3, 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a:rPr>
                        <a:t>C2, 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latin typeface="Times New Roman"/>
                        </a:rPr>
                        <a:t>C1, 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latin typeface="Times New Roman"/>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#2</a:t>
            </a:r>
          </a:p>
        </p:txBody>
      </p:sp>
      <p:sp>
        <p:nvSpPr>
          <p:cNvPr id="7" name="Text Box 66"/>
          <p:cNvSpPr txBox="1">
            <a:spLocks noChangeArrowheads="1"/>
          </p:cNvSpPr>
          <p:nvPr/>
        </p:nvSpPr>
        <p:spPr bwMode="auto">
          <a:xfrm>
            <a:off x="467544" y="1556792"/>
            <a:ext cx="8208912" cy="2520280"/>
          </a:xfrm>
          <a:prstGeom prst="rect">
            <a:avLst/>
          </a:prstGeom>
          <a:solidFill>
            <a:srgbClr val="FFFFFF"/>
          </a:solidFill>
          <a:ln w="9525">
            <a:solidFill>
              <a:srgbClr val="000000"/>
            </a:solidFill>
            <a:miter lim="800000"/>
            <a:headEnd/>
            <a:tailEnd/>
          </a:ln>
        </p:spPr>
        <p:txBody>
          <a:bodyPr wrap="square" lIns="36576" tIns="27432"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600" b="1" i="0" u="none" strike="noStrike" baseline="0" dirty="0">
                <a:solidFill>
                  <a:srgbClr val="FF0000"/>
                </a:solidFill>
                <a:latin typeface="Times New Roman" pitchFamily="18" charset="0"/>
                <a:cs typeface="Times New Roman" pitchFamily="18" charset="0"/>
              </a:rPr>
              <a:t>Question </a:t>
            </a:r>
            <a:r>
              <a:rPr lang="en-US" sz="1600" b="1" i="0" u="none" strike="noStrike" baseline="0" dirty="0" smtClean="0">
                <a:solidFill>
                  <a:srgbClr val="FF0000"/>
                </a:solidFill>
                <a:latin typeface="Times New Roman" pitchFamily="18" charset="0"/>
                <a:cs typeface="Times New Roman" pitchFamily="18" charset="0"/>
              </a:rPr>
              <a:t>2</a:t>
            </a:r>
            <a:endParaRPr lang="en-US" sz="1600" b="0" i="0" u="none" strike="noStrike" baseline="0" dirty="0">
              <a:solidFill>
                <a:srgbClr val="FF0000"/>
              </a:solidFill>
              <a:latin typeface="Times New Roman" pitchFamily="18" charset="0"/>
              <a:cs typeface="Times New Roman" pitchFamily="18" charset="0"/>
            </a:endParaRPr>
          </a:p>
          <a:p>
            <a:pPr algn="l" rtl="0">
              <a:defRPr sz="1000"/>
            </a:pPr>
            <a:r>
              <a:rPr lang="en-US" sz="1600" b="0" i="0" u="none" strike="noStrike" baseline="0" dirty="0">
                <a:solidFill>
                  <a:srgbClr val="000000"/>
                </a:solidFill>
                <a:latin typeface="Times New Roman" pitchFamily="18" charset="0"/>
                <a:cs typeface="Times New Roman" pitchFamily="18" charset="0"/>
              </a:rPr>
              <a:t>Five parts are processed using four machining centers (C1, C2, C3, and C4) as indicated in Table (1).</a:t>
            </a:r>
          </a:p>
          <a:p>
            <a:pPr algn="l" rtl="0">
              <a:defRPr sz="1000"/>
            </a:pPr>
            <a:r>
              <a:rPr lang="en-US" sz="1600" b="0" i="0" u="none" strike="noStrike" baseline="0" dirty="0">
                <a:solidFill>
                  <a:srgbClr val="000000"/>
                </a:solidFill>
                <a:latin typeface="Times New Roman" pitchFamily="18" charset="0"/>
                <a:cs typeface="Times New Roman" pitchFamily="18" charset="0"/>
              </a:rPr>
              <a:t>(a) Determine the effective arrival rate at each center.</a:t>
            </a:r>
          </a:p>
          <a:p>
            <a:pPr algn="l" rtl="0">
              <a:defRPr sz="1000"/>
            </a:pPr>
            <a:r>
              <a:rPr lang="en-US" sz="1600" b="0" i="0" u="none" strike="noStrike" baseline="0" dirty="0">
                <a:solidFill>
                  <a:srgbClr val="000000"/>
                </a:solidFill>
                <a:latin typeface="Times New Roman" pitchFamily="18" charset="0"/>
                <a:cs typeface="Times New Roman" pitchFamily="18" charset="0"/>
              </a:rPr>
              <a:t>(b) Determine the average processing time at each center.</a:t>
            </a:r>
          </a:p>
          <a:p>
            <a:pPr algn="l" rtl="0">
              <a:defRPr sz="1000"/>
            </a:pPr>
            <a:r>
              <a:rPr lang="en-US" sz="1600" b="0" i="0" u="none" strike="noStrike" baseline="0" dirty="0">
                <a:solidFill>
                  <a:srgbClr val="000000"/>
                </a:solidFill>
                <a:latin typeface="Times New Roman" pitchFamily="18" charset="0"/>
                <a:cs typeface="Times New Roman" pitchFamily="18" charset="0"/>
              </a:rPr>
              <a:t>(c) Determine number of machines in each center</a:t>
            </a:r>
          </a:p>
          <a:p>
            <a:pPr algn="l" rtl="0">
              <a:defRPr sz="1000"/>
            </a:pPr>
            <a:r>
              <a:rPr lang="en-US" sz="1600" b="0" i="0" u="none" strike="noStrike" baseline="0" dirty="0">
                <a:solidFill>
                  <a:srgbClr val="000000"/>
                </a:solidFill>
                <a:latin typeface="Times New Roman" pitchFamily="18" charset="0"/>
                <a:cs typeface="Times New Roman" pitchFamily="18" charset="0"/>
              </a:rPr>
              <a:t>(d) Find the average number of jobs in process.</a:t>
            </a:r>
          </a:p>
          <a:p>
            <a:pPr algn="l" rtl="0">
              <a:defRPr sz="1000"/>
            </a:pPr>
            <a:r>
              <a:rPr lang="en-US" sz="1600" b="0" i="0" u="none" strike="noStrike" baseline="0" dirty="0">
                <a:solidFill>
                  <a:srgbClr val="000000"/>
                </a:solidFill>
                <a:latin typeface="Times New Roman" pitchFamily="18" charset="0"/>
                <a:cs typeface="Times New Roman" pitchFamily="18" charset="0"/>
              </a:rPr>
              <a:t>(e) Find the throughput time for each parts.</a:t>
            </a:r>
          </a:p>
          <a:p>
            <a:pPr algn="l" rtl="0">
              <a:defRPr sz="1000"/>
            </a:pPr>
            <a:endParaRPr lang="en-US" sz="1000" b="0" i="0" u="none" strike="noStrike" baseline="0" dirty="0">
              <a:solidFill>
                <a:srgbClr val="000000"/>
              </a:solidFill>
              <a:latin typeface="Arial"/>
              <a:cs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1" name="Content Placeholder 240"/>
          <p:cNvGraphicFramePr>
            <a:graphicFrameLocks noGrp="1"/>
          </p:cNvGraphicFramePr>
          <p:nvPr>
            <p:ph idx="1"/>
          </p:nvPr>
        </p:nvGraphicFramePr>
        <p:xfrm>
          <a:off x="467544" y="1556792"/>
          <a:ext cx="8280920" cy="2194560"/>
        </p:xfrm>
        <a:graphic>
          <a:graphicData uri="http://schemas.openxmlformats.org/drawingml/2006/table">
            <a:tbl>
              <a:tblPr/>
              <a:tblGrid>
                <a:gridCol w="1628510"/>
                <a:gridCol w="1873318"/>
                <a:gridCol w="1873318"/>
                <a:gridCol w="1500785"/>
                <a:gridCol w="1404989"/>
              </a:tblGrid>
              <a:tr h="171450">
                <a:tc gridSpan="5">
                  <a:txBody>
                    <a:bodyPr/>
                    <a:lstStyle/>
                    <a:p>
                      <a:pPr algn="just" rtl="0" fontAlgn="ctr"/>
                      <a:r>
                        <a:rPr lang="en-US" sz="1600" b="1" i="0" u="none" strike="noStrike" dirty="0" smtClean="0">
                          <a:solidFill>
                            <a:srgbClr val="0000FF"/>
                          </a:solidFill>
                          <a:latin typeface="Times New Roman" pitchFamily="18" charset="0"/>
                          <a:cs typeface="Times New Roman" pitchFamily="18" charset="0"/>
                        </a:rPr>
                        <a:t> a- </a:t>
                      </a:r>
                      <a:r>
                        <a:rPr lang="en-US" sz="1600" b="1" i="0" u="none" strike="noStrike" dirty="0">
                          <a:solidFill>
                            <a:srgbClr val="0000FF"/>
                          </a:solidFill>
                          <a:latin typeface="Times New Roman" pitchFamily="18" charset="0"/>
                          <a:cs typeface="Times New Roman" pitchFamily="18" charset="0"/>
                        </a:rPr>
                        <a:t>Calculate Arrival Rate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1450">
                <a:tc rowSpan="2">
                  <a:txBody>
                    <a:bodyPr/>
                    <a:lstStyle/>
                    <a:p>
                      <a:pPr algn="ctr" rtl="0" fontAlgn="ctr"/>
                      <a:r>
                        <a:rPr lang="en-US" sz="1600" b="0" i="0" u="none" strike="noStrike" dirty="0">
                          <a:solidFill>
                            <a:srgbClr val="000000"/>
                          </a:solidFill>
                          <a:latin typeface="Times New Roman" pitchFamily="18" charset="0"/>
                          <a:cs typeface="Times New Roman" pitchFamily="18" charset="0"/>
                        </a:rPr>
                        <a:t>Product, (</a:t>
                      </a:r>
                      <a:r>
                        <a:rPr lang="en-US" sz="1600" b="0" i="0" u="none" strike="noStrike" dirty="0" err="1">
                          <a:solidFill>
                            <a:srgbClr val="000000"/>
                          </a:solidFill>
                          <a:latin typeface="Times New Roman" pitchFamily="18" charset="0"/>
                          <a:cs typeface="Times New Roman" pitchFamily="18" charset="0"/>
                        </a:rPr>
                        <a:t>i</a:t>
                      </a:r>
                      <a:r>
                        <a:rPr lang="en-US" sz="1600" b="0" i="0" u="none" strike="noStrike" dirty="0">
                          <a:solidFill>
                            <a:srgbClr val="000000"/>
                          </a:solidFill>
                          <a:latin typeface="Times New Roman" pitchFamily="18" charset="0"/>
                          <a:cs typeface="Times New Roman" pitchFamily="18" charset="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rtl="0" fontAlgn="ctr"/>
                      <a:r>
                        <a:rPr lang="en-US" sz="1600" b="0" i="0" u="none" strike="noStrike" dirty="0">
                          <a:solidFill>
                            <a:srgbClr val="000000"/>
                          </a:solidFill>
                          <a:latin typeface="Times New Roman" pitchFamily="18" charset="0"/>
                          <a:cs typeface="Times New Roman" pitchFamily="18" charset="0"/>
                        </a:rPr>
                        <a:t>Effective arrival Rate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209550">
                <a:tc vMerge="1">
                  <a:txBody>
                    <a:bodyPr/>
                    <a:lstStyle/>
                    <a:p>
                      <a:endParaRPr lang="en-US"/>
                    </a:p>
                  </a:txBody>
                  <a:tcPr/>
                </a:tc>
                <a:tc>
                  <a:txBody>
                    <a:bodyPr/>
                    <a:lstStyle/>
                    <a:p>
                      <a:pPr algn="ctr" rtl="0" fontAlgn="ctr"/>
                      <a:r>
                        <a:rPr lang="el-GR" sz="1600" b="0" i="1" u="none" strike="noStrike" dirty="0" smtClean="0">
                          <a:latin typeface="Times New Roman" pitchFamily="18" charset="0"/>
                          <a:cs typeface="Times New Roman" pitchFamily="18" charset="0"/>
                        </a:rPr>
                        <a:t>λ</a:t>
                      </a:r>
                      <a:r>
                        <a:rPr lang="en-US" sz="1600" b="0" i="0" u="none" strike="noStrike" dirty="0" smtClean="0">
                          <a:solidFill>
                            <a:srgbClr val="000000"/>
                          </a:solidFill>
                          <a:latin typeface="Times New Roman" pitchFamily="18" charset="0"/>
                          <a:cs typeface="Times New Roman" pitchFamily="18" charset="0"/>
                        </a:rPr>
                        <a:t>’ </a:t>
                      </a:r>
                      <a:r>
                        <a:rPr lang="en-US" sz="1600" b="0" i="0" u="none" strike="noStrike" baseline="-25000" dirty="0">
                          <a:solidFill>
                            <a:srgbClr val="000000"/>
                          </a:solidFill>
                          <a:latin typeface="Times New Roman" pitchFamily="18" charset="0"/>
                          <a:cs typeface="Times New Roman" pitchFamily="18" charset="0"/>
                        </a:rPr>
                        <a:t>C1</a:t>
                      </a:r>
                      <a:endParaRPr lang="en-US" sz="1600" b="0" i="0" u="none" strike="noStrike" dirty="0">
                        <a:solidFill>
                          <a:srgbClr val="000000"/>
                        </a:solidFill>
                        <a:latin typeface="Times New Roman" pitchFamily="18" charset="0"/>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l-GR" sz="1600" b="0" i="1" u="none" strike="noStrike" dirty="0" smtClean="0">
                          <a:latin typeface="Times New Roman" pitchFamily="18" charset="0"/>
                          <a:cs typeface="Times New Roman" pitchFamily="18" charset="0"/>
                        </a:rPr>
                        <a:t>λ</a:t>
                      </a:r>
                      <a:r>
                        <a:rPr lang="en-US" sz="1600" b="0" i="0" u="none" strike="noStrike" dirty="0" smtClean="0">
                          <a:solidFill>
                            <a:srgbClr val="000000"/>
                          </a:solidFill>
                          <a:latin typeface="Times New Roman" pitchFamily="18" charset="0"/>
                          <a:cs typeface="Times New Roman" pitchFamily="18" charset="0"/>
                        </a:rPr>
                        <a:t>’ </a:t>
                      </a:r>
                      <a:r>
                        <a:rPr lang="en-US" sz="1600" b="0" i="0" u="none" strike="noStrike" baseline="-25000" dirty="0">
                          <a:solidFill>
                            <a:srgbClr val="000000"/>
                          </a:solidFill>
                          <a:latin typeface="Times New Roman" pitchFamily="18" charset="0"/>
                          <a:cs typeface="Times New Roman" pitchFamily="18" charset="0"/>
                        </a:rPr>
                        <a:t>C2</a:t>
                      </a:r>
                      <a:endParaRPr lang="en-US" sz="1600" b="0" i="0" u="none" strike="noStrike" dirty="0">
                        <a:solidFill>
                          <a:srgbClr val="000000"/>
                        </a:solidFill>
                        <a:latin typeface="Times New Roman" pitchFamily="18" charset="0"/>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l-GR" sz="1600" b="0" i="1" u="none" strike="noStrike" dirty="0" smtClean="0">
                          <a:latin typeface="Times New Roman" pitchFamily="18" charset="0"/>
                          <a:cs typeface="Times New Roman" pitchFamily="18" charset="0"/>
                        </a:rPr>
                        <a:t>λ</a:t>
                      </a:r>
                      <a:r>
                        <a:rPr lang="en-US" sz="1600" b="0" i="0" u="none" strike="noStrike" dirty="0" smtClean="0">
                          <a:solidFill>
                            <a:srgbClr val="000000"/>
                          </a:solidFill>
                          <a:latin typeface="Times New Roman" pitchFamily="18" charset="0"/>
                          <a:cs typeface="Times New Roman" pitchFamily="18" charset="0"/>
                        </a:rPr>
                        <a:t>’ </a:t>
                      </a:r>
                      <a:r>
                        <a:rPr lang="en-US" sz="1600" b="0" i="0" u="none" strike="noStrike" baseline="-25000" dirty="0">
                          <a:solidFill>
                            <a:srgbClr val="000000"/>
                          </a:solidFill>
                          <a:latin typeface="Times New Roman" pitchFamily="18" charset="0"/>
                          <a:cs typeface="Times New Roman" pitchFamily="18" charset="0"/>
                        </a:rPr>
                        <a:t>C3</a:t>
                      </a:r>
                      <a:endParaRPr lang="en-US" sz="1600" b="0" i="0" u="none" strike="noStrike" dirty="0">
                        <a:solidFill>
                          <a:srgbClr val="000000"/>
                        </a:solidFill>
                        <a:latin typeface="Times New Roman" pitchFamily="18" charset="0"/>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l-GR" sz="1600" b="0" i="1" u="none" strike="noStrike" dirty="0" smtClean="0">
                          <a:latin typeface="Times New Roman" pitchFamily="18" charset="0"/>
                          <a:cs typeface="Times New Roman" pitchFamily="18" charset="0"/>
                        </a:rPr>
                        <a:t>λ</a:t>
                      </a:r>
                      <a:r>
                        <a:rPr lang="en-US" sz="1600" b="0" i="0" u="none" strike="noStrike" dirty="0" smtClean="0">
                          <a:solidFill>
                            <a:srgbClr val="000000"/>
                          </a:solidFill>
                          <a:latin typeface="Times New Roman" pitchFamily="18" charset="0"/>
                          <a:cs typeface="Times New Roman" pitchFamily="18" charset="0"/>
                        </a:rPr>
                        <a:t>’ </a:t>
                      </a:r>
                      <a:r>
                        <a:rPr lang="en-US" sz="1600" b="0" i="0" u="none" strike="noStrike" baseline="-25000" dirty="0">
                          <a:solidFill>
                            <a:srgbClr val="000000"/>
                          </a:solidFill>
                          <a:latin typeface="Times New Roman" pitchFamily="18" charset="0"/>
                          <a:cs typeface="Times New Roman" pitchFamily="18" charset="0"/>
                        </a:rPr>
                        <a:t>C4</a:t>
                      </a:r>
                      <a:endParaRPr lang="en-US" sz="1600" b="0" i="0" u="none" strike="noStrike" dirty="0">
                        <a:solidFill>
                          <a:srgbClr val="000000"/>
                        </a:solidFill>
                        <a:latin typeface="Times New Roman" pitchFamily="18" charset="0"/>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lgn="ctr" rtl="0" fontAlgn="ctr"/>
                      <a:r>
                        <a:rPr lang="en-US" sz="1600" b="0"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lgn="ctr" rtl="0" fontAlgn="ctr"/>
                      <a:r>
                        <a:rPr lang="en-US" sz="1600" b="0" i="0" u="none" strike="noStrike">
                          <a:solidFill>
                            <a:srgbClr val="000000"/>
                          </a:solidFill>
                          <a:latin typeface="Times New Roman" pitchFamily="18" charset="0"/>
                          <a:cs typeface="Times New Roman" pitchFamily="18"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lgn="ctr" rtl="0" fontAlgn="ctr"/>
                      <a:r>
                        <a:rPr lang="en-US" sz="1600" b="0" i="0" u="none" strike="noStrike">
                          <a:solidFill>
                            <a:srgbClr val="000000"/>
                          </a:solidFill>
                          <a:latin typeface="Times New Roman" pitchFamily="18" charset="0"/>
                          <a:cs typeface="Times New Roman" pitchFamily="18"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lgn="ctr" rtl="0" fontAlgn="ctr"/>
                      <a:r>
                        <a:rPr lang="en-US" sz="1600" b="0" i="0" u="none" strike="noStrike">
                          <a:solidFill>
                            <a:srgbClr val="000000"/>
                          </a:solidFill>
                          <a:latin typeface="Times New Roman" pitchFamily="18" charset="0"/>
                          <a:cs typeface="Times New Roman" pitchFamily="18"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lgn="ctr" rtl="0" fontAlgn="ctr"/>
                      <a:r>
                        <a:rPr lang="en-US" sz="1600" b="0" i="0" u="none" strike="noStrike">
                          <a:solidFill>
                            <a:srgbClr val="000000"/>
                          </a:solidFill>
                          <a:latin typeface="Times New Roman" pitchFamily="18" charset="0"/>
                          <a:cs typeface="Times New Roman" pitchFamily="18"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lgn="ctr" rtl="0" fontAlgn="ctr"/>
                      <a:r>
                        <a:rPr lang="en-US" sz="1600" b="0" i="0" u="none" strike="noStrike" dirty="0">
                          <a:solidFill>
                            <a:srgbClr val="000000"/>
                          </a:solidFill>
                          <a:latin typeface="Times New Roman" pitchFamily="18" charset="0"/>
                          <a:cs typeface="Times New Roman" pitchFamily="18" charset="0"/>
                        </a:rPr>
                        <a:t>Sum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FF"/>
                          </a:solidFill>
                          <a:latin typeface="Times New Roman" pitchFamily="18" charset="0"/>
                          <a:cs typeface="Times New Roman" pitchFamily="18" charset="0"/>
                        </a:rPr>
                        <a:t>49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FF"/>
                          </a:solidFill>
                          <a:latin typeface="Times New Roman" pitchFamily="18" charset="0"/>
                          <a:cs typeface="Times New Roman" pitchFamily="18" charset="0"/>
                        </a:rPr>
                        <a:t>33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FF"/>
                          </a:solidFill>
                          <a:latin typeface="Times New Roman" pitchFamily="18" charset="0"/>
                          <a:cs typeface="Times New Roman" pitchFamily="18" charset="0"/>
                        </a:rPr>
                        <a:t>49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FF"/>
                          </a:solidFill>
                          <a:latin typeface="Times New Roman" pitchFamily="18" charset="0"/>
                          <a:cs typeface="Times New Roman" pitchFamily="18" charset="0"/>
                        </a:rPr>
                        <a:t>31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#2 </a:t>
            </a:r>
            <a:r>
              <a:rPr lang="en-US" sz="2800" b="1" dirty="0" smtClean="0">
                <a:solidFill>
                  <a:srgbClr val="FF0000"/>
                </a:solidFill>
              </a:rPr>
              <a:t>Solution</a:t>
            </a:r>
          </a:p>
        </p:txBody>
      </p:sp>
      <p:graphicFrame>
        <p:nvGraphicFramePr>
          <p:cNvPr id="5" name="Table 4"/>
          <p:cNvGraphicFramePr>
            <a:graphicFrameLocks noGrp="1"/>
          </p:cNvGraphicFramePr>
          <p:nvPr/>
        </p:nvGraphicFramePr>
        <p:xfrm>
          <a:off x="467544" y="4077072"/>
          <a:ext cx="8280919" cy="2448273"/>
        </p:xfrm>
        <a:graphic>
          <a:graphicData uri="http://schemas.openxmlformats.org/drawingml/2006/table">
            <a:tbl>
              <a:tblPr/>
              <a:tblGrid>
                <a:gridCol w="1671735"/>
                <a:gridCol w="1710613"/>
                <a:gridCol w="1788369"/>
                <a:gridCol w="1555101"/>
                <a:gridCol w="1555101"/>
              </a:tblGrid>
              <a:tr h="297763">
                <a:tc gridSpan="5">
                  <a:txBody>
                    <a:bodyPr/>
                    <a:lstStyle/>
                    <a:p>
                      <a:pPr algn="ctr" fontAlgn="ctr"/>
                      <a:r>
                        <a:rPr lang="en-US" sz="1600" b="0" i="0" u="none" strike="noStrike" dirty="0">
                          <a:latin typeface="Times New Roman" pitchFamily="18" charset="0"/>
                          <a:cs typeface="Times New Roman" pitchFamily="18" charset="0"/>
                        </a:rPr>
                        <a:t>Process time data, </a:t>
                      </a:r>
                      <a:r>
                        <a:rPr lang="en-US" sz="1600" b="0" i="0" u="none" strike="noStrike" dirty="0" err="1">
                          <a:latin typeface="Times New Roman" pitchFamily="18" charset="0"/>
                          <a:cs typeface="Times New Roman" pitchFamily="18" charset="0"/>
                        </a:rPr>
                        <a:t>Tp</a:t>
                      </a:r>
                      <a:r>
                        <a:rPr lang="en-US" sz="1600" b="0" i="0" u="none" strike="noStrike" dirty="0">
                          <a:latin typeface="Times New Roman" pitchFamily="18" charset="0"/>
                          <a:cs typeface="Times New Roman" pitchFamily="18" charset="0"/>
                        </a:rPr>
                        <a:t> , Hr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7763">
                <a:tc rowSpan="2">
                  <a:txBody>
                    <a:bodyPr/>
                    <a:lstStyle/>
                    <a:p>
                      <a:pPr algn="ctr" rtl="0" fontAlgn="ctr"/>
                      <a:r>
                        <a:rPr lang="en-US" sz="1600" b="0" i="0" u="none" strike="noStrike">
                          <a:solidFill>
                            <a:srgbClr val="000000"/>
                          </a:solidFill>
                          <a:latin typeface="Times New Roman" pitchFamily="18" charset="0"/>
                          <a:cs typeface="Times New Roman" pitchFamily="18" charset="0"/>
                        </a:rPr>
                        <a:t>Product,(i)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sz="1600" b="0" i="0" u="none" strike="noStrike">
                          <a:latin typeface="Times New Roman" pitchFamily="18" charset="0"/>
                          <a:cs typeface="Times New Roman" pitchFamily="18" charset="0"/>
                        </a:rPr>
                        <a:t>Machine centers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363932">
                <a:tc vMerge="1">
                  <a:txBody>
                    <a:bodyPr/>
                    <a:lstStyle/>
                    <a:p>
                      <a:endParaRPr lang="en-US"/>
                    </a:p>
                  </a:txBody>
                  <a:tcPr/>
                </a:tc>
                <a:tc>
                  <a:txBody>
                    <a:bodyPr/>
                    <a:lstStyle/>
                    <a:p>
                      <a:pPr algn="ctr" fontAlgn="ctr"/>
                      <a:r>
                        <a:rPr lang="en-US" sz="1600" b="0" i="0" u="none" strike="noStrike">
                          <a:latin typeface="Times New Roman" pitchFamily="18" charset="0"/>
                          <a:cs typeface="Times New Roman" pitchFamily="18" charset="0"/>
                        </a:rPr>
                        <a:t>C1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C2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C3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C4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7763">
                <a:tc>
                  <a:txBody>
                    <a:bodyPr/>
                    <a:lstStyle/>
                    <a:p>
                      <a:pPr algn="ctr" rtl="0" fontAlgn="ctr"/>
                      <a:r>
                        <a:rPr lang="en-US" sz="1600" b="0" i="0" u="none" strike="noStrike">
                          <a:solidFill>
                            <a:srgbClr val="000000"/>
                          </a:solidFill>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7763">
                <a:tc>
                  <a:txBody>
                    <a:bodyPr/>
                    <a:lstStyle/>
                    <a:p>
                      <a:pPr algn="ctr" rtl="0" fontAlgn="ctr"/>
                      <a:r>
                        <a:rPr lang="en-US" sz="1600" b="0" i="0" u="none" strike="noStrike">
                          <a:solidFill>
                            <a:srgbClr val="000000"/>
                          </a:solidFill>
                          <a:latin typeface="Times New Roman" pitchFamily="18" charset="0"/>
                          <a:cs typeface="Times New Roman" pitchFamily="18"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7763">
                <a:tc>
                  <a:txBody>
                    <a:bodyPr/>
                    <a:lstStyle/>
                    <a:p>
                      <a:pPr algn="ctr" rtl="0" fontAlgn="ctr"/>
                      <a:r>
                        <a:rPr lang="en-US" sz="1600" b="0" i="0" u="none" strike="noStrike">
                          <a:solidFill>
                            <a:srgbClr val="000000"/>
                          </a:solidFill>
                          <a:latin typeface="Times New Roman" pitchFamily="18" charset="0"/>
                          <a:cs typeface="Times New Roman" pitchFamily="18"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7763">
                <a:tc>
                  <a:txBody>
                    <a:bodyPr/>
                    <a:lstStyle/>
                    <a:p>
                      <a:pPr algn="ctr" rtl="0" fontAlgn="ctr"/>
                      <a:r>
                        <a:rPr lang="en-US" sz="1600" b="0" i="0" u="none" strike="noStrike">
                          <a:solidFill>
                            <a:srgbClr val="000000"/>
                          </a:solidFill>
                          <a:latin typeface="Times New Roman" pitchFamily="18" charset="0"/>
                          <a:cs typeface="Times New Roman" pitchFamily="18"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7763">
                <a:tc>
                  <a:txBody>
                    <a:bodyPr/>
                    <a:lstStyle/>
                    <a:p>
                      <a:pPr algn="ctr" rtl="0" fontAlgn="ctr"/>
                      <a:r>
                        <a:rPr lang="en-US" sz="1600" b="0" i="0" u="none" strike="noStrike">
                          <a:solidFill>
                            <a:srgbClr val="000000"/>
                          </a:solidFill>
                          <a:latin typeface="Times New Roman" pitchFamily="18" charset="0"/>
                          <a:cs typeface="Times New Roman" pitchFamily="18"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67544" y="4437112"/>
          <a:ext cx="8352927" cy="2088231"/>
        </p:xfrm>
        <a:graphic>
          <a:graphicData uri="http://schemas.openxmlformats.org/drawingml/2006/table">
            <a:tbl>
              <a:tblPr/>
              <a:tblGrid>
                <a:gridCol w="877058"/>
                <a:gridCol w="912856"/>
                <a:gridCol w="787561"/>
                <a:gridCol w="1038150"/>
                <a:gridCol w="841259"/>
                <a:gridCol w="787561"/>
                <a:gridCol w="715965"/>
                <a:gridCol w="769663"/>
                <a:gridCol w="787561"/>
                <a:gridCol w="835293"/>
              </a:tblGrid>
              <a:tr h="339945">
                <a:tc gridSpan="4">
                  <a:txBody>
                    <a:bodyPr/>
                    <a:lstStyle/>
                    <a:p>
                      <a:pPr algn="l" fontAlgn="b"/>
                      <a:r>
                        <a:rPr lang="en-US" sz="1600" b="1" i="0" u="sng" strike="noStrike" dirty="0">
                          <a:solidFill>
                            <a:srgbClr val="0000FF"/>
                          </a:solidFill>
                          <a:latin typeface="Times New Roman" pitchFamily="18" charset="0"/>
                          <a:cs typeface="Times New Roman" pitchFamily="18" charset="0"/>
                        </a:rPr>
                        <a:t>c) Number of machines</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a:noFill/>
                    </a:lnB>
                  </a:tcPr>
                </a:tc>
              </a:tr>
              <a:tr h="291381">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600" b="0" i="0" u="none" strike="noStrike">
                        <a:latin typeface="Times New Roman" pitchFamily="18" charset="0"/>
                        <a:cs typeface="Times New Roman" pitchFamily="18"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r>
              <a:tr h="291381">
                <a:tc>
                  <a:txBody>
                    <a:bodyPr/>
                    <a:lstStyle/>
                    <a:p>
                      <a:pPr algn="ctr" rtl="0" fontAlgn="ctr"/>
                      <a:r>
                        <a:rPr lang="en-US" sz="1600" b="0" i="0" u="none" strike="noStrike">
                          <a:solidFill>
                            <a:srgbClr val="000000"/>
                          </a:solidFill>
                          <a:latin typeface="Times New Roman" pitchFamily="18" charset="0"/>
                          <a:cs typeface="Times New Roman" pitchFamily="18" charset="0"/>
                        </a:rPr>
                        <a:t>Station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l-GR" sz="1600" b="0" i="1" u="none" strike="noStrike" dirty="0" smtClean="0">
                          <a:latin typeface="Times New Roman" pitchFamily="18" charset="0"/>
                          <a:cs typeface="Times New Roman" pitchFamily="18" charset="0"/>
                        </a:rPr>
                        <a:t>λ</a:t>
                      </a:r>
                      <a:r>
                        <a:rPr lang="en-US" sz="1600" b="1" i="0" u="none" strike="noStrike" dirty="0" smtClean="0">
                          <a:solidFill>
                            <a:srgbClr val="FF3300"/>
                          </a:solidFill>
                          <a:latin typeface="Times New Roman" pitchFamily="18" charset="0"/>
                          <a:cs typeface="Times New Roman" pitchFamily="18" charset="0"/>
                        </a:rPr>
                        <a:t> </a:t>
                      </a:r>
                      <a:endParaRPr lang="en-US" sz="1600" b="1" i="0" u="none" strike="noStrike" dirty="0">
                        <a:solidFill>
                          <a:srgbClr val="FF3300"/>
                        </a:solidFill>
                        <a:latin typeface="Times New Roman" pitchFamily="18" charset="0"/>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FF0000"/>
                          </a:solidFill>
                          <a:latin typeface="Times New Roman" pitchFamily="18" charset="0"/>
                          <a:cs typeface="Times New Roman" pitchFamily="18" charset="0"/>
                        </a:rPr>
                        <a:t>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FF3300"/>
                          </a:solidFill>
                          <a:latin typeface="Times New Roman" pitchFamily="18" charset="0"/>
                          <a:cs typeface="Times New Roman" pitchFamily="18" charset="0"/>
                        </a:rPr>
                        <a:t>M(c)=</a:t>
                      </a:r>
                      <a:r>
                        <a:rPr lang="en-US" sz="1600" b="1" i="0" u="none" strike="noStrike">
                          <a:solidFill>
                            <a:srgbClr val="FF0000"/>
                          </a:solidFill>
                          <a:latin typeface="Times New Roman" pitchFamily="18" charset="0"/>
                          <a:cs typeface="Times New Roman" pitchFamily="18" charset="0"/>
                        </a:rPr>
                        <a:t>l/</a:t>
                      </a:r>
                      <a:r>
                        <a:rPr lang="el-GR" sz="1600" b="1" i="0" u="none" strike="noStrike">
                          <a:solidFill>
                            <a:srgbClr val="FF0000"/>
                          </a:solidFill>
                          <a:latin typeface="Times New Roman" pitchFamily="18" charset="0"/>
                          <a:cs typeface="Times New Roman" pitchFamily="18" charset="0"/>
                        </a:rPr>
                        <a:t>μ</a:t>
                      </a:r>
                      <a:endParaRPr lang="el-GR" sz="1600" b="1" i="0" u="none" strike="noStrike">
                        <a:solidFill>
                          <a:srgbClr val="FF3300"/>
                        </a:solidFill>
                        <a:latin typeface="Times New Roman" pitchFamily="18" charset="0"/>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FF3300"/>
                          </a:solidFill>
                          <a:latin typeface="Times New Roman" pitchFamily="18" charset="0"/>
                          <a:cs typeface="Times New Roman" pitchFamily="18" charset="0"/>
                        </a:rPr>
                        <a:t>r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FF3300"/>
                          </a:solidFill>
                          <a:latin typeface="Times New Roman" pitchFamily="18" charset="0"/>
                          <a:cs typeface="Times New Roman" pitchFamily="18" charset="0"/>
                        </a:rPr>
                        <a:t>Po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FF3300"/>
                          </a:solidFill>
                          <a:latin typeface="Times New Roman" pitchFamily="18" charset="0"/>
                          <a:cs typeface="Times New Roman" pitchFamily="18" charset="0"/>
                        </a:rPr>
                        <a:t>L</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FF3300"/>
                          </a:solidFill>
                          <a:latin typeface="Times New Roman" pitchFamily="18" charset="0"/>
                          <a:cs typeface="Times New Roman" pitchFamily="18" charset="0"/>
                        </a:rPr>
                        <a:t>Lq</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FF3300"/>
                          </a:solidFill>
                          <a:latin typeface="Times New Roman" pitchFamily="18" charset="0"/>
                          <a:cs typeface="Times New Roman" pitchFamily="18" charset="0"/>
                        </a:rPr>
                        <a:t>W</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FF3300"/>
                          </a:solidFill>
                          <a:latin typeface="Times New Roman" pitchFamily="18" charset="0"/>
                          <a:cs typeface="Times New Roman" pitchFamily="18" charset="0"/>
                        </a:rPr>
                        <a:t>Wq</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381">
                <a:tc>
                  <a:txBody>
                    <a:bodyPr/>
                    <a:lstStyle/>
                    <a:p>
                      <a:pPr algn="ctr" rtl="0" fontAlgn="ctr"/>
                      <a:r>
                        <a:rPr lang="en-US" sz="1600" b="0" i="0" u="none" strike="noStrike">
                          <a:solidFill>
                            <a:srgbClr val="993300"/>
                          </a:solidFill>
                          <a:latin typeface="Times New Roman" pitchFamily="18" charset="0"/>
                          <a:cs typeface="Times New Roman" pitchFamily="18" charset="0"/>
                        </a:rPr>
                        <a:t>C1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rgbClr val="000000"/>
                          </a:solidFill>
                          <a:latin typeface="Times New Roman" pitchFamily="18" charset="0"/>
                          <a:cs typeface="Times New Roman" pitchFamily="18" charset="0"/>
                        </a:rPr>
                        <a:t>49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rgbClr val="000000"/>
                          </a:solidFill>
                          <a:latin typeface="Times New Roman" pitchFamily="18" charset="0"/>
                          <a:cs typeface="Times New Roman" pitchFamily="18" charset="0"/>
                        </a:rPr>
                        <a:t>23.61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FF"/>
                          </a:solidFill>
                          <a:latin typeface="Times New Roman" pitchFamily="18" charset="0"/>
                          <a:cs typeface="Times New Roman" pitchFamily="18"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0.692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latin typeface="Times New Roman" pitchFamily="18" charset="0"/>
                          <a:cs typeface="Times New Roman" pitchFamily="18" charset="0"/>
                        </a:rPr>
                        <a:t>0.099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3.152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1.077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0.064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0.022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381">
                <a:tc>
                  <a:txBody>
                    <a:bodyPr/>
                    <a:lstStyle/>
                    <a:p>
                      <a:pPr algn="ctr" rtl="0" fontAlgn="ctr"/>
                      <a:r>
                        <a:rPr lang="en-US" sz="1600" b="0" i="0" u="none" strike="noStrike">
                          <a:solidFill>
                            <a:srgbClr val="993300"/>
                          </a:solidFill>
                          <a:latin typeface="Times New Roman" pitchFamily="18" charset="0"/>
                          <a:cs typeface="Times New Roman" pitchFamily="18" charset="0"/>
                        </a:rPr>
                        <a:t>C2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33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22.76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FF"/>
                          </a:solidFill>
                          <a:latin typeface="Times New Roman" pitchFamily="18" charset="0"/>
                          <a:cs typeface="Times New Roman" pitchFamily="18"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rgbClr val="000000"/>
                          </a:solidFill>
                          <a:latin typeface="Times New Roman" pitchFamily="18" charset="0"/>
                          <a:cs typeface="Times New Roman" pitchFamily="18" charset="0"/>
                        </a:rPr>
                        <a:t>0.725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600" b="0" i="0" u="none" strike="noStrike">
                          <a:latin typeface="Times New Roman" pitchFamily="18" charset="0"/>
                          <a:cs typeface="Times New Roman" pitchFamily="18" charset="0"/>
                        </a:rPr>
                        <a:t>0.159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3.057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1.607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0.093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0.049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381">
                <a:tc>
                  <a:txBody>
                    <a:bodyPr/>
                    <a:lstStyle/>
                    <a:p>
                      <a:pPr algn="ctr" rtl="0" fontAlgn="ctr"/>
                      <a:r>
                        <a:rPr lang="en-US" sz="1600" b="0" i="0" u="none" strike="noStrike">
                          <a:solidFill>
                            <a:srgbClr val="993300"/>
                          </a:solidFill>
                          <a:latin typeface="Times New Roman" pitchFamily="18" charset="0"/>
                          <a:cs typeface="Times New Roman" pitchFamily="18" charset="0"/>
                        </a:rPr>
                        <a:t>C3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49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24.2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FF"/>
                          </a:solidFill>
                          <a:latin typeface="Times New Roman" pitchFamily="18" charset="0"/>
                          <a:cs typeface="Times New Roman" pitchFamily="18"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0.675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latin typeface="Times New Roman" pitchFamily="18" charset="0"/>
                          <a:cs typeface="Times New Roman" pitchFamily="18" charset="0"/>
                        </a:rPr>
                        <a:t>0.107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rgbClr val="000000"/>
                          </a:solidFill>
                          <a:latin typeface="Times New Roman" pitchFamily="18" charset="0"/>
                          <a:cs typeface="Times New Roman" pitchFamily="18" charset="0"/>
                        </a:rPr>
                        <a:t>2.973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0.948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0.061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0.019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1381">
                <a:tc>
                  <a:txBody>
                    <a:bodyPr/>
                    <a:lstStyle/>
                    <a:p>
                      <a:pPr algn="ctr" rtl="0" fontAlgn="ctr"/>
                      <a:r>
                        <a:rPr lang="en-US" sz="1600" b="0" i="0" u="none" strike="noStrike">
                          <a:solidFill>
                            <a:srgbClr val="993300"/>
                          </a:solidFill>
                          <a:latin typeface="Times New Roman" pitchFamily="18" charset="0"/>
                          <a:cs typeface="Times New Roman" pitchFamily="18" charset="0"/>
                        </a:rPr>
                        <a:t>C4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31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14.76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FF"/>
                          </a:solidFill>
                          <a:latin typeface="Times New Roman" pitchFamily="18" charset="0"/>
                          <a:cs typeface="Times New Roman" pitchFamily="18"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0.7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latin typeface="Times New Roman" pitchFamily="18" charset="0"/>
                          <a:cs typeface="Times New Roman" pitchFamily="18" charset="0"/>
                        </a:rPr>
                        <a:t>0.096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rgbClr val="000000"/>
                          </a:solidFill>
                          <a:latin typeface="Times New Roman" pitchFamily="18" charset="0"/>
                          <a:cs typeface="Times New Roman" pitchFamily="18" charset="0"/>
                        </a:rPr>
                        <a:t>3.249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rgbClr val="000000"/>
                          </a:solidFill>
                          <a:latin typeface="Times New Roman" pitchFamily="18" charset="0"/>
                          <a:cs typeface="Times New Roman" pitchFamily="18" charset="0"/>
                        </a:rPr>
                        <a:t>1.149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rgbClr val="000000"/>
                          </a:solidFill>
                          <a:latin typeface="Times New Roman" pitchFamily="18" charset="0"/>
                          <a:cs typeface="Times New Roman" pitchFamily="18" charset="0"/>
                        </a:rPr>
                        <a:t>0.105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rgbClr val="000000"/>
                          </a:solidFill>
                          <a:latin typeface="Times New Roman" pitchFamily="18" charset="0"/>
                          <a:cs typeface="Times New Roman" pitchFamily="18" charset="0"/>
                        </a:rPr>
                        <a:t>0.037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#2 </a:t>
            </a:r>
            <a:r>
              <a:rPr lang="en-US" sz="2800" b="1" dirty="0" smtClean="0">
                <a:solidFill>
                  <a:srgbClr val="FF0000"/>
                </a:solidFill>
              </a:rPr>
              <a:t>Solution</a:t>
            </a:r>
          </a:p>
        </p:txBody>
      </p:sp>
      <p:graphicFrame>
        <p:nvGraphicFramePr>
          <p:cNvPr id="8" name="Table 7"/>
          <p:cNvGraphicFramePr>
            <a:graphicFrameLocks noGrp="1"/>
          </p:cNvGraphicFramePr>
          <p:nvPr/>
        </p:nvGraphicFramePr>
        <p:xfrm>
          <a:off x="467544" y="1556792"/>
          <a:ext cx="8280920" cy="2715610"/>
        </p:xfrm>
        <a:graphic>
          <a:graphicData uri="http://schemas.openxmlformats.org/drawingml/2006/table">
            <a:tbl>
              <a:tblPr/>
              <a:tblGrid>
                <a:gridCol w="1628510"/>
                <a:gridCol w="1873318"/>
                <a:gridCol w="1873318"/>
                <a:gridCol w="1500785"/>
                <a:gridCol w="1404989"/>
              </a:tblGrid>
              <a:tr h="316464">
                <a:tc gridSpan="5">
                  <a:txBody>
                    <a:bodyPr/>
                    <a:lstStyle/>
                    <a:p>
                      <a:pPr algn="just" rtl="0" fontAlgn="ctr"/>
                      <a:r>
                        <a:rPr lang="en-US" sz="1600" b="1" i="0" u="none" strike="noStrike" dirty="0" smtClean="0">
                          <a:solidFill>
                            <a:srgbClr val="0000FF"/>
                          </a:solidFill>
                          <a:latin typeface="Times New Roman" pitchFamily="18" charset="0"/>
                          <a:cs typeface="Times New Roman" pitchFamily="18" charset="0"/>
                        </a:rPr>
                        <a:t> b- </a:t>
                      </a:r>
                      <a:r>
                        <a:rPr lang="en-US" sz="1600" b="1" i="0" u="none" strike="noStrike" dirty="0">
                          <a:solidFill>
                            <a:srgbClr val="0000FF"/>
                          </a:solidFill>
                          <a:latin typeface="Times New Roman" pitchFamily="18" charset="0"/>
                          <a:cs typeface="Times New Roman" pitchFamily="18" charset="0"/>
                        </a:rPr>
                        <a:t>Calculate Process Times </a:t>
                      </a:r>
                      <a:r>
                        <a:rPr lang="en-US" sz="1600" b="1" i="0" u="none" strike="noStrike" dirty="0" smtClean="0">
                          <a:solidFill>
                            <a:srgbClr val="0000FF"/>
                          </a:solidFill>
                          <a:latin typeface="Times New Roman" pitchFamily="18" charset="0"/>
                          <a:cs typeface="Times New Roman" pitchFamily="18" charset="0"/>
                        </a:rPr>
                        <a:t>(</a:t>
                      </a:r>
                      <a:r>
                        <a:rPr lang="el-GR" sz="1600" b="0" i="1" u="none" strike="noStrike" dirty="0" smtClean="0">
                          <a:latin typeface="Times New Roman" pitchFamily="18" charset="0"/>
                          <a:cs typeface="Times New Roman" pitchFamily="18" charset="0"/>
                        </a:rPr>
                        <a:t>λ</a:t>
                      </a:r>
                      <a:r>
                        <a:rPr lang="en-US" sz="1600" b="0" i="0" u="none" strike="noStrike" dirty="0" smtClean="0">
                          <a:solidFill>
                            <a:srgbClr val="0000FF"/>
                          </a:solidFill>
                          <a:latin typeface="Times New Roman" pitchFamily="18" charset="0"/>
                          <a:cs typeface="Times New Roman" pitchFamily="18" charset="0"/>
                        </a:rPr>
                        <a:t>’</a:t>
                      </a:r>
                      <a:r>
                        <a:rPr lang="en-US" sz="1600" b="0" i="0" u="none" strike="noStrike" baseline="-25000" dirty="0" err="1" smtClean="0">
                          <a:solidFill>
                            <a:srgbClr val="0000FF"/>
                          </a:solidFill>
                          <a:latin typeface="Times New Roman" pitchFamily="18" charset="0"/>
                          <a:cs typeface="Times New Roman" pitchFamily="18" charset="0"/>
                        </a:rPr>
                        <a:t>i</a:t>
                      </a:r>
                      <a:r>
                        <a:rPr lang="en-US" sz="1600" b="0" i="0" u="none" strike="noStrike" dirty="0" smtClean="0">
                          <a:solidFill>
                            <a:srgbClr val="0000FF"/>
                          </a:solidFill>
                          <a:latin typeface="Times New Roman" pitchFamily="18" charset="0"/>
                          <a:cs typeface="Times New Roman" pitchFamily="18" charset="0"/>
                        </a:rPr>
                        <a:t> </a:t>
                      </a:r>
                      <a:r>
                        <a:rPr lang="en-US" sz="1600" b="0" i="0" u="none" strike="noStrike" dirty="0">
                          <a:solidFill>
                            <a:srgbClr val="0000FF"/>
                          </a:solidFill>
                          <a:latin typeface="Times New Roman" pitchFamily="18" charset="0"/>
                          <a:cs typeface="Times New Roman" pitchFamily="18" charset="0"/>
                        </a:rPr>
                        <a:t>x </a:t>
                      </a:r>
                      <a:r>
                        <a:rPr lang="en-US" sz="1600" b="0" i="0" u="none" strike="noStrike" dirty="0" err="1">
                          <a:solidFill>
                            <a:srgbClr val="0000FF"/>
                          </a:solidFill>
                          <a:latin typeface="Times New Roman" pitchFamily="18" charset="0"/>
                          <a:cs typeface="Times New Roman" pitchFamily="18" charset="0"/>
                        </a:rPr>
                        <a:t>T</a:t>
                      </a:r>
                      <a:r>
                        <a:rPr lang="en-US" sz="1600" b="0" i="0" u="none" strike="noStrike" baseline="-25000" dirty="0" err="1">
                          <a:solidFill>
                            <a:srgbClr val="0000FF"/>
                          </a:solidFill>
                          <a:latin typeface="Times New Roman" pitchFamily="18" charset="0"/>
                          <a:cs typeface="Times New Roman" pitchFamily="18" charset="0"/>
                        </a:rPr>
                        <a:t>p</a:t>
                      </a:r>
                      <a:r>
                        <a:rPr lang="en-US" sz="1600" b="0" i="0" u="none" strike="noStrike" dirty="0">
                          <a:solidFill>
                            <a:srgbClr val="0000FF"/>
                          </a:solidFill>
                          <a:latin typeface="Times New Roman" pitchFamily="18" charset="0"/>
                          <a:cs typeface="Times New Roman" pitchFamily="18" charset="0"/>
                        </a:rPr>
                        <a:t>)/(Sum </a:t>
                      </a:r>
                      <a:r>
                        <a:rPr lang="en-US" sz="1600" b="0" i="0" u="none" strike="noStrike" dirty="0" smtClean="0">
                          <a:solidFill>
                            <a:srgbClr val="0000FF"/>
                          </a:solidFill>
                          <a:latin typeface="Times New Roman" pitchFamily="18" charset="0"/>
                          <a:cs typeface="Times New Roman" pitchFamily="18" charset="0"/>
                        </a:rPr>
                        <a:t>(</a:t>
                      </a:r>
                      <a:r>
                        <a:rPr lang="el-GR" sz="1600" b="0" i="1" u="none" strike="noStrike" dirty="0" smtClean="0">
                          <a:latin typeface="Times New Roman" pitchFamily="18" charset="0"/>
                          <a:cs typeface="Times New Roman" pitchFamily="18" charset="0"/>
                        </a:rPr>
                        <a:t>λ</a:t>
                      </a:r>
                      <a:r>
                        <a:rPr lang="en-US" sz="1600" b="0" i="0" u="none" strike="noStrike" dirty="0" smtClean="0">
                          <a:solidFill>
                            <a:srgbClr val="0000FF"/>
                          </a:solidFill>
                          <a:latin typeface="Times New Roman" pitchFamily="18" charset="0"/>
                          <a:cs typeface="Times New Roman" pitchFamily="18" charset="0"/>
                        </a:rPr>
                        <a:t>’</a:t>
                      </a:r>
                      <a:r>
                        <a:rPr lang="en-US" sz="1600" b="0" i="0" u="none" strike="noStrike" dirty="0" err="1" smtClean="0">
                          <a:solidFill>
                            <a:srgbClr val="0000FF"/>
                          </a:solidFill>
                          <a:latin typeface="Times New Roman" pitchFamily="18" charset="0"/>
                          <a:cs typeface="Times New Roman" pitchFamily="18" charset="0"/>
                        </a:rPr>
                        <a:t>i</a:t>
                      </a:r>
                      <a:r>
                        <a:rPr lang="en-US" sz="1600" b="0" i="0" u="none" strike="noStrike" dirty="0">
                          <a:solidFill>
                            <a:srgbClr val="0000FF"/>
                          </a:solidFill>
                          <a:latin typeface="Times New Roman" pitchFamily="18" charset="0"/>
                          <a:cs typeface="Times New Roman" pitchFamily="18" charset="0"/>
                        </a:rPr>
                        <a:t>) x 40)</a:t>
                      </a:r>
                      <a:r>
                        <a:rPr lang="en-US" sz="1600" b="1" i="0" u="none" strike="noStrike" dirty="0">
                          <a:solidFill>
                            <a:srgbClr val="0000FF"/>
                          </a:solidFill>
                          <a:latin typeface="Times New Roman" pitchFamily="18" charset="0"/>
                          <a:cs typeface="Times New Roman" pitchFamily="18"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8011">
                <a:tc rowSpan="2">
                  <a:txBody>
                    <a:bodyPr/>
                    <a:lstStyle/>
                    <a:p>
                      <a:pPr algn="ctr" rtl="0" fontAlgn="ctr"/>
                      <a:r>
                        <a:rPr lang="en-US" sz="1600" b="0" i="0" u="none" strike="noStrike">
                          <a:solidFill>
                            <a:srgbClr val="000000"/>
                          </a:solidFill>
                          <a:latin typeface="Times New Roman" pitchFamily="18" charset="0"/>
                          <a:cs typeface="Times New Roman" pitchFamily="18" charset="0"/>
                        </a:rPr>
                        <a:t>Product,(i)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rtl="0" fontAlgn="ctr"/>
                      <a:r>
                        <a:rPr lang="en-US" sz="1600" b="1" i="0" u="none" strike="noStrike">
                          <a:solidFill>
                            <a:srgbClr val="000000"/>
                          </a:solidFill>
                          <a:latin typeface="Times New Roman" pitchFamily="18" charset="0"/>
                          <a:cs typeface="Times New Roman" pitchFamily="18" charset="0"/>
                        </a:rPr>
                        <a:t>Average Process Time</a:t>
                      </a:r>
                      <a:r>
                        <a:rPr lang="en-US" sz="1600" b="0" i="0" u="none" strike="noStrike">
                          <a:solidFill>
                            <a:srgbClr val="000000"/>
                          </a:solidFill>
                          <a:latin typeface="Times New Roman" pitchFamily="18" charset="0"/>
                          <a:cs typeface="Times New Roman" pitchFamily="18" charset="0"/>
                        </a:rPr>
                        <a:t> </a:t>
                      </a:r>
                      <a:endParaRPr lang="en-US" sz="1600" b="1"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227459">
                <a:tc vMerge="1">
                  <a:txBody>
                    <a:bodyPr/>
                    <a:lstStyle/>
                    <a:p>
                      <a:endParaRPr lang="en-US"/>
                    </a:p>
                  </a:txBody>
                  <a:tcPr/>
                </a:tc>
                <a:tc>
                  <a:txBody>
                    <a:bodyPr/>
                    <a:lstStyle/>
                    <a:p>
                      <a:pPr algn="ctr" rtl="0" fontAlgn="ctr"/>
                      <a:r>
                        <a:rPr lang="en-US" sz="1600" b="0" i="0" u="none" strike="noStrike" dirty="0">
                          <a:solidFill>
                            <a:srgbClr val="000000"/>
                          </a:solidFill>
                          <a:latin typeface="Times New Roman" pitchFamily="18" charset="0"/>
                          <a:cs typeface="Times New Roman" pitchFamily="18" charset="0"/>
                        </a:rPr>
                        <a:t>m</a:t>
                      </a:r>
                      <a:r>
                        <a:rPr lang="en-US" sz="1600" b="0" i="0" u="none" strike="noStrike" baseline="30000" dirty="0">
                          <a:solidFill>
                            <a:srgbClr val="000000"/>
                          </a:solidFill>
                          <a:latin typeface="Times New Roman" pitchFamily="18" charset="0"/>
                          <a:cs typeface="Times New Roman" pitchFamily="18" charset="0"/>
                        </a:rPr>
                        <a:t>-1</a:t>
                      </a:r>
                      <a:r>
                        <a:rPr lang="en-US" sz="1600" b="0" i="0" u="none" strike="noStrike" dirty="0">
                          <a:solidFill>
                            <a:srgbClr val="000000"/>
                          </a:solidFill>
                          <a:latin typeface="Times New Roman" pitchFamily="18" charset="0"/>
                          <a:cs typeface="Times New Roman" pitchFamily="18" charset="0"/>
                        </a:rPr>
                        <a:t> </a:t>
                      </a:r>
                      <a:r>
                        <a:rPr lang="en-US" sz="1600" b="0" i="0" u="none" strike="noStrike" baseline="-25000" dirty="0">
                          <a:solidFill>
                            <a:srgbClr val="000000"/>
                          </a:solidFill>
                          <a:latin typeface="Times New Roman" pitchFamily="18" charset="0"/>
                          <a:cs typeface="Times New Roman" pitchFamily="18" charset="0"/>
                        </a:rPr>
                        <a:t>C1</a:t>
                      </a:r>
                      <a:endParaRPr lang="en-US" sz="1600" b="0" i="0" u="none" strike="noStrike" dirty="0">
                        <a:solidFill>
                          <a:srgbClr val="000000"/>
                        </a:solidFill>
                        <a:latin typeface="Times New Roman" pitchFamily="18" charset="0"/>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m</a:t>
                      </a:r>
                      <a:r>
                        <a:rPr lang="en-US" sz="1600" b="0" i="0" u="none" strike="noStrike" baseline="30000">
                          <a:solidFill>
                            <a:srgbClr val="000000"/>
                          </a:solidFill>
                          <a:latin typeface="Times New Roman" pitchFamily="18" charset="0"/>
                          <a:cs typeface="Times New Roman" pitchFamily="18" charset="0"/>
                        </a:rPr>
                        <a:t>-1</a:t>
                      </a:r>
                      <a:r>
                        <a:rPr lang="en-US" sz="1600" b="0" i="0" u="none" strike="noStrike">
                          <a:solidFill>
                            <a:srgbClr val="000000"/>
                          </a:solidFill>
                          <a:latin typeface="Times New Roman" pitchFamily="18" charset="0"/>
                          <a:cs typeface="Times New Roman" pitchFamily="18" charset="0"/>
                        </a:rPr>
                        <a:t> </a:t>
                      </a:r>
                      <a:r>
                        <a:rPr lang="en-US" sz="1600" b="0" i="0" u="none" strike="noStrike" baseline="-25000">
                          <a:solidFill>
                            <a:srgbClr val="000000"/>
                          </a:solidFill>
                          <a:latin typeface="Times New Roman" pitchFamily="18" charset="0"/>
                          <a:cs typeface="Times New Roman" pitchFamily="18" charset="0"/>
                        </a:rPr>
                        <a:t>C2</a:t>
                      </a:r>
                      <a:endParaRPr lang="en-US" sz="1600" b="0"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m</a:t>
                      </a:r>
                      <a:r>
                        <a:rPr lang="en-US" sz="1600" b="0" i="0" u="none" strike="noStrike" baseline="30000">
                          <a:solidFill>
                            <a:srgbClr val="000000"/>
                          </a:solidFill>
                          <a:latin typeface="Times New Roman" pitchFamily="18" charset="0"/>
                          <a:cs typeface="Times New Roman" pitchFamily="18" charset="0"/>
                        </a:rPr>
                        <a:t>-1</a:t>
                      </a:r>
                      <a:r>
                        <a:rPr lang="en-US" sz="1600" b="0" i="0" u="none" strike="noStrike">
                          <a:solidFill>
                            <a:srgbClr val="000000"/>
                          </a:solidFill>
                          <a:latin typeface="Times New Roman" pitchFamily="18" charset="0"/>
                          <a:cs typeface="Times New Roman" pitchFamily="18" charset="0"/>
                        </a:rPr>
                        <a:t> </a:t>
                      </a:r>
                      <a:r>
                        <a:rPr lang="en-US" sz="1600" b="0" i="0" u="none" strike="noStrike" baseline="-25000">
                          <a:solidFill>
                            <a:srgbClr val="000000"/>
                          </a:solidFill>
                          <a:latin typeface="Times New Roman" pitchFamily="18" charset="0"/>
                          <a:cs typeface="Times New Roman" pitchFamily="18" charset="0"/>
                        </a:rPr>
                        <a:t>C3</a:t>
                      </a:r>
                      <a:endParaRPr lang="en-US" sz="1600" b="0"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m</a:t>
                      </a:r>
                      <a:r>
                        <a:rPr lang="en-US" sz="1600" b="0" i="0" u="none" strike="noStrike" baseline="30000">
                          <a:solidFill>
                            <a:srgbClr val="000000"/>
                          </a:solidFill>
                          <a:latin typeface="Times New Roman" pitchFamily="18" charset="0"/>
                          <a:cs typeface="Times New Roman" pitchFamily="18" charset="0"/>
                        </a:rPr>
                        <a:t>-1</a:t>
                      </a:r>
                      <a:r>
                        <a:rPr lang="en-US" sz="1600" b="0" i="0" u="none" strike="noStrike">
                          <a:solidFill>
                            <a:srgbClr val="000000"/>
                          </a:solidFill>
                          <a:latin typeface="Times New Roman" pitchFamily="18" charset="0"/>
                          <a:cs typeface="Times New Roman" pitchFamily="18" charset="0"/>
                        </a:rPr>
                        <a:t> </a:t>
                      </a:r>
                      <a:r>
                        <a:rPr lang="en-US" sz="1600" b="0" i="0" u="none" strike="noStrike" baseline="-25000">
                          <a:solidFill>
                            <a:srgbClr val="000000"/>
                          </a:solidFill>
                          <a:latin typeface="Times New Roman" pitchFamily="18" charset="0"/>
                          <a:cs typeface="Times New Roman" pitchFamily="18" charset="0"/>
                        </a:rPr>
                        <a:t>C4</a:t>
                      </a:r>
                      <a:endParaRPr lang="en-US" sz="1600" b="0" i="0" u="none" strike="noStrike">
                        <a:solidFill>
                          <a:srgbClr val="000000"/>
                        </a:solidFill>
                        <a:latin typeface="Times New Roman" pitchFamily="18" charset="0"/>
                        <a:cs typeface="Times New Roman"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11">
                <a:tc>
                  <a:txBody>
                    <a:bodyPr/>
                    <a:lstStyle/>
                    <a:p>
                      <a:pPr algn="ctr" rtl="0" fontAlgn="ctr"/>
                      <a:r>
                        <a:rPr lang="en-US" sz="1600" b="0" i="0" u="none" strike="noStrike">
                          <a:solidFill>
                            <a:srgbClr val="000000"/>
                          </a:solidFill>
                          <a:latin typeface="Times New Roman" pitchFamily="18" charset="0"/>
                          <a:cs typeface="Times New Roman" pitchFamily="18" charset="0"/>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rgbClr val="000000"/>
                          </a:solidFill>
                          <a:latin typeface="Times New Roman" pitchFamily="18" charset="0"/>
                          <a:cs typeface="Times New Roman" pitchFamily="18" charset="0"/>
                        </a:rPr>
                        <a:t>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rgbClr val="000000"/>
                          </a:solidFill>
                          <a:latin typeface="Times New Roman" pitchFamily="18" charset="0"/>
                          <a:cs typeface="Times New Roman" pitchFamily="18" charset="0"/>
                        </a:rPr>
                        <a:t>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11">
                <a:tc>
                  <a:txBody>
                    <a:bodyPr/>
                    <a:lstStyle/>
                    <a:p>
                      <a:pPr algn="ctr" rtl="0" fontAlgn="ctr"/>
                      <a:r>
                        <a:rPr lang="en-US" sz="1600" b="0" i="0" u="none" strike="noStrike">
                          <a:solidFill>
                            <a:srgbClr val="000000"/>
                          </a:solidFill>
                          <a:latin typeface="Times New Roman" pitchFamily="18" charset="0"/>
                          <a:cs typeface="Times New Roman" pitchFamily="18" charset="0"/>
                        </a:rPr>
                        <a:t>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rgbClr val="000000"/>
                          </a:solidFill>
                          <a:latin typeface="Times New Roman" pitchFamily="18" charset="0"/>
                          <a:cs typeface="Times New Roman" pitchFamily="18" charset="0"/>
                        </a:rPr>
                        <a:t>30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11">
                <a:tc>
                  <a:txBody>
                    <a:bodyPr/>
                    <a:lstStyle/>
                    <a:p>
                      <a:pPr algn="ctr" rtl="0" fontAlgn="ctr"/>
                      <a:r>
                        <a:rPr lang="en-US" sz="1600" b="0" i="0" u="none" strike="noStrike">
                          <a:solidFill>
                            <a:srgbClr val="000000"/>
                          </a:solidFill>
                          <a:latin typeface="Times New Roman" pitchFamily="18" charset="0"/>
                          <a:cs typeface="Times New Roman" pitchFamily="18" charset="0"/>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rgbClr val="000000"/>
                          </a:solidFill>
                          <a:latin typeface="Times New Roman" pitchFamily="18" charset="0"/>
                          <a:cs typeface="Times New Roman" pitchFamily="18" charset="0"/>
                        </a:rPr>
                        <a:t>24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11">
                <a:tc>
                  <a:txBody>
                    <a:bodyPr/>
                    <a:lstStyle/>
                    <a:p>
                      <a:pPr algn="ctr" rtl="0" fontAlgn="ctr"/>
                      <a:r>
                        <a:rPr lang="en-US" sz="1600" b="0" i="0" u="none" strike="noStrike">
                          <a:solidFill>
                            <a:srgbClr val="000000"/>
                          </a:solidFill>
                          <a:latin typeface="Times New Roman" pitchFamily="18" charset="0"/>
                          <a:cs typeface="Times New Roman" pitchFamily="18" charset="0"/>
                        </a:rPr>
                        <a:t>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10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20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20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rgbClr val="000000"/>
                          </a:solidFill>
                          <a:latin typeface="Times New Roman" pitchFamily="18" charset="0"/>
                          <a:cs typeface="Times New Roman" pitchFamily="18"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011">
                <a:tc>
                  <a:txBody>
                    <a:bodyPr/>
                    <a:lstStyle/>
                    <a:p>
                      <a:pPr algn="ctr" rtl="0" fontAlgn="ctr"/>
                      <a:r>
                        <a:rPr lang="en-US" sz="1600" b="0" i="0" u="none" strike="noStrike">
                          <a:solidFill>
                            <a:srgbClr val="000000"/>
                          </a:solidFill>
                          <a:latin typeface="Times New Roman" pitchFamily="18" charset="0"/>
                          <a:cs typeface="Times New Roman" pitchFamily="18" charset="0"/>
                        </a:rPr>
                        <a:t>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16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8</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24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rgbClr val="000000"/>
                          </a:solidFill>
                          <a:latin typeface="Times New Roman" pitchFamily="18" charset="0"/>
                          <a:cs typeface="Times New Roman" pitchFamily="18" charset="0"/>
                        </a:rPr>
                        <a:t>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133">
                <a:tc>
                  <a:txBody>
                    <a:bodyPr/>
                    <a:lstStyle/>
                    <a:p>
                      <a:pPr algn="ctr" rtl="0" fontAlgn="ctr"/>
                      <a:r>
                        <a:rPr lang="en-US" sz="1600" b="0" i="0" u="none" strike="noStrike">
                          <a:solidFill>
                            <a:srgbClr val="000000"/>
                          </a:solidFill>
                          <a:latin typeface="Times New Roman" pitchFamily="18" charset="0"/>
                          <a:cs typeface="Times New Roman" pitchFamily="18" charset="0"/>
                        </a:rPr>
                        <a:t>Sum m</a:t>
                      </a:r>
                      <a:r>
                        <a:rPr lang="en-US" sz="1600" b="0" i="0" u="none" strike="noStrike" baseline="30000">
                          <a:solidFill>
                            <a:srgbClr val="000000"/>
                          </a:solidFill>
                          <a:latin typeface="Times New Roman" pitchFamily="18" charset="0"/>
                          <a:cs typeface="Times New Roman" pitchFamily="18" charset="0"/>
                        </a:rPr>
                        <a:t>-1</a:t>
                      </a:r>
                      <a:r>
                        <a:rPr lang="en-US" sz="1600" b="0" i="0" u="none" strike="noStrike">
                          <a:solidFill>
                            <a:srgbClr val="000000"/>
                          </a:solidFill>
                          <a:latin typeface="Times New Roman" pitchFamily="18" charset="0"/>
                          <a:cs typeface="Times New Roman" pitchFamily="18"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0.0423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0.043939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0.0413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0.0677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6133">
                <a:tc>
                  <a:txBody>
                    <a:bodyPr/>
                    <a:lstStyle/>
                    <a:p>
                      <a:pPr algn="ctr" rtl="0" fontAlgn="ctr"/>
                      <a:r>
                        <a:rPr lang="en-US" sz="1600" b="0" i="0" u="none" strike="noStrike">
                          <a:solidFill>
                            <a:srgbClr val="000000"/>
                          </a:solidFill>
                          <a:latin typeface="Times New Roman" pitchFamily="18" charset="0"/>
                          <a:cs typeface="Times New Roman" pitchFamily="18" charset="0"/>
                        </a:rPr>
                        <a:t>m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23.614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rgbClr val="000000"/>
                          </a:solidFill>
                          <a:latin typeface="Times New Roman" pitchFamily="18" charset="0"/>
                          <a:cs typeface="Times New Roman" pitchFamily="18" charset="0"/>
                        </a:rPr>
                        <a:t>22.75862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a:solidFill>
                            <a:srgbClr val="000000"/>
                          </a:solidFill>
                          <a:latin typeface="Times New Roman" pitchFamily="18" charset="0"/>
                          <a:cs typeface="Times New Roman" pitchFamily="18" charset="0"/>
                        </a:rPr>
                        <a:t>24.1975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600" b="0" i="0" u="none" strike="noStrike" dirty="0">
                          <a:solidFill>
                            <a:srgbClr val="000000"/>
                          </a:solidFill>
                          <a:latin typeface="Times New Roman" pitchFamily="18" charset="0"/>
                          <a:cs typeface="Times New Roman" pitchFamily="18" charset="0"/>
                        </a:rPr>
                        <a:t>14.762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23528" y="3284984"/>
          <a:ext cx="7776864" cy="243840"/>
        </p:xfrm>
        <a:graphic>
          <a:graphicData uri="http://schemas.openxmlformats.org/drawingml/2006/table">
            <a:tbl>
              <a:tblPr/>
              <a:tblGrid>
                <a:gridCol w="7776864"/>
              </a:tblGrid>
              <a:tr h="190500">
                <a:tc>
                  <a:txBody>
                    <a:bodyPr/>
                    <a:lstStyle/>
                    <a:p>
                      <a:pPr algn="l" fontAlgn="b"/>
                      <a:r>
                        <a:rPr lang="en-US" sz="1600" b="1" i="0" u="sng" strike="noStrike" dirty="0">
                          <a:solidFill>
                            <a:srgbClr val="0000FF"/>
                          </a:solidFill>
                          <a:latin typeface="Times New Roman" pitchFamily="18" charset="0"/>
                          <a:cs typeface="Times New Roman" pitchFamily="18" charset="0"/>
                        </a:rPr>
                        <a:t>e) Throughput time for each product (</a:t>
                      </a:r>
                      <a:r>
                        <a:rPr lang="en-US" sz="1600" b="1" i="0" u="sng" strike="noStrike" dirty="0" err="1">
                          <a:solidFill>
                            <a:srgbClr val="0000FF"/>
                          </a:solidFill>
                          <a:latin typeface="Times New Roman" pitchFamily="18" charset="0"/>
                          <a:cs typeface="Times New Roman" pitchFamily="18" charset="0"/>
                        </a:rPr>
                        <a:t>Troughput</a:t>
                      </a:r>
                      <a:r>
                        <a:rPr lang="en-US" sz="1600" b="1" i="0" u="sng" strike="noStrike" dirty="0">
                          <a:solidFill>
                            <a:srgbClr val="0000FF"/>
                          </a:solidFill>
                          <a:latin typeface="Times New Roman" pitchFamily="18" charset="0"/>
                          <a:cs typeface="Times New Roman" pitchFamily="18" charset="0"/>
                        </a:rPr>
                        <a:t> time, </a:t>
                      </a:r>
                      <a:r>
                        <a:rPr lang="en-US" sz="1600" b="1" i="0" u="sng" strike="noStrike" dirty="0" err="1">
                          <a:solidFill>
                            <a:srgbClr val="0000FF"/>
                          </a:solidFill>
                          <a:latin typeface="Times New Roman" pitchFamily="18" charset="0"/>
                          <a:cs typeface="Times New Roman" pitchFamily="18" charset="0"/>
                        </a:rPr>
                        <a:t>Wp</a:t>
                      </a:r>
                      <a:r>
                        <a:rPr lang="en-US" sz="1600" b="1" i="0" u="sng" strike="noStrike" dirty="0">
                          <a:solidFill>
                            <a:srgbClr val="0000FF"/>
                          </a:solidFill>
                          <a:latin typeface="Times New Roman" pitchFamily="18" charset="0"/>
                          <a:cs typeface="Times New Roman" pitchFamily="18" charset="0"/>
                        </a:rPr>
                        <a:t> = </a:t>
                      </a:r>
                      <a:r>
                        <a:rPr lang="en-US" sz="1600" b="1" i="0" u="sng" strike="noStrike" dirty="0" err="1">
                          <a:solidFill>
                            <a:srgbClr val="0000FF"/>
                          </a:solidFill>
                          <a:latin typeface="Times New Roman" pitchFamily="18" charset="0"/>
                          <a:cs typeface="Times New Roman" pitchFamily="18" charset="0"/>
                        </a:rPr>
                        <a:t>Σprocess</a:t>
                      </a:r>
                      <a:r>
                        <a:rPr lang="en-US" sz="1600" b="1" i="0" u="sng" strike="noStrike" dirty="0">
                          <a:solidFill>
                            <a:srgbClr val="0000FF"/>
                          </a:solidFill>
                          <a:latin typeface="Times New Roman" pitchFamily="18" charset="0"/>
                          <a:cs typeface="Times New Roman" pitchFamily="18" charset="0"/>
                        </a:rPr>
                        <a:t> </a:t>
                      </a:r>
                      <a:r>
                        <a:rPr lang="en-US" sz="1600" b="1" i="0" u="sng" strike="noStrike" dirty="0" err="1">
                          <a:solidFill>
                            <a:srgbClr val="0000FF"/>
                          </a:solidFill>
                          <a:latin typeface="Times New Roman" pitchFamily="18" charset="0"/>
                          <a:cs typeface="Times New Roman" pitchFamily="18" charset="0"/>
                        </a:rPr>
                        <a:t>time+ΣWq</a:t>
                      </a:r>
                      <a:r>
                        <a:rPr lang="en-US" sz="1600" b="1" i="0" u="sng" strike="noStrike" dirty="0">
                          <a:solidFill>
                            <a:srgbClr val="0000FF"/>
                          </a:solidFill>
                          <a:latin typeface="Times New Roman" pitchFamily="18" charset="0"/>
                          <a:cs typeface="Times New Roman" pitchFamily="18" charset="0"/>
                        </a:rPr>
                        <a:t>)</a:t>
                      </a:r>
                    </a:p>
                  </a:txBody>
                  <a:tcPr marL="0" marR="0" marT="0" marB="0" anchor="b">
                    <a:lnL>
                      <a:noFill/>
                    </a:lnL>
                    <a:lnR>
                      <a:noFill/>
                    </a:lnR>
                    <a:lnT>
                      <a:noFill/>
                    </a:lnT>
                    <a:lnB>
                      <a:noFill/>
                    </a:lnB>
                  </a:tcPr>
                </a:tc>
              </a:tr>
            </a:tbl>
          </a:graphicData>
        </a:graphic>
      </p:graphicFrame>
      <p:graphicFrame>
        <p:nvGraphicFramePr>
          <p:cNvPr id="6" name="Table 5"/>
          <p:cNvGraphicFramePr>
            <a:graphicFrameLocks noGrp="1"/>
          </p:cNvGraphicFramePr>
          <p:nvPr/>
        </p:nvGraphicFramePr>
        <p:xfrm>
          <a:off x="395536" y="1772816"/>
          <a:ext cx="3528392" cy="243840"/>
        </p:xfrm>
        <a:graphic>
          <a:graphicData uri="http://schemas.openxmlformats.org/drawingml/2006/table">
            <a:tbl>
              <a:tblPr/>
              <a:tblGrid>
                <a:gridCol w="3528392"/>
              </a:tblGrid>
              <a:tr h="190500">
                <a:tc>
                  <a:txBody>
                    <a:bodyPr/>
                    <a:lstStyle/>
                    <a:p>
                      <a:pPr algn="l" fontAlgn="b"/>
                      <a:r>
                        <a:rPr lang="en-US" sz="1600" b="1" i="0" u="sng" strike="noStrike" dirty="0">
                          <a:solidFill>
                            <a:srgbClr val="0000FF"/>
                          </a:solidFill>
                          <a:latin typeface="Times New Roman" pitchFamily="18" charset="0"/>
                          <a:cs typeface="Times New Roman" pitchFamily="18" charset="0"/>
                        </a:rPr>
                        <a:t>d) Number of products in the system</a:t>
                      </a:r>
                    </a:p>
                  </a:txBody>
                  <a:tcPr marL="0" marR="0" marT="0" marB="0" anchor="b">
                    <a:lnL>
                      <a:noFill/>
                    </a:lnL>
                    <a:lnR>
                      <a:noFill/>
                    </a:lnR>
                    <a:lnT>
                      <a:noFill/>
                    </a:lnT>
                    <a:lnB>
                      <a:noFill/>
                    </a:lnB>
                  </a:tcPr>
                </a:tc>
              </a:tr>
            </a:tbl>
          </a:graphicData>
        </a:graphic>
      </p:graphicFrame>
      <p:graphicFrame>
        <p:nvGraphicFramePr>
          <p:cNvPr id="49155" name="Object 3"/>
          <p:cNvGraphicFramePr>
            <a:graphicFrameLocks noChangeAspect="1"/>
          </p:cNvGraphicFramePr>
          <p:nvPr/>
        </p:nvGraphicFramePr>
        <p:xfrm>
          <a:off x="395536" y="2276872"/>
          <a:ext cx="8414812" cy="864096"/>
        </p:xfrm>
        <a:graphic>
          <a:graphicData uri="http://schemas.openxmlformats.org/presentationml/2006/ole">
            <p:oleObj spid="_x0000_s49155" name="Equation" r:id="rId3" imgW="2946240" imgH="533160" progId="Equation.3">
              <p:embed/>
            </p:oleObj>
          </a:graphicData>
        </a:graphic>
      </p:graphicFrame>
      <p:sp>
        <p:nvSpPr>
          <p:cNvPr id="9"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#2 </a:t>
            </a:r>
            <a:r>
              <a:rPr lang="en-US" sz="2800" b="1" dirty="0" smtClean="0">
                <a:solidFill>
                  <a:srgbClr val="FF0000"/>
                </a:solidFill>
              </a:rPr>
              <a:t>Solution</a:t>
            </a:r>
          </a:p>
        </p:txBody>
      </p:sp>
      <p:graphicFrame>
        <p:nvGraphicFramePr>
          <p:cNvPr id="49156" name="Object 4"/>
          <p:cNvGraphicFramePr>
            <a:graphicFrameLocks noChangeAspect="1"/>
          </p:cNvGraphicFramePr>
          <p:nvPr/>
        </p:nvGraphicFramePr>
        <p:xfrm>
          <a:off x="251520" y="3717032"/>
          <a:ext cx="8496944" cy="2911195"/>
        </p:xfrm>
        <a:graphic>
          <a:graphicData uri="http://schemas.openxmlformats.org/presentationml/2006/ole">
            <p:oleObj spid="_x0000_s49156" name="Equation" r:id="rId4" imgW="7553160" imgH="2581200" progId="Equation.3">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solidFill>
            <a:srgbClr val="FFFFCC"/>
          </a:solidFill>
          <a:ln w="38100" cmpd="dbl">
            <a:solidFill>
              <a:srgbClr val="993300"/>
            </a:solidFill>
          </a:ln>
        </p:spPr>
        <p:txBody>
          <a:bodyPr/>
          <a:lstStyle/>
          <a:p>
            <a:pPr rtl="0" eaLnBrk="1" hangingPunct="1"/>
            <a:r>
              <a:rPr lang="en-US" sz="2800" b="1" dirty="0" smtClean="0"/>
              <a:t>Problem #3</a:t>
            </a:r>
          </a:p>
        </p:txBody>
      </p:sp>
      <p:sp>
        <p:nvSpPr>
          <p:cNvPr id="6" name="Text Box 21"/>
          <p:cNvSpPr txBox="1">
            <a:spLocks noGrp="1" noChangeArrowheads="1"/>
          </p:cNvSpPr>
          <p:nvPr>
            <p:ph idx="1"/>
          </p:nvPr>
        </p:nvSpPr>
        <p:spPr bwMode="auto">
          <a:xfrm>
            <a:off x="457200" y="1600200"/>
            <a:ext cx="8229600" cy="1900807"/>
          </a:xfrm>
          <a:prstGeom prst="rect">
            <a:avLst/>
          </a:prstGeom>
          <a:solidFill>
            <a:srgbClr val="FFFFFF"/>
          </a:solidFill>
          <a:ln w="9525">
            <a:solidFill>
              <a:srgbClr val="000000"/>
            </a:solidFill>
            <a:miter lim="800000"/>
            <a:headEnd/>
            <a:tailEnd/>
          </a:ln>
        </p:spPr>
        <p:txBody>
          <a:bodyPr wrap="square" lIns="36576" tIns="32004" rIns="0" bIns="0" anchor="t" upright="1">
            <a:normAutofit lnSpcReduction="10000"/>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buNone/>
              <a:defRPr sz="1000"/>
            </a:pPr>
            <a:r>
              <a:rPr lang="en-US" sz="1700" b="1" i="0" u="sng" strike="noStrike" dirty="0">
                <a:solidFill>
                  <a:srgbClr val="FF0000"/>
                </a:solidFill>
                <a:latin typeface="Times New Roman" pitchFamily="18" charset="0"/>
                <a:cs typeface="Times New Roman" pitchFamily="18" charset="0"/>
              </a:rPr>
              <a:t>Question </a:t>
            </a:r>
            <a:r>
              <a:rPr lang="en-US" sz="1700" b="1" i="0" u="sng" strike="noStrike" dirty="0" smtClean="0">
                <a:solidFill>
                  <a:srgbClr val="FF0000"/>
                </a:solidFill>
                <a:latin typeface="Times New Roman" pitchFamily="18" charset="0"/>
                <a:cs typeface="Times New Roman" pitchFamily="18" charset="0"/>
              </a:rPr>
              <a:t>3 </a:t>
            </a:r>
            <a:endParaRPr lang="en-US" sz="1700" b="0" i="0" strike="noStrike" dirty="0">
              <a:solidFill>
                <a:srgbClr val="FF0000"/>
              </a:solidFill>
              <a:latin typeface="Times New Roman" pitchFamily="18" charset="0"/>
              <a:cs typeface="Times New Roman" pitchFamily="18" charset="0"/>
            </a:endParaRPr>
          </a:p>
          <a:p>
            <a:pPr>
              <a:buNone/>
              <a:defRPr sz="1000"/>
            </a:pPr>
            <a:r>
              <a:rPr lang="en-US" sz="1600" b="0" i="0" strike="noStrike" dirty="0">
                <a:solidFill>
                  <a:srgbClr val="000000"/>
                </a:solidFill>
                <a:latin typeface="Times New Roman" pitchFamily="18" charset="0"/>
                <a:cs typeface="Times New Roman" pitchFamily="18" charset="0"/>
              </a:rPr>
              <a:t>A five departments manufacturing system is used to produce five parts according the data given in table (2). Find </a:t>
            </a:r>
          </a:p>
          <a:p>
            <a:pPr>
              <a:buNone/>
              <a:defRPr sz="1000"/>
            </a:pPr>
            <a:r>
              <a:rPr lang="en-US" sz="1600" b="0" i="0" strike="noStrike" dirty="0">
                <a:solidFill>
                  <a:srgbClr val="000000"/>
                </a:solidFill>
                <a:latin typeface="Times New Roman" pitchFamily="18" charset="0"/>
                <a:cs typeface="Times New Roman" pitchFamily="18" charset="0"/>
              </a:rPr>
              <a:t>(a) Determine the effective arrival rate at each department.</a:t>
            </a:r>
          </a:p>
          <a:p>
            <a:pPr>
              <a:buNone/>
              <a:defRPr sz="1000"/>
            </a:pPr>
            <a:r>
              <a:rPr lang="en-US" sz="1600" b="0" i="0" strike="noStrike" dirty="0">
                <a:solidFill>
                  <a:srgbClr val="000000"/>
                </a:solidFill>
                <a:latin typeface="Times New Roman" pitchFamily="18" charset="0"/>
                <a:cs typeface="Times New Roman" pitchFamily="18" charset="0"/>
              </a:rPr>
              <a:t>(b) Determine the number of machines at each station.</a:t>
            </a:r>
          </a:p>
          <a:p>
            <a:pPr>
              <a:buNone/>
              <a:defRPr sz="1000"/>
            </a:pPr>
            <a:r>
              <a:rPr lang="en-US" sz="1600" b="0" i="0" strike="noStrike" dirty="0">
                <a:solidFill>
                  <a:srgbClr val="000000"/>
                </a:solidFill>
                <a:latin typeface="Times New Roman" pitchFamily="18" charset="0"/>
                <a:cs typeface="Times New Roman" pitchFamily="18" charset="0"/>
              </a:rPr>
              <a:t>(c) Find the average work in process.</a:t>
            </a:r>
          </a:p>
          <a:p>
            <a:pPr>
              <a:buNone/>
              <a:defRPr sz="1000"/>
            </a:pPr>
            <a:r>
              <a:rPr lang="en-US" sz="1600" b="0" i="0" strike="noStrike" dirty="0">
                <a:solidFill>
                  <a:srgbClr val="000000"/>
                </a:solidFill>
                <a:latin typeface="Times New Roman" pitchFamily="18" charset="0"/>
                <a:cs typeface="Times New Roman" pitchFamily="18" charset="0"/>
              </a:rPr>
              <a:t>(d) Find the throughput time.</a:t>
            </a:r>
          </a:p>
          <a:p>
            <a:pPr algn="l" rtl="1">
              <a:defRPr sz="1000"/>
            </a:pPr>
            <a:endParaRPr lang="en-US" sz="1000" b="0" i="0" strike="noStrike" dirty="0">
              <a:solidFill>
                <a:srgbClr val="000000"/>
              </a:solidFill>
              <a:latin typeface="Arial"/>
              <a:cs typeface="Arial"/>
            </a:endParaRPr>
          </a:p>
          <a:p>
            <a:pPr algn="l" rtl="1">
              <a:defRPr sz="1000"/>
            </a:pPr>
            <a:endParaRPr lang="en-US" sz="1000" b="0" i="0" strike="noStrike" dirty="0">
              <a:solidFill>
                <a:srgbClr val="000000"/>
              </a:solidFill>
              <a:latin typeface="Arial"/>
              <a:cs typeface="Arial"/>
            </a:endParaRPr>
          </a:p>
        </p:txBody>
      </p:sp>
      <p:graphicFrame>
        <p:nvGraphicFramePr>
          <p:cNvPr id="7" name="Table 6"/>
          <p:cNvGraphicFramePr>
            <a:graphicFrameLocks noGrp="1"/>
          </p:cNvGraphicFramePr>
          <p:nvPr/>
        </p:nvGraphicFramePr>
        <p:xfrm>
          <a:off x="467544" y="3717032"/>
          <a:ext cx="8280921" cy="2736304"/>
        </p:xfrm>
        <a:graphic>
          <a:graphicData uri="http://schemas.openxmlformats.org/drawingml/2006/table">
            <a:tbl>
              <a:tblPr/>
              <a:tblGrid>
                <a:gridCol w="668983"/>
                <a:gridCol w="741305"/>
                <a:gridCol w="596660"/>
                <a:gridCol w="542418"/>
                <a:gridCol w="610220"/>
                <a:gridCol w="772946"/>
                <a:gridCol w="668983"/>
                <a:gridCol w="904031"/>
                <a:gridCol w="908551"/>
                <a:gridCol w="596660"/>
                <a:gridCol w="632822"/>
                <a:gridCol w="637342"/>
              </a:tblGrid>
              <a:tr h="267340">
                <a:tc gridSpan="12">
                  <a:txBody>
                    <a:bodyPr/>
                    <a:lstStyle/>
                    <a:p>
                      <a:pPr algn="ctr" fontAlgn="ctr"/>
                      <a:r>
                        <a:rPr lang="en-US" sz="1600" b="1" i="0" u="none" strike="noStrike" dirty="0">
                          <a:latin typeface="Times New Roman" pitchFamily="18" charset="0"/>
                          <a:cs typeface="Times New Roman" pitchFamily="18" charset="0"/>
                        </a:rPr>
                        <a:t>TABLE (2)</a:t>
                      </a: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3066">
                <a:tc rowSpan="3">
                  <a:txBody>
                    <a:bodyPr/>
                    <a:lstStyle/>
                    <a:p>
                      <a:pPr algn="ctr" fontAlgn="ctr"/>
                      <a:r>
                        <a:rPr lang="en-US" sz="1600" b="0" i="0" u="none" strike="noStrike">
                          <a:latin typeface="Times New Roman" pitchFamily="18" charset="0"/>
                          <a:cs typeface="Times New Roman" pitchFamily="18" charset="0"/>
                        </a:rPr>
                        <a:t>Part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1600" b="0" i="0" u="none" strike="noStrike">
                          <a:latin typeface="Times New Roman" pitchFamily="18" charset="0"/>
                          <a:cs typeface="Times New Roman" pitchFamily="18" charset="0"/>
                        </a:rPr>
                        <a:t>Weekly Demand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gridSpan="4">
                  <a:txBody>
                    <a:bodyPr/>
                    <a:lstStyle/>
                    <a:p>
                      <a:pPr algn="ctr" fontAlgn="ctr"/>
                      <a:r>
                        <a:rPr lang="en-US" sz="1600" b="0" i="0" u="none" strike="noStrike">
                          <a:latin typeface="Times New Roman" pitchFamily="18" charset="0"/>
                          <a:cs typeface="Times New Roman" pitchFamily="18" charset="0"/>
                        </a:rPr>
                        <a:t>Process Sequence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gridSpan="6">
                  <a:txBody>
                    <a:bodyPr/>
                    <a:lstStyle/>
                    <a:p>
                      <a:pPr algn="ctr" fontAlgn="ctr"/>
                      <a:r>
                        <a:rPr lang="en-US" sz="1600" b="0" i="0" u="none" strike="noStrike">
                          <a:latin typeface="Times New Roman" pitchFamily="18" charset="0"/>
                          <a:cs typeface="Times New Roman" pitchFamily="18" charset="0"/>
                        </a:rPr>
                        <a:t>Operation Time,hr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7340">
                <a:tc vMerge="1">
                  <a:txBody>
                    <a:bodyPr/>
                    <a:lstStyle/>
                    <a:p>
                      <a:endParaRPr lang="en-US"/>
                    </a:p>
                  </a:txBody>
                  <a:tcPr/>
                </a:tc>
                <a:tc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600" b="0" i="0" u="none" strike="noStrike">
                          <a:latin typeface="Times New Roman" pitchFamily="18" charset="0"/>
                          <a:cs typeface="Times New Roman" pitchFamily="18" charset="0"/>
                        </a:rPr>
                        <a:t>Load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sz="1600" b="0" i="0" u="none" strike="noStrike">
                          <a:latin typeface="Times New Roman" pitchFamily="18" charset="0"/>
                          <a:cs typeface="Times New Roman" pitchFamily="18" charset="0"/>
                        </a:rPr>
                        <a:t>Process Station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600" b="0" i="0" u="none" strike="noStrike" dirty="0">
                          <a:latin typeface="Times New Roman" pitchFamily="18" charset="0"/>
                          <a:cs typeface="Times New Roman" pitchFamily="18" charset="0"/>
                        </a:rPr>
                        <a:t>Unload</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340">
                <a:tc vMerge="1">
                  <a:txBody>
                    <a:bodyPr/>
                    <a:lstStyle/>
                    <a:p>
                      <a:endParaRPr lang="en-US"/>
                    </a:p>
                  </a:txBody>
                  <a:tcPr/>
                </a:tc>
                <a:tc vMerge="1">
                  <a:txBody>
                    <a:bodyPr/>
                    <a:lstStyle/>
                    <a:p>
                      <a:endParaRPr lang="en-US"/>
                    </a:p>
                  </a:txBody>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600" b="0" i="0" u="none" strike="noStrike">
                          <a:latin typeface="Times New Roman" pitchFamily="18" charset="0"/>
                          <a:cs typeface="Times New Roman" pitchFamily="18" charset="0"/>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A</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340">
                <a:tc>
                  <a:txBody>
                    <a:bodyPr/>
                    <a:lstStyle/>
                    <a:p>
                      <a:pPr algn="ctr" fontAlgn="ctr"/>
                      <a:r>
                        <a:rPr lang="en-US" sz="1600" b="0" i="0" u="none" strike="noStrike">
                          <a:latin typeface="Times New Roman" pitchFamily="18" charset="0"/>
                          <a:cs typeface="Times New Roman" pitchFamily="18"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sz="1600" b="0" i="0" u="none" strike="noStrike" dirty="0">
                          <a:latin typeface="Times New Roman" pitchFamily="18" charset="0"/>
                          <a:cs typeface="Times New Roman" pitchFamily="18" charset="0"/>
                        </a:rPr>
                        <a:t>A </a:t>
                      </a:r>
                      <a:r>
                        <a:rPr lang="en-US" sz="1600" b="0" i="0" u="none" strike="noStrike" dirty="0" smtClean="0">
                          <a:latin typeface="Times New Roman" pitchFamily="18" charset="0"/>
                          <a:cs typeface="Times New Roman" pitchFamily="18" charset="0"/>
                        </a:rPr>
                        <a:t>&gt; </a:t>
                      </a:r>
                      <a:r>
                        <a:rPr lang="en-US" sz="1600" b="0" i="0" u="none" strike="noStrike" dirty="0">
                          <a:latin typeface="Times New Roman" pitchFamily="18" charset="0"/>
                          <a:cs typeface="Times New Roman" pitchFamily="18" charset="0"/>
                        </a:rPr>
                        <a:t>C </a:t>
                      </a:r>
                      <a:r>
                        <a:rPr lang="en-US" sz="1600" b="0" i="0" u="none" strike="noStrike" dirty="0" smtClean="0">
                          <a:latin typeface="Times New Roman" pitchFamily="18" charset="0"/>
                          <a:cs typeface="Times New Roman" pitchFamily="18" charset="0"/>
                        </a:rPr>
                        <a:t>&gt; </a:t>
                      </a:r>
                      <a:r>
                        <a:rPr lang="en-US" sz="1600" b="0" i="0" u="none" strike="noStrike" dirty="0">
                          <a:latin typeface="Times New Roman" pitchFamily="18" charset="0"/>
                          <a:cs typeface="Times New Roman" pitchFamily="18" charset="0"/>
                        </a:rPr>
                        <a:t>B </a:t>
                      </a:r>
                      <a:r>
                        <a:rPr lang="en-US" sz="1600" b="0" i="0" u="none" strike="noStrike" dirty="0" smtClean="0">
                          <a:latin typeface="Times New Roman" pitchFamily="18" charset="0"/>
                          <a:cs typeface="Times New Roman" pitchFamily="18" charset="0"/>
                        </a:rPr>
                        <a:t>&gt; </a:t>
                      </a:r>
                      <a:r>
                        <a:rPr lang="en-US" sz="1600" b="0" i="0" u="none" strike="noStrike" dirty="0">
                          <a:latin typeface="Times New Roman" pitchFamily="18" charset="0"/>
                          <a:cs typeface="Times New Roman" pitchFamily="18" charset="0"/>
                        </a:rPr>
                        <a:t>D </a:t>
                      </a:r>
                      <a:r>
                        <a:rPr lang="en-US" sz="1600" b="0" i="0" u="none" strike="noStrike" dirty="0" smtClean="0">
                          <a:latin typeface="Times New Roman" pitchFamily="18" charset="0"/>
                          <a:cs typeface="Times New Roman" pitchFamily="18" charset="0"/>
                        </a:rPr>
                        <a:t>&gt; </a:t>
                      </a:r>
                      <a:r>
                        <a:rPr lang="en-US" sz="1600" b="0" i="0" u="none" strike="noStrike" dirty="0">
                          <a:latin typeface="Times New Roman" pitchFamily="18" charset="0"/>
                          <a:cs typeface="Times New Roman" pitchFamily="18" charset="0"/>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600" b="0" i="0" u="none" strike="noStrike" dirty="0">
                          <a:latin typeface="Times New Roman" pitchFamily="18" charset="0"/>
                          <a:cs typeface="Times New Roman" pitchFamily="18" charset="0"/>
                        </a:rPr>
                        <a:t>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0.2</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340">
                <a:tc>
                  <a:txBody>
                    <a:bodyPr/>
                    <a:lstStyle/>
                    <a:p>
                      <a:pPr algn="ctr" fontAlgn="ctr"/>
                      <a:r>
                        <a:rPr lang="en-US" sz="1600" b="0" i="0" u="none" strike="noStrike">
                          <a:latin typeface="Times New Roman" pitchFamily="18" charset="0"/>
                          <a:cs typeface="Times New Roman" pitchFamily="18"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pt-BR" sz="1600" b="0" i="0" u="none" strike="noStrike" dirty="0">
                          <a:latin typeface="Times New Roman" pitchFamily="18" charset="0"/>
                          <a:cs typeface="Times New Roman" pitchFamily="18" charset="0"/>
                        </a:rPr>
                        <a:t>A </a:t>
                      </a:r>
                      <a:r>
                        <a:rPr lang="pt-BR" sz="1600" b="0" i="0" u="none" strike="noStrike" dirty="0" smtClean="0">
                          <a:latin typeface="Times New Roman" pitchFamily="18" charset="0"/>
                          <a:cs typeface="Times New Roman" pitchFamily="18" charset="0"/>
                        </a:rPr>
                        <a:t>&gt; </a:t>
                      </a:r>
                      <a:r>
                        <a:rPr lang="pt-BR" sz="1600" b="0" i="0" u="none" strike="noStrike" dirty="0">
                          <a:latin typeface="Times New Roman" pitchFamily="18" charset="0"/>
                          <a:cs typeface="Times New Roman" pitchFamily="18" charset="0"/>
                        </a:rPr>
                        <a:t>B </a:t>
                      </a:r>
                      <a:r>
                        <a:rPr lang="pt-BR" sz="1600" b="0" i="0" u="none" strike="noStrike" dirty="0" smtClean="0">
                          <a:latin typeface="Times New Roman" pitchFamily="18" charset="0"/>
                          <a:cs typeface="Times New Roman" pitchFamily="18" charset="0"/>
                        </a:rPr>
                        <a:t>&gt; </a:t>
                      </a:r>
                      <a:r>
                        <a:rPr lang="pt-BR" sz="1600" b="0" i="0" u="none" strike="noStrike" dirty="0">
                          <a:latin typeface="Times New Roman" pitchFamily="18" charset="0"/>
                          <a:cs typeface="Times New Roman" pitchFamily="18" charset="0"/>
                        </a:rPr>
                        <a:t>D </a:t>
                      </a:r>
                      <a:r>
                        <a:rPr lang="pt-BR" sz="1600" b="0" i="0" u="none" strike="noStrike" dirty="0" smtClean="0">
                          <a:latin typeface="Times New Roman" pitchFamily="18" charset="0"/>
                          <a:cs typeface="Times New Roman" pitchFamily="18" charset="0"/>
                        </a:rPr>
                        <a:t>&gt; </a:t>
                      </a:r>
                      <a:r>
                        <a:rPr lang="pt-BR" sz="1600" b="0" i="0" u="none" strike="noStrike" dirty="0">
                          <a:latin typeface="Times New Roman" pitchFamily="18" charset="0"/>
                          <a:cs typeface="Times New Roman" pitchFamily="18" charset="0"/>
                        </a:rPr>
                        <a:t>E </a:t>
                      </a:r>
                      <a:r>
                        <a:rPr lang="pt-BR" sz="1600" b="0" i="0" u="none" strike="noStrike" dirty="0" smtClean="0">
                          <a:latin typeface="Times New Roman" pitchFamily="18" charset="0"/>
                          <a:cs typeface="Times New Roman" pitchFamily="18" charset="0"/>
                        </a:rPr>
                        <a:t>&gt; </a:t>
                      </a:r>
                      <a:r>
                        <a:rPr lang="pt-BR" sz="1600" b="0" i="0" u="none" strike="noStrike" dirty="0">
                          <a:latin typeface="Times New Roman" pitchFamily="18" charset="0"/>
                          <a:cs typeface="Times New Roman" pitchFamily="18" charset="0"/>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600" b="0" i="0" u="none" strike="noStrike">
                          <a:latin typeface="Times New Roman" pitchFamily="18" charset="0"/>
                          <a:cs typeface="Times New Roman" pitchFamily="18" charset="0"/>
                        </a:rPr>
                        <a:t>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0.2</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340">
                <a:tc>
                  <a:txBody>
                    <a:bodyPr/>
                    <a:lstStyle/>
                    <a:p>
                      <a:pPr algn="ctr" fontAlgn="ctr"/>
                      <a:r>
                        <a:rPr lang="en-US" sz="1600" b="0" i="0" u="none" strike="noStrike">
                          <a:latin typeface="Times New Roman" pitchFamily="18" charset="0"/>
                          <a:cs typeface="Times New Roman" pitchFamily="18"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sz="1600" b="0" i="0" u="none" strike="noStrike" dirty="0">
                          <a:latin typeface="Times New Roman" pitchFamily="18" charset="0"/>
                          <a:cs typeface="Times New Roman" pitchFamily="18" charset="0"/>
                        </a:rPr>
                        <a:t>A </a:t>
                      </a:r>
                      <a:r>
                        <a:rPr lang="en-US" sz="1600" b="0" i="0" u="none" strike="noStrike" dirty="0" smtClean="0">
                          <a:latin typeface="Times New Roman" pitchFamily="18" charset="0"/>
                          <a:cs typeface="Times New Roman" pitchFamily="18" charset="0"/>
                        </a:rPr>
                        <a:t>&gt; </a:t>
                      </a:r>
                      <a:r>
                        <a:rPr lang="en-US" sz="1600" b="0" i="0" u="none" strike="noStrike" dirty="0">
                          <a:latin typeface="Times New Roman" pitchFamily="18" charset="0"/>
                          <a:cs typeface="Times New Roman" pitchFamily="18" charset="0"/>
                        </a:rPr>
                        <a:t>C </a:t>
                      </a:r>
                      <a:r>
                        <a:rPr lang="en-US" sz="1600" b="0" i="0" u="none" strike="noStrike" dirty="0" smtClean="0">
                          <a:latin typeface="Times New Roman" pitchFamily="18" charset="0"/>
                          <a:cs typeface="Times New Roman" pitchFamily="18" charset="0"/>
                        </a:rPr>
                        <a:t>&gt; </a:t>
                      </a:r>
                      <a:r>
                        <a:rPr lang="en-US" sz="1600" b="0" i="0" u="none" strike="noStrike" dirty="0">
                          <a:latin typeface="Times New Roman" pitchFamily="18" charset="0"/>
                          <a:cs typeface="Times New Roman" pitchFamily="18" charset="0"/>
                        </a:rPr>
                        <a:t>D </a:t>
                      </a:r>
                      <a:r>
                        <a:rPr lang="en-US" sz="1600" b="0" i="0" u="none" strike="noStrike" dirty="0" smtClean="0">
                          <a:latin typeface="Times New Roman" pitchFamily="18" charset="0"/>
                          <a:cs typeface="Times New Roman" pitchFamily="18" charset="0"/>
                        </a:rPr>
                        <a:t>&gt; E &gt; </a:t>
                      </a:r>
                      <a:r>
                        <a:rPr lang="en-US" sz="1600" b="0" i="0" u="none" strike="noStrike" dirty="0">
                          <a:latin typeface="Times New Roman" pitchFamily="18" charset="0"/>
                          <a:cs typeface="Times New Roman" pitchFamily="18" charset="0"/>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600" b="0" i="0" u="none" strike="noStrike">
                          <a:latin typeface="Times New Roman" pitchFamily="18" charset="0"/>
                          <a:cs typeface="Times New Roman" pitchFamily="18" charset="0"/>
                        </a:rPr>
                        <a:t>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0.2</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340">
                <a:tc>
                  <a:txBody>
                    <a:bodyPr/>
                    <a:lstStyle/>
                    <a:p>
                      <a:pPr algn="ctr" fontAlgn="ctr"/>
                      <a:r>
                        <a:rPr lang="en-US" sz="1600" b="0" i="0" u="none" strike="noStrike">
                          <a:latin typeface="Times New Roman" pitchFamily="18" charset="0"/>
                          <a:cs typeface="Times New Roman" pitchFamily="18"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pt-BR" sz="1600" b="0" i="0" u="none" strike="noStrike" dirty="0">
                          <a:latin typeface="Times New Roman" pitchFamily="18" charset="0"/>
                          <a:cs typeface="Times New Roman" pitchFamily="18" charset="0"/>
                        </a:rPr>
                        <a:t>A </a:t>
                      </a:r>
                      <a:r>
                        <a:rPr lang="pt-BR" sz="1600" b="0" i="0" u="none" strike="noStrike" dirty="0" smtClean="0">
                          <a:latin typeface="Times New Roman" pitchFamily="18" charset="0"/>
                          <a:cs typeface="Times New Roman" pitchFamily="18" charset="0"/>
                        </a:rPr>
                        <a:t>&gt; C &gt;E </a:t>
                      </a:r>
                      <a:r>
                        <a:rPr lang="pt-BR" sz="1600" b="0" i="0" u="none" strike="noStrike" dirty="0" smtClean="0">
                          <a:latin typeface="Times New Roman" pitchFamily="18" charset="0"/>
                          <a:cs typeface="Times New Roman" pitchFamily="18" charset="0"/>
                        </a:rPr>
                        <a:t>&gt; </a:t>
                      </a:r>
                      <a:r>
                        <a:rPr lang="pt-BR" sz="1600" b="0" i="0" u="none" strike="noStrike" dirty="0">
                          <a:latin typeface="Times New Roman" pitchFamily="18" charset="0"/>
                          <a:cs typeface="Times New Roman" pitchFamily="18" charset="0"/>
                        </a:rPr>
                        <a:t>B </a:t>
                      </a:r>
                      <a:r>
                        <a:rPr lang="pt-BR" sz="1600" b="0" i="0" u="none" strike="noStrike" dirty="0" smtClean="0">
                          <a:latin typeface="Times New Roman" pitchFamily="18" charset="0"/>
                          <a:cs typeface="Times New Roman" pitchFamily="18" charset="0"/>
                        </a:rPr>
                        <a:t>&gt; </a:t>
                      </a:r>
                      <a:r>
                        <a:rPr lang="pt-BR" sz="1600" b="0" i="0" u="none" strike="noStrike" dirty="0">
                          <a:latin typeface="Times New Roman" pitchFamily="18" charset="0"/>
                          <a:cs typeface="Times New Roman" pitchFamily="18" charset="0"/>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600" b="0" i="0" u="none" strike="noStrike">
                          <a:latin typeface="Times New Roman" pitchFamily="18" charset="0"/>
                          <a:cs typeface="Times New Roman" pitchFamily="18" charset="0"/>
                        </a:rPr>
                        <a:t>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0.2</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3066">
                <a:tc>
                  <a:txBody>
                    <a:bodyPr/>
                    <a:lstStyle/>
                    <a:p>
                      <a:pPr algn="ctr" fontAlgn="ctr"/>
                      <a:r>
                        <a:rPr lang="en-US" sz="1600" b="0" i="0" u="none" strike="noStrike">
                          <a:latin typeface="Times New Roman" pitchFamily="18" charset="0"/>
                          <a:cs typeface="Times New Roman" pitchFamily="18"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gridSpan="4">
                  <a:txBody>
                    <a:bodyPr/>
                    <a:lstStyle/>
                    <a:p>
                      <a:pPr algn="ctr" fontAlgn="ctr"/>
                      <a:r>
                        <a:rPr lang="pt-BR" sz="1600" b="0" i="0" u="none" strike="noStrike" dirty="0">
                          <a:latin typeface="Times New Roman" pitchFamily="18" charset="0"/>
                          <a:cs typeface="Times New Roman" pitchFamily="18" charset="0"/>
                        </a:rPr>
                        <a:t>A </a:t>
                      </a:r>
                      <a:r>
                        <a:rPr lang="pt-BR" sz="1600" b="0" i="0" u="none" strike="noStrike" dirty="0" smtClean="0">
                          <a:latin typeface="Times New Roman" pitchFamily="18" charset="0"/>
                          <a:cs typeface="Times New Roman" pitchFamily="18" charset="0"/>
                        </a:rPr>
                        <a:t>&gt; </a:t>
                      </a:r>
                      <a:r>
                        <a:rPr lang="pt-BR" sz="1600" b="0" i="0" u="none" strike="noStrike" dirty="0">
                          <a:latin typeface="Times New Roman" pitchFamily="18" charset="0"/>
                          <a:cs typeface="Times New Roman" pitchFamily="18" charset="0"/>
                        </a:rPr>
                        <a:t>B </a:t>
                      </a:r>
                      <a:r>
                        <a:rPr lang="pt-BR" sz="1600" b="0" i="0" u="none" strike="noStrike" dirty="0" smtClean="0">
                          <a:latin typeface="Times New Roman" pitchFamily="18" charset="0"/>
                          <a:cs typeface="Times New Roman" pitchFamily="18" charset="0"/>
                        </a:rPr>
                        <a:t>&gt; </a:t>
                      </a:r>
                      <a:r>
                        <a:rPr lang="pt-BR" sz="1600" b="0" i="0" u="none" strike="noStrike" dirty="0">
                          <a:latin typeface="Times New Roman" pitchFamily="18" charset="0"/>
                          <a:cs typeface="Times New Roman" pitchFamily="18" charset="0"/>
                        </a:rPr>
                        <a:t>E </a:t>
                      </a:r>
                      <a:r>
                        <a:rPr lang="pt-BR" sz="1600" b="0" i="0" u="none" strike="noStrike" dirty="0" smtClean="0">
                          <a:latin typeface="Times New Roman" pitchFamily="18" charset="0"/>
                          <a:cs typeface="Times New Roman" pitchFamily="18" charset="0"/>
                        </a:rPr>
                        <a:t>&gt; </a:t>
                      </a:r>
                      <a:r>
                        <a:rPr lang="pt-BR" sz="1600" b="0" i="0" u="none" strike="noStrike" dirty="0">
                          <a:latin typeface="Times New Roman" pitchFamily="18" charset="0"/>
                          <a:cs typeface="Times New Roman" pitchFamily="18" charset="0"/>
                        </a:rPr>
                        <a:t>C </a:t>
                      </a:r>
                      <a:r>
                        <a:rPr lang="pt-BR" sz="1600" b="0" i="0" u="none" strike="noStrike" dirty="0" smtClean="0">
                          <a:latin typeface="Times New Roman" pitchFamily="18" charset="0"/>
                          <a:cs typeface="Times New Roman" pitchFamily="18" charset="0"/>
                        </a:rPr>
                        <a:t>&gt; </a:t>
                      </a:r>
                      <a:r>
                        <a:rPr lang="pt-BR" sz="1600" b="0" i="0" u="none" strike="noStrike" dirty="0">
                          <a:latin typeface="Times New Roman" pitchFamily="18" charset="0"/>
                          <a:cs typeface="Times New Roman" pitchFamily="18" charset="0"/>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600" b="0" i="0" u="none" strike="noStrike">
                          <a:latin typeface="Times New Roman" pitchFamily="18" charset="0"/>
                          <a:cs typeface="Times New Roman" pitchFamily="18" charset="0"/>
                        </a:rPr>
                        <a:t>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latin typeface="Times New Roman" pitchFamily="18" charset="0"/>
                          <a:cs typeface="Times New Roman" pitchFamily="18" charset="0"/>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latin typeface="Times New Roman" pitchFamily="18" charset="0"/>
                          <a:cs typeface="Times New Roman" pitchFamily="18" charset="0"/>
                        </a:rPr>
                        <a:t>0.2</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8792">
                <a:tc>
                  <a:txBody>
                    <a:bodyPr/>
                    <a:lstStyle/>
                    <a:p>
                      <a:pPr algn="ctr" fontAlgn="b"/>
                      <a:r>
                        <a:rPr lang="en-US" sz="1600" b="0" i="0" u="none" strike="noStrike" dirty="0" smtClean="0">
                          <a:latin typeface="Times New Roman" pitchFamily="18" charset="0"/>
                          <a:cs typeface="Times New Roman" pitchFamily="18" charset="0"/>
                        </a:rPr>
                        <a:t>Ʃ</a:t>
                      </a:r>
                      <a:endParaRPr lang="en-US" sz="1600" b="0" i="0" u="none" strike="noStrike" dirty="0">
                        <a:latin typeface="Times New Roman" pitchFamily="18" charset="0"/>
                        <a:cs typeface="Times New Roman" pitchFamily="18" charset="0"/>
                      </a:endParaRPr>
                    </a:p>
                  </a:txBody>
                  <a:tcPr marL="0" marR="0" marT="0"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0" i="0" u="none" strike="noStrike" dirty="0">
                          <a:solidFill>
                            <a:srgbClr val="000000"/>
                          </a:solidFill>
                          <a:latin typeface="Times New Roman" pitchFamily="18" charset="0"/>
                          <a:cs typeface="Times New Roman" pitchFamily="18" charset="0"/>
                        </a:rPr>
                        <a:t>25</a:t>
                      </a:r>
                    </a:p>
                  </a:txBody>
                  <a:tcPr marL="0" marR="0" marT="0" marB="0" anchor="b">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endParaRPr lang="en-US" sz="1600" b="0" i="0" u="none" strike="noStrike">
                        <a:solidFill>
                          <a:srgbClr val="000000"/>
                        </a:solidFill>
                        <a:latin typeface="Times New Roman" pitchFamily="18" charset="0"/>
                        <a:cs typeface="Times New Roman" pitchFamily="18" charset="0"/>
                      </a:endParaRPr>
                    </a:p>
                  </a:txBody>
                  <a:tcPr marL="0" marR="0" marT="0" marB="0" anchor="b">
                    <a:lnL w="25400" cap="flat" cmpd="dbl"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600" b="0" i="0" u="none" strike="noStrike">
                        <a:solidFill>
                          <a:srgbClr val="000000"/>
                        </a:solidFill>
                        <a:latin typeface="Times New Roman" pitchFamily="18" charset="0"/>
                        <a:cs typeface="Times New Roman" pitchFamily="18"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600" b="0" i="0" u="none" strike="noStrike">
                        <a:solidFill>
                          <a:srgbClr val="000000"/>
                        </a:solidFill>
                        <a:latin typeface="Times New Roman" pitchFamily="18" charset="0"/>
                        <a:cs typeface="Times New Roman" pitchFamily="18"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latin typeface="Times New Roman" pitchFamily="18" charset="0"/>
                        <a:cs typeface="Times New Roman" pitchFamily="18"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latin typeface="Times New Roman" pitchFamily="18" charset="0"/>
                        <a:cs typeface="Times New Roman" pitchFamily="18"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latin typeface="Times New Roman" pitchFamily="18" charset="0"/>
                        <a:cs typeface="Times New Roman" pitchFamily="18"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latin typeface="Times New Roman" pitchFamily="18" charset="0"/>
                        <a:cs typeface="Times New Roman" pitchFamily="18"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latin typeface="Times New Roman" pitchFamily="18" charset="0"/>
                        <a:cs typeface="Times New Roman" pitchFamily="18"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latin typeface="Times New Roman" pitchFamily="18" charset="0"/>
                        <a:cs typeface="Times New Roman" pitchFamily="18"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dirty="0">
                        <a:solidFill>
                          <a:srgbClr val="000000"/>
                        </a:solidFill>
                        <a:latin typeface="Times New Roman" pitchFamily="18" charset="0"/>
                        <a:cs typeface="Times New Roman" pitchFamily="18" charset="0"/>
                      </a:endParaRPr>
                    </a:p>
                  </a:txBody>
                  <a:tcPr marL="0" marR="0" marT="0"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TotalTime>
  <Words>1355</Words>
  <Application>Microsoft Office PowerPoint</Application>
  <PresentationFormat>On-screen Show (4:3)</PresentationFormat>
  <Paragraphs>636</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Equation</vt:lpstr>
      <vt:lpstr> IE 469 Manufacturing Systems 469 صنع نظم التصنيع</vt:lpstr>
      <vt:lpstr>Problem #1</vt:lpstr>
      <vt:lpstr>Problem #1 Solution</vt:lpstr>
      <vt:lpstr>Problem #1 Solution</vt:lpstr>
      <vt:lpstr>Problem #2</vt:lpstr>
      <vt:lpstr>Problem #2 Solution</vt:lpstr>
      <vt:lpstr>Problem #2 Solution</vt:lpstr>
      <vt:lpstr>Problem #2 Solution</vt:lpstr>
      <vt:lpstr>Problem #3</vt:lpstr>
      <vt:lpstr>Problem #3 Solution</vt:lpstr>
      <vt:lpstr>Problem #3 Solution</vt:lpstr>
      <vt:lpstr>Problem #3 Solution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 469 Manufacturing Systems 469 صنع نظم التصنيع</dc:title>
  <dc:creator>Sloomi</dc:creator>
  <cp:lastModifiedBy>aaaltamimi</cp:lastModifiedBy>
  <cp:revision>28</cp:revision>
  <dcterms:created xsi:type="dcterms:W3CDTF">2014-02-18T16:49:44Z</dcterms:created>
  <dcterms:modified xsi:type="dcterms:W3CDTF">2014-03-11T10:59:37Z</dcterms:modified>
</cp:coreProperties>
</file>