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  <p:sldId id="264" r:id="rId9"/>
    <p:sldId id="265" r:id="rId10"/>
    <p:sldId id="267" r:id="rId11"/>
    <p:sldId id="262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نمط فاتح 1 - تميي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047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010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14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284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088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830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019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725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081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214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495EF-686B-4EB7-9DCF-F8F34C5845A9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5D64-FF10-4295-B80C-D6013A9C2B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209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tal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tal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ia.edu/10937079/COTAL_Latin_American_confederation_of_tourism_organiza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48000" y="859802"/>
            <a:ext cx="9144000" cy="2387600"/>
          </a:xfrm>
        </p:spPr>
        <p:txBody>
          <a:bodyPr>
            <a:normAutofit/>
          </a:bodyPr>
          <a:lstStyle/>
          <a:p>
            <a:r>
              <a:rPr lang="ar-SA" sz="2400" dirty="0" smtClean="0"/>
              <a:t>وكالات ومنظمات السياحة والسفر </a:t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(</a:t>
            </a:r>
            <a:r>
              <a:rPr lang="ar-SA" sz="2400" dirty="0" smtClean="0">
                <a:solidFill>
                  <a:schemeClr val="accent1">
                    <a:lumMod val="50000"/>
                  </a:schemeClr>
                </a:solidFill>
              </a:rPr>
              <a:t>اتحاد المنظمات السياحية لأمريكيا اللاتينية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و</a:t>
            </a:r>
            <a:r>
              <a:rPr lang="ar-SA" sz="2400" dirty="0" smtClean="0">
                <a:solidFill>
                  <a:schemeClr val="accent1">
                    <a:lumMod val="50000"/>
                  </a:schemeClr>
                </a:solidFill>
              </a:rPr>
              <a:t>اتحاد السفر لشرق اسيا )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sz="2000" dirty="0"/>
              <a:t/>
            </a:r>
            <a:br>
              <a:rPr lang="ar-SA" sz="2000" dirty="0"/>
            </a:br>
            <a:r>
              <a:rPr lang="ar-SA" sz="2000" dirty="0" smtClean="0"/>
              <a:t/>
            </a:r>
            <a:br>
              <a:rPr lang="ar-SA" sz="2000" dirty="0" smtClean="0"/>
            </a:br>
            <a:endParaRPr lang="ar-SA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54953" y="6151903"/>
            <a:ext cx="1937047" cy="411267"/>
          </a:xfrm>
        </p:spPr>
        <p:txBody>
          <a:bodyPr>
            <a:normAutofit/>
          </a:bodyPr>
          <a:lstStyle/>
          <a:p>
            <a:r>
              <a:rPr lang="ar-SA" sz="2000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ar-SA" sz="2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80" y="2751746"/>
            <a:ext cx="3885355" cy="381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99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SA" sz="2800" b="1" dirty="0">
                <a:solidFill>
                  <a:schemeClr val="accent1">
                    <a:lumMod val="50000"/>
                  </a:schemeClr>
                </a:solidFill>
              </a:rPr>
              <a:t>التحليل الرباعي (سوات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(SWOT,</a:t>
            </a:r>
            <a:endParaRPr lang="ar-SA" sz="28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893804"/>
              </p:ext>
            </p:extLst>
          </p:nvPr>
        </p:nvGraphicFramePr>
        <p:xfrm>
          <a:off x="1453496" y="2859667"/>
          <a:ext cx="10515600" cy="340440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نقاط القوة :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نقاط الضعف: 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 sz="1800" dirty="0" smtClean="0"/>
                        <a:t>-النهضة التكنلوجية في عديد من الدول في المنظمة </a:t>
                      </a:r>
                    </a:p>
                    <a:p>
                      <a:r>
                        <a:rPr lang="ar-SA" sz="1800" dirty="0" smtClean="0"/>
                        <a:t> -بيئة طبيعية متنوعة </a:t>
                      </a:r>
                    </a:p>
                    <a:p>
                      <a:r>
                        <a:rPr lang="ar-SA" sz="1800" dirty="0" smtClean="0"/>
                        <a:t>-سوق متزايد للأعمال والمؤتمرات والمعارض</a:t>
                      </a:r>
                    </a:p>
                    <a:p>
                      <a:r>
                        <a:rPr lang="ar-SA" sz="1800" dirty="0" smtClean="0"/>
                        <a:t>-وجود واجهات سياحية كثيرة </a:t>
                      </a:r>
                    </a:p>
                    <a:p>
                      <a:r>
                        <a:rPr lang="ar-SA" sz="1800" dirty="0" smtClean="0"/>
                        <a:t>-قلة التكلفة المادية السياحية في بعض الدول الاسيوية 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dirty="0" smtClean="0"/>
                        <a:t>-محدودية المنتجات السياحية لبعض الدول</a:t>
                      </a:r>
                    </a:p>
                    <a:p>
                      <a:r>
                        <a:rPr lang="ar-SA" sz="1800" dirty="0" smtClean="0"/>
                        <a:t>-تدني مستوى الجودة بالمرافق والخدمات السياحية في بعض الدول  </a:t>
                      </a:r>
                    </a:p>
                    <a:p>
                      <a:r>
                        <a:rPr lang="ar-SA" sz="1800" dirty="0" smtClean="0"/>
                        <a:t>-ارتفاع تكاليف البنية التحتية والمرافق الخاصة بالمشاريع السياحية 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التهديدات</a:t>
                      </a:r>
                      <a:r>
                        <a:rPr lang="ar-SA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الفرص</a:t>
                      </a:r>
                      <a:r>
                        <a:rPr lang="ar-SA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: </a:t>
                      </a:r>
                    </a:p>
                  </a:txBody>
                  <a:tcPr/>
                </a:tc>
              </a:tr>
              <a:tr h="65612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وجود منظمات منافسة ومتطورة ومتكاملة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استغلال الموارد الطبيعية بشكل اكبر لجذب السياح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715"/>
            <a:ext cx="4189932" cy="273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68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http://www.cotal.com</a:t>
            </a:r>
            <a:r>
              <a:rPr lang="en-US" dirty="0" smtClean="0"/>
              <a:t> </a:t>
            </a:r>
            <a:endParaRPr lang="ar-SA" dirty="0" smtClean="0"/>
          </a:p>
          <a:p>
            <a:r>
              <a:rPr lang="ar-SA" dirty="0" smtClean="0"/>
              <a:t>كتاب مبادئ السياحة </a:t>
            </a:r>
          </a:p>
          <a:p>
            <a:r>
              <a:rPr lang="ar-SA" dirty="0" smtClean="0"/>
              <a:t>كتاب وكالات ومنظمات السياحة والسفر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788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47500" y="365125"/>
            <a:ext cx="10515600" cy="1325563"/>
          </a:xfrm>
        </p:spPr>
        <p:txBody>
          <a:bodyPr>
            <a:normAutofit/>
          </a:bodyPr>
          <a:lstStyle/>
          <a:p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  <a:t>اتحاد المنظمات السياحية لأمريكيا اللاتينية</a:t>
            </a:r>
            <a:b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Latin American confederation of tourism organization 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C.O.T.A.L </a:t>
            </a:r>
            <a:endParaRPr lang="ar-S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47500" y="1825625"/>
            <a:ext cx="10515600" cy="4351338"/>
          </a:xfrm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مقرها: 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smtClean="0"/>
              <a:t>بينس </a:t>
            </a:r>
            <a:r>
              <a:rPr lang="ar-SA" dirty="0" smtClean="0"/>
              <a:t>ايرس (الأرجنتين) ويضم في عضويته 19 من الهيئات الوطنية لوكالات السفر والسياحة بدول أمريكا اللاتينية  بالإضافة الى عدد كبير من المنظمات السياحية المختلفة </a:t>
            </a:r>
          </a:p>
          <a:p>
            <a:endParaRPr lang="ar-SA" dirty="0"/>
          </a:p>
          <a:p>
            <a:r>
              <a:rPr lang="ar-SA" dirty="0" smtClean="0">
                <a:solidFill>
                  <a:srgbClr val="FF0000"/>
                </a:solidFill>
              </a:rPr>
              <a:t>تاريخ نشأتها:</a:t>
            </a:r>
          </a:p>
          <a:p>
            <a:r>
              <a:rPr lang="ar-SA" dirty="0" smtClean="0"/>
              <a:t>أنشئ الاتحاد عام 1957 وبدايتها كانت في المكسيك منظمة السفر لأمريكا اللاتينية وبعد ذلك تطورت وأصبحت منظمة كبيرة بالاشتراك مع عدة دول واصيحها اسمها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اتحاد المنظمات السياحية لأمريكيا اللاتينية</a:t>
            </a:r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24927"/>
            <a:ext cx="4366901" cy="188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9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وتندرج تحت الاتحاد الدولي لمنظمي الرحلات( </a:t>
            </a:r>
            <a:r>
              <a:rPr lang="en-US" dirty="0" smtClean="0"/>
              <a:t>international federation of tour operation </a:t>
            </a:r>
            <a:r>
              <a:rPr lang="ar-SA" dirty="0" smtClean="0"/>
              <a:t> </a:t>
            </a:r>
          </a:p>
          <a:p>
            <a:r>
              <a:rPr lang="ar-SA" dirty="0" smtClean="0"/>
              <a:t>وذلك يضم جميع منظمي الرحلات في العالم  والهيئات والمنظمات الإقليمية الحكومية وغير الحكومية العاملة في مجال السفر والسياحة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2778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  <a:t>اتحاد المنظمات السياحية لأمريكيا اللاتينية</a:t>
            </a:r>
            <a:b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Latin American confederation of tourism organization </a:t>
            </a:r>
            <a:endParaRPr lang="ar-SA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موقعهم الالكتروني: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http://www.cotal.com</a:t>
            </a:r>
            <a:r>
              <a:rPr lang="en-US" dirty="0" smtClean="0"/>
              <a:t> 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>
                <a:solidFill>
                  <a:srgbClr val="FF0000"/>
                </a:solidFill>
              </a:rPr>
              <a:t>مبادراتهم: </a:t>
            </a:r>
          </a:p>
          <a:p>
            <a:pPr marL="0" indent="0">
              <a:buNone/>
            </a:pPr>
            <a:r>
              <a:rPr lang="ar-SA" dirty="0" smtClean="0"/>
              <a:t>مؤتمرات سنوية لرفع مستوى السياحة العالمي </a:t>
            </a:r>
            <a:endParaRPr lang="ar-SA" dirty="0"/>
          </a:p>
          <a:p>
            <a:r>
              <a:rPr lang="ar-SA" dirty="0" smtClean="0">
                <a:solidFill>
                  <a:srgbClr val="FF0000"/>
                </a:solidFill>
              </a:rPr>
              <a:t>دول الأعضاء: </a:t>
            </a:r>
          </a:p>
          <a:p>
            <a:r>
              <a:rPr lang="ar-SA" dirty="0" smtClean="0"/>
              <a:t>الارجنتين- </a:t>
            </a:r>
            <a:r>
              <a:rPr lang="ar-SA" dirty="0" err="1" smtClean="0"/>
              <a:t>بوليفا</a:t>
            </a:r>
            <a:r>
              <a:rPr lang="ar-SA" dirty="0" smtClean="0"/>
              <a:t> في جنوب أمريكا-البرازيل- كولومبيا- كوستاريكا-تشيلي</a:t>
            </a:r>
            <a:r>
              <a:rPr lang="en-US" dirty="0" smtClean="0"/>
              <a:t>-</a:t>
            </a:r>
            <a:r>
              <a:rPr lang="ar-SA" dirty="0" smtClean="0"/>
              <a:t> </a:t>
            </a:r>
          </a:p>
          <a:p>
            <a:r>
              <a:rPr lang="ar-SA" dirty="0" smtClean="0"/>
              <a:t>جمهورية الدومنيكان-الاكوادور-غواتيمالا-هندوراس-نيكاراغوا-باناما-باراغواي-بيرو-بورتوريكو</a:t>
            </a:r>
            <a:r>
              <a:rPr lang="en-US" dirty="0" smtClean="0"/>
              <a:t>-</a:t>
            </a:r>
            <a:r>
              <a:rPr lang="ar-SA" dirty="0" smtClean="0"/>
              <a:t>السلفادور</a:t>
            </a:r>
            <a:r>
              <a:rPr lang="en-US" dirty="0" smtClean="0"/>
              <a:t>-</a:t>
            </a:r>
            <a:r>
              <a:rPr lang="ar-SA" dirty="0" smtClean="0"/>
              <a:t>أوروغواي</a:t>
            </a:r>
            <a:r>
              <a:rPr lang="en-US" dirty="0" smtClean="0"/>
              <a:t>-</a:t>
            </a:r>
            <a:r>
              <a:rPr lang="ar-SA" dirty="0"/>
              <a:t>فنزويلا</a:t>
            </a:r>
          </a:p>
        </p:txBody>
      </p:sp>
    </p:spTree>
    <p:extLst>
      <p:ext uri="{BB962C8B-B14F-4D97-AF65-F5344CB8AC3E}">
        <p14:creationId xmlns:p14="http://schemas.microsoft.com/office/powerpoint/2010/main" val="302259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أهدافها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تشجيع السياحة في دول أمريكا اللاتينية والعمل على تنميتها </a:t>
            </a:r>
          </a:p>
          <a:p>
            <a:r>
              <a:rPr lang="ar-SA" dirty="0" smtClean="0"/>
              <a:t>المحافظة على المقومات الطبيعية والتاريخية والجمالية للمنطقة </a:t>
            </a:r>
          </a:p>
          <a:p>
            <a:r>
              <a:rPr lang="ar-SA" dirty="0" smtClean="0"/>
              <a:t>دعم البنية الأساسية وتحسينها والعمل على تنوع الخدمات السياحية وجودتها </a:t>
            </a:r>
          </a:p>
          <a:p>
            <a:r>
              <a:rPr lang="ar-SA" dirty="0"/>
              <a:t> </a:t>
            </a:r>
            <a:r>
              <a:rPr lang="ar-SA" dirty="0" smtClean="0"/>
              <a:t>التنسيق بين جميع أنشطة وكالات السياحة والسفر بالمنطقة </a:t>
            </a:r>
          </a:p>
          <a:p>
            <a:r>
              <a:rPr lang="ar-SA" dirty="0"/>
              <a:t> </a:t>
            </a:r>
            <a:r>
              <a:rPr lang="ar-SA" dirty="0" smtClean="0"/>
              <a:t>وعقدت (</a:t>
            </a:r>
            <a:r>
              <a:rPr lang="ar-SA" dirty="0" err="1" smtClean="0"/>
              <a:t>الكوتال</a:t>
            </a:r>
            <a:r>
              <a:rPr lang="ar-SA" dirty="0" smtClean="0"/>
              <a:t>) مؤتمرها السنوي في القاهرة في ( مايو 2006 ) وتلك تعد المرة الأولى التي تعقد </a:t>
            </a:r>
            <a:r>
              <a:rPr lang="ar-SA" dirty="0" err="1" smtClean="0"/>
              <a:t>الكوتال</a:t>
            </a:r>
            <a:r>
              <a:rPr lang="ar-SA" dirty="0" smtClean="0"/>
              <a:t> مؤتمرها خارج أمريكا الجنوبية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122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251136"/>
            <a:ext cx="10515600" cy="1325563"/>
          </a:xfrm>
        </p:spPr>
        <p:txBody>
          <a:bodyPr>
            <a:normAutofit/>
          </a:bodyPr>
          <a:lstStyle/>
          <a:p>
            <a:r>
              <a:rPr lang="ar-SA" sz="2000" b="1" dirty="0" smtClean="0">
                <a:solidFill>
                  <a:schemeClr val="accent1">
                    <a:lumMod val="50000"/>
                  </a:schemeClr>
                </a:solidFill>
              </a:rPr>
              <a:t>تحليل التحليل الرباعي (</a:t>
            </a:r>
            <a:r>
              <a:rPr lang="ar-SA" sz="2000" b="1" dirty="0" err="1" smtClean="0">
                <a:solidFill>
                  <a:schemeClr val="accent1">
                    <a:lumMod val="50000"/>
                  </a:schemeClr>
                </a:solidFill>
              </a:rPr>
              <a:t>سوات</a:t>
            </a:r>
            <a:r>
              <a:rPr lang="ar-SA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SWOT,</a:t>
            </a:r>
            <a:r>
              <a:rPr lang="ar-SA" sz="2000" b="1" dirty="0" smtClean="0">
                <a:solidFill>
                  <a:schemeClr val="accent1">
                    <a:lumMod val="50000"/>
                  </a:schemeClr>
                </a:solidFill>
              </a:rPr>
              <a:t> )</a:t>
            </a:r>
            <a:endParaRPr lang="ar-SA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199" y="1179320"/>
            <a:ext cx="10918371" cy="5358213"/>
          </a:xfrm>
        </p:spPr>
        <p:txBody>
          <a:bodyPr>
            <a:noAutofit/>
          </a:bodyPr>
          <a:lstStyle/>
          <a:p>
            <a:endParaRPr lang="ar-SA" sz="1400" dirty="0" smtClean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96" y="208146"/>
            <a:ext cx="3201955" cy="2564953"/>
          </a:xfrm>
          <a:prstGeom prst="rect">
            <a:avLst/>
          </a:prstGeom>
        </p:spPr>
      </p:pic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48670"/>
              </p:ext>
            </p:extLst>
          </p:nvPr>
        </p:nvGraphicFramePr>
        <p:xfrm>
          <a:off x="3379235" y="1179320"/>
          <a:ext cx="8377334" cy="5199331"/>
        </p:xfrm>
        <a:graphic>
          <a:graphicData uri="http://schemas.openxmlformats.org/drawingml/2006/table">
            <a:tbl>
              <a:tblPr rtl="1" firstRow="1" bandRow="1">
                <a:tableStyleId>{68D230F3-CF80-4859-8CE7-A43EE81993B5}</a:tableStyleId>
              </a:tblPr>
              <a:tblGrid>
                <a:gridCol w="4188667"/>
                <a:gridCol w="4188667"/>
              </a:tblGrid>
              <a:tr h="6617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نقاط القوة </a:t>
                      </a:r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نقاط الضعف </a:t>
                      </a:r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93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ar-SA" sz="1800" dirty="0" smtClean="0"/>
                        <a:t>-وجود وجهات سياحية متعددة </a:t>
                      </a:r>
                    </a:p>
                    <a:p>
                      <a:r>
                        <a:rPr lang="ar-SA" sz="1800" dirty="0" smtClean="0"/>
                        <a:t>-بيئة طبيعية ومتنوعة وجذابة </a:t>
                      </a:r>
                    </a:p>
                    <a:p>
                      <a:r>
                        <a:rPr lang="ar-SA" sz="1800" dirty="0" smtClean="0"/>
                        <a:t>-نمو قطاع الترفيه في كثير من الدول في المنظمة وكثرتها </a:t>
                      </a:r>
                    </a:p>
                    <a:p>
                      <a:r>
                        <a:rPr lang="ar-SA" sz="1800" dirty="0" smtClean="0"/>
                        <a:t>-وجود شركات تنمية سياحية </a:t>
                      </a:r>
                    </a:p>
                    <a:p>
                      <a:r>
                        <a:rPr lang="ar-SA" sz="1800" dirty="0" smtClean="0"/>
                        <a:t>-تراث تاريخي وثقافي غني ومتنوع </a:t>
                      </a:r>
                    </a:p>
                    <a:p>
                      <a:r>
                        <a:rPr lang="ar-SA" sz="1800" dirty="0" smtClean="0"/>
                        <a:t>-ادخال التكنلوجيا في السياحة وجعلها اسهل للسائح </a:t>
                      </a:r>
                    </a:p>
                    <a:p>
                      <a:r>
                        <a:rPr lang="ar-SA" sz="1800" dirty="0" smtClean="0"/>
                        <a:t>-عقد مؤتمرات بشكل دوري بهدف التطوير </a:t>
                      </a:r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ar-SA" sz="1800" dirty="0" smtClean="0"/>
                        <a:t>-موسمية الأنشطة السياحية </a:t>
                      </a:r>
                    </a:p>
                    <a:p>
                      <a:r>
                        <a:rPr lang="ar-SA" sz="1800" dirty="0" smtClean="0"/>
                        <a:t>ا-لمنافسة السعرية لصناعة السياحة </a:t>
                      </a:r>
                    </a:p>
                    <a:p>
                      <a:pPr marL="0" indent="0">
                        <a:buNone/>
                      </a:pPr>
                      <a:r>
                        <a:rPr lang="ar-SA" sz="1800" dirty="0" smtClean="0"/>
                        <a:t>-المنافسة بين الدول داخل المنظمة لجذب اكبر عدد من السياح </a:t>
                      </a:r>
                    </a:p>
                    <a:p>
                      <a:pPr marL="0" indent="0">
                        <a:buNone/>
                      </a:pPr>
                      <a:r>
                        <a:rPr lang="ar-SA" sz="1800" dirty="0" smtClean="0"/>
                        <a:t>-خلل بالتكنلوجيا </a:t>
                      </a:r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/>
                        <a:t>التهديدات </a:t>
                      </a:r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/>
                        <a:t>الفرص</a:t>
                      </a:r>
                      <a:r>
                        <a:rPr lang="ar-SA" sz="1800" dirty="0" smtClean="0"/>
                        <a:t>: </a:t>
                      </a:r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9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وجود منظمات سياحية أخرى تقدم خدمات افضل </a:t>
                      </a:r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المكانة الإقليمية والمناخية والدولية لهذه المنظمة من خلال وجود وتوفر الكثير من المناطق السياحية في الدول المندرجة تحت هذه المنظمة </a:t>
                      </a:r>
                    </a:p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0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  <a:t>اتحاد السفر لشرق اسيا </a:t>
            </a:r>
            <a:b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East Asia Travel Association ( E.A.T.A)</a:t>
            </a:r>
            <a:endParaRPr lang="ar-S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مقرها:</a:t>
            </a:r>
          </a:p>
          <a:p>
            <a:r>
              <a:rPr lang="ar-SA" dirty="0" smtClean="0"/>
              <a:t>طوكيو (اليابان) </a:t>
            </a:r>
          </a:p>
          <a:p>
            <a:endParaRPr lang="ar-SA" dirty="0"/>
          </a:p>
          <a:p>
            <a:r>
              <a:rPr lang="ar-SA" dirty="0" smtClean="0">
                <a:solidFill>
                  <a:srgbClr val="FF0000"/>
                </a:solidFill>
              </a:rPr>
              <a:t>تاريخ نشأتها:</a:t>
            </a:r>
          </a:p>
          <a:p>
            <a:r>
              <a:rPr lang="ar-SA" dirty="0" smtClean="0"/>
              <a:t>انشئ الاتحاد في عام 1961 ويضم في عضويته 15 من المنظمات السياحية الوطنية بالمنطقة بالإضافة لشركات الطيران واتحادات السياحة 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8641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  <a:t>اتحاد السفر لشرق اسيا </a:t>
            </a:r>
            <a:b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East Asia Travel Association ( E.A.T.A)</a:t>
            </a:r>
            <a:endParaRPr lang="ar-SA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موقعهم الالكتروني:</a:t>
            </a:r>
            <a:endParaRPr lang="ar-SA" dirty="0" smtClean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www.academia.edu/10937079/COTAL_Latin_American_confederation_of_tourism_organizations</a:t>
            </a:r>
            <a:r>
              <a:rPr lang="ar-SA" u="sng" dirty="0" smtClean="0"/>
              <a:t>  </a:t>
            </a:r>
          </a:p>
          <a:p>
            <a:pPr marL="0" indent="0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>
                <a:solidFill>
                  <a:srgbClr val="FF0000"/>
                </a:solidFill>
              </a:rPr>
              <a:t>دول الأعضاء: </a:t>
            </a:r>
          </a:p>
          <a:p>
            <a:pPr marL="0" indent="0">
              <a:buNone/>
            </a:pPr>
            <a:r>
              <a:rPr lang="ar-SA" dirty="0" smtClean="0"/>
              <a:t>أفغانستان- </a:t>
            </a:r>
            <a:r>
              <a:rPr lang="ar-SA" dirty="0" err="1" smtClean="0"/>
              <a:t>بانجلاديش</a:t>
            </a:r>
            <a:r>
              <a:rPr lang="ar-SA" dirty="0" smtClean="0"/>
              <a:t>-بوتان-الصين-كوريا-فيجي- إندونيسيا- اليابان –ماليزيا-</a:t>
            </a:r>
            <a:r>
              <a:rPr lang="ar-SA" dirty="0" err="1" smtClean="0"/>
              <a:t>مانغوليا</a:t>
            </a:r>
            <a:r>
              <a:rPr lang="ar-SA" dirty="0" smtClean="0"/>
              <a:t>-ميانمار-غينيا- تايلند- فيتنام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44732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أهدافها:</a:t>
            </a:r>
          </a:p>
          <a:p>
            <a:r>
              <a:rPr lang="ar-SA" dirty="0" smtClean="0"/>
              <a:t>تنمية السياحة في المنطقة من مختلف دول العالم وتنشيطها وتشجيعها </a:t>
            </a:r>
          </a:p>
          <a:p>
            <a:r>
              <a:rPr lang="ar-SA" dirty="0" smtClean="0"/>
              <a:t>دعم التعاون  بين الأعضاء  فيما يختص  بتيسير وتسهيل وزيادة الحركة  السياحية والارتفاع بمعدلات السائحين وتدفقهم لدول المنطقة</a:t>
            </a:r>
          </a:p>
          <a:p>
            <a:r>
              <a:rPr lang="ar-SA" dirty="0"/>
              <a:t> </a:t>
            </a:r>
            <a:r>
              <a:rPr lang="ar-SA" dirty="0" smtClean="0"/>
              <a:t>المحافظة على مصالح الأعضاء وتذليل العقبات والمشكلات التي تصادفهم من اجل النهوض بالعمل السياحي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71007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509</Words>
  <Application>Microsoft Office PowerPoint</Application>
  <PresentationFormat>Custom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نسق Office</vt:lpstr>
      <vt:lpstr>وكالات ومنظمات السياحة والسفر   (اتحاد المنظمات السياحية لأمريكيا اللاتينية واتحاد السفر لشرق اسيا )   </vt:lpstr>
      <vt:lpstr>اتحاد المنظمات السياحية لأمريكيا اللاتينية  Latin American confederation of tourism organization  C.O.T.A.L </vt:lpstr>
      <vt:lpstr>PowerPoint Presentation</vt:lpstr>
      <vt:lpstr>اتحاد المنظمات السياحية لأمريكيا اللاتينية  Latin American confederation of tourism organization </vt:lpstr>
      <vt:lpstr>أهدافها:</vt:lpstr>
      <vt:lpstr>تحليل التحليل الرباعي (سوات SWOT, )</vt:lpstr>
      <vt:lpstr>اتحاد السفر لشرق اسيا  East Asia Travel Association ( E.A.T.A)</vt:lpstr>
      <vt:lpstr>اتحاد السفر لشرق اسيا  East Asia Travel Association ( E.A.T.A)</vt:lpstr>
      <vt:lpstr>PowerPoint Presentation</vt:lpstr>
      <vt:lpstr> التحليل الرباعي (سوات (SWOT,</vt:lpstr>
      <vt:lpstr>المراجع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 .</dc:creator>
  <cp:lastModifiedBy>User</cp:lastModifiedBy>
  <cp:revision>47</cp:revision>
  <dcterms:created xsi:type="dcterms:W3CDTF">2019-01-31T14:51:42Z</dcterms:created>
  <dcterms:modified xsi:type="dcterms:W3CDTF">2019-02-10T10:01:26Z</dcterms:modified>
</cp:coreProperties>
</file>