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38" autoAdjust="0"/>
    <p:restoredTop sz="94660"/>
  </p:normalViewPr>
  <p:slideViewPr>
    <p:cSldViewPr>
      <p:cViewPr varScale="1">
        <p:scale>
          <a:sx n="78" d="100"/>
          <a:sy n="78" d="100"/>
        </p:scale>
        <p:origin x="-1140" y="-6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1A7B277-77B7-434F-A3AE-D08BDD6AEA6A}" type="datetimeFigureOut">
              <a:rPr lang="ar-SA" smtClean="0"/>
              <a:pPr/>
              <a:t>12/06/40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3BF5BB4-7DD5-463B-BE5B-8A1CB6A952DE}"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3BF5BB4-7DD5-463B-BE5B-8A1CB6A952DE}" type="slidenum">
              <a:rPr lang="ar-SA" smtClean="0"/>
              <a:pPr/>
              <a:t>5</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3BB5DC36-7B10-4E4E-8866-7996DD014154}" type="datetimeFigureOut">
              <a:rPr lang="ar-SA" smtClean="0"/>
              <a:pPr/>
              <a:t>12/06/40</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FA23568F-36C3-4F83-BA18-683249584B1C}"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BB5DC36-7B10-4E4E-8866-7996DD014154}" type="datetimeFigureOut">
              <a:rPr lang="ar-SA" smtClean="0"/>
              <a:pPr/>
              <a:t>12/06/40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A23568F-36C3-4F83-BA18-683249584B1C}"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BB5DC36-7B10-4E4E-8866-7996DD014154}" type="datetimeFigureOut">
              <a:rPr lang="ar-SA" smtClean="0"/>
              <a:pPr/>
              <a:t>12/06/40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A23568F-36C3-4F83-BA18-683249584B1C}"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BB5DC36-7B10-4E4E-8866-7996DD014154}" type="datetimeFigureOut">
              <a:rPr lang="ar-SA" smtClean="0"/>
              <a:pPr/>
              <a:t>12/06/40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A23568F-36C3-4F83-BA18-683249584B1C}"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BB5DC36-7B10-4E4E-8866-7996DD014154}" type="datetimeFigureOut">
              <a:rPr lang="ar-SA" smtClean="0"/>
              <a:pPr/>
              <a:t>12/06/40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A23568F-36C3-4F83-BA18-683249584B1C}"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BB5DC36-7B10-4E4E-8866-7996DD014154}" type="datetimeFigureOut">
              <a:rPr lang="ar-SA" smtClean="0"/>
              <a:pPr/>
              <a:t>12/06/40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A23568F-36C3-4F83-BA18-683249584B1C}"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3BB5DC36-7B10-4E4E-8866-7996DD014154}" type="datetimeFigureOut">
              <a:rPr lang="ar-SA" smtClean="0"/>
              <a:pPr/>
              <a:t>12/06/40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A23568F-36C3-4F83-BA18-683249584B1C}"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BB5DC36-7B10-4E4E-8866-7996DD014154}" type="datetimeFigureOut">
              <a:rPr lang="ar-SA" smtClean="0"/>
              <a:pPr/>
              <a:t>12/06/40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A23568F-36C3-4F83-BA18-683249584B1C}"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BB5DC36-7B10-4E4E-8866-7996DD014154}" type="datetimeFigureOut">
              <a:rPr lang="ar-SA" smtClean="0"/>
              <a:pPr/>
              <a:t>12/06/40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A23568F-36C3-4F83-BA18-683249584B1C}"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BB5DC36-7B10-4E4E-8866-7996DD014154}" type="datetimeFigureOut">
              <a:rPr lang="ar-SA" smtClean="0"/>
              <a:pPr/>
              <a:t>12/06/40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A23568F-36C3-4F83-BA18-683249584B1C}"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BB5DC36-7B10-4E4E-8866-7996DD014154}" type="datetimeFigureOut">
              <a:rPr lang="ar-SA" smtClean="0"/>
              <a:pPr/>
              <a:t>12/06/40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FA23568F-36C3-4F83-BA18-683249584B1C}"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BB5DC36-7B10-4E4E-8866-7996DD014154}" type="datetimeFigureOut">
              <a:rPr lang="ar-SA" smtClean="0"/>
              <a:pPr/>
              <a:t>12/06/40</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23568F-36C3-4F83-BA18-683249584B1C}"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1947" TargetMode="External"/><Relationship Id="rId2" Type="http://schemas.openxmlformats.org/officeDocument/2006/relationships/hyperlink" Target="https://ar.wikipedia.org/wiki/4_%D8%A3%D8%A8%D8%B1%D9%8A%D9%84" TargetMode="External"/><Relationship Id="rId1" Type="http://schemas.openxmlformats.org/officeDocument/2006/relationships/slideLayout" Target="../slideLayouts/slideLayout2.xml"/><Relationship Id="rId5" Type="http://schemas.openxmlformats.org/officeDocument/2006/relationships/hyperlink" Target="https://ar.wikipedia.org/wiki/%D9%85%D9%88%D9%86%D8%AA%D8%B1%D9%8A%D8%A7%D9%84" TargetMode="External"/><Relationship Id="rId4" Type="http://schemas.openxmlformats.org/officeDocument/2006/relationships/hyperlink" Target="https://ar.wikipedia.org/wiki/%D8%A7%D9%84%D8%A3%D9%85%D9%85_%D8%A7%D9%84%D9%85%D8%AA%D8%AD%D8%AF%D8%A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428728" y="928670"/>
            <a:ext cx="6400800" cy="4710130"/>
          </a:xfrm>
        </p:spPr>
        <p:txBody>
          <a:bodyPr/>
          <a:lstStyle/>
          <a:p>
            <a:pPr algn="ctr"/>
            <a:endParaRPr lang="ar-SA" dirty="0">
              <a:solidFill>
                <a:schemeClr val="tx1">
                  <a:lumMod val="95000"/>
                </a:schemeClr>
              </a:solidFill>
            </a:endParaRPr>
          </a:p>
        </p:txBody>
      </p:sp>
      <p:pic>
        <p:nvPicPr>
          <p:cNvPr id="8" name="صورة 7" descr="1200px-Flag_of_ICAO.svg.png"/>
          <p:cNvPicPr>
            <a:picLocks noChangeAspect="1"/>
          </p:cNvPicPr>
          <p:nvPr/>
        </p:nvPicPr>
        <p:blipFill>
          <a:blip r:embed="rId2"/>
          <a:stretch>
            <a:fillRect/>
          </a:stretch>
        </p:blipFill>
        <p:spPr>
          <a:xfrm>
            <a:off x="0" y="0"/>
            <a:ext cx="9144000" cy="6858000"/>
          </a:xfrm>
          <a:prstGeom prst="rect">
            <a:avLst/>
          </a:prstGeom>
        </p:spPr>
      </p:pic>
      <p:sp>
        <p:nvSpPr>
          <p:cNvPr id="9" name="مستطيل 8"/>
          <p:cNvSpPr/>
          <p:nvPr/>
        </p:nvSpPr>
        <p:spPr>
          <a:xfrm>
            <a:off x="-357254" y="-1214470"/>
            <a:ext cx="9501254" cy="3108543"/>
          </a:xfrm>
          <a:prstGeom prst="rect">
            <a:avLst/>
          </a:prstGeom>
          <a:noFill/>
        </p:spPr>
        <p:txBody>
          <a:bodyPr wrap="square" lIns="91440" tIns="45720" rIns="91440" bIns="45720">
            <a:spAutoFit/>
          </a:bodyPr>
          <a:lstStyle/>
          <a:p>
            <a:pPr algn="ctr"/>
            <a:endParaRPr lang="ar-SA" sz="2800" dirty="0" smtClean="0">
              <a:solidFill>
                <a:schemeClr val="bg1"/>
              </a:solidFill>
            </a:endParaRPr>
          </a:p>
          <a:p>
            <a:pPr algn="ctr"/>
            <a:endParaRPr lang="ar-SA" sz="2800" dirty="0" smtClean="0">
              <a:solidFill>
                <a:schemeClr val="bg1"/>
              </a:solidFill>
            </a:endParaRPr>
          </a:p>
          <a:p>
            <a:pPr algn="ctr"/>
            <a:endParaRPr lang="ar-SA" sz="2800" dirty="0" smtClean="0">
              <a:solidFill>
                <a:schemeClr val="bg1"/>
              </a:solidFill>
            </a:endParaRPr>
          </a:p>
          <a:p>
            <a:pPr algn="ctr"/>
            <a:endParaRPr lang="ar-SA" sz="2800" dirty="0" smtClean="0">
              <a:solidFill>
                <a:schemeClr val="bg1"/>
              </a:solidFill>
            </a:endParaRPr>
          </a:p>
          <a:p>
            <a:pPr algn="ctr"/>
            <a:r>
              <a:rPr lang="ar-SA" sz="2800" dirty="0" smtClean="0">
                <a:solidFill>
                  <a:schemeClr val="bg1"/>
                </a:solidFill>
              </a:rPr>
              <a:t>منظمة الطيران المدني الدولي </a:t>
            </a:r>
          </a:p>
          <a:p>
            <a:pPr algn="ctr"/>
            <a:r>
              <a:rPr lang="en-US" sz="2800" dirty="0" smtClean="0">
                <a:solidFill>
                  <a:schemeClr val="bg1"/>
                </a:solidFill>
              </a:rPr>
              <a:t>International Civil Aviation Organization</a:t>
            </a:r>
            <a:endParaRPr lang="ar-SA" sz="2800" dirty="0" smtClean="0">
              <a:solidFill>
                <a:schemeClr val="bg1"/>
              </a:solidFill>
            </a:endParaRPr>
          </a:p>
          <a:p>
            <a:pPr algn="ctr"/>
            <a:endParaRPr lang="ar-SA" sz="2800" b="1" cap="none" spc="0" dirty="0">
              <a:ln w="17780" cmpd="sng">
                <a:solidFill>
                  <a:srgbClr val="FFFFFF"/>
                </a:solidFill>
                <a:prstDash val="solid"/>
                <a:miter lim="800000"/>
              </a:ln>
              <a:solidFill>
                <a:schemeClr val="bg1"/>
              </a:solidFill>
              <a:effectLst>
                <a:outerShdw blurRad="50800" algn="tl" rotWithShape="0">
                  <a:srgbClr val="000000"/>
                </a:outerShdw>
              </a:effectLst>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2984"/>
            <a:ext cx="8229600" cy="5181616"/>
          </a:xfrm>
        </p:spPr>
        <p:txBody>
          <a:bodyPr/>
          <a:lstStyle/>
          <a:p>
            <a:pPr>
              <a:buNone/>
            </a:pPr>
            <a:r>
              <a:rPr lang="ar-SA" dirty="0" smtClean="0"/>
              <a:t>  </a:t>
            </a:r>
          </a:p>
          <a:p>
            <a:pPr>
              <a:buNone/>
            </a:pPr>
            <a:r>
              <a:rPr lang="ar-SA" dirty="0" smtClean="0"/>
              <a:t>نشأتها ومقرها :</a:t>
            </a:r>
          </a:p>
          <a:p>
            <a:pPr>
              <a:buNone/>
            </a:pPr>
            <a:r>
              <a:rPr lang="ar-SA" dirty="0" smtClean="0"/>
              <a:t>أُسِّست في </a:t>
            </a:r>
            <a:r>
              <a:rPr lang="ar-SA" dirty="0" smtClean="0">
                <a:hlinkClick r:id="rId2" tooltip="4 أبريل"/>
              </a:rPr>
              <a:t>4 أبريل</a:t>
            </a:r>
            <a:r>
              <a:rPr lang="ar-SA" dirty="0" smtClean="0"/>
              <a:t> </a:t>
            </a:r>
            <a:r>
              <a:rPr lang="ar-SA" dirty="0" smtClean="0">
                <a:hlinkClick r:id="rId3" tooltip="1947"/>
              </a:rPr>
              <a:t>1947</a:t>
            </a:r>
            <a:r>
              <a:rPr lang="ar-SA" dirty="0" smtClean="0"/>
              <a:t>، هي إحدى منظمات </a:t>
            </a:r>
            <a:r>
              <a:rPr lang="ar-SA" dirty="0" smtClean="0">
                <a:hlinkClick r:id="rId4" tooltip="الأمم المتحدة"/>
              </a:rPr>
              <a:t>الأمم المتحدة</a:t>
            </a:r>
            <a:r>
              <a:rPr lang="ar-SA" dirty="0" smtClean="0"/>
              <a:t>، يقع مقر المنظمة الرئيسي في القسم الدولي في مدينة </a:t>
            </a:r>
            <a:r>
              <a:rPr lang="ar-SA" dirty="0" smtClean="0">
                <a:hlinkClick r:id="rId5" tooltip="مونتريال"/>
              </a:rPr>
              <a:t>مونتريال</a:t>
            </a:r>
            <a:r>
              <a:rPr lang="ar-SA" dirty="0" smtClean="0"/>
              <a:t> (كندا) . </a:t>
            </a:r>
          </a:p>
          <a:p>
            <a:pPr>
              <a:buNone/>
            </a:pPr>
            <a:endParaRPr lang="ar-SA" dirty="0" smtClean="0"/>
          </a:p>
          <a:p>
            <a:pPr>
              <a:buNone/>
            </a:pPr>
            <a:r>
              <a:rPr lang="ar-SA" dirty="0" smtClean="0"/>
              <a:t>دول </a:t>
            </a:r>
            <a:r>
              <a:rPr lang="ar-SA" dirty="0" err="1" smtClean="0"/>
              <a:t>الاعضاء</a:t>
            </a:r>
            <a:r>
              <a:rPr lang="ar-SA" dirty="0" smtClean="0"/>
              <a:t> 192 دولة ومع مجموعات قطاع الطيران </a:t>
            </a:r>
          </a:p>
          <a:p>
            <a:pPr>
              <a:buNone/>
            </a:pPr>
            <a:r>
              <a:rPr lang="ar-SA" dirty="0" smtClean="0"/>
              <a:t>وتتوافق على القواعد والتوصيات الدولية </a:t>
            </a:r>
          </a:p>
          <a:p>
            <a:pPr>
              <a:buNone/>
            </a:pPr>
            <a:endParaRPr lang="ar-SA" dirty="0" smtClean="0"/>
          </a:p>
          <a:p>
            <a:pPr>
              <a:buNone/>
            </a:pPr>
            <a:r>
              <a:rPr lang="ar-SA" dirty="0" smtClean="0"/>
              <a:t>موقعها الالكتروني:</a:t>
            </a:r>
            <a:r>
              <a:rPr lang="en-US" dirty="0" smtClean="0"/>
              <a:t>www.icao.int </a:t>
            </a:r>
            <a:r>
              <a:rPr lang="ar-SA" dirty="0" smtClean="0"/>
              <a:t> </a:t>
            </a:r>
          </a:p>
          <a:p>
            <a:pPr>
              <a:buNone/>
            </a:pPr>
            <a:endParaRPr lang="en-US" dirty="0" smtClean="0"/>
          </a:p>
          <a:p>
            <a:pPr>
              <a:buNone/>
            </a:pPr>
            <a:endParaRPr lang="ar-SA" dirty="0" smtClean="0"/>
          </a:p>
          <a:p>
            <a:pPr>
              <a:buNone/>
            </a:pPr>
            <a:endParaRPr lang="ar-SA" dirty="0" smtClean="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85860"/>
            <a:ext cx="8229600" cy="5038740"/>
          </a:xfrm>
        </p:spPr>
        <p:txBody>
          <a:bodyPr/>
          <a:lstStyle/>
          <a:p>
            <a:pPr>
              <a:buNone/>
            </a:pPr>
            <a:r>
              <a:rPr lang="ar-SA" dirty="0" smtClean="0"/>
              <a:t>   </a:t>
            </a:r>
          </a:p>
          <a:p>
            <a:pPr>
              <a:buNone/>
            </a:pPr>
            <a:r>
              <a:rPr lang="ar-SA" sz="2800" b="1" dirty="0" smtClean="0"/>
              <a:t>       أهم أهدافها</a:t>
            </a:r>
          </a:p>
          <a:p>
            <a:r>
              <a:rPr lang="ar-SA" dirty="0" smtClean="0"/>
              <a:t>مراقبة السلامة الجوية</a:t>
            </a:r>
          </a:p>
          <a:p>
            <a:r>
              <a:rPr lang="ar-SA" dirty="0" smtClean="0"/>
              <a:t>سعة وكفاءة الملاحة الجوية</a:t>
            </a:r>
          </a:p>
          <a:p>
            <a:r>
              <a:rPr lang="ar-SA" dirty="0" smtClean="0"/>
              <a:t>الأمن والتسهيلات</a:t>
            </a:r>
          </a:p>
          <a:p>
            <a:r>
              <a:rPr lang="ar-SA" dirty="0" smtClean="0"/>
              <a:t>التنمية الاقتصادية للنقل </a:t>
            </a:r>
            <a:r>
              <a:rPr lang="ar-SA" dirty="0" smtClean="0"/>
              <a:t>الجوي</a:t>
            </a:r>
            <a:endParaRPr lang="ar-SA" dirty="0"/>
          </a:p>
          <a:p>
            <a:r>
              <a:rPr lang="ar-SA" dirty="0" smtClean="0"/>
              <a:t>تشجيع </a:t>
            </a:r>
            <a:r>
              <a:rPr lang="ar-SA" dirty="0" smtClean="0"/>
              <a:t>تطور الطيران المدني الدولي بوجه العالم </a:t>
            </a:r>
            <a:endParaRPr lang="ar-SA"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43050"/>
            <a:ext cx="8229600" cy="4681550"/>
          </a:xfrm>
        </p:spPr>
        <p:txBody>
          <a:bodyPr/>
          <a:lstStyle/>
          <a:p>
            <a:r>
              <a:rPr lang="ar-SA" dirty="0" smtClean="0"/>
              <a:t>مبادراتها </a:t>
            </a:r>
          </a:p>
          <a:p>
            <a:pPr>
              <a:buNone/>
            </a:pPr>
            <a:r>
              <a:rPr lang="ar-SA" dirty="0" smtClean="0"/>
              <a:t>   دعم شبكة النقل الجوي العالمي وتلبية احتياجات مؤسسات الأعمال والمسافرين في مجالات التنمية الاجتماعية والاقتصادية والترابط الأوسع نطاقاً، على الصعيد العالمي، بل وتخطي هذه الاحتياجات، وإدراكاً للحاجة الجلية إلى استباق المضاعفة المتوقعة لسعة النقل الجوي العالمي بحلول عام 2030 وإدارتها دون أن تلحق آثاراً سلبية على سلامة نظام النقل وكفاءته </a:t>
            </a:r>
            <a:r>
              <a:rPr lang="ar-SA" dirty="0" err="1" smtClean="0"/>
              <a:t>وملاءمته</a:t>
            </a:r>
            <a:r>
              <a:rPr lang="ar-SA" dirty="0" smtClean="0"/>
              <a:t> أو أدائه البيئي .</a:t>
            </a:r>
            <a:endParaRPr lang="ar-SA"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500174"/>
            <a:ext cx="8229600" cy="4824426"/>
          </a:xfrm>
        </p:spPr>
        <p:txBody>
          <a:bodyPr/>
          <a:lstStyle/>
          <a:p>
            <a:r>
              <a:rPr lang="en-US" dirty="0" smtClean="0"/>
              <a:t> </a:t>
            </a:r>
            <a:r>
              <a:rPr lang="en-US" dirty="0" smtClean="0"/>
              <a:t>SWOT ANALYSIS</a:t>
            </a:r>
            <a:endParaRPr lang="en-US" dirty="0" smtClean="0"/>
          </a:p>
          <a:p>
            <a:endParaRPr lang="ar-SA" dirty="0"/>
          </a:p>
        </p:txBody>
      </p:sp>
      <p:graphicFrame>
        <p:nvGraphicFramePr>
          <p:cNvPr id="5" name="جدول 4"/>
          <p:cNvGraphicFramePr>
            <a:graphicFrameLocks noGrp="1"/>
          </p:cNvGraphicFramePr>
          <p:nvPr/>
        </p:nvGraphicFramePr>
        <p:xfrm>
          <a:off x="214282" y="2714620"/>
          <a:ext cx="8686800" cy="3757626"/>
        </p:xfrm>
        <a:graphic>
          <a:graphicData uri="http://schemas.openxmlformats.org/drawingml/2006/table">
            <a:tbl>
              <a:tblPr rtl="1" firstRow="1" bandRow="1">
                <a:tableStyleId>{7DF18680-E054-41AD-8BC1-D1AEF772440D}</a:tableStyleId>
              </a:tblPr>
              <a:tblGrid>
                <a:gridCol w="4343400"/>
                <a:gridCol w="4343400"/>
              </a:tblGrid>
              <a:tr h="1878813">
                <a:tc>
                  <a:txBody>
                    <a:bodyPr/>
                    <a:lstStyle/>
                    <a:p>
                      <a:pPr rtl="1"/>
                      <a:r>
                        <a:rPr kumimoji="0" lang="ar-SA" b="1" kern="1200" baseline="0" dirty="0" smtClean="0">
                          <a:solidFill>
                            <a:schemeClr val="lt1"/>
                          </a:solidFill>
                          <a:latin typeface="Times New Roman" pitchFamily="18" charset="0"/>
                          <a:ea typeface="+mn-ea"/>
                          <a:cs typeface="Times New Roman" pitchFamily="18" charset="0"/>
                        </a:rPr>
                        <a:t>نقاط القوة :</a:t>
                      </a:r>
                    </a:p>
                    <a:p>
                      <a:pPr rtl="1"/>
                      <a:r>
                        <a:rPr kumimoji="0" lang="ar-SA" b="1" kern="1200" baseline="0" dirty="0" smtClean="0">
                          <a:solidFill>
                            <a:schemeClr val="lt1"/>
                          </a:solidFill>
                          <a:latin typeface="Times New Roman" pitchFamily="18" charset="0"/>
                          <a:ea typeface="+mn-ea"/>
                          <a:cs typeface="Times New Roman" pitchFamily="18" charset="0"/>
                        </a:rPr>
                        <a:t>1_مرجعيتها كجهة دولية في </a:t>
                      </a:r>
                      <a:r>
                        <a:rPr kumimoji="0" lang="ar-SA" b="1" kern="1200" baseline="0" dirty="0" err="1" smtClean="0">
                          <a:solidFill>
                            <a:schemeClr val="lt1"/>
                          </a:solidFill>
                          <a:latin typeface="Times New Roman" pitchFamily="18" charset="0"/>
                          <a:ea typeface="+mn-ea"/>
                          <a:cs typeface="Times New Roman" pitchFamily="18" charset="0"/>
                        </a:rPr>
                        <a:t>ادارة</a:t>
                      </a:r>
                      <a:r>
                        <a:rPr kumimoji="0" lang="ar-SA" b="1" kern="1200" baseline="0" dirty="0" smtClean="0">
                          <a:solidFill>
                            <a:schemeClr val="lt1"/>
                          </a:solidFill>
                          <a:latin typeface="Times New Roman" pitchFamily="18" charset="0"/>
                          <a:ea typeface="+mn-ea"/>
                          <a:cs typeface="Times New Roman" pitchFamily="18" charset="0"/>
                        </a:rPr>
                        <a:t> وتنظيم شؤون الطيران المدني في العالم </a:t>
                      </a:r>
                      <a:r>
                        <a:rPr kumimoji="0" lang="ar-SA" b="1" kern="1200" baseline="0" dirty="0" smtClean="0">
                          <a:solidFill>
                            <a:schemeClr val="lt1"/>
                          </a:solidFill>
                          <a:latin typeface="Times New Roman" pitchFamily="18" charset="0"/>
                          <a:ea typeface="+mn-ea"/>
                          <a:cs typeface="Times New Roman" pitchFamily="18" charset="0"/>
                        </a:rPr>
                        <a:t>.</a:t>
                      </a:r>
                      <a:r>
                        <a:rPr kumimoji="0" lang="en-US" b="1" kern="1200" baseline="0" dirty="0" smtClean="0">
                          <a:solidFill>
                            <a:schemeClr val="lt1"/>
                          </a:solidFill>
                          <a:latin typeface="Times New Roman" pitchFamily="18" charset="0"/>
                          <a:ea typeface="+mn-ea"/>
                          <a:cs typeface="Times New Roman" pitchFamily="18" charset="0"/>
                        </a:rPr>
                        <a:t> </a:t>
                      </a:r>
                      <a:endParaRPr kumimoji="0" lang="ar-SA" b="1" kern="1200" baseline="0" dirty="0" smtClean="0">
                        <a:solidFill>
                          <a:schemeClr val="lt1"/>
                        </a:solidFill>
                        <a:latin typeface="Times New Roman" pitchFamily="18" charset="0"/>
                        <a:ea typeface="+mn-ea"/>
                        <a:cs typeface="Times New Roman" pitchFamily="18" charset="0"/>
                      </a:endParaRPr>
                    </a:p>
                  </a:txBody>
                  <a:tcPr marL="96520" marR="96520">
                    <a:solidFill>
                      <a:schemeClr val="tx2">
                        <a:lumMod val="60000"/>
                        <a:lumOff val="40000"/>
                      </a:schemeClr>
                    </a:solidFill>
                  </a:tcPr>
                </a:tc>
                <a:tc>
                  <a:txBody>
                    <a:bodyPr/>
                    <a:lstStyle/>
                    <a:p>
                      <a:pPr rtl="1"/>
                      <a:r>
                        <a:rPr kumimoji="0" lang="ar-SA" b="1" kern="1200" baseline="0" dirty="0" smtClean="0">
                          <a:solidFill>
                            <a:schemeClr val="lt1"/>
                          </a:solidFill>
                          <a:latin typeface="Times New Roman" pitchFamily="18" charset="0"/>
                          <a:ea typeface="+mn-ea"/>
                          <a:cs typeface="Times New Roman" pitchFamily="18" charset="0"/>
                        </a:rPr>
                        <a:t>الفرص :</a:t>
                      </a:r>
                    </a:p>
                    <a:p>
                      <a:pPr rtl="1"/>
                      <a:r>
                        <a:rPr kumimoji="0" lang="ar-SA" b="1" kern="1200" baseline="0" dirty="0" smtClean="0">
                          <a:solidFill>
                            <a:schemeClr val="lt1"/>
                          </a:solidFill>
                          <a:latin typeface="Times New Roman" pitchFamily="18" charset="0"/>
                          <a:ea typeface="+mn-ea"/>
                          <a:cs typeface="Times New Roman" pitchFamily="18" charset="0"/>
                        </a:rPr>
                        <a:t>1- دعم الدول </a:t>
                      </a:r>
                      <a:r>
                        <a:rPr kumimoji="0" lang="ar-SA" b="1" kern="1200" baseline="0" dirty="0" err="1" smtClean="0">
                          <a:solidFill>
                            <a:schemeClr val="lt1"/>
                          </a:solidFill>
                          <a:latin typeface="Times New Roman" pitchFamily="18" charset="0"/>
                          <a:ea typeface="+mn-ea"/>
                          <a:cs typeface="Times New Roman" pitchFamily="18" charset="0"/>
                        </a:rPr>
                        <a:t>الناميه</a:t>
                      </a:r>
                      <a:endParaRPr kumimoji="0" lang="ar-SA" b="1" kern="1200" baseline="0" dirty="0" smtClean="0">
                        <a:solidFill>
                          <a:schemeClr val="lt1"/>
                        </a:solidFill>
                        <a:latin typeface="Times New Roman" pitchFamily="18" charset="0"/>
                        <a:ea typeface="+mn-ea"/>
                        <a:cs typeface="Times New Roman" pitchFamily="18" charset="0"/>
                      </a:endParaRPr>
                    </a:p>
                  </a:txBody>
                  <a:tcPr marL="96520" marR="96520">
                    <a:solidFill>
                      <a:schemeClr val="tx2">
                        <a:lumMod val="60000"/>
                        <a:lumOff val="40000"/>
                      </a:schemeClr>
                    </a:solidFill>
                  </a:tcPr>
                </a:tc>
              </a:tr>
              <a:tr h="1878813">
                <a:tc>
                  <a:txBody>
                    <a:bodyPr/>
                    <a:lstStyle/>
                    <a:p>
                      <a:pPr rtl="1"/>
                      <a:r>
                        <a:rPr kumimoji="0" lang="ar-SA" b="1" kern="1200" baseline="0" dirty="0" smtClean="0">
                          <a:solidFill>
                            <a:schemeClr val="lt1"/>
                          </a:solidFill>
                          <a:latin typeface="Times New Roman" pitchFamily="18" charset="0"/>
                          <a:ea typeface="+mn-ea"/>
                          <a:cs typeface="Times New Roman" pitchFamily="18" charset="0"/>
                        </a:rPr>
                        <a:t>نقاط الضعف :</a:t>
                      </a:r>
                    </a:p>
                    <a:p>
                      <a:pPr rtl="1"/>
                      <a:r>
                        <a:rPr kumimoji="0" lang="ar-SA" b="1" kern="1200" baseline="0" dirty="0" smtClean="0">
                          <a:solidFill>
                            <a:schemeClr val="lt1"/>
                          </a:solidFill>
                          <a:latin typeface="Times New Roman" pitchFamily="18" charset="0"/>
                          <a:ea typeface="+mn-ea"/>
                          <a:cs typeface="Times New Roman" pitchFamily="18" charset="0"/>
                        </a:rPr>
                        <a:t>1_عدم تعاون الجهات المحلية في بعض الدول مع المنظمة .</a:t>
                      </a:r>
                    </a:p>
                  </a:txBody>
                  <a:tcPr marL="96520" marR="96520">
                    <a:solidFill>
                      <a:schemeClr val="tx2">
                        <a:lumMod val="60000"/>
                        <a:lumOff val="40000"/>
                      </a:schemeClr>
                    </a:solidFill>
                  </a:tcPr>
                </a:tc>
                <a:tc>
                  <a:txBody>
                    <a:bodyPr/>
                    <a:lstStyle/>
                    <a:p>
                      <a:pPr rtl="1"/>
                      <a:r>
                        <a:rPr kumimoji="0" lang="ar-SA" b="1" kern="1200" baseline="0" dirty="0" smtClean="0">
                          <a:solidFill>
                            <a:schemeClr val="lt1"/>
                          </a:solidFill>
                          <a:latin typeface="Times New Roman" pitchFamily="18" charset="0"/>
                          <a:ea typeface="+mn-ea"/>
                          <a:cs typeface="Times New Roman" pitchFamily="18" charset="0"/>
                        </a:rPr>
                        <a:t>التهديدات :</a:t>
                      </a:r>
                    </a:p>
                    <a:p>
                      <a:pPr rtl="1"/>
                      <a:r>
                        <a:rPr kumimoji="0" lang="ar-SA" b="1" kern="1200" baseline="0" dirty="0" smtClean="0">
                          <a:solidFill>
                            <a:schemeClr val="lt1"/>
                          </a:solidFill>
                          <a:latin typeface="Times New Roman" pitchFamily="18" charset="0"/>
                          <a:ea typeface="+mn-ea"/>
                          <a:cs typeface="Times New Roman" pitchFamily="18" charset="0"/>
                        </a:rPr>
                        <a:t>1_العمليات </a:t>
                      </a:r>
                      <a:r>
                        <a:rPr kumimoji="0" lang="ar-SA" b="1" kern="1200" baseline="0" dirty="0" err="1" smtClean="0">
                          <a:solidFill>
                            <a:schemeClr val="lt1"/>
                          </a:solidFill>
                          <a:latin typeface="Times New Roman" pitchFamily="18" charset="0"/>
                          <a:ea typeface="+mn-ea"/>
                          <a:cs typeface="Times New Roman" pitchFamily="18" charset="0"/>
                        </a:rPr>
                        <a:t>الارهابية</a:t>
                      </a:r>
                      <a:r>
                        <a:rPr kumimoji="0" lang="ar-SA" b="1" kern="1200" baseline="0" dirty="0" smtClean="0">
                          <a:solidFill>
                            <a:schemeClr val="lt1"/>
                          </a:solidFill>
                          <a:latin typeface="Times New Roman" pitchFamily="18" charset="0"/>
                          <a:ea typeface="+mn-ea"/>
                          <a:cs typeface="Times New Roman" pitchFamily="18" charset="0"/>
                        </a:rPr>
                        <a:t> المتعلقة بالطائرات .</a:t>
                      </a:r>
                    </a:p>
                  </a:txBody>
                  <a:tcPr marL="96520" marR="96520">
                    <a:solidFill>
                      <a:schemeClr val="tx2">
                        <a:lumMod val="60000"/>
                        <a:lumOff val="40000"/>
                      </a:schemeClr>
                    </a:solidFill>
                  </a:tcPr>
                </a:tc>
              </a:tr>
            </a:tbl>
          </a:graphicData>
        </a:graphic>
      </p:graphicFrame>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230</TotalTime>
  <Words>85</Words>
  <Application>Microsoft Office PowerPoint</Application>
  <PresentationFormat>عرض على الشاشة (3:4)‏</PresentationFormat>
  <Paragraphs>34</Paragraphs>
  <Slides>5</Slides>
  <Notes>1</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تدفق</vt:lpstr>
      <vt:lpstr>الشريحة 1</vt:lpstr>
      <vt:lpstr>الشريحة 2</vt:lpstr>
      <vt:lpstr>الشريحة 3</vt:lpstr>
      <vt:lpstr>الشريحة 4</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ASUS</dc:creator>
  <cp:lastModifiedBy>ASUS</cp:lastModifiedBy>
  <cp:revision>3</cp:revision>
  <dcterms:created xsi:type="dcterms:W3CDTF">2019-01-30T22:17:00Z</dcterms:created>
  <dcterms:modified xsi:type="dcterms:W3CDTF">2019-02-16T21:21:50Z</dcterms:modified>
</cp:coreProperties>
</file>