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6" r:id="rId10"/>
    <p:sldId id="268" r:id="rId11"/>
    <p:sldId id="273" r:id="rId12"/>
    <p:sldId id="269" r:id="rId13"/>
    <p:sldId id="270" r:id="rId14"/>
    <p:sldId id="271" r:id="rId15"/>
    <p:sldId id="272" r:id="rId16"/>
    <p:sldId id="275" r:id="rId17"/>
    <p:sldId id="278" r:id="rId18"/>
    <p:sldId id="276" r:id="rId19"/>
    <p:sldId id="277" r:id="rId20"/>
    <p:sldId id="279" r:id="rId21"/>
    <p:sldId id="28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705"/>
  </p:normalViewPr>
  <p:slideViewPr>
    <p:cSldViewPr snapToGrid="0" snapToObjects="1">
      <p:cViewPr varScale="1">
        <p:scale>
          <a:sx n="115" d="100"/>
          <a:sy n="115" d="100"/>
        </p:scale>
        <p:origin x="4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05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92935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852655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8D554-3E1A-1C49-A093-03F23C57A10D}" type="datetimeFigureOut">
              <a:rPr lang="en-US" smtClean="0"/>
              <a:t>10/16/17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909259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58D554-3E1A-1C49-A093-03F23C57A10D}" type="datetimeFigureOut">
              <a:rPr lang="en-US" smtClean="0"/>
              <a:t>10/16/17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43464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58D554-3E1A-1C49-A093-03F23C57A10D}" type="datetimeFigureOut">
              <a:rPr lang="en-US" smtClean="0"/>
              <a:t>10/16/17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557114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58D554-3E1A-1C49-A093-03F23C57A10D}" type="datetimeFigureOut">
              <a:rPr lang="en-US" smtClean="0"/>
              <a:t>10/16/17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1191897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58D554-3E1A-1C49-A093-03F23C57A10D}" type="datetimeFigureOut">
              <a:rPr lang="en-US" smtClean="0"/>
              <a:t>10/16/17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9743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8D554-3E1A-1C49-A093-03F23C57A10D}" type="datetimeFigureOut">
              <a:rPr lang="en-US" smtClean="0"/>
              <a:t>10/16/17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66274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10/16/17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207468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58D554-3E1A-1C49-A093-03F23C57A10D}" type="datetimeFigureOut">
              <a:rPr lang="en-US" smtClean="0"/>
              <a:t>10/16/17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118922-E0D1-F846-8DBC-D40F9206B603}" type="slidenum">
              <a:rPr lang="en-US" smtClean="0"/>
              <a:t>‹#›</a:t>
            </a:fld>
            <a:endParaRPr lang="en-US"/>
          </a:p>
        </p:txBody>
      </p:sp>
    </p:spTree>
    <p:extLst>
      <p:ext uri="{BB962C8B-B14F-4D97-AF65-F5344CB8AC3E}">
        <p14:creationId xmlns:p14="http://schemas.microsoft.com/office/powerpoint/2010/main" val="48105300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8D554-3E1A-1C49-A093-03F23C57A10D}" type="datetimeFigureOut">
              <a:rPr lang="en-US" smtClean="0"/>
              <a:t>10/16/17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18922-E0D1-F846-8DBC-D40F9206B603}" type="slidenum">
              <a:rPr lang="en-US" smtClean="0"/>
              <a:t>‹#›</a:t>
            </a:fld>
            <a:endParaRPr lang="en-US"/>
          </a:p>
        </p:txBody>
      </p:sp>
    </p:spTree>
    <p:extLst>
      <p:ext uri="{BB962C8B-B14F-4D97-AF65-F5344CB8AC3E}">
        <p14:creationId xmlns:p14="http://schemas.microsoft.com/office/powerpoint/2010/main" val="27725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fac.ksu.edu.sa/sites/default/files/apa_6_materials_amended_after_workshop.doc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fontScale="90000"/>
          </a:bodyPr>
          <a:lstStyle/>
          <a:p>
            <a:pPr algn="ctr"/>
            <a:r>
              <a:rPr lang="ar-SA" dirty="0" smtClean="0"/>
              <a:t>مناهج البحث في علم النفس</a:t>
            </a:r>
            <a:br>
              <a:rPr lang="ar-SA" dirty="0" smtClean="0"/>
            </a:br>
            <a:r>
              <a:rPr lang="ar-SA" dirty="0" smtClean="0"/>
              <a:t>المحاضرة </a:t>
            </a:r>
            <a:r>
              <a:rPr lang="ar-SA" dirty="0"/>
              <a:t>٣</a:t>
            </a:r>
          </a:p>
        </p:txBody>
      </p:sp>
      <p:sp>
        <p:nvSpPr>
          <p:cNvPr id="3" name="Content Placeholder 2"/>
          <p:cNvSpPr>
            <a:spLocks noGrp="1"/>
          </p:cNvSpPr>
          <p:nvPr>
            <p:ph idx="1"/>
          </p:nvPr>
        </p:nvSpPr>
        <p:spPr/>
        <p:txBody>
          <a:bodyPr/>
          <a:lstStyle/>
          <a:p>
            <a:pPr algn="r" rtl="1"/>
            <a:endParaRPr lang="ar-SA" dirty="0"/>
          </a:p>
          <a:p>
            <a:pPr algn="r" rtl="1"/>
            <a:endParaRPr lang="ar-SA" dirty="0" smtClean="0"/>
          </a:p>
          <a:p>
            <a:pPr marL="0" indent="0" algn="r" rtl="1">
              <a:buNone/>
            </a:pPr>
            <a:r>
              <a:rPr lang="ar-SA" sz="3200" dirty="0" smtClean="0"/>
              <a:t>خطة المحاضرة:</a:t>
            </a:r>
          </a:p>
          <a:p>
            <a:pPr algn="r" rtl="1">
              <a:buFontTx/>
              <a:buChar char="-"/>
            </a:pPr>
            <a:r>
              <a:rPr lang="ar-SA" sz="3200" dirty="0" smtClean="0"/>
              <a:t>المشكلة البحثية- مصادر اختيارها- تحديدها وطرق صياغتها</a:t>
            </a:r>
          </a:p>
          <a:p>
            <a:pPr algn="r" rtl="1">
              <a:buFontTx/>
              <a:buChar char="-"/>
            </a:pPr>
            <a:r>
              <a:rPr lang="ar-SA" sz="3200" dirty="0" smtClean="0"/>
              <a:t>فروض الدراسة وأنواعها</a:t>
            </a:r>
          </a:p>
          <a:p>
            <a:pPr algn="r" rtl="1">
              <a:buFontTx/>
              <a:buChar char="-"/>
            </a:pPr>
            <a:r>
              <a:rPr lang="ar-SA" sz="3200" dirty="0" smtClean="0"/>
              <a:t>خطة البحث</a:t>
            </a:r>
          </a:p>
          <a:p>
            <a:pPr marL="0" indent="0" algn="r" rtl="1">
              <a:buNone/>
            </a:pPr>
            <a:endParaRPr lang="ar-SA" sz="3200" dirty="0" smtClean="0"/>
          </a:p>
        </p:txBody>
      </p:sp>
    </p:spTree>
    <p:extLst>
      <p:ext uri="{BB962C8B-B14F-4D97-AF65-F5344CB8AC3E}">
        <p14:creationId xmlns:p14="http://schemas.microsoft.com/office/powerpoint/2010/main" val="429322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خطة البحث هي </a:t>
            </a:r>
            <a:r>
              <a:rPr lang="ar-SA" dirty="0" smtClean="0">
                <a:uFillTx/>
              </a:rPr>
              <a:t>تقرير واف يكتبه الباحث بعد استكمال الدراسات السابقة الأولية في المجال الذي اختار فيه مشكلته ويوضح هذا التقرير أهمية المشكلة والجهود المبذولة في مواجهتها والدوافع التي دفعت الباحث لاختيارها كما يحدد التقرير مشكلة البحث ويعين أبعادها وحدودها ومسلماتها وفرضياتها واجراءاتها.</a:t>
            </a:r>
          </a:p>
          <a:p>
            <a:pPr marL="0" indent="0" algn="r" rtl="1">
              <a:buNone/>
            </a:pPr>
            <a:endParaRPr lang="ar-SA" dirty="0" smtClean="0">
              <a:uFillTx/>
            </a:endParaRPr>
          </a:p>
          <a:p>
            <a:pPr marL="0" indent="0" algn="r" rtl="1">
              <a:buNone/>
            </a:pPr>
            <a:r>
              <a:rPr lang="ar-SA" dirty="0" smtClean="0">
                <a:uFillTx/>
              </a:rPr>
              <a:t>الخطوة اللاحقة لإعداد خطة البحث عرضها على لجنة من المختصين في حلقة مناقشة (</a:t>
            </a:r>
            <a:r>
              <a:rPr lang="en-GB" dirty="0" smtClean="0">
                <a:uFillTx/>
              </a:rPr>
              <a:t>seminar</a:t>
            </a:r>
            <a:r>
              <a:rPr lang="ar-SA" dirty="0" smtClean="0">
                <a:uFillTx/>
              </a:rPr>
              <a:t>) وتتم مناقشة هذه الخطة ويتلقى الباحث وجهات نظر متنوعة في الموضوع تساعده </a:t>
            </a:r>
            <a:r>
              <a:rPr lang="ar-SA" dirty="0" smtClean="0"/>
              <a:t>على</a:t>
            </a:r>
            <a:r>
              <a:rPr lang="ar-SA" dirty="0" smtClean="0">
                <a:uFillTx/>
              </a:rPr>
              <a:t> مزيد من الفهم لموضوعه وتزيد من آفاق اطلاعه.</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9787641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fontScale="62500" lnSpcReduction="20000"/>
          </a:bodyPr>
          <a:lstStyle/>
          <a:p>
            <a:pPr algn="r" rtl="1"/>
            <a:endParaRPr lang="ar-SA" dirty="0"/>
          </a:p>
          <a:p>
            <a:pPr marL="0" indent="0" algn="r" rtl="1">
              <a:buNone/>
            </a:pPr>
            <a:r>
              <a:rPr lang="ar-SA" b="1" u="sng" dirty="0" smtClean="0"/>
              <a:t>عناصر خطة البحث:</a:t>
            </a:r>
          </a:p>
          <a:p>
            <a:pPr algn="r" rtl="1"/>
            <a:r>
              <a:rPr lang="ar-SA" dirty="0" smtClean="0">
                <a:uFillTx/>
              </a:rPr>
              <a:t>العنوان </a:t>
            </a:r>
          </a:p>
          <a:p>
            <a:pPr algn="r" rtl="1"/>
            <a:r>
              <a:rPr lang="ar-SA" dirty="0" smtClean="0">
                <a:uFillTx/>
              </a:rPr>
              <a:t>المقدمة</a:t>
            </a:r>
          </a:p>
          <a:p>
            <a:pPr algn="r" rtl="1"/>
            <a:r>
              <a:rPr lang="ar-SA" dirty="0" smtClean="0">
                <a:uFillTx/>
              </a:rPr>
              <a:t>المشكلة</a:t>
            </a:r>
          </a:p>
          <a:p>
            <a:pPr algn="r" rtl="1"/>
            <a:r>
              <a:rPr lang="ar-SA" dirty="0" smtClean="0">
                <a:uFillTx/>
              </a:rPr>
              <a:t>الدراسات السابقة</a:t>
            </a:r>
          </a:p>
          <a:p>
            <a:pPr algn="r" rtl="1"/>
            <a:r>
              <a:rPr lang="ar-SA" dirty="0" smtClean="0">
                <a:uFillTx/>
              </a:rPr>
              <a:t>أهمية الدراسة النظرية والتطبيقية</a:t>
            </a:r>
          </a:p>
          <a:p>
            <a:pPr algn="r" rtl="1"/>
            <a:r>
              <a:rPr lang="ar-SA" dirty="0" smtClean="0">
                <a:uFillTx/>
              </a:rPr>
              <a:t>أسئلة\ فروض البحث</a:t>
            </a:r>
          </a:p>
          <a:p>
            <a:pPr algn="r" rtl="1"/>
            <a:r>
              <a:rPr lang="ar-SA" dirty="0" smtClean="0">
                <a:uFillTx/>
              </a:rPr>
              <a:t>حدود البحث- المكانية، الزمانية، الموضوعية</a:t>
            </a:r>
          </a:p>
          <a:p>
            <a:pPr algn="r" rtl="1"/>
            <a:r>
              <a:rPr lang="ar-SA" dirty="0" smtClean="0">
                <a:uFillTx/>
              </a:rPr>
              <a:t>تعريف مصطلحات البحث</a:t>
            </a:r>
          </a:p>
          <a:p>
            <a:pPr algn="r" rtl="1"/>
            <a:r>
              <a:rPr lang="ar-SA" dirty="0" smtClean="0">
                <a:uFillTx/>
              </a:rPr>
              <a:t>الإجراءات- المجتمع والعينة ، أدوات الدراسة، إجراءات البحث</a:t>
            </a:r>
          </a:p>
          <a:p>
            <a:pPr algn="r" rtl="1"/>
            <a:r>
              <a:rPr lang="ar-SA" dirty="0" smtClean="0">
                <a:uFillTx/>
              </a:rPr>
              <a:t>المعالجة الإحصائية</a:t>
            </a:r>
          </a:p>
          <a:p>
            <a:pPr algn="r" rtl="1"/>
            <a:r>
              <a:rPr lang="ar-SA" dirty="0" smtClean="0">
                <a:uFillTx/>
              </a:rPr>
              <a:t>مراجع الدراسة</a:t>
            </a:r>
          </a:p>
          <a:p>
            <a:pPr marL="0" indent="0" algn="r" rtl="1">
              <a:buNone/>
            </a:pPr>
            <a:endParaRPr lang="ar-SA" dirty="0" smtClean="0"/>
          </a:p>
        </p:txBody>
      </p:sp>
    </p:spTree>
    <p:extLst>
      <p:ext uri="{BB962C8B-B14F-4D97-AF65-F5344CB8AC3E}">
        <p14:creationId xmlns:p14="http://schemas.microsoft.com/office/powerpoint/2010/main" val="16416109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لماذا نعد خطة البحث:</a:t>
            </a:r>
          </a:p>
          <a:p>
            <a:pPr algn="r" rtl="1"/>
            <a:r>
              <a:rPr lang="ar-SA" dirty="0" smtClean="0">
                <a:uFillTx/>
              </a:rPr>
              <a:t>وصف إجراءات القيام بالدراسة ومتطلباتها على نحو تفصيلي</a:t>
            </a:r>
          </a:p>
          <a:p>
            <a:pPr algn="r" rtl="1"/>
            <a:r>
              <a:rPr lang="ar-SA" dirty="0" smtClean="0">
                <a:uFillTx/>
              </a:rPr>
              <a:t>توجيه خطوات الدراسة، ومراحل تنفيذها</a:t>
            </a:r>
          </a:p>
          <a:p>
            <a:pPr algn="r" rtl="1"/>
            <a:r>
              <a:rPr lang="ar-SA" dirty="0" smtClean="0"/>
              <a:t>تشكل</a:t>
            </a:r>
            <a:r>
              <a:rPr lang="ar-SA" dirty="0" smtClean="0">
                <a:uFillTx/>
              </a:rPr>
              <a:t> إطاراً مرجعياً لتقويم الدراسة بعد الانتهاء من تنفيذها</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99503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lnSpcReduction="10000"/>
          </a:bodyPr>
          <a:lstStyle/>
          <a:p>
            <a:pPr algn="r" rtl="1"/>
            <a:endParaRPr lang="ar-SA" dirty="0"/>
          </a:p>
          <a:p>
            <a:pPr marL="0" indent="0" algn="r" rtl="1">
              <a:buNone/>
            </a:pPr>
            <a:r>
              <a:rPr lang="ar-SA" dirty="0" smtClean="0"/>
              <a:t>عنوان البحث:</a:t>
            </a:r>
          </a:p>
          <a:p>
            <a:pPr marL="0" indent="0" algn="r" rtl="1">
              <a:buNone/>
            </a:pPr>
            <a:r>
              <a:rPr lang="ar-SA" b="1" u="sng" dirty="0" smtClean="0">
                <a:uFillTx/>
              </a:rPr>
              <a:t>يؤدي العنوان وظيفة إعلامية عن موضوع البحث ومجاله لذلك يجب توفر عدد من المعايير فيه :</a:t>
            </a:r>
          </a:p>
          <a:p>
            <a:pPr algn="r" rtl="1"/>
            <a:r>
              <a:rPr lang="ar-SA" dirty="0"/>
              <a:t>التحديد والشمول</a:t>
            </a:r>
          </a:p>
          <a:p>
            <a:pPr algn="r" rtl="1"/>
            <a:r>
              <a:rPr lang="ar-SA" dirty="0"/>
              <a:t>الوضوح </a:t>
            </a:r>
          </a:p>
          <a:p>
            <a:pPr algn="r" rtl="1"/>
            <a:r>
              <a:rPr lang="ar-SA" dirty="0"/>
              <a:t>الكلمات المفتاحية التي تشير إلى مجال البحث ومتغيراته</a:t>
            </a:r>
          </a:p>
          <a:p>
            <a:pPr algn="r" rtl="1"/>
            <a:r>
              <a:rPr lang="ar-SA" dirty="0"/>
              <a:t>اللغة العلمية والمهنية</a:t>
            </a:r>
          </a:p>
          <a:p>
            <a:pPr algn="r" rtl="1"/>
            <a:r>
              <a:rPr lang="ar-SA" dirty="0"/>
              <a:t>طول العنوان </a:t>
            </a:r>
          </a:p>
          <a:p>
            <a:pPr marL="0" indent="0" algn="r" rtl="1">
              <a:buNone/>
            </a:pPr>
            <a:endParaRPr lang="ar-SA" dirty="0" smtClean="0"/>
          </a:p>
        </p:txBody>
      </p:sp>
    </p:spTree>
    <p:extLst>
      <p:ext uri="{BB962C8B-B14F-4D97-AF65-F5344CB8AC3E}">
        <p14:creationId xmlns:p14="http://schemas.microsoft.com/office/powerpoint/2010/main" val="5574557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fontScale="92500" lnSpcReduction="20000"/>
          </a:bodyPr>
          <a:lstStyle/>
          <a:p>
            <a:pPr algn="r" rtl="1"/>
            <a:endParaRPr lang="ar-SA" dirty="0"/>
          </a:p>
          <a:p>
            <a:pPr marL="0" indent="0" algn="r" rtl="1">
              <a:buNone/>
            </a:pPr>
            <a:r>
              <a:rPr lang="ar-SA" dirty="0" smtClean="0"/>
              <a:t>مقدمة البحث:</a:t>
            </a:r>
          </a:p>
          <a:p>
            <a:pPr marL="0" indent="0" algn="r" rtl="1">
              <a:buNone/>
            </a:pPr>
            <a:r>
              <a:rPr lang="ar-SA" dirty="0" smtClean="0"/>
              <a:t>ا</a:t>
            </a:r>
            <a:r>
              <a:rPr lang="ar-SA" dirty="0" smtClean="0">
                <a:uFillTx/>
              </a:rPr>
              <a:t>لمقدمة تشمل توضيحاً لمجال المشكلة وأهميتها والمجهود الذي بذلت في مجالها والدراسات والأبحاث التي تناولت هذا المجال ومدى تفرد البحث عن غيره من الأبحاث ويمكن أن تحتوي على:</a:t>
            </a:r>
          </a:p>
          <a:p>
            <a:pPr algn="r" rtl="1"/>
            <a:r>
              <a:rPr lang="ar-SA" dirty="0" smtClean="0">
                <a:uFillTx/>
              </a:rPr>
              <a:t>توضيح مجال المشكلة</a:t>
            </a:r>
          </a:p>
          <a:p>
            <a:pPr algn="r" rtl="1"/>
            <a:r>
              <a:rPr lang="ar-SA" dirty="0" smtClean="0">
                <a:uFillTx/>
              </a:rPr>
              <a:t>توضيح أهمية الموضوع</a:t>
            </a:r>
          </a:p>
          <a:p>
            <a:pPr algn="r" rtl="1"/>
            <a:r>
              <a:rPr lang="ar-SA" dirty="0" smtClean="0">
                <a:uFillTx/>
              </a:rPr>
              <a:t>توضيح مدى النقص الناتج عن عدم القيام بهذا البحث</a:t>
            </a:r>
          </a:p>
          <a:p>
            <a:pPr algn="r" rtl="1"/>
            <a:r>
              <a:rPr lang="ar-SA" dirty="0" smtClean="0">
                <a:uFillTx/>
              </a:rPr>
              <a:t>استعراض الجهود المبذولة السابقة التي قام بها الآخرون</a:t>
            </a:r>
          </a:p>
          <a:p>
            <a:pPr algn="r" rtl="1"/>
            <a:r>
              <a:rPr lang="ar-SA" dirty="0" smtClean="0">
                <a:uFillTx/>
              </a:rPr>
              <a:t>توضيح أسباب اختيار الباحث لهذه المشكلة</a:t>
            </a:r>
          </a:p>
          <a:p>
            <a:pPr algn="r" rtl="1"/>
            <a:r>
              <a:rPr lang="ar-SA" dirty="0" smtClean="0">
                <a:uFillTx/>
              </a:rPr>
              <a:t>توضيح الجهات التي ستستفيد من هذا البحث </a:t>
            </a:r>
          </a:p>
          <a:p>
            <a:pPr algn="r" rtl="1"/>
            <a:r>
              <a:rPr lang="ar-SA" dirty="0" smtClean="0">
                <a:uFillTx/>
              </a:rPr>
              <a:t>وتنتهي مقدمة البحث بتحديد المشكلة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344486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الدراسات السابقة:</a:t>
            </a:r>
          </a:p>
          <a:p>
            <a:pPr marL="0" indent="0" algn="r" rtl="1">
              <a:buNone/>
            </a:pPr>
            <a:endParaRPr lang="ar-SA" dirty="0" smtClean="0"/>
          </a:p>
          <a:p>
            <a:pPr algn="r" rtl="1"/>
            <a:r>
              <a:rPr lang="ar-SA" dirty="0" smtClean="0">
                <a:uFillTx/>
              </a:rPr>
              <a:t>ما المقصود بالدراسات السابقة؟</a:t>
            </a:r>
          </a:p>
          <a:p>
            <a:pPr algn="r" rtl="1"/>
            <a:r>
              <a:rPr lang="ar-SA" dirty="0" smtClean="0">
                <a:uFillTx/>
              </a:rPr>
              <a:t>كيف نحصل عليها؟</a:t>
            </a:r>
          </a:p>
          <a:p>
            <a:pPr algn="r" rtl="1"/>
            <a:r>
              <a:rPr lang="ar-SA" dirty="0" smtClean="0"/>
              <a:t>كيف أقرأ الدراسة العلمية و</a:t>
            </a:r>
            <a:r>
              <a:rPr lang="ar-SA" dirty="0" smtClean="0">
                <a:uFillTx/>
              </a:rPr>
              <a:t>استفيد منها؟</a:t>
            </a:r>
          </a:p>
          <a:p>
            <a:pPr algn="r" rtl="1"/>
            <a:r>
              <a:rPr lang="ar-SA" dirty="0" smtClean="0"/>
              <a:t>كيف تعرض الدراسات السابقة في خطة البحث؟</a:t>
            </a:r>
            <a:endParaRPr lang="ar-SA" dirty="0" smtClean="0">
              <a:uFillTx/>
            </a:endParaRPr>
          </a:p>
          <a:p>
            <a:pPr marL="0" indent="0" algn="r" rtl="1">
              <a:buNone/>
            </a:pPr>
            <a:endParaRPr lang="ar-SA" dirty="0" smtClean="0"/>
          </a:p>
        </p:txBody>
      </p:sp>
    </p:spTree>
    <p:extLst>
      <p:ext uri="{BB962C8B-B14F-4D97-AF65-F5344CB8AC3E}">
        <p14:creationId xmlns:p14="http://schemas.microsoft.com/office/powerpoint/2010/main" val="155140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أهمية البحث:</a:t>
            </a:r>
          </a:p>
          <a:p>
            <a:pPr marL="0" indent="0" algn="r" rtl="1">
              <a:buNone/>
            </a:pPr>
            <a:endParaRPr lang="ar-SA" dirty="0"/>
          </a:p>
          <a:p>
            <a:pPr algn="r" rtl="1"/>
            <a:r>
              <a:rPr lang="ar-SA" dirty="0" smtClean="0">
                <a:uFillTx/>
              </a:rPr>
              <a:t>الأهمية النظرية</a:t>
            </a:r>
          </a:p>
          <a:p>
            <a:pPr algn="r" rtl="1"/>
            <a:r>
              <a:rPr lang="ar-SA" dirty="0" smtClean="0">
                <a:uFillTx/>
              </a:rPr>
              <a:t>الأهمية التطبيقية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6012897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فروض البحث:</a:t>
            </a:r>
          </a:p>
          <a:p>
            <a:pPr marL="0" indent="0" algn="r" rtl="1">
              <a:buNone/>
            </a:pPr>
            <a:endParaRPr lang="ar-SA" dirty="0"/>
          </a:p>
          <a:p>
            <a:pPr marL="0" indent="0" algn="ctr" rtl="1">
              <a:buNone/>
            </a:pPr>
            <a:r>
              <a:rPr lang="ar-SA" sz="8000" dirty="0" smtClean="0"/>
              <a:t>!</a:t>
            </a:r>
          </a:p>
          <a:p>
            <a:pPr marL="0" indent="0" algn="r" rtl="1">
              <a:buNone/>
            </a:pPr>
            <a:endParaRPr lang="ar-SA" dirty="0" smtClean="0"/>
          </a:p>
        </p:txBody>
      </p:sp>
    </p:spTree>
    <p:extLst>
      <p:ext uri="{BB962C8B-B14F-4D97-AF65-F5344CB8AC3E}">
        <p14:creationId xmlns:p14="http://schemas.microsoft.com/office/powerpoint/2010/main" val="373363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تعريف مصطلحات البحث:</a:t>
            </a:r>
          </a:p>
          <a:p>
            <a:pPr algn="r" rtl="1"/>
            <a:r>
              <a:rPr lang="ar-SA" dirty="0" smtClean="0">
                <a:uFillTx/>
              </a:rPr>
              <a:t>التعريف اللغوي للكلمة في اللغة العربية يعني: "استعمال العرب لتلك الكلمة.</a:t>
            </a:r>
          </a:p>
          <a:p>
            <a:pPr algn="r" rtl="1"/>
            <a:r>
              <a:rPr lang="ar-SA" dirty="0" smtClean="0">
                <a:uFillTx/>
              </a:rPr>
              <a:t>التعريف الاصطلاحي، فيعني: "معنى هذه الكلمة عند أهل التخصص.</a:t>
            </a:r>
          </a:p>
          <a:p>
            <a:pPr algn="r" rtl="1"/>
            <a:r>
              <a:rPr lang="ar-SA" dirty="0" smtClean="0">
                <a:uFillTx/>
              </a:rPr>
              <a:t>التعريف لإجرائي: تحديد معنى المصطلحات بدلالة الدراسة واجراءاتها. وهو الذي يعطي المفهوم معنًى محسوسًا محددًا، فمن المفروض في التعريف الإجرائي أنه يزودنا بالمعايير أو الخطوات المحسوسة اللازمة لقياس المفهوم موضوع الدراسة؛ حتى نحصل على حقائق جزئية مؤكدة نبني عليها استنتاجاتنا.</a:t>
            </a:r>
            <a:br>
              <a:rPr lang="ar-SA" dirty="0" smtClean="0">
                <a:uFillTx/>
              </a:rPr>
            </a:b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12259099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محددات البحث:</a:t>
            </a:r>
          </a:p>
          <a:p>
            <a:pPr marL="0" indent="0" algn="r" rtl="1">
              <a:buNone/>
            </a:pPr>
            <a:endParaRPr lang="ar-SA" dirty="0"/>
          </a:p>
          <a:p>
            <a:pPr algn="r" rtl="1"/>
            <a:r>
              <a:rPr lang="ar-SA" dirty="0" smtClean="0">
                <a:uFillTx/>
              </a:rPr>
              <a:t>الحدود الزمانية</a:t>
            </a:r>
          </a:p>
          <a:p>
            <a:pPr algn="r" rtl="1"/>
            <a:r>
              <a:rPr lang="ar-SA" dirty="0" smtClean="0">
                <a:uFillTx/>
              </a:rPr>
              <a:t>الحدود المكانية</a:t>
            </a:r>
          </a:p>
          <a:p>
            <a:pPr algn="r" rtl="1"/>
            <a:r>
              <a:rPr lang="ar-SA" dirty="0" smtClean="0">
                <a:uFillTx/>
              </a:rPr>
              <a:t>الحدود الموضوعية</a:t>
            </a:r>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6680148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مشكلة البحث</a:t>
            </a:r>
            <a:endParaRPr lang="ar-SA" dirty="0"/>
          </a:p>
        </p:txBody>
      </p:sp>
      <p:sp>
        <p:nvSpPr>
          <p:cNvPr id="3" name="Content Placeholder 2"/>
          <p:cNvSpPr>
            <a:spLocks noGrp="1"/>
          </p:cNvSpPr>
          <p:nvPr>
            <p:ph idx="1"/>
          </p:nvPr>
        </p:nvSpPr>
        <p:spPr/>
        <p:txBody>
          <a:bodyPr/>
          <a:lstStyle/>
          <a:p>
            <a:pPr algn="l" rtl="1"/>
            <a:endParaRPr lang="ar-SA" dirty="0"/>
          </a:p>
          <a:p>
            <a:pPr algn="r" rtl="1"/>
            <a:endParaRPr lang="ar-SA" dirty="0" smtClean="0">
              <a:latin typeface="Sakkal Majalla" panose="02000000000000000000" pitchFamily="2" charset="-78"/>
              <a:cs typeface="Sakkal Majalla" panose="02000000000000000000" pitchFamily="2" charset="-78"/>
            </a:endParaRPr>
          </a:p>
          <a:p>
            <a:pPr algn="r" rtl="1"/>
            <a:r>
              <a:rPr lang="ar-SA" dirty="0" smtClean="0">
                <a:latin typeface="Sakkal Majalla" panose="02000000000000000000" pitchFamily="2" charset="-78"/>
                <a:cs typeface="Sakkal Majalla" panose="02000000000000000000" pitchFamily="2" charset="-78"/>
              </a:rPr>
              <a:t>المشكلة بشكل عام هي موقف غامض/ حاجة لم تشبع/ وجود عقبة أمام إشباع الحاجة!</a:t>
            </a:r>
          </a:p>
          <a:p>
            <a:pPr algn="r" rtl="1"/>
            <a:endParaRPr lang="ar-SA" dirty="0">
              <a:latin typeface="Sakkal Majalla" panose="02000000000000000000" pitchFamily="2" charset="-78"/>
              <a:cs typeface="Sakkal Majalla" panose="02000000000000000000" pitchFamily="2" charset="-78"/>
            </a:endParaRPr>
          </a:p>
          <a:p>
            <a:pPr algn="r" rtl="1"/>
            <a:endParaRPr lang="ar-SA" dirty="0" smtClean="0">
              <a:latin typeface="Sakkal Majalla" panose="02000000000000000000" pitchFamily="2" charset="-78"/>
              <a:cs typeface="Sakkal Majalla" panose="02000000000000000000" pitchFamily="2" charset="-78"/>
            </a:endParaRPr>
          </a:p>
          <a:p>
            <a:pPr algn="r" rtl="1"/>
            <a:r>
              <a:rPr lang="ar-SA" dirty="0" smtClean="0">
                <a:latin typeface="Sakkal Majalla" panose="02000000000000000000" pitchFamily="2" charset="-78"/>
                <a:cs typeface="Sakkal Majalla" panose="02000000000000000000" pitchFamily="2" charset="-78"/>
              </a:rPr>
              <a:t>المشكلة البحثية هي أن يواجه الباحث تساؤلات أو غموض مع وجود رغبة لدية في الوصول إلى الحقيقة</a:t>
            </a:r>
          </a:p>
          <a:p>
            <a:pPr algn="l" rtl="1"/>
            <a:endParaRPr lang="ar-SA" dirty="0" smtClean="0"/>
          </a:p>
        </p:txBody>
      </p:sp>
    </p:spTree>
    <p:extLst>
      <p:ext uri="{BB962C8B-B14F-4D97-AF65-F5344CB8AC3E}">
        <p14:creationId xmlns:p14="http://schemas.microsoft.com/office/powerpoint/2010/main" val="15708797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منهج البحث:</a:t>
            </a:r>
          </a:p>
          <a:p>
            <a:pPr marL="0" indent="0" algn="r" rtl="1">
              <a:buNone/>
            </a:pPr>
            <a:r>
              <a:rPr lang="ar-SA" dirty="0" smtClean="0">
                <a:uFillTx/>
              </a:rPr>
              <a:t>-المجتمع والعينة</a:t>
            </a:r>
          </a:p>
          <a:p>
            <a:pPr marL="0" indent="0" algn="r" rtl="1">
              <a:buNone/>
            </a:pPr>
            <a:r>
              <a:rPr lang="ar-SA" dirty="0" smtClean="0">
                <a:uFillTx/>
              </a:rPr>
              <a:t>-منهج البحث</a:t>
            </a:r>
          </a:p>
          <a:p>
            <a:pPr marL="0" indent="0" algn="r" rtl="1">
              <a:buNone/>
            </a:pPr>
            <a:r>
              <a:rPr lang="ar-SA" dirty="0" smtClean="0">
                <a:uFillTx/>
              </a:rPr>
              <a:t>- الأدوات والاجراءات والمعالجة الإحصائية</a:t>
            </a:r>
          </a:p>
          <a:p>
            <a:pPr marL="0" indent="0" algn="r" rtl="1">
              <a:buNone/>
            </a:pPr>
            <a:endParaRPr lang="ar-SA" dirty="0" smtClean="0"/>
          </a:p>
          <a:p>
            <a:pPr marL="0" indent="0" algn="r" rtl="1">
              <a:buNone/>
            </a:pP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770314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خطة البحث</a:t>
            </a:r>
            <a:endParaRPr lang="ar-SA" dirty="0"/>
          </a:p>
        </p:txBody>
      </p:sp>
      <p:sp>
        <p:nvSpPr>
          <p:cNvPr id="3" name="Content Placeholder 2"/>
          <p:cNvSpPr>
            <a:spLocks noGrp="1"/>
          </p:cNvSpPr>
          <p:nvPr>
            <p:ph idx="1"/>
          </p:nvPr>
        </p:nvSpPr>
        <p:spPr/>
        <p:txBody>
          <a:bodyPr>
            <a:normAutofit/>
          </a:bodyPr>
          <a:lstStyle/>
          <a:p>
            <a:pPr algn="r" rtl="1"/>
            <a:endParaRPr lang="ar-SA" dirty="0"/>
          </a:p>
          <a:p>
            <a:pPr marL="0" indent="0" algn="r" rtl="1">
              <a:buNone/>
            </a:pPr>
            <a:r>
              <a:rPr lang="ar-SA" dirty="0" smtClean="0"/>
              <a:t>مراجع البحث:</a:t>
            </a:r>
          </a:p>
          <a:p>
            <a:pPr algn="r" rtl="1"/>
            <a:r>
              <a:rPr lang="ar-SA" dirty="0" smtClean="0">
                <a:uFillTx/>
              </a:rPr>
              <a:t>قائمة المراجع</a:t>
            </a:r>
          </a:p>
          <a:p>
            <a:pPr algn="r" rtl="1"/>
            <a:r>
              <a:rPr lang="ar-SA" dirty="0" smtClean="0">
                <a:uFillTx/>
              </a:rPr>
              <a:t>التوثيق في متن البحث وفي قائمة المراجع</a:t>
            </a:r>
          </a:p>
          <a:p>
            <a:pPr algn="r" rtl="1"/>
            <a:r>
              <a:rPr lang="ar-SA" dirty="0" smtClean="0">
                <a:uFillTx/>
                <a:hlinkClick r:id="rId2"/>
              </a:rPr>
              <a:t>دليل كتابة التوثيق </a:t>
            </a:r>
            <a:r>
              <a:rPr lang="en-US" dirty="0" smtClean="0">
                <a:uFillTx/>
                <a:hlinkClick r:id="rId2"/>
              </a:rPr>
              <a:t>APA</a:t>
            </a:r>
            <a:endParaRPr lang="ar-SA" dirty="0" smtClean="0">
              <a:uFillTx/>
            </a:endParaRPr>
          </a:p>
          <a:p>
            <a:pPr marL="0" indent="0" algn="r" rtl="1">
              <a:buNone/>
            </a:pPr>
            <a:endParaRPr lang="ar-SA" dirty="0" smtClean="0"/>
          </a:p>
          <a:p>
            <a:pPr marL="0" indent="0" algn="r" rtl="1">
              <a:buNone/>
            </a:pPr>
            <a:endParaRPr lang="ar-SA" dirty="0"/>
          </a:p>
          <a:p>
            <a:pPr marL="0" indent="0" algn="r" rtl="1">
              <a:buNone/>
            </a:pPr>
            <a:endParaRPr lang="ar-SA" dirty="0" smtClean="0"/>
          </a:p>
          <a:p>
            <a:pPr marL="0" indent="0" algn="r" rtl="1">
              <a:buNone/>
            </a:pPr>
            <a:endParaRPr lang="ar-SA" dirty="0" smtClean="0"/>
          </a:p>
        </p:txBody>
      </p:sp>
    </p:spTree>
    <p:extLst>
      <p:ext uri="{BB962C8B-B14F-4D97-AF65-F5344CB8AC3E}">
        <p14:creationId xmlns:p14="http://schemas.microsoft.com/office/powerpoint/2010/main" val="14735983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مشكلة البحث</a:t>
            </a:r>
            <a:endParaRPr lang="ar-SA" dirty="0"/>
          </a:p>
        </p:txBody>
      </p:sp>
      <p:sp>
        <p:nvSpPr>
          <p:cNvPr id="3" name="Content Placeholder 2"/>
          <p:cNvSpPr>
            <a:spLocks noGrp="1"/>
          </p:cNvSpPr>
          <p:nvPr>
            <p:ph idx="1"/>
          </p:nvPr>
        </p:nvSpPr>
        <p:spPr/>
        <p:txBody>
          <a:bodyPr/>
          <a:lstStyle/>
          <a:p>
            <a:pPr algn="r" rtl="1"/>
            <a:endParaRPr lang="ar-SA" dirty="0"/>
          </a:p>
          <a:p>
            <a:pPr algn="r" rtl="1"/>
            <a:endParaRPr lang="ar-SA" dirty="0"/>
          </a:p>
          <a:p>
            <a:pPr marL="0" indent="0" algn="r" rtl="1">
              <a:buNone/>
            </a:pPr>
            <a:r>
              <a:rPr lang="ar-SA" b="1" u="sng" dirty="0" smtClean="0"/>
              <a:t>مصادر الحصول على مشكلة بحثية:</a:t>
            </a:r>
            <a:endParaRPr lang="ar-SA" b="1" u="sng" dirty="0"/>
          </a:p>
          <a:p>
            <a:pPr algn="r" rtl="1"/>
            <a:endParaRPr lang="ar-SA" dirty="0" smtClean="0"/>
          </a:p>
          <a:p>
            <a:pPr algn="r" rtl="1"/>
            <a:r>
              <a:rPr lang="ar-SA" dirty="0" smtClean="0"/>
              <a:t>الخبرات العلمية والعملية</a:t>
            </a:r>
          </a:p>
          <a:p>
            <a:pPr algn="r" rtl="1"/>
            <a:r>
              <a:rPr lang="ar-SA" dirty="0" smtClean="0"/>
              <a:t>القراءة والدراسات السابقة</a:t>
            </a:r>
          </a:p>
        </p:txBody>
      </p:sp>
    </p:spTree>
    <p:extLst>
      <p:ext uri="{BB962C8B-B14F-4D97-AF65-F5344CB8AC3E}">
        <p14:creationId xmlns:p14="http://schemas.microsoft.com/office/powerpoint/2010/main" val="148751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معايير اختيار مشكلة البحث</a:t>
            </a:r>
            <a:endParaRPr lang="ar-SA" dirty="0"/>
          </a:p>
        </p:txBody>
      </p:sp>
      <p:sp>
        <p:nvSpPr>
          <p:cNvPr id="3" name="Content Placeholder 2"/>
          <p:cNvSpPr>
            <a:spLocks noGrp="1"/>
          </p:cNvSpPr>
          <p:nvPr>
            <p:ph idx="1"/>
          </p:nvPr>
        </p:nvSpPr>
        <p:spPr/>
        <p:txBody>
          <a:bodyPr>
            <a:normAutofit fontScale="85000" lnSpcReduction="20000"/>
          </a:bodyPr>
          <a:lstStyle/>
          <a:p>
            <a:pPr algn="r" rtl="1"/>
            <a:endParaRPr lang="ar-SA" dirty="0"/>
          </a:p>
          <a:p>
            <a:pPr algn="r" rtl="1"/>
            <a:endParaRPr lang="ar-SA" dirty="0" smtClean="0"/>
          </a:p>
          <a:p>
            <a:pPr marL="0" indent="0" algn="r" rtl="1">
              <a:buNone/>
            </a:pPr>
            <a:r>
              <a:rPr lang="ar-SA" sz="3200" u="sng" dirty="0" smtClean="0"/>
              <a:t>معايير اختيار المشكلة:</a:t>
            </a:r>
          </a:p>
          <a:p>
            <a:pPr lvl="0" algn="r" rtl="1"/>
            <a:r>
              <a:rPr lang="ar-SA" dirty="0" smtClean="0"/>
              <a:t>معايير علمية</a:t>
            </a:r>
          </a:p>
          <a:p>
            <a:pPr lvl="1" algn="r" rtl="1"/>
            <a:r>
              <a:rPr lang="ar-SA" dirty="0" smtClean="0"/>
              <a:t>المساهمة في تقدم المعرفة</a:t>
            </a:r>
          </a:p>
          <a:p>
            <a:pPr lvl="1" algn="r" rtl="1"/>
            <a:r>
              <a:rPr lang="ar-SA" dirty="0" smtClean="0"/>
              <a:t>تعميم النتائج الدراسة</a:t>
            </a:r>
          </a:p>
          <a:p>
            <a:pPr lvl="1" algn="r" rtl="1"/>
            <a:r>
              <a:rPr lang="ar-SA" dirty="0" smtClean="0"/>
              <a:t>المساهمة في عمل بحوث أخرى</a:t>
            </a:r>
          </a:p>
          <a:p>
            <a:pPr lvl="0" algn="r" rtl="1"/>
            <a:r>
              <a:rPr lang="ar-SA" dirty="0" smtClean="0"/>
              <a:t>معايير ذاتية</a:t>
            </a:r>
          </a:p>
          <a:p>
            <a:pPr lvl="1" algn="r" rtl="1"/>
            <a:r>
              <a:rPr lang="ar-SA" dirty="0" smtClean="0"/>
              <a:t>اهتمام الباحث</a:t>
            </a:r>
          </a:p>
          <a:p>
            <a:pPr lvl="1" algn="r" rtl="1"/>
            <a:r>
              <a:rPr lang="ar-SA" dirty="0" smtClean="0"/>
              <a:t>قدرات الباحث</a:t>
            </a:r>
          </a:p>
          <a:p>
            <a:pPr lvl="1" algn="r" rtl="1"/>
            <a:r>
              <a:rPr lang="ar-SA" dirty="0" smtClean="0"/>
              <a:t>المساعدة الإدارية</a:t>
            </a:r>
          </a:p>
          <a:p>
            <a:pPr lvl="1" algn="r" rtl="1"/>
            <a:r>
              <a:rPr lang="ar-SA" dirty="0" smtClean="0"/>
              <a:t>توفر المعلومات</a:t>
            </a:r>
          </a:p>
          <a:p>
            <a:pPr lvl="1" algn="r" rtl="1"/>
            <a:r>
              <a:rPr lang="ar-SA" dirty="0" smtClean="0"/>
              <a:t>توفر الإمكانات المادية</a:t>
            </a:r>
          </a:p>
          <a:p>
            <a:pPr marL="0" indent="0" algn="r" rtl="1">
              <a:buNone/>
            </a:pPr>
            <a:endParaRPr lang="ar-SA" sz="3200" dirty="0" smtClean="0"/>
          </a:p>
        </p:txBody>
      </p:sp>
    </p:spTree>
    <p:extLst>
      <p:ext uri="{BB962C8B-B14F-4D97-AF65-F5344CB8AC3E}">
        <p14:creationId xmlns:p14="http://schemas.microsoft.com/office/powerpoint/2010/main" val="3433318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a:r>
              <a:rPr lang="ar-SA" dirty="0" smtClean="0"/>
              <a:t>صياغة المشكلة</a:t>
            </a:r>
            <a:endParaRPr lang="ar-SA" dirty="0"/>
          </a:p>
        </p:txBody>
      </p:sp>
      <p:sp>
        <p:nvSpPr>
          <p:cNvPr id="3" name="Content Placeholder 2"/>
          <p:cNvSpPr>
            <a:spLocks noGrp="1"/>
          </p:cNvSpPr>
          <p:nvPr>
            <p:ph idx="1"/>
          </p:nvPr>
        </p:nvSpPr>
        <p:spPr/>
        <p:txBody>
          <a:bodyPr>
            <a:normAutofit lnSpcReduction="10000"/>
          </a:bodyPr>
          <a:lstStyle/>
          <a:p>
            <a:pPr algn="l" rtl="1"/>
            <a:endParaRPr lang="ar-SA" dirty="0"/>
          </a:p>
          <a:p>
            <a:pPr marL="0" indent="0" algn="r" rtl="1">
              <a:buNone/>
            </a:pPr>
            <a:r>
              <a:rPr lang="ar-SA" dirty="0" smtClean="0"/>
              <a:t>          صياغة تقريرية                                         صياغة استفهامية</a:t>
            </a:r>
          </a:p>
          <a:p>
            <a:pPr marL="0" indent="0" algn="r" rtl="1">
              <a:buNone/>
            </a:pPr>
            <a:endParaRPr lang="ar-SA" dirty="0" smtClean="0"/>
          </a:p>
          <a:p>
            <a:pPr marL="0" indent="0" algn="r" rtl="1">
              <a:buNone/>
            </a:pPr>
            <a:r>
              <a:rPr lang="ar-SA" u="sng" dirty="0" smtClean="0"/>
              <a:t>معايير صياغة المشكلة البحثية:</a:t>
            </a:r>
          </a:p>
          <a:p>
            <a:pPr algn="r" rtl="1"/>
            <a:r>
              <a:rPr lang="ar-SA" dirty="0" smtClean="0"/>
              <a:t>تضمين المشكلة البحثية تساؤلاً يعبر عن علاقة بين متغيرين أو أكثر وفي هذا المجال فإن منهج الدراسة المستخدم يحدد بدرجة كبيرة الكيفية و الغرض من  الأسئلة</a:t>
            </a:r>
          </a:p>
          <a:p>
            <a:pPr algn="r" rtl="1"/>
            <a:r>
              <a:rPr lang="ar-SA" dirty="0" smtClean="0"/>
              <a:t>سلامة و وضوح المفردات والتراكيب اللغوية الواردة في صياغة المشكلة البحثية </a:t>
            </a:r>
          </a:p>
          <a:p>
            <a:pPr algn="r" rtl="1"/>
            <a:r>
              <a:rPr lang="ar-SA" dirty="0" smtClean="0"/>
              <a:t>أن تكون المشكلة البحثية قابلة للبحث </a:t>
            </a:r>
          </a:p>
          <a:p>
            <a:pPr algn="r" rtl="1"/>
            <a:r>
              <a:rPr lang="ar-SA" dirty="0" smtClean="0"/>
              <a:t>أن يتجنب الباحث عند طرح مشكلته البحثية إصدار أحكام تنبئ عن قيم مفاضلة أخلاقية</a:t>
            </a:r>
          </a:p>
          <a:p>
            <a:pPr algn="r" rtl="1"/>
            <a:endParaRPr lang="ar-SA" dirty="0" smtClean="0"/>
          </a:p>
          <a:p>
            <a:pPr marL="0" indent="0" algn="r" rtl="1">
              <a:buNone/>
            </a:pPr>
            <a:endParaRPr lang="ar-SA" dirty="0" smtClean="0"/>
          </a:p>
          <a:p>
            <a:pPr marL="0" indent="0" algn="r" rtl="1">
              <a:buNone/>
            </a:pPr>
            <a:endParaRPr lang="ar-SA" dirty="0" smtClean="0"/>
          </a:p>
          <a:p>
            <a:pPr algn="r" rtl="1"/>
            <a:endParaRPr lang="ar-SA" dirty="0" smtClean="0"/>
          </a:p>
        </p:txBody>
      </p:sp>
    </p:spTree>
    <p:extLst>
      <p:ext uri="{BB962C8B-B14F-4D97-AF65-F5344CB8AC3E}">
        <p14:creationId xmlns:p14="http://schemas.microsoft.com/office/powerpoint/2010/main" val="1478882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فروض البحث</a:t>
            </a:r>
            <a:endParaRPr lang="ar-SA" dirty="0"/>
          </a:p>
        </p:txBody>
      </p:sp>
      <p:sp>
        <p:nvSpPr>
          <p:cNvPr id="3" name="Content Placeholder 2"/>
          <p:cNvSpPr>
            <a:spLocks noGrp="1"/>
          </p:cNvSpPr>
          <p:nvPr>
            <p:ph idx="1"/>
          </p:nvPr>
        </p:nvSpPr>
        <p:spPr/>
        <p:txBody>
          <a:bodyPr/>
          <a:lstStyle/>
          <a:p>
            <a:pPr algn="r" rtl="1"/>
            <a:endParaRPr lang="ar-SA" dirty="0"/>
          </a:p>
          <a:p>
            <a:pPr marL="0" indent="0" algn="r" rtl="1">
              <a:buNone/>
            </a:pPr>
            <a:r>
              <a:rPr lang="ar-SA" dirty="0" smtClean="0"/>
              <a:t>الفرض هو حل مؤقت لمشكلة ما، أو تفسير مؤقت من قبل الباحث لحل المشكلة البحثية.</a:t>
            </a:r>
          </a:p>
          <a:p>
            <a:pPr marL="0" indent="0" algn="r" rtl="1">
              <a:buNone/>
            </a:pPr>
            <a:endParaRPr lang="ar-SA" dirty="0"/>
          </a:p>
          <a:p>
            <a:pPr marL="0" indent="0" algn="r" rtl="1">
              <a:buNone/>
            </a:pPr>
            <a:r>
              <a:rPr lang="ar-SA" dirty="0" smtClean="0"/>
              <a:t> </a:t>
            </a:r>
            <a:r>
              <a:rPr lang="ar-SA" u="sng" dirty="0" smtClean="0"/>
              <a:t>مثال:</a:t>
            </a:r>
          </a:p>
          <a:p>
            <a:pPr algn="r" rtl="1"/>
            <a:r>
              <a:rPr lang="ar-SA" dirty="0" smtClean="0"/>
              <a:t>سؤال البحث: </a:t>
            </a:r>
            <a:r>
              <a:rPr lang="ar-SA" b="1" dirty="0" smtClean="0"/>
              <a:t>هل توجد علاقة بين عدد ساعات الدراسة وبين التحصيل الدراسي للطالبات؟</a:t>
            </a:r>
            <a:r>
              <a:rPr lang="ar-SA" dirty="0" smtClean="0"/>
              <a:t> فرض البحث سيكون أحد الاحتمالين التاليين:</a:t>
            </a:r>
          </a:p>
          <a:p>
            <a:pPr algn="r" rtl="1"/>
            <a:r>
              <a:rPr lang="ar-SA" dirty="0" smtClean="0"/>
              <a:t>الاحتمال الأول: لا توجد توجد علاقة بين ساعات الدراسة وبين التحصيل الدراسي للطالبات</a:t>
            </a:r>
          </a:p>
          <a:p>
            <a:pPr algn="r" rtl="1"/>
            <a:r>
              <a:rPr lang="ar-SA" dirty="0" smtClean="0"/>
              <a:t>الاحتمال الثاني: توجد علاقة بين ساعات الدراسة وبين التحصيل الدراسي للطالبات</a:t>
            </a:r>
          </a:p>
          <a:p>
            <a:pPr algn="r" rtl="1"/>
            <a:endParaRPr lang="ar-SA" dirty="0" smtClean="0"/>
          </a:p>
          <a:p>
            <a:pPr algn="r" rtl="1"/>
            <a:endParaRPr lang="ar-SA" dirty="0" smtClean="0"/>
          </a:p>
        </p:txBody>
      </p:sp>
    </p:spTree>
    <p:extLst>
      <p:ext uri="{BB962C8B-B14F-4D97-AF65-F5344CB8AC3E}">
        <p14:creationId xmlns:p14="http://schemas.microsoft.com/office/powerpoint/2010/main" val="1087856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أنواع الفروض</a:t>
            </a:r>
            <a:endParaRPr lang="ar-SA" dirty="0"/>
          </a:p>
        </p:txBody>
      </p:sp>
      <p:sp>
        <p:nvSpPr>
          <p:cNvPr id="3" name="Content Placeholder 2"/>
          <p:cNvSpPr>
            <a:spLocks noGrp="1"/>
          </p:cNvSpPr>
          <p:nvPr>
            <p:ph idx="1"/>
          </p:nvPr>
        </p:nvSpPr>
        <p:spPr/>
        <p:txBody>
          <a:bodyPr>
            <a:normAutofit fontScale="92500"/>
          </a:bodyPr>
          <a:lstStyle/>
          <a:p>
            <a:pPr algn="r" rtl="1"/>
            <a:endParaRPr lang="ar-SA" dirty="0"/>
          </a:p>
          <a:p>
            <a:pPr marL="0" indent="0" algn="r" rtl="1">
              <a:buNone/>
            </a:pPr>
            <a:r>
              <a:rPr lang="ar-SA" b="1" u="sng" dirty="0" smtClean="0"/>
              <a:t>أولاً: الفرض الصفري: </a:t>
            </a:r>
            <a:r>
              <a:rPr lang="ar-SA" dirty="0" smtClean="0"/>
              <a:t>يشير هذا النوع من الفروض إلى القيمة المقبولة حالياً بين المتغيرات “عدم وجود فروق بين متغيرات الدراسة أو عدم وجود علاقة”</a:t>
            </a:r>
          </a:p>
          <a:p>
            <a:pPr marL="0" indent="0" algn="r" rtl="1">
              <a:buNone/>
            </a:pPr>
            <a:r>
              <a:rPr lang="ar-SA" dirty="0" smtClean="0"/>
              <a:t>مثال – </a:t>
            </a:r>
            <a:r>
              <a:rPr lang="ar-SA" b="1" dirty="0" smtClean="0"/>
              <a:t>لا يوجد فرق دال احصائيا  في مستوى القلق بين الطلبة ذوي الذكاء المرتفع والمنخفض.</a:t>
            </a:r>
          </a:p>
          <a:p>
            <a:pPr marL="0" indent="0" algn="r" rtl="1">
              <a:buNone/>
            </a:pPr>
            <a:r>
              <a:rPr lang="ar-SA" b="1" u="sng" dirty="0" smtClean="0"/>
              <a:t>ثانياً: الفرض المباشر “فرض الباحث”</a:t>
            </a:r>
          </a:p>
          <a:p>
            <a:pPr marL="457200" indent="-457200" algn="r" rtl="1">
              <a:buAutoNum type="arabic1Minus"/>
            </a:pPr>
            <a:r>
              <a:rPr lang="ar-SA" dirty="0" smtClean="0"/>
              <a:t>الفرض المتجه</a:t>
            </a:r>
          </a:p>
          <a:p>
            <a:pPr marL="0" indent="0" algn="r" rtl="1">
              <a:buNone/>
            </a:pPr>
            <a:r>
              <a:rPr lang="ar-SA" b="1" dirty="0" smtClean="0"/>
              <a:t> يوجد فروق في مستوى القلق عند الطلبة لصالح ذوي الذكاء المرتفع.</a:t>
            </a:r>
          </a:p>
          <a:p>
            <a:pPr marL="0" indent="0" algn="r" rtl="1">
              <a:buNone/>
            </a:pPr>
            <a:r>
              <a:rPr lang="ar-SA" dirty="0"/>
              <a:t>ب- الفرض غير المتجه</a:t>
            </a:r>
          </a:p>
          <a:p>
            <a:pPr marL="0" indent="0" algn="r" rtl="1">
              <a:buNone/>
            </a:pPr>
            <a:r>
              <a:rPr lang="ar-SA" b="1" dirty="0" smtClean="0"/>
              <a:t>يوجد فرق في مستوى القلق بين الطلبة ذوي الذكاء المرتفع والمنخفض.</a:t>
            </a:r>
          </a:p>
          <a:p>
            <a:pPr marL="0" indent="0" algn="r" rtl="1">
              <a:buNone/>
            </a:pPr>
            <a:endParaRPr lang="ar-SA" dirty="0" smtClean="0"/>
          </a:p>
        </p:txBody>
      </p:sp>
    </p:spTree>
    <p:extLst>
      <p:ext uri="{BB962C8B-B14F-4D97-AF65-F5344CB8AC3E}">
        <p14:creationId xmlns:p14="http://schemas.microsoft.com/office/powerpoint/2010/main" val="1057254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معايير الفروض الجيدة</a:t>
            </a:r>
            <a:endParaRPr lang="ar-SA" dirty="0"/>
          </a:p>
        </p:txBody>
      </p:sp>
      <p:sp>
        <p:nvSpPr>
          <p:cNvPr id="3" name="Content Placeholder 2"/>
          <p:cNvSpPr>
            <a:spLocks noGrp="1"/>
          </p:cNvSpPr>
          <p:nvPr>
            <p:ph idx="1"/>
          </p:nvPr>
        </p:nvSpPr>
        <p:spPr/>
        <p:txBody>
          <a:bodyPr/>
          <a:lstStyle/>
          <a:p>
            <a:pPr algn="r" rtl="1"/>
            <a:endParaRPr lang="ar-SA" dirty="0"/>
          </a:p>
          <a:p>
            <a:pPr algn="r" rtl="1"/>
            <a:r>
              <a:rPr lang="ar-SA" dirty="0" smtClean="0"/>
              <a:t>أن تعبر عن علاقة بين متغيرين </a:t>
            </a:r>
          </a:p>
          <a:p>
            <a:pPr algn="r" rtl="1"/>
            <a:r>
              <a:rPr lang="ar-SA" dirty="0" smtClean="0"/>
              <a:t>أن تكون قابلة للاختبار بشكل علمي وموضوعي للتحقق من صحتها </a:t>
            </a:r>
          </a:p>
          <a:p>
            <a:pPr algn="r" rtl="1"/>
            <a:r>
              <a:rPr lang="ar-SA" dirty="0" smtClean="0"/>
              <a:t>أن تنسجم مع الشواهد والأدلة السابقة</a:t>
            </a:r>
          </a:p>
          <a:p>
            <a:pPr algn="r" rtl="1"/>
            <a:r>
              <a:rPr lang="ar-SA" dirty="0" smtClean="0"/>
              <a:t>أن يتم التعبير عنها بلغة سهلة وواضحة ومحددة</a:t>
            </a:r>
          </a:p>
          <a:p>
            <a:pPr algn="r" rtl="1"/>
            <a:endParaRPr lang="ar-SA" dirty="0" smtClean="0"/>
          </a:p>
        </p:txBody>
      </p:sp>
    </p:spTree>
    <p:extLst>
      <p:ext uri="{BB962C8B-B14F-4D97-AF65-F5344CB8AC3E}">
        <p14:creationId xmlns:p14="http://schemas.microsoft.com/office/powerpoint/2010/main" val="1920235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9113" y="748145"/>
            <a:ext cx="10853530" cy="1226430"/>
          </a:xfrm>
          <a:solidFill>
            <a:schemeClr val="bg1">
              <a:lumMod val="85000"/>
            </a:schemeClr>
          </a:solidFill>
        </p:spPr>
        <p:txBody>
          <a:bodyPr>
            <a:normAutofit/>
          </a:bodyPr>
          <a:lstStyle/>
          <a:p>
            <a:pPr algn="ctr" defTabSz="914400" rtl="1" eaLnBrk="1" latinLnBrk="0" hangingPunct="1">
              <a:lnSpc>
                <a:spcPct val="90000"/>
              </a:lnSpc>
              <a:spcBef>
                <a:spcPct val="0"/>
              </a:spcBef>
              <a:buNone/>
            </a:pPr>
            <a:r>
              <a:rPr lang="ar-SA" dirty="0" smtClean="0"/>
              <a:t>أهمية صياغة الفروض </a:t>
            </a:r>
            <a:endParaRPr lang="ar-SA" dirty="0"/>
          </a:p>
        </p:txBody>
      </p:sp>
      <p:sp>
        <p:nvSpPr>
          <p:cNvPr id="3" name="Content Placeholder 2"/>
          <p:cNvSpPr>
            <a:spLocks noGrp="1"/>
          </p:cNvSpPr>
          <p:nvPr>
            <p:ph idx="1"/>
          </p:nvPr>
        </p:nvSpPr>
        <p:spPr/>
        <p:txBody>
          <a:bodyPr/>
          <a:lstStyle/>
          <a:p>
            <a:pPr algn="r" rtl="1"/>
            <a:endParaRPr lang="ar-SA" dirty="0"/>
          </a:p>
          <a:p>
            <a:pPr algn="r" rtl="1"/>
            <a:r>
              <a:rPr lang="ar-SA" dirty="0" smtClean="0"/>
              <a:t>تزود الباحث بتفسير مؤقت للظواهر</a:t>
            </a:r>
          </a:p>
          <a:p>
            <a:pPr algn="r" rtl="1"/>
            <a:r>
              <a:rPr lang="ar-SA" dirty="0" smtClean="0"/>
              <a:t>تتضمن الفرضية علاقة بين متغيرين أو أكثر</a:t>
            </a:r>
          </a:p>
          <a:p>
            <a:pPr algn="r" rtl="1"/>
            <a:r>
              <a:rPr lang="ar-SA" dirty="0" smtClean="0"/>
              <a:t>توجه الباحث لاختيار الأدوات والأساليب الإحصائية المناسبة</a:t>
            </a:r>
          </a:p>
          <a:p>
            <a:pPr algn="r" rtl="1"/>
            <a:r>
              <a:rPr lang="ar-SA" dirty="0" smtClean="0"/>
              <a:t>تزود الباحث بإطار لعرض نتائج البحث وخلاصته</a:t>
            </a:r>
          </a:p>
          <a:p>
            <a:pPr algn="r" rtl="1"/>
            <a:endParaRPr lang="ar-SA" dirty="0" smtClean="0"/>
          </a:p>
        </p:txBody>
      </p:sp>
    </p:spTree>
    <p:extLst>
      <p:ext uri="{BB962C8B-B14F-4D97-AF65-F5344CB8AC3E}">
        <p14:creationId xmlns:p14="http://schemas.microsoft.com/office/powerpoint/2010/main" val="13503433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2780</TotalTime>
  <Words>774</Words>
  <Application>Microsoft Macintosh PowerPoint</Application>
  <PresentationFormat>Widescreen</PresentationFormat>
  <Paragraphs>168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Calibri</vt:lpstr>
      <vt:lpstr>Calibri Light</vt:lpstr>
      <vt:lpstr>Sakkal Majalla</vt:lpstr>
      <vt:lpstr>Times New Roman</vt:lpstr>
      <vt:lpstr>Arial</vt:lpstr>
      <vt:lpstr>Office Theme</vt:lpstr>
      <vt:lpstr>مناهج البحث في علم النفس المحاضرة ٣</vt:lpstr>
      <vt:lpstr>مشكلة البحث</vt:lpstr>
      <vt:lpstr>مشكلة البحث</vt:lpstr>
      <vt:lpstr>معايير اختيار مشكلة البحث</vt:lpstr>
      <vt:lpstr>صياغة المشكلة</vt:lpstr>
      <vt:lpstr>فروض البحث</vt:lpstr>
      <vt:lpstr>أنواع الفروض</vt:lpstr>
      <vt:lpstr>معايير الفروض الجيدة</vt:lpstr>
      <vt:lpstr>أهمية صياغة الفروض </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lpstr>خطة البحث</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مناهج البحث في علم النفس المحاضرة ٣</dc:title>
  <dc:creator>Albandri oti</dc:creator>
  <cp:lastModifiedBy>Albandri oti</cp:lastModifiedBy>
  <cp:revision>39</cp:revision>
  <dcterms:created xsi:type="dcterms:W3CDTF">2017-10-14T14:53:34Z</dcterms:created>
  <dcterms:modified xsi:type="dcterms:W3CDTF">2017-10-16T13:18:31Z</dcterms:modified>
</cp:coreProperties>
</file>