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sldIdLst>
    <p:sldId id="256" r:id="rId2"/>
    <p:sldId id="263" r:id="rId3"/>
    <p:sldId id="259" r:id="rId4"/>
    <p:sldId id="260" r:id="rId5"/>
    <p:sldId id="264" r:id="rId6"/>
    <p:sldId id="271" r:id="rId7"/>
    <p:sldId id="268" r:id="rId8"/>
    <p:sldId id="27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705"/>
  </p:normalViewPr>
  <p:slideViewPr>
    <p:cSldViewPr snapToGrid="0" snapToObjects="1">
      <p:cViewPr>
        <p:scale>
          <a:sx n="101" d="100"/>
          <a:sy n="101" d="100"/>
        </p:scale>
        <p:origin x="1000" y="3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9/25/17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9/25/17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9/25/17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9/25/17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9/25/17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9/25/17</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9/25/17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9/25/17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9/25/17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9/25/17</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9/25/17</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9/25/17</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http://fac.ksu.edu.sa/bsalotaibi/course/168942"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defTabSz="914400" rtl="1" eaLnBrk="1" latinLnBrk="0" hangingPunct="1">
              <a:lnSpc>
                <a:spcPct val="90000"/>
              </a:lnSpc>
              <a:spcBef>
                <a:spcPct val="0"/>
              </a:spcBef>
              <a:buNone/>
            </a:pPr>
            <a:r>
              <a:rPr lang="ar-SA" dirty="0" smtClean="0"/>
              <a:t> مناهج البحث(</a:t>
            </a:r>
            <a:r>
              <a:rPr lang="en-GB" dirty="0" smtClean="0"/>
              <a:t>461</a:t>
            </a:r>
            <a:r>
              <a:rPr lang="ar-SA" dirty="0" smtClean="0"/>
              <a:t> نفس)</a:t>
            </a:r>
            <a:endParaRPr lang="en-US" dirty="0"/>
          </a:p>
        </p:txBody>
      </p:sp>
      <p:sp>
        <p:nvSpPr>
          <p:cNvPr id="3" name="Subtitle 2"/>
          <p:cNvSpPr>
            <a:spLocks noGrp="1"/>
          </p:cNvSpPr>
          <p:nvPr>
            <p:ph type="subTitle" idx="1"/>
          </p:nvPr>
        </p:nvSpPr>
        <p:spPr/>
        <p:txBody>
          <a:bodyPr>
            <a:normAutofit lnSpcReduction="10000"/>
          </a:bodyPr>
          <a:lstStyle/>
          <a:p>
            <a:pPr marL="0" indent="0" algn="ctr" defTabSz="914400" rtl="1" eaLnBrk="1" latinLnBrk="0" hangingPunct="1">
              <a:lnSpc>
                <a:spcPct val="100000"/>
              </a:lnSpc>
              <a:spcBef>
                <a:spcPts val="1000"/>
              </a:spcBef>
              <a:buClr>
                <a:schemeClr val="accent2"/>
              </a:buClr>
              <a:buFont typeface="Arial" panose="020B0604020202020204" pitchFamily="34" charset="0"/>
              <a:buNone/>
            </a:pPr>
            <a:r>
              <a:rPr lang="ar-SA" dirty="0" smtClean="0"/>
              <a:t>د. البندري العتيبي</a:t>
            </a:r>
          </a:p>
          <a:p>
            <a:pPr marL="0" indent="0" algn="ctr" defTabSz="914400" rtl="1" eaLnBrk="1" latinLnBrk="0" hangingPunct="1">
              <a:lnSpc>
                <a:spcPct val="100000"/>
              </a:lnSpc>
              <a:spcBef>
                <a:spcPts val="1000"/>
              </a:spcBef>
              <a:buClr>
                <a:schemeClr val="accent2"/>
              </a:buClr>
              <a:buFont typeface="Arial" panose="020B0604020202020204" pitchFamily="34" charset="0"/>
              <a:buNone/>
            </a:pPr>
            <a:r>
              <a:rPr lang="ar-SA" dirty="0" smtClean="0"/>
              <a:t>مكتب: ١٤٩</a:t>
            </a:r>
          </a:p>
          <a:p>
            <a:pPr marL="0" indent="0" algn="ctr" defTabSz="914400" rtl="1" eaLnBrk="1" latinLnBrk="0" hangingPunct="1">
              <a:lnSpc>
                <a:spcPct val="100000"/>
              </a:lnSpc>
              <a:spcBef>
                <a:spcPts val="1000"/>
              </a:spcBef>
              <a:buClr>
                <a:schemeClr val="accent2"/>
              </a:buClr>
              <a:buFont typeface="Arial" panose="020B0604020202020204" pitchFamily="34" charset="0"/>
              <a:buNone/>
            </a:pPr>
            <a:r>
              <a:rPr lang="ar-SA" dirty="0" smtClean="0"/>
              <a:t>ايميل: </a:t>
            </a:r>
            <a:r>
              <a:rPr lang="en-GB" dirty="0" smtClean="0"/>
              <a:t>bsalotaibi@ksu.edu.sa</a:t>
            </a:r>
            <a:endParaRPr lang="ar-SA" dirty="0" smtClean="0"/>
          </a:p>
          <a:p>
            <a:pPr marL="0" indent="0" algn="ctr" defTabSz="914400" rtl="1" eaLnBrk="1" latinLnBrk="0" hangingPunct="1">
              <a:lnSpc>
                <a:spcPct val="100000"/>
              </a:lnSpc>
              <a:spcBef>
                <a:spcPts val="1000"/>
              </a:spcBef>
              <a:buClr>
                <a:schemeClr val="accent2"/>
              </a:buClr>
              <a:buFont typeface="Arial" panose="020B0604020202020204" pitchFamily="34" charset="0"/>
              <a:buNone/>
            </a:pPr>
            <a:endParaRPr lang="en-US" dirty="0"/>
          </a:p>
        </p:txBody>
      </p:sp>
    </p:spTree>
    <p:extLst>
      <p:ext uri="{BB962C8B-B14F-4D97-AF65-F5344CB8AC3E}">
        <p14:creationId xmlns:p14="http://schemas.microsoft.com/office/powerpoint/2010/main" val="3461658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00953" y="685800"/>
            <a:ext cx="10421471" cy="5499847"/>
          </a:xfrm>
        </p:spPr>
        <p:txBody>
          <a:bodyPr anchor="t">
            <a:normAutofit fontScale="90000"/>
          </a:bodyPr>
          <a:lstStyle/>
          <a:p>
            <a:pPr algn="r" rtl="1"/>
            <a:r>
              <a:rPr lang="ar-SA" sz="2400" dirty="0" smtClean="0"/>
              <a:t/>
            </a:r>
            <a:br>
              <a:rPr lang="ar-SA" sz="2400" dirty="0" smtClean="0"/>
            </a:br>
            <a:r>
              <a:rPr lang="ar-SA" sz="2400" dirty="0"/>
              <a:t/>
            </a:r>
            <a:br>
              <a:rPr lang="ar-SA" sz="2400" dirty="0"/>
            </a:br>
            <a:r>
              <a:rPr lang="ar-SA" sz="2400" dirty="0" smtClean="0"/>
              <a:t/>
            </a:r>
            <a:br>
              <a:rPr lang="ar-SA" sz="2400" dirty="0" smtClean="0"/>
            </a:br>
            <a:r>
              <a:rPr lang="ar-SA" sz="2400" dirty="0" smtClean="0"/>
              <a:t>يغطي هذا المقرر</a:t>
            </a:r>
            <a:r>
              <a:rPr lang="en-GB" sz="2400" dirty="0" smtClean="0"/>
              <a:t> </a:t>
            </a:r>
            <a:r>
              <a:rPr lang="ar-SA" sz="2400" dirty="0" smtClean="0"/>
              <a:t>التعريف بالمنهج العلمي٬ أنواع البحوث العلمية في التربية </a:t>
            </a:r>
            <a:r>
              <a:rPr lang="ar-SA" sz="2400" dirty="0"/>
              <a:t>وعلم النفس وكيفية </a:t>
            </a:r>
            <a:r>
              <a:rPr lang="ar-SA" sz="2400" dirty="0" smtClean="0"/>
              <a:t>إعدادها٬ وأدوات البحث العلمي. صمم هذا المقرر ليشجعك كباحثة في المستقبل على تعميق فهمك لمناهج البحث المتنوعة وتطوير نظرة ناقدة للبحوث في مجالك ومن ثم بناء بحوث علمية ذات جودة عالية.</a:t>
            </a:r>
            <a:br>
              <a:rPr lang="ar-SA" sz="2400" dirty="0" smtClean="0"/>
            </a:br>
            <a:r>
              <a:rPr lang="ar-SA" sz="2400" dirty="0"/>
              <a:t/>
            </a:r>
            <a:br>
              <a:rPr lang="ar-SA" sz="2400" dirty="0"/>
            </a:br>
            <a:r>
              <a:rPr lang="ar-SA" sz="2400" dirty="0" smtClean="0"/>
              <a:t/>
            </a:r>
            <a:br>
              <a:rPr lang="ar-SA" sz="2400" dirty="0" smtClean="0"/>
            </a:br>
            <a:r>
              <a:rPr lang="ar-SA" sz="2400" b="1" dirty="0" smtClean="0"/>
              <a:t>المواضيع التي يتناولها المقرر:</a:t>
            </a:r>
            <a:r>
              <a:rPr lang="ar-SA" sz="2400" dirty="0"/>
              <a:t/>
            </a:r>
            <a:br>
              <a:rPr lang="ar-SA" sz="2400" dirty="0"/>
            </a:br>
            <a:r>
              <a:rPr lang="ar-SA" sz="2400" dirty="0" smtClean="0"/>
              <a:t/>
            </a:r>
            <a:br>
              <a:rPr lang="ar-SA" sz="2400" dirty="0" smtClean="0"/>
            </a:br>
            <a:r>
              <a:rPr lang="ar-SA" sz="2400" dirty="0"/>
              <a:t/>
            </a:r>
            <a:br>
              <a:rPr lang="ar-SA" sz="2400" dirty="0"/>
            </a:br>
            <a:r>
              <a:rPr lang="ar-SA" sz="2000" dirty="0" smtClean="0"/>
              <a:t>الرجاء الاطلاع على </a:t>
            </a:r>
            <a:r>
              <a:rPr lang="ar-SA" sz="2000" dirty="0" smtClean="0">
                <a:hlinkClick r:id="rId2"/>
              </a:rPr>
              <a:t>موقعي</a:t>
            </a:r>
            <a:r>
              <a:rPr lang="ar-SA" sz="2000" dirty="0" smtClean="0"/>
              <a:t> للحصول على نسخة من توصيف المقرر</a:t>
            </a:r>
            <a:br>
              <a:rPr lang="ar-SA" sz="2000" dirty="0" smtClean="0"/>
            </a:br>
            <a:r>
              <a:rPr lang="ar-SA" sz="2000" dirty="0"/>
              <a:t/>
            </a:r>
            <a:br>
              <a:rPr lang="ar-SA" sz="2000" dirty="0"/>
            </a:br>
            <a:r>
              <a:rPr lang="ar-SA" sz="2000" dirty="0" smtClean="0"/>
              <a:t/>
            </a:r>
            <a:br>
              <a:rPr lang="ar-SA" sz="2000" dirty="0" smtClean="0"/>
            </a:br>
            <a:r>
              <a:rPr lang="ar-SA" sz="2400" dirty="0" smtClean="0"/>
              <a:t/>
            </a:r>
            <a:br>
              <a:rPr lang="ar-SA" sz="2400" dirty="0" smtClean="0"/>
            </a:br>
            <a:r>
              <a:rPr lang="ar-SA" dirty="0"/>
              <a:t/>
            </a:r>
            <a:br>
              <a:rPr lang="ar-SA" dirty="0"/>
            </a:br>
            <a:r>
              <a:rPr lang="ar-SA" dirty="0" smtClean="0"/>
              <a:t/>
            </a:r>
            <a:br>
              <a:rPr lang="ar-SA" dirty="0" smtClean="0"/>
            </a:br>
            <a:endParaRPr lang="en-US" dirty="0"/>
          </a:p>
        </p:txBody>
      </p:sp>
    </p:spTree>
    <p:extLst>
      <p:ext uri="{BB962C8B-B14F-4D97-AF65-F5344CB8AC3E}">
        <p14:creationId xmlns:p14="http://schemas.microsoft.com/office/powerpoint/2010/main" val="7930711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00953" y="647700"/>
            <a:ext cx="10541747" cy="5537947"/>
          </a:xfrm>
        </p:spPr>
        <p:txBody>
          <a:bodyPr anchor="ctr">
            <a:noAutofit/>
          </a:bodyPr>
          <a:lstStyle/>
          <a:p>
            <a:pPr lvl="0" rtl="1"/>
            <a:r>
              <a:rPr lang="ar-SA" sz="2400" dirty="0" smtClean="0"/>
              <a:t/>
            </a:r>
            <a:br>
              <a:rPr lang="ar-SA" sz="2400" dirty="0" smtClean="0"/>
            </a:br>
            <a:r>
              <a:rPr lang="ar-SA" sz="2400" dirty="0"/>
              <a:t/>
            </a:r>
            <a:br>
              <a:rPr lang="ar-SA" sz="2400" dirty="0"/>
            </a:br>
            <a:r>
              <a:rPr lang="ar-SA" sz="2400" b="1" dirty="0" smtClean="0"/>
              <a:t>توزيع الدرجات:</a:t>
            </a:r>
            <a:br>
              <a:rPr lang="ar-SA" sz="2400" b="1" dirty="0" smtClean="0"/>
            </a:br>
            <a:r>
              <a:rPr lang="ar-SA" sz="2400" b="1" dirty="0" smtClean="0"/>
              <a:t/>
            </a:r>
            <a:br>
              <a:rPr lang="ar-SA" sz="2400" b="1" dirty="0" smtClean="0"/>
            </a:br>
            <a:r>
              <a:rPr lang="ar-SA" sz="2400" b="1" dirty="0" smtClean="0"/>
              <a:t/>
            </a:r>
            <a:br>
              <a:rPr lang="ar-SA" sz="2400" b="1" dirty="0" smtClean="0"/>
            </a:br>
            <a:r>
              <a:rPr lang="ar-SA" sz="2000" b="1" dirty="0"/>
              <a:t> </a:t>
            </a:r>
            <a:r>
              <a:rPr lang="ar-SA" sz="2000" b="1" dirty="0" smtClean="0"/>
              <a:t>- اختبارين </a:t>
            </a:r>
            <a:r>
              <a:rPr lang="ar-SA" sz="2000" dirty="0"/>
              <a:t>فصليين موضوعي ومقالي </a:t>
            </a:r>
            <a:r>
              <a:rPr lang="ar-SA" sz="2000" dirty="0" smtClean="0"/>
              <a:t>٢٠/ ٢٠ درجة</a:t>
            </a:r>
            <a:r>
              <a:rPr lang="en-US" sz="2000" dirty="0"/>
              <a:t/>
            </a:r>
            <a:br>
              <a:rPr lang="en-US" sz="2000" dirty="0"/>
            </a:br>
            <a:r>
              <a:rPr lang="ar-SA" sz="2000" dirty="0" smtClean="0"/>
              <a:t>- تلخيص </a:t>
            </a:r>
            <a:r>
              <a:rPr lang="ar-SA" sz="2000" dirty="0"/>
              <a:t>ونقد </a:t>
            </a:r>
            <a:r>
              <a:rPr lang="ar-SA" sz="2000" dirty="0" smtClean="0"/>
              <a:t>دراسة ارتباطية</a:t>
            </a:r>
            <a:br>
              <a:rPr lang="ar-SA" sz="2000" dirty="0" smtClean="0"/>
            </a:br>
            <a:r>
              <a:rPr lang="ar-SA" sz="2000" dirty="0" smtClean="0"/>
              <a:t>- تلخيص </a:t>
            </a:r>
            <a:r>
              <a:rPr lang="ar-SA" sz="2000" dirty="0"/>
              <a:t>ونقد دراسة </a:t>
            </a:r>
            <a:r>
              <a:rPr lang="ar-SA" sz="2000" dirty="0" smtClean="0"/>
              <a:t>تجريبية</a:t>
            </a:r>
            <a:br>
              <a:rPr lang="ar-SA" sz="2000" dirty="0" smtClean="0"/>
            </a:br>
            <a:r>
              <a:rPr lang="ar-SA" sz="2000" dirty="0" smtClean="0"/>
              <a:t>- تلخيص </a:t>
            </a:r>
            <a:r>
              <a:rPr lang="ar-SA" sz="2000" dirty="0"/>
              <a:t>دراسة في أحد مجالات الاهتمام وتوضيح المنهج المستخدم </a:t>
            </a:r>
            <a:r>
              <a:rPr lang="ar-SA" sz="2000" dirty="0" smtClean="0"/>
              <a:t>بها</a:t>
            </a:r>
            <a:r>
              <a:rPr lang="en-GB" sz="2000" dirty="0" smtClean="0"/>
              <a:t> </a:t>
            </a:r>
            <a:r>
              <a:rPr lang="ar-SA" sz="2000" dirty="0" smtClean="0"/>
              <a:t> ونقدها (١٥درجة)</a:t>
            </a:r>
            <a:br>
              <a:rPr lang="ar-SA" sz="2000" dirty="0" smtClean="0"/>
            </a:br>
            <a:r>
              <a:rPr lang="ar-SA" sz="2000" dirty="0" smtClean="0"/>
              <a:t>عرض تقديمي لملخصات ونقد هذه الدراسات ٥ درجات</a:t>
            </a:r>
            <a:r>
              <a:rPr lang="en-US" sz="2000" dirty="0"/>
              <a:t/>
            </a:r>
            <a:br>
              <a:rPr lang="en-US" sz="2000" dirty="0"/>
            </a:br>
            <a:r>
              <a:rPr lang="ar-SA" sz="2000" dirty="0"/>
              <a:t>- اختبار نهائي (٤٠ درجة).</a:t>
            </a:r>
            <a:r>
              <a:rPr lang="en-US" sz="2000" dirty="0"/>
              <a:t/>
            </a:r>
            <a:br>
              <a:rPr lang="en-US" sz="2000" dirty="0"/>
            </a:br>
            <a:r>
              <a:rPr lang="ar-SA" sz="2000" dirty="0" smtClean="0"/>
              <a:t/>
            </a:r>
            <a:br>
              <a:rPr lang="ar-SA" sz="2000" dirty="0" smtClean="0"/>
            </a:br>
            <a:r>
              <a:rPr lang="ar-SA" sz="2400" dirty="0" smtClean="0"/>
              <a:t/>
            </a:r>
            <a:br>
              <a:rPr lang="ar-SA" sz="2400" dirty="0" smtClean="0"/>
            </a:br>
            <a:r>
              <a:rPr lang="ar-SA" dirty="0"/>
              <a:t/>
            </a:r>
            <a:br>
              <a:rPr lang="ar-SA" dirty="0"/>
            </a:br>
            <a:r>
              <a:rPr lang="ar-SA" dirty="0" smtClean="0"/>
              <a:t/>
            </a:r>
            <a:br>
              <a:rPr lang="ar-SA" dirty="0" smtClean="0"/>
            </a:br>
            <a:endParaRPr lang="en-US" dirty="0"/>
          </a:p>
        </p:txBody>
      </p:sp>
    </p:spTree>
    <p:extLst>
      <p:ext uri="{BB962C8B-B14F-4D97-AF65-F5344CB8AC3E}">
        <p14:creationId xmlns:p14="http://schemas.microsoft.com/office/powerpoint/2010/main" val="6056017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00953" y="685800"/>
            <a:ext cx="10421471" cy="5499847"/>
          </a:xfrm>
        </p:spPr>
        <p:txBody>
          <a:bodyPr anchor="t">
            <a:normAutofit fontScale="90000"/>
          </a:bodyPr>
          <a:lstStyle/>
          <a:p>
            <a:pPr lvl="0" rtl="1"/>
            <a:r>
              <a:rPr lang="ar-SA" sz="2400" dirty="0" smtClean="0"/>
              <a:t/>
            </a:r>
            <a:br>
              <a:rPr lang="ar-SA" sz="2400" dirty="0" smtClean="0"/>
            </a:br>
            <a:r>
              <a:rPr lang="ar-SA" sz="2400" dirty="0"/>
              <a:t/>
            </a:r>
            <a:br>
              <a:rPr lang="ar-SA" sz="2400" dirty="0"/>
            </a:br>
            <a:r>
              <a:rPr lang="ar-SA" sz="2400" dirty="0" smtClean="0"/>
              <a:t/>
            </a:r>
            <a:br>
              <a:rPr lang="ar-SA" sz="2400" dirty="0" smtClean="0"/>
            </a:br>
            <a:r>
              <a:rPr lang="ar-SA" sz="3100" b="1" dirty="0"/>
              <a:t>المراجع</a:t>
            </a:r>
            <a:r>
              <a:rPr lang="ar-SA" sz="2400" b="1" dirty="0" smtClean="0"/>
              <a:t>:</a:t>
            </a:r>
            <a:br>
              <a:rPr lang="ar-SA" sz="2400" b="1" dirty="0" smtClean="0"/>
            </a:br>
            <a:r>
              <a:rPr lang="ar-SA" sz="2000" dirty="0"/>
              <a:t/>
            </a:r>
            <a:br>
              <a:rPr lang="ar-SA" sz="2000" dirty="0"/>
            </a:br>
            <a:r>
              <a:rPr lang="ar-SA" sz="2000" dirty="0" smtClean="0"/>
              <a:t> </a:t>
            </a:r>
            <a:br>
              <a:rPr lang="ar-SA" sz="2000" dirty="0" smtClean="0"/>
            </a:br>
            <a:r>
              <a:rPr lang="ar-SA" sz="2700" dirty="0"/>
              <a:t/>
            </a:r>
            <a:br>
              <a:rPr lang="ar-SA" sz="2700" dirty="0"/>
            </a:br>
            <a:r>
              <a:rPr lang="ar-SA" sz="2700" b="1" dirty="0"/>
              <a:t> </a:t>
            </a:r>
            <a:r>
              <a:rPr lang="ar-SA" sz="2700" b="1" dirty="0" smtClean="0"/>
              <a:t>- مدخل إلى مناهج البحث في التربية وعلم النفس. محمد خليل عباس وآخرون </a:t>
            </a:r>
            <a:br>
              <a:rPr lang="ar-SA" sz="2700" b="1" dirty="0" smtClean="0"/>
            </a:br>
            <a:r>
              <a:rPr lang="ar-SA" sz="2700" b="1" dirty="0" smtClean="0"/>
              <a:t>- مناهج </a:t>
            </a:r>
            <a:r>
              <a:rPr lang="ar-SA" sz="2700" b="1" dirty="0"/>
              <a:t>البحث في التربية وعلم النفس. فان دالين .ترجمة محمد نبيل نوفل 2007 </a:t>
            </a:r>
            <a:r>
              <a:rPr lang="en-US" sz="2700" dirty="0"/>
              <a:t/>
            </a:r>
            <a:br>
              <a:rPr lang="en-US" sz="2700" dirty="0"/>
            </a:br>
            <a:r>
              <a:rPr lang="ar-SA" sz="2700" dirty="0" smtClean="0"/>
              <a:t>- </a:t>
            </a:r>
            <a:r>
              <a:rPr lang="ar-SA" sz="2700" b="1" dirty="0" smtClean="0"/>
              <a:t>المدخل </a:t>
            </a:r>
            <a:r>
              <a:rPr lang="ar-SA" sz="2700" b="1" dirty="0"/>
              <a:t>إلى البحث في العلوم السلوكية. صالح العساف 2006</a:t>
            </a:r>
            <a:r>
              <a:rPr lang="en-US" sz="2700" dirty="0"/>
              <a:t/>
            </a:r>
            <a:br>
              <a:rPr lang="en-US" sz="2700" dirty="0"/>
            </a:br>
            <a:r>
              <a:rPr lang="ar-SA" sz="2000" dirty="0" smtClean="0"/>
              <a:t/>
            </a:r>
            <a:br>
              <a:rPr lang="ar-SA" sz="2000" dirty="0" smtClean="0"/>
            </a:br>
            <a:r>
              <a:rPr lang="ar-SA" sz="2000" u="sng" dirty="0" smtClean="0"/>
              <a:t>كل ما يذكر في المحاضرة فهو ملزم</a:t>
            </a:r>
            <a:r>
              <a:rPr lang="en-US" sz="2400" u="sng" dirty="0"/>
              <a:t/>
            </a:r>
            <a:br>
              <a:rPr lang="en-US" sz="2400" u="sng" dirty="0"/>
            </a:br>
            <a:r>
              <a:rPr lang="ar-SA" sz="2400" dirty="0"/>
              <a:t/>
            </a:r>
            <a:br>
              <a:rPr lang="ar-SA" sz="2400" dirty="0"/>
            </a:br>
            <a:r>
              <a:rPr lang="ar-SA" sz="2000" dirty="0" smtClean="0"/>
              <a:t/>
            </a:r>
            <a:br>
              <a:rPr lang="ar-SA" sz="2000" dirty="0" smtClean="0"/>
            </a:br>
            <a:r>
              <a:rPr lang="ar-SA" sz="2400" dirty="0" smtClean="0"/>
              <a:t/>
            </a:r>
            <a:br>
              <a:rPr lang="ar-SA" sz="2400" dirty="0" smtClean="0"/>
            </a:br>
            <a:r>
              <a:rPr lang="ar-SA" dirty="0"/>
              <a:t/>
            </a:r>
            <a:br>
              <a:rPr lang="ar-SA" dirty="0"/>
            </a:br>
            <a:r>
              <a:rPr lang="ar-SA" dirty="0" smtClean="0"/>
              <a:t/>
            </a:r>
            <a:br>
              <a:rPr lang="ar-SA" dirty="0" smtClean="0"/>
            </a:br>
            <a:endParaRPr lang="en-US" dirty="0"/>
          </a:p>
        </p:txBody>
      </p:sp>
    </p:spTree>
    <p:extLst>
      <p:ext uri="{BB962C8B-B14F-4D97-AF65-F5344CB8AC3E}">
        <p14:creationId xmlns:p14="http://schemas.microsoft.com/office/powerpoint/2010/main" val="360561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00953" y="685800"/>
            <a:ext cx="10421471" cy="5499847"/>
          </a:xfrm>
        </p:spPr>
        <p:txBody>
          <a:bodyPr lIns="251999" rIns="251999" anchor="t">
            <a:normAutofit fontScale="90000"/>
          </a:bodyPr>
          <a:lstStyle/>
          <a:p>
            <a:pPr algn="r" rtl="1"/>
            <a:r>
              <a:rPr lang="ar-SA" sz="2400" dirty="0" smtClean="0"/>
              <a:t/>
            </a:r>
            <a:br>
              <a:rPr lang="ar-SA" sz="2400" dirty="0" smtClean="0"/>
            </a:br>
            <a:r>
              <a:rPr lang="ar-SA" sz="2400" dirty="0" smtClean="0"/>
              <a:t>                              </a:t>
            </a:r>
            <a:r>
              <a:rPr lang="ar-SA" sz="3100" dirty="0" smtClean="0"/>
              <a:t>مفاهيم أساسية للبحث العلمي</a:t>
            </a:r>
            <a:r>
              <a:rPr lang="ar-SA" sz="2400" dirty="0" smtClean="0"/>
              <a:t/>
            </a:r>
            <a:br>
              <a:rPr lang="ar-SA" sz="2400" dirty="0" smtClean="0"/>
            </a:br>
            <a:r>
              <a:rPr lang="ar-SA" sz="2400" dirty="0"/>
              <a:t/>
            </a:r>
            <a:br>
              <a:rPr lang="ar-SA" sz="2400" dirty="0"/>
            </a:br>
            <a:r>
              <a:rPr lang="ar-SA" sz="2400" dirty="0" smtClean="0"/>
              <a:t>* ما هو العلم أولاً؟ ما لفرق بين العلم والعلم الزائف أو المعرفة الدارجة؟</a:t>
            </a:r>
            <a:br>
              <a:rPr lang="ar-SA" sz="2400" dirty="0" smtClean="0"/>
            </a:br>
            <a:r>
              <a:rPr lang="ar-SA" sz="2400" dirty="0" smtClean="0"/>
              <a:t>العلم هو اتجاه منظم ومنضبط لفهم العالم الطبيعي</a:t>
            </a:r>
            <a:r>
              <a:rPr lang="ar-SA" sz="2400" dirty="0"/>
              <a:t>٬ وعلم النفس هو اتجاه عام</a:t>
            </a:r>
            <a:br>
              <a:rPr lang="ar-SA" sz="2400" dirty="0"/>
            </a:br>
            <a:r>
              <a:rPr lang="ar-SA" sz="2400" dirty="0"/>
              <a:t>ومنضبط لفهم السلوك الانساني. والمنهج العلمي ما هو إلا </a:t>
            </a:r>
            <a:r>
              <a:rPr lang="ar-SA" altLang="en-US" sz="2400" dirty="0"/>
              <a:t>خطوات يتبعها الباحث للوصول الى الحقيقة المتعلقة بالظاهرة التي يبحثها</a:t>
            </a:r>
            <a:br>
              <a:rPr lang="ar-SA" altLang="en-US" sz="2400" dirty="0"/>
            </a:br>
            <a:r>
              <a:rPr lang="ar-SA" sz="2400" dirty="0" smtClean="0"/>
              <a:t/>
            </a:r>
            <a:br>
              <a:rPr lang="ar-SA" sz="2400" dirty="0" smtClean="0"/>
            </a:br>
            <a:r>
              <a:rPr lang="ar-SA" sz="3100" u="sng" dirty="0" smtClean="0"/>
              <a:t>خصائص العلم </a:t>
            </a:r>
            <a:r>
              <a:rPr lang="ar-SA" sz="2700" dirty="0" smtClean="0"/>
              <a:t/>
            </a:r>
            <a:br>
              <a:rPr lang="ar-SA" sz="2700" dirty="0" smtClean="0"/>
            </a:br>
            <a:r>
              <a:rPr lang="ar-SA" sz="2400" dirty="0" smtClean="0"/>
              <a:t>- تحصيل المعرفة وفقاً للتجربة وللملاحظة المنظمة والتفكير المنطقي والابداعي</a:t>
            </a:r>
            <a:br>
              <a:rPr lang="ar-SA" sz="2400" dirty="0" smtClean="0"/>
            </a:br>
            <a:r>
              <a:rPr lang="ar-SA" sz="2400" dirty="0">
                <a:solidFill>
                  <a:schemeClr val="bg1"/>
                </a:solidFill>
              </a:rPr>
              <a:t/>
            </a:r>
            <a:br>
              <a:rPr lang="ar-SA" sz="2400" dirty="0">
                <a:solidFill>
                  <a:schemeClr val="bg1"/>
                </a:solidFill>
              </a:rPr>
            </a:br>
            <a:r>
              <a:rPr lang="ar-SA" sz="2400" dirty="0" smtClean="0">
                <a:solidFill>
                  <a:schemeClr val="bg1"/>
                </a:solidFill>
              </a:rPr>
              <a:t>- وضع الأسئلة في صيغ سلوكية تمكن من التحقق منها</a:t>
            </a:r>
            <a:r>
              <a:rPr lang="ar-SA" sz="2400" dirty="0" smtClean="0">
                <a:solidFill>
                  <a:srgbClr val="00B050"/>
                </a:solidFill>
              </a:rPr>
              <a:t/>
            </a:r>
            <a:br>
              <a:rPr lang="ar-SA" sz="2400" dirty="0" smtClean="0">
                <a:solidFill>
                  <a:srgbClr val="00B050"/>
                </a:solidFill>
              </a:rPr>
            </a:br>
            <a:r>
              <a:rPr lang="ar-SA" sz="2400" dirty="0" smtClean="0">
                <a:solidFill>
                  <a:srgbClr val="00B050"/>
                </a:solidFill>
              </a:rPr>
              <a:t/>
            </a:r>
            <a:br>
              <a:rPr lang="ar-SA" sz="2400" dirty="0" smtClean="0">
                <a:solidFill>
                  <a:srgbClr val="00B050"/>
                </a:solidFill>
              </a:rPr>
            </a:br>
            <a:r>
              <a:rPr lang="ar-SA" sz="2400" dirty="0"/>
              <a:t>- </a:t>
            </a:r>
            <a:r>
              <a:rPr lang="ar-SA" sz="2400" dirty="0" smtClean="0"/>
              <a:t>العلم يُحدث معرفة عامة (النشر): التعاون العلمي وتراكم المعرفة</a:t>
            </a:r>
            <a:br>
              <a:rPr lang="ar-SA" sz="2400" dirty="0" smtClean="0"/>
            </a:br>
            <a:r>
              <a:rPr lang="ar-SA" sz="2400" dirty="0" smtClean="0"/>
              <a:t>/ الاستعادة وتصحيح المعرفة </a:t>
            </a:r>
            <a:r>
              <a:rPr lang="ar-SA" sz="4000" dirty="0">
                <a:solidFill>
                  <a:schemeClr val="bg1"/>
                </a:solidFill>
              </a:rPr>
              <a:t/>
            </a:r>
            <a:br>
              <a:rPr lang="ar-SA" sz="4000" dirty="0">
                <a:solidFill>
                  <a:schemeClr val="bg1"/>
                </a:solidFill>
              </a:rPr>
            </a:br>
            <a:r>
              <a:rPr lang="ar-SA" dirty="0"/>
              <a:t/>
            </a:r>
            <a:br>
              <a:rPr lang="ar-SA" dirty="0"/>
            </a:br>
            <a:r>
              <a:rPr lang="ar-SA" dirty="0" smtClean="0"/>
              <a:t>                    </a:t>
            </a:r>
            <a:br>
              <a:rPr lang="ar-SA" dirty="0" smtClean="0"/>
            </a:br>
            <a:endParaRPr lang="en-US" dirty="0"/>
          </a:p>
        </p:txBody>
      </p:sp>
    </p:spTree>
    <p:extLst>
      <p:ext uri="{BB962C8B-B14F-4D97-AF65-F5344CB8AC3E}">
        <p14:creationId xmlns:p14="http://schemas.microsoft.com/office/powerpoint/2010/main" val="19635020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00953" y="685800"/>
            <a:ext cx="10421471" cy="5499847"/>
          </a:xfrm>
        </p:spPr>
        <p:txBody>
          <a:bodyPr lIns="251999" rIns="251999" anchor="t">
            <a:normAutofit fontScale="90000"/>
          </a:bodyPr>
          <a:lstStyle/>
          <a:p>
            <a:pPr algn="r"/>
            <a:r>
              <a:rPr lang="ar-SA" sz="2400" dirty="0" smtClean="0"/>
              <a:t/>
            </a:r>
            <a:br>
              <a:rPr lang="ar-SA" sz="2400" dirty="0" smtClean="0"/>
            </a:br>
            <a:r>
              <a:rPr lang="ar-SA" sz="2400" dirty="0" smtClean="0"/>
              <a:t>                              </a:t>
            </a:r>
            <a:r>
              <a:rPr lang="ar-SA" sz="3100" dirty="0" smtClean="0"/>
              <a:t>مفاهيم أساسية للبحث العلمي</a:t>
            </a:r>
            <a:r>
              <a:rPr lang="ar-SA" sz="2400" dirty="0" smtClean="0"/>
              <a:t/>
            </a:r>
            <a:br>
              <a:rPr lang="ar-SA" sz="2400" dirty="0" smtClean="0"/>
            </a:br>
            <a:r>
              <a:rPr lang="ar-SA" sz="2400" dirty="0"/>
              <a:t/>
            </a:r>
            <a:br>
              <a:rPr lang="ar-SA" sz="2400" dirty="0"/>
            </a:br>
            <a:r>
              <a:rPr lang="ar-SA" sz="2400" dirty="0" smtClean="0"/>
              <a:t>* ما هو البحث </a:t>
            </a:r>
            <a:r>
              <a:rPr lang="ar-SA" sz="2400" dirty="0"/>
              <a:t>العلمي: هو «مجموعة الجهود المنظمة التي يقوم بها الإنسان، مستخدماً الأسلوب العلمي وقواعد الطريقة العلمية- في سعية لزيادة  سيطرته على بيئته واكتشاف ظواهرها وتحديد العلاقات بين الظواهر». </a:t>
            </a:r>
            <a:r>
              <a:rPr lang="ar-SA" sz="2400" dirty="0" smtClean="0"/>
              <a:t/>
            </a:r>
            <a:br>
              <a:rPr lang="ar-SA" sz="2400" dirty="0" smtClean="0"/>
            </a:br>
            <a:r>
              <a:rPr lang="ar-SA" sz="2400" dirty="0"/>
              <a:t/>
            </a:r>
            <a:br>
              <a:rPr lang="ar-SA" sz="2400" dirty="0"/>
            </a:br>
            <a:r>
              <a:rPr lang="ar-SA" sz="2400" u="sng" dirty="0" smtClean="0"/>
              <a:t>من </a:t>
            </a:r>
            <a:r>
              <a:rPr lang="ar-SA" sz="2400" u="sng" dirty="0"/>
              <a:t>هذا التعريف </a:t>
            </a:r>
            <a:r>
              <a:rPr lang="ar-SA" sz="2400" dirty="0"/>
              <a:t>يتضح أن البحث العلمي:</a:t>
            </a:r>
            <a:br>
              <a:rPr lang="ar-SA" sz="2400" dirty="0"/>
            </a:br>
            <a:r>
              <a:rPr lang="ar-SA" sz="2400" dirty="0"/>
              <a:t>-محاولة منظمة أي انها تتبع أسلوبا أو منهجاً معيناً ولا تعتمد على الطرق غير العلمية مثل الخبرة و </a:t>
            </a:r>
            <a:r>
              <a:rPr lang="ar-SA" sz="2400" dirty="0" smtClean="0"/>
              <a:t>اللجوء إلى السلطة </a:t>
            </a:r>
            <a:r>
              <a:rPr lang="ar-SA" sz="2400" dirty="0"/>
              <a:t>وغيرها.</a:t>
            </a:r>
            <a:br>
              <a:rPr lang="ar-SA" sz="2400" dirty="0"/>
            </a:br>
            <a:r>
              <a:rPr lang="ar-SA" sz="2400" dirty="0"/>
              <a:t>-البحث العلمي يهدف إلى زيادة الحقائق التي يعرفها الإنسان وتوسيع دائرة معارفة </a:t>
            </a:r>
            <a:br>
              <a:rPr lang="ar-SA" sz="2400" dirty="0"/>
            </a:br>
            <a:r>
              <a:rPr lang="ar-SA" sz="2400" dirty="0"/>
              <a:t>-البحث العلمي يختبر المعارف والعلاقات التي يتوصل إليها ولا يعلنها إلا بعد فحصها وتثبيتها والتأكد منها </a:t>
            </a:r>
            <a:r>
              <a:rPr lang="ar-SA" sz="2400" dirty="0" smtClean="0"/>
              <a:t>تجريبيا.</a:t>
            </a:r>
            <a:r>
              <a:rPr lang="ar-SA" sz="2400" dirty="0"/>
              <a:t/>
            </a:r>
            <a:br>
              <a:rPr lang="ar-SA" sz="2400" dirty="0"/>
            </a:br>
            <a:r>
              <a:rPr lang="ar-SA" sz="2400" dirty="0"/>
              <a:t>-البحث العلمي يشمل جميع ميادين الحياة وجمع مشكلاتها ويستخدم في المجالات المهنية والمعرفية </a:t>
            </a:r>
            <a:r>
              <a:rPr lang="ar-SA" sz="2400" dirty="0" err="1"/>
              <a:t>والإقتصادية</a:t>
            </a:r>
            <a:r>
              <a:rPr lang="ar-SA" sz="2400" dirty="0"/>
              <a:t> </a:t>
            </a:r>
            <a:r>
              <a:rPr lang="ar-SA" sz="2400" dirty="0" err="1"/>
              <a:t>والإجتماعية</a:t>
            </a:r>
            <a:r>
              <a:rPr lang="ar-SA" sz="2400" dirty="0"/>
              <a:t> والتربوية على حد سواء.</a:t>
            </a:r>
            <a:br>
              <a:rPr lang="ar-SA" sz="2400" dirty="0"/>
            </a:br>
            <a:r>
              <a:rPr lang="ar-SA" sz="2400" dirty="0" smtClean="0"/>
              <a:t/>
            </a:r>
            <a:br>
              <a:rPr lang="ar-SA" sz="2400" dirty="0" smtClean="0"/>
            </a:br>
            <a:r>
              <a:rPr lang="ar-SA" sz="4000" dirty="0">
                <a:solidFill>
                  <a:schemeClr val="bg1"/>
                </a:solidFill>
              </a:rPr>
              <a:t/>
            </a:r>
            <a:br>
              <a:rPr lang="ar-SA" sz="4000" dirty="0">
                <a:solidFill>
                  <a:schemeClr val="bg1"/>
                </a:solidFill>
              </a:rPr>
            </a:br>
            <a:r>
              <a:rPr lang="ar-SA" dirty="0"/>
              <a:t/>
            </a:r>
            <a:br>
              <a:rPr lang="ar-SA" dirty="0"/>
            </a:br>
            <a:r>
              <a:rPr lang="ar-SA" dirty="0" smtClean="0"/>
              <a:t>                    </a:t>
            </a:r>
            <a:br>
              <a:rPr lang="ar-SA" dirty="0" smtClean="0"/>
            </a:br>
            <a:endParaRPr lang="en-US" dirty="0"/>
          </a:p>
        </p:txBody>
      </p:sp>
    </p:spTree>
    <p:extLst>
      <p:ext uri="{BB962C8B-B14F-4D97-AF65-F5344CB8AC3E}">
        <p14:creationId xmlns:p14="http://schemas.microsoft.com/office/powerpoint/2010/main" val="18793945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00953" y="685800"/>
            <a:ext cx="10421471" cy="5499847"/>
          </a:xfrm>
        </p:spPr>
        <p:txBody>
          <a:bodyPr lIns="251999" rIns="251999" anchor="t">
            <a:normAutofit fontScale="90000"/>
          </a:bodyPr>
          <a:lstStyle/>
          <a:p>
            <a:pPr algn="r" rtl="1"/>
            <a:r>
              <a:rPr lang="ar-SA" sz="3100" dirty="0" smtClean="0"/>
              <a:t>أهداف البحث العلمي</a:t>
            </a:r>
            <a:br>
              <a:rPr lang="ar-SA" sz="3100" dirty="0" smtClean="0"/>
            </a:br>
            <a:r>
              <a:rPr lang="ar-SA" sz="3100" dirty="0"/>
              <a:t/>
            </a:r>
            <a:br>
              <a:rPr lang="ar-SA" sz="3100" dirty="0"/>
            </a:br>
            <a:r>
              <a:rPr lang="ar-SA" sz="2400" dirty="0" smtClean="0"/>
              <a:t/>
            </a:r>
            <a:br>
              <a:rPr lang="ar-SA" sz="2400" dirty="0" smtClean="0"/>
            </a:br>
            <a:r>
              <a:rPr lang="ar-SA" sz="2400" dirty="0"/>
              <a:t/>
            </a:r>
            <a:br>
              <a:rPr lang="ar-SA" sz="2400" dirty="0"/>
            </a:br>
            <a:r>
              <a:rPr lang="ar-SA" sz="2400" dirty="0"/>
              <a:t/>
            </a:r>
            <a:br>
              <a:rPr lang="ar-SA" sz="2400" dirty="0"/>
            </a:br>
            <a:r>
              <a:rPr lang="ar-SA" sz="2400" dirty="0" smtClean="0"/>
              <a:t/>
            </a:r>
            <a:br>
              <a:rPr lang="ar-SA" sz="2400" dirty="0" smtClean="0"/>
            </a:br>
            <a:r>
              <a:rPr lang="ar-SA" sz="2400" dirty="0" smtClean="0"/>
              <a:t/>
            </a:r>
            <a:br>
              <a:rPr lang="ar-SA" sz="2400" dirty="0" smtClean="0"/>
            </a:br>
            <a:r>
              <a:rPr lang="ar-SA" sz="2400" dirty="0"/>
              <a:t/>
            </a:r>
            <a:br>
              <a:rPr lang="ar-SA" sz="2400" dirty="0"/>
            </a:br>
            <a:r>
              <a:rPr lang="ar-SA" sz="2400" dirty="0" smtClean="0"/>
              <a:t/>
            </a:r>
            <a:br>
              <a:rPr lang="ar-SA" sz="2400" dirty="0" smtClean="0"/>
            </a:br>
            <a:r>
              <a:rPr lang="ar-SA" sz="2400" dirty="0" smtClean="0"/>
              <a:t/>
            </a:r>
            <a:br>
              <a:rPr lang="ar-SA" sz="2400" dirty="0" smtClean="0"/>
            </a:br>
            <a:r>
              <a:rPr lang="ar-SA" sz="2400" dirty="0"/>
              <a:t/>
            </a:r>
            <a:br>
              <a:rPr lang="ar-SA" sz="2400" dirty="0"/>
            </a:br>
            <a:r>
              <a:rPr lang="ar-SA" sz="2700" dirty="0" smtClean="0"/>
              <a:t/>
            </a:r>
            <a:br>
              <a:rPr lang="ar-SA" sz="2700" dirty="0" smtClean="0"/>
            </a:br>
            <a:r>
              <a:rPr lang="ar-SA" dirty="0"/>
              <a:t/>
            </a:r>
            <a:br>
              <a:rPr lang="ar-SA" dirty="0"/>
            </a:br>
            <a:r>
              <a:rPr lang="ar-SA" dirty="0" smtClean="0"/>
              <a:t/>
            </a:r>
            <a:br>
              <a:rPr lang="ar-SA" dirty="0" smtClean="0"/>
            </a:br>
            <a:endParaRPr lang="en-US" dirty="0"/>
          </a:p>
        </p:txBody>
      </p:sp>
      <p:sp>
        <p:nvSpPr>
          <p:cNvPr id="3" name="Oval 2"/>
          <p:cNvSpPr/>
          <p:nvPr/>
        </p:nvSpPr>
        <p:spPr>
          <a:xfrm>
            <a:off x="8425757" y="3362355"/>
            <a:ext cx="1397000" cy="1193800"/>
          </a:xfrm>
          <a:prstGeom prst="ellipse">
            <a:avLst/>
          </a:prstGeom>
          <a:solidFill>
            <a:schemeClr val="accent2">
              <a:lumMod val="40000"/>
              <a:lumOff val="60000"/>
            </a:schemeClr>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457200" rtl="1" eaLnBrk="1" latinLnBrk="0" hangingPunct="1"/>
            <a:r>
              <a:rPr lang="ar-SA" sz="2400" dirty="0" smtClean="0">
                <a:solidFill>
                  <a:schemeClr val="bg1"/>
                </a:solidFill>
              </a:rPr>
              <a:t>الفهم</a:t>
            </a:r>
            <a:endParaRPr lang="en-US" sz="2400" dirty="0">
              <a:solidFill>
                <a:schemeClr val="bg1"/>
              </a:solidFill>
            </a:endParaRPr>
          </a:p>
        </p:txBody>
      </p:sp>
      <p:sp>
        <p:nvSpPr>
          <p:cNvPr id="4" name="Oval 3"/>
          <p:cNvSpPr/>
          <p:nvPr/>
        </p:nvSpPr>
        <p:spPr>
          <a:xfrm>
            <a:off x="5267512" y="2489200"/>
            <a:ext cx="1397000" cy="1193800"/>
          </a:xfrm>
          <a:prstGeom prst="ellipse">
            <a:avLst/>
          </a:prstGeom>
          <a:solidFill>
            <a:schemeClr val="accent2">
              <a:lumMod val="40000"/>
              <a:lumOff val="60000"/>
            </a:schemeClr>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457200" rtl="1" eaLnBrk="1" latinLnBrk="0" hangingPunct="1"/>
            <a:r>
              <a:rPr lang="ar-SA" sz="2400" dirty="0" smtClean="0">
                <a:solidFill>
                  <a:schemeClr val="bg1"/>
                </a:solidFill>
              </a:rPr>
              <a:t>التنبؤ</a:t>
            </a:r>
            <a:endParaRPr lang="en-US" sz="2400" dirty="0">
              <a:solidFill>
                <a:schemeClr val="bg1"/>
              </a:solidFill>
            </a:endParaRPr>
          </a:p>
        </p:txBody>
      </p:sp>
      <p:sp>
        <p:nvSpPr>
          <p:cNvPr id="5" name="Oval 4"/>
          <p:cNvSpPr/>
          <p:nvPr/>
        </p:nvSpPr>
        <p:spPr>
          <a:xfrm>
            <a:off x="2385733" y="1892300"/>
            <a:ext cx="1397000" cy="1193800"/>
          </a:xfrm>
          <a:prstGeom prst="ellipse">
            <a:avLst/>
          </a:prstGeom>
          <a:solidFill>
            <a:schemeClr val="accent2">
              <a:lumMod val="40000"/>
              <a:lumOff val="60000"/>
            </a:schemeClr>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457200" rtl="1" eaLnBrk="1" latinLnBrk="0" hangingPunct="1"/>
            <a:r>
              <a:rPr lang="ar-SA" sz="2400" dirty="0" smtClean="0">
                <a:solidFill>
                  <a:schemeClr val="bg1"/>
                </a:solidFill>
              </a:rPr>
              <a:t>الضبط</a:t>
            </a:r>
            <a:endParaRPr lang="en-US" sz="2400" dirty="0">
              <a:solidFill>
                <a:schemeClr val="bg1"/>
              </a:solidFill>
            </a:endParaRPr>
          </a:p>
        </p:txBody>
      </p:sp>
      <p:cxnSp>
        <p:nvCxnSpPr>
          <p:cNvPr id="7" name="Straight Arrow Connector 6"/>
          <p:cNvCxnSpPr/>
          <p:nvPr/>
        </p:nvCxnSpPr>
        <p:spPr>
          <a:xfrm>
            <a:off x="9439678" y="4524465"/>
            <a:ext cx="445886" cy="454228"/>
          </a:xfrm>
          <a:prstGeom prst="straightConnector1">
            <a:avLst/>
          </a:prstGeom>
          <a:ln>
            <a:solidFill>
              <a:schemeClr val="bg2"/>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H="1">
            <a:off x="8216207" y="4529096"/>
            <a:ext cx="419100" cy="454228"/>
          </a:xfrm>
          <a:prstGeom prst="straightConnector1">
            <a:avLst/>
          </a:prstGeom>
          <a:ln>
            <a:solidFill>
              <a:schemeClr val="bg2"/>
            </a:solidFill>
            <a:tailEnd type="triangle"/>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7632700" y="5129727"/>
            <a:ext cx="3200400" cy="400110"/>
          </a:xfrm>
          <a:prstGeom prst="rect">
            <a:avLst/>
          </a:prstGeom>
          <a:noFill/>
        </p:spPr>
        <p:txBody>
          <a:bodyPr wrap="square" rtlCol="0">
            <a:spAutoFit/>
          </a:bodyPr>
          <a:lstStyle/>
          <a:p>
            <a:pPr marL="0" algn="r" defTabSz="457200" rtl="1" eaLnBrk="1" latinLnBrk="0" hangingPunct="1"/>
            <a:r>
              <a:rPr lang="ar-SA" sz="2000" dirty="0" smtClean="0">
                <a:solidFill>
                  <a:schemeClr val="bg1"/>
                </a:solidFill>
              </a:rPr>
              <a:t>الوصف                            التفسير</a:t>
            </a:r>
            <a:endParaRPr lang="en-US" sz="2000" dirty="0">
              <a:solidFill>
                <a:schemeClr val="bg1"/>
              </a:solidFill>
            </a:endParaRPr>
          </a:p>
        </p:txBody>
      </p:sp>
    </p:spTree>
    <p:extLst>
      <p:ext uri="{BB962C8B-B14F-4D97-AF65-F5344CB8AC3E}">
        <p14:creationId xmlns:p14="http://schemas.microsoft.com/office/powerpoint/2010/main" val="10231484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00953" y="685800"/>
            <a:ext cx="10421471" cy="5499847"/>
          </a:xfrm>
        </p:spPr>
        <p:txBody>
          <a:bodyPr lIns="251999" rIns="251999" anchor="t">
            <a:normAutofit fontScale="90000"/>
          </a:bodyPr>
          <a:lstStyle/>
          <a:p>
            <a:pPr rtl="1"/>
            <a:r>
              <a:rPr lang="ar-SA" sz="2400" dirty="0" smtClean="0"/>
              <a:t/>
            </a:r>
            <a:br>
              <a:rPr lang="ar-SA" sz="2400" dirty="0" smtClean="0"/>
            </a:br>
            <a:r>
              <a:rPr lang="ar-SA" sz="2400" dirty="0"/>
              <a:t/>
            </a:r>
            <a:br>
              <a:rPr lang="ar-SA" sz="2400" dirty="0"/>
            </a:br>
            <a:r>
              <a:rPr lang="ar-SA" sz="2400" dirty="0" smtClean="0"/>
              <a:t/>
            </a:r>
            <a:br>
              <a:rPr lang="ar-SA" sz="2400" dirty="0" smtClean="0"/>
            </a:br>
            <a:r>
              <a:rPr lang="ar-SA" sz="2400" dirty="0" smtClean="0"/>
              <a:t>ملخص المحاضرة</a:t>
            </a:r>
            <a:br>
              <a:rPr lang="ar-SA" sz="2400" dirty="0" smtClean="0"/>
            </a:br>
            <a:r>
              <a:rPr lang="ar-SA" sz="2400" dirty="0"/>
              <a:t/>
            </a:r>
            <a:br>
              <a:rPr lang="ar-SA" sz="2400" dirty="0"/>
            </a:br>
            <a:r>
              <a:rPr lang="ar-SA" sz="2400" dirty="0" smtClean="0"/>
              <a:t>+</a:t>
            </a:r>
            <a:br>
              <a:rPr lang="ar-SA" sz="2400" dirty="0" smtClean="0"/>
            </a:br>
            <a:r>
              <a:rPr lang="ar-SA" sz="2400" dirty="0"/>
              <a:t/>
            </a:r>
            <a:br>
              <a:rPr lang="ar-SA" sz="2400" dirty="0"/>
            </a:br>
            <a:r>
              <a:rPr lang="ar-SA" sz="2400" dirty="0" smtClean="0"/>
              <a:t/>
            </a:r>
            <a:br>
              <a:rPr lang="ar-SA" sz="2400" dirty="0" smtClean="0"/>
            </a:br>
            <a:r>
              <a:rPr lang="ar-SA" sz="2400" dirty="0" smtClean="0"/>
              <a:t>الخطوط العامة للمحاضرة </a:t>
            </a:r>
            <a:r>
              <a:rPr lang="ar-SA" sz="2400" dirty="0" smtClean="0"/>
              <a:t>القادمة</a:t>
            </a:r>
            <a:r>
              <a:rPr lang="en-GB" sz="2400" dirty="0" smtClean="0"/>
              <a:t/>
            </a:r>
            <a:br>
              <a:rPr lang="en-GB" sz="2400" dirty="0" smtClean="0"/>
            </a:br>
            <a:r>
              <a:rPr lang="en-GB" sz="2400" dirty="0"/>
              <a:t/>
            </a:r>
            <a:br>
              <a:rPr lang="en-GB" sz="2400" dirty="0"/>
            </a:br>
            <a:r>
              <a:rPr lang="en-GB" sz="2400" dirty="0" smtClean="0"/>
              <a:t/>
            </a:r>
            <a:br>
              <a:rPr lang="en-GB" sz="2400" dirty="0" smtClean="0"/>
            </a:br>
            <a:r>
              <a:rPr lang="en-GB" sz="2400" dirty="0" smtClean="0"/>
              <a:t>+</a:t>
            </a:r>
            <a:br>
              <a:rPr lang="en-GB" sz="2400" dirty="0" smtClean="0"/>
            </a:br>
            <a:r>
              <a:rPr lang="ar-SA" sz="2400" smtClean="0"/>
              <a:t>سؤال للتفكير</a:t>
            </a:r>
            <a:r>
              <a:rPr lang="ar-SA" sz="2400" dirty="0" smtClean="0"/>
              <a:t/>
            </a:r>
            <a:br>
              <a:rPr lang="ar-SA" sz="2400" dirty="0" smtClean="0"/>
            </a:br>
            <a:r>
              <a:rPr lang="ar-SA" sz="2400" dirty="0"/>
              <a:t/>
            </a:r>
            <a:br>
              <a:rPr lang="ar-SA" sz="2400" dirty="0"/>
            </a:br>
            <a:r>
              <a:rPr lang="ar-SA" sz="2400" dirty="0"/>
              <a:t/>
            </a:r>
            <a:br>
              <a:rPr lang="ar-SA" sz="2400" dirty="0"/>
            </a:br>
            <a:r>
              <a:rPr lang="ar-SA" sz="2400" dirty="0" smtClean="0"/>
              <a:t/>
            </a:r>
            <a:br>
              <a:rPr lang="ar-SA" sz="2400" dirty="0" smtClean="0"/>
            </a:br>
            <a:r>
              <a:rPr lang="ar-SA" sz="2400" dirty="0" smtClean="0"/>
              <a:t/>
            </a:r>
            <a:br>
              <a:rPr lang="ar-SA" sz="2400" dirty="0" smtClean="0"/>
            </a:br>
            <a:r>
              <a:rPr lang="ar-SA" sz="2400" dirty="0"/>
              <a:t/>
            </a:r>
            <a:br>
              <a:rPr lang="ar-SA" sz="2400" dirty="0"/>
            </a:br>
            <a:r>
              <a:rPr lang="ar-SA" sz="2400" dirty="0" smtClean="0"/>
              <a:t/>
            </a:r>
            <a:br>
              <a:rPr lang="ar-SA" sz="2400" dirty="0" smtClean="0"/>
            </a:br>
            <a:r>
              <a:rPr lang="ar-SA" sz="2400" dirty="0" smtClean="0"/>
              <a:t/>
            </a:r>
            <a:br>
              <a:rPr lang="ar-SA" sz="2400" dirty="0" smtClean="0"/>
            </a:br>
            <a:r>
              <a:rPr lang="ar-SA" sz="2400" dirty="0"/>
              <a:t/>
            </a:r>
            <a:br>
              <a:rPr lang="ar-SA" sz="2400" dirty="0"/>
            </a:br>
            <a:r>
              <a:rPr lang="ar-SA" sz="2700" dirty="0" smtClean="0"/>
              <a:t/>
            </a:r>
            <a:br>
              <a:rPr lang="ar-SA" sz="2700" dirty="0" smtClean="0"/>
            </a:br>
            <a:r>
              <a:rPr lang="ar-SA" dirty="0"/>
              <a:t/>
            </a:r>
            <a:br>
              <a:rPr lang="ar-SA" dirty="0"/>
            </a:br>
            <a:r>
              <a:rPr lang="ar-SA" dirty="0" smtClean="0"/>
              <a:t/>
            </a:r>
            <a:br>
              <a:rPr lang="ar-SA" dirty="0" smtClean="0"/>
            </a:br>
            <a:endParaRPr lang="en-US" dirty="0"/>
          </a:p>
        </p:txBody>
      </p:sp>
    </p:spTree>
    <p:extLst>
      <p:ext uri="{BB962C8B-B14F-4D97-AF65-F5344CB8AC3E}">
        <p14:creationId xmlns:p14="http://schemas.microsoft.com/office/powerpoint/2010/main" val="831446274"/>
      </p:ext>
    </p:extLst>
  </p:cSld>
  <p:clrMapOvr>
    <a:masterClrMapping/>
  </p:clrMapOvr>
  <p:timing>
    <p:tnLst>
      <p:par>
        <p:cTn id="1" dur="indefinite" restart="never" nodeType="tmRoot"/>
      </p:par>
    </p:tnLst>
  </p:timing>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Parcel</Template>
  <TotalTime>338</TotalTime>
  <Words>24</Words>
  <Application>Microsoft Macintosh PowerPoint</Application>
  <PresentationFormat>Widescreen</PresentationFormat>
  <Paragraphs>15</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Gill Sans MT</vt:lpstr>
      <vt:lpstr>Majalla UI</vt:lpstr>
      <vt:lpstr>Arial</vt:lpstr>
      <vt:lpstr>Parcel</vt:lpstr>
      <vt:lpstr> مناهج البحث(461 نفس)</vt:lpstr>
      <vt:lpstr>   يغطي هذا المقرر التعريف بالمنهج العلمي٬ أنواع البحوث العلمية في التربية وعلم النفس وكيفية إعدادها٬ وأدوات البحث العلمي. صمم هذا المقرر ليشجعك كباحثة في المستقبل على تعميق فهمك لمناهج البحث المتنوعة وتطوير نظرة ناقدة للبحوث في مجالك ومن ثم بناء بحوث علمية ذات جودة عالية.   المواضيع التي يتناولها المقرر:   الرجاء الاطلاع على موقعي للحصول على نسخة من توصيف المقرر      </vt:lpstr>
      <vt:lpstr>  توزيع الدرجات:    - اختبارين فصليين موضوعي ومقالي ٢٠/ ٢٠ درجة - تلخيص ونقد دراسة ارتباطية - تلخيص ونقد دراسة تجريبية - تلخيص دراسة في أحد مجالات الاهتمام وتوضيح المنهج المستخدم بها  ونقدها (١٥درجة) عرض تقديمي لملخصات ونقد هذه الدراسات ٥ درجات - اختبار نهائي (٤٠ درجة).     </vt:lpstr>
      <vt:lpstr>   المراجع:      - مدخل إلى مناهج البحث في التربية وعلم النفس. محمد خليل عباس وآخرون  - مناهج البحث في التربية وعلم النفس. فان دالين .ترجمة محمد نبيل نوفل 2007  - المدخل إلى البحث في العلوم السلوكية. صالح العساف 2006  كل ما يذكر في المحاضرة فهو ملزم      </vt:lpstr>
      <vt:lpstr>                               مفاهيم أساسية للبحث العلمي  * ما هو العلم أولاً؟ ما لفرق بين العلم والعلم الزائف أو المعرفة الدارجة؟ العلم هو اتجاه منظم ومنضبط لفهم العالم الطبيعي٬ وعلم النفس هو اتجاه عام ومنضبط لفهم السلوك الانساني. والمنهج العلمي ما هو إلا خطوات يتبعها الباحث للوصول الى الحقيقة المتعلقة بالظاهرة التي يبحثها  خصائص العلم  - تحصيل المعرفة وفقاً للتجربة وللملاحظة المنظمة والتفكير المنطقي والابداعي  - وضع الأسئلة في صيغ سلوكية تمكن من التحقق منها  - العلم يُحدث معرفة عامة (النشر): التعاون العلمي وتراكم المعرفة / الاستعادة وتصحيح المعرفة                        </vt:lpstr>
      <vt:lpstr>                               مفاهيم أساسية للبحث العلمي  * ما هو البحث العلمي: هو «مجموعة الجهود المنظمة التي يقوم بها الإنسان، مستخدماً الأسلوب العلمي وقواعد الطريقة العلمية- في سعية لزيادة  سيطرته على بيئته واكتشاف ظواهرها وتحديد العلاقات بين الظواهر».   من هذا التعريف يتضح أن البحث العلمي: -محاولة منظمة أي انها تتبع أسلوبا أو منهجاً معيناً ولا تعتمد على الطرق غير العلمية مثل الخبرة و اللجوء إلى السلطة وغيرها. -البحث العلمي يهدف إلى زيادة الحقائق التي يعرفها الإنسان وتوسيع دائرة معارفة  -البحث العلمي يختبر المعارف والعلاقات التي يتوصل إليها ولا يعلنها إلا بعد فحصها وتثبيتها والتأكد منها تجريبيا. -البحث العلمي يشمل جميع ميادين الحياة وجمع مشكلاتها ويستخدم في المجالات المهنية والمعرفية والإقتصادية والإجتماعية والتربوية على حد سواء.                         </vt:lpstr>
      <vt:lpstr>أهداف البحث العلمي              </vt:lpstr>
      <vt:lpstr>   ملخص المحاضرة  +   الخطوط العامة للمحاضرة القادمة   + سؤال للتفكير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علم النفس التجريبي</dc:title>
  <dc:creator>Albandri oti</dc:creator>
  <cp:lastModifiedBy>Albandri oti</cp:lastModifiedBy>
  <cp:revision>51</cp:revision>
  <dcterms:created xsi:type="dcterms:W3CDTF">2016-04-05T21:57:32Z</dcterms:created>
  <dcterms:modified xsi:type="dcterms:W3CDTF">2017-09-25T14:41:21Z</dcterms:modified>
</cp:coreProperties>
</file>