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9" r:id="rId3"/>
    <p:sldId id="260" r:id="rId4"/>
    <p:sldId id="261" r:id="rId5"/>
  </p:sldIdLst>
  <p:sldSz cx="9144000" cy="6858000" type="screen4x3"/>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C788E99E-321D-4EEA-98F5-C65C62234410}" type="datetimeFigureOut">
              <a:rPr lang="en-US" smtClean="0"/>
              <a:t>12/5/2015</a:t>
            </a:fld>
            <a:endParaRPr lang="en-US"/>
          </a:p>
        </p:txBody>
      </p:sp>
      <p:sp>
        <p:nvSpPr>
          <p:cNvPr id="20" name="Slide Number Placeholder 19"/>
          <p:cNvSpPr>
            <a:spLocks noGrp="1"/>
          </p:cNvSpPr>
          <p:nvPr>
            <p:ph type="sldNum" sz="quarter" idx="11"/>
          </p:nvPr>
        </p:nvSpPr>
        <p:spPr>
          <a:xfrm>
            <a:off x="7924800" y="6610350"/>
            <a:ext cx="1198880" cy="228600"/>
          </a:xfrm>
        </p:spPr>
        <p:txBody>
          <a:bodyPr/>
          <a:lstStyle/>
          <a:p>
            <a:fld id="{E5EFD86B-816E-4CB2-802E-D63287B20E39}" type="slidenum">
              <a:rPr lang="en-US" smtClean="0"/>
              <a:t>‹#›</a:t>
            </a:fld>
            <a:endParaRPr lang="en-US"/>
          </a:p>
        </p:txBody>
      </p:sp>
      <p:sp>
        <p:nvSpPr>
          <p:cNvPr id="21" name="Footer Placeholder 20"/>
          <p:cNvSpPr>
            <a:spLocks noGrp="1"/>
          </p:cNvSpPr>
          <p:nvPr>
            <p:ph type="ftr" sz="quarter" idx="12"/>
          </p:nvPr>
        </p:nvSpPr>
        <p:spPr>
          <a:xfrm>
            <a:off x="457200" y="6611112"/>
            <a:ext cx="5600700" cy="2286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C788E99E-321D-4EEA-98F5-C65C62234410}" type="datetimeFigureOut">
              <a:rPr lang="en-US" smtClean="0"/>
              <a:t>12/5/2015</a:t>
            </a:fld>
            <a:endParaRPr lang="en-US"/>
          </a:p>
        </p:txBody>
      </p:sp>
      <p:sp>
        <p:nvSpPr>
          <p:cNvPr id="23" name="Slide Number Placeholder 22"/>
          <p:cNvSpPr>
            <a:spLocks noGrp="1"/>
          </p:cNvSpPr>
          <p:nvPr>
            <p:ph type="sldNum" sz="quarter" idx="11"/>
          </p:nvPr>
        </p:nvSpPr>
        <p:spPr/>
        <p:txBody>
          <a:bodyPr/>
          <a:lstStyle/>
          <a:p>
            <a:fld id="{E5EFD86B-816E-4CB2-802E-D63287B20E3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C788E99E-321D-4EEA-98F5-C65C62234410}" type="datetimeFigureOut">
              <a:rPr lang="en-US" smtClean="0"/>
              <a:t>12/5/2015</a:t>
            </a:fld>
            <a:endParaRPr lang="en-US"/>
          </a:p>
        </p:txBody>
      </p:sp>
      <p:sp>
        <p:nvSpPr>
          <p:cNvPr id="23" name="Slide Number Placeholder 22"/>
          <p:cNvSpPr>
            <a:spLocks noGrp="1"/>
          </p:cNvSpPr>
          <p:nvPr>
            <p:ph type="sldNum" sz="quarter" idx="11"/>
          </p:nvPr>
        </p:nvSpPr>
        <p:spPr/>
        <p:txBody>
          <a:bodyPr/>
          <a:lstStyle/>
          <a:p>
            <a:fld id="{E5EFD86B-816E-4CB2-802E-D63287B20E3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C788E99E-321D-4EEA-98F5-C65C62234410}" type="datetimeFigureOut">
              <a:rPr lang="en-US" smtClean="0"/>
              <a:t>12/5/2015</a:t>
            </a:fld>
            <a:endParaRPr lang="en-US"/>
          </a:p>
        </p:txBody>
      </p:sp>
      <p:sp>
        <p:nvSpPr>
          <p:cNvPr id="18" name="Slide Number Placeholder 17"/>
          <p:cNvSpPr>
            <a:spLocks noGrp="1"/>
          </p:cNvSpPr>
          <p:nvPr>
            <p:ph type="sldNum" sz="quarter" idx="11"/>
          </p:nvPr>
        </p:nvSpPr>
        <p:spPr/>
        <p:txBody>
          <a:bodyPr/>
          <a:lstStyle/>
          <a:p>
            <a:fld id="{E5EFD86B-816E-4CB2-802E-D63287B20E39}" type="slidenum">
              <a:rPr lang="en-US" smtClean="0"/>
              <a:t>‹#›</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C788E99E-321D-4EEA-98F5-C65C62234410}" type="datetimeFigureOut">
              <a:rPr lang="en-US" smtClean="0"/>
              <a:t>12/5/2015</a:t>
            </a:fld>
            <a:endParaRPr lang="en-US"/>
          </a:p>
        </p:txBody>
      </p:sp>
      <p:sp>
        <p:nvSpPr>
          <p:cNvPr id="25" name="Slide Number Placeholder 24"/>
          <p:cNvSpPr>
            <a:spLocks noGrp="1"/>
          </p:cNvSpPr>
          <p:nvPr>
            <p:ph type="sldNum" sz="quarter" idx="11"/>
          </p:nvPr>
        </p:nvSpPr>
        <p:spPr>
          <a:xfrm>
            <a:off x="8742680" y="6610350"/>
            <a:ext cx="381000" cy="246888"/>
          </a:xfrm>
        </p:spPr>
        <p:txBody>
          <a:bodyPr/>
          <a:lstStyle/>
          <a:p>
            <a:fld id="{E5EFD86B-816E-4CB2-802E-D63287B20E39}" type="slidenum">
              <a:rPr lang="en-US" smtClean="0"/>
              <a:t>‹#›</a:t>
            </a:fld>
            <a:endParaRPr lang="en-US"/>
          </a:p>
        </p:txBody>
      </p:sp>
      <p:sp>
        <p:nvSpPr>
          <p:cNvPr id="26" name="Footer Placeholder 25"/>
          <p:cNvSpPr>
            <a:spLocks noGrp="1"/>
          </p:cNvSpPr>
          <p:nvPr>
            <p:ph type="ftr" sz="quarter" idx="12"/>
          </p:nvPr>
        </p:nvSpPr>
        <p:spPr>
          <a:xfrm>
            <a:off x="1524000" y="6610350"/>
            <a:ext cx="5562600" cy="247650"/>
          </a:xfrm>
        </p:spPr>
        <p:txBody>
          <a:bodyPr/>
          <a:lstStyle/>
          <a:p>
            <a:endParaRPr lang="en-US"/>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C788E99E-321D-4EEA-98F5-C65C62234410}" type="datetimeFigureOut">
              <a:rPr lang="en-US" smtClean="0"/>
              <a:t>12/5/2015</a:t>
            </a:fld>
            <a:endParaRPr lang="en-US"/>
          </a:p>
        </p:txBody>
      </p:sp>
      <p:sp>
        <p:nvSpPr>
          <p:cNvPr id="21" name="Slide Number Placeholder 20"/>
          <p:cNvSpPr>
            <a:spLocks noGrp="1"/>
          </p:cNvSpPr>
          <p:nvPr>
            <p:ph type="sldNum" sz="quarter" idx="16"/>
          </p:nvPr>
        </p:nvSpPr>
        <p:spPr/>
        <p:txBody>
          <a:bodyPr/>
          <a:lstStyle/>
          <a:p>
            <a:fld id="{E5EFD86B-816E-4CB2-802E-D63287B20E39}"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C788E99E-321D-4EEA-98F5-C65C62234410}" type="datetimeFigureOut">
              <a:rPr lang="en-US" smtClean="0"/>
              <a:t>12/5/2015</a:t>
            </a:fld>
            <a:endParaRPr lang="en-US"/>
          </a:p>
        </p:txBody>
      </p:sp>
      <p:sp>
        <p:nvSpPr>
          <p:cNvPr id="24" name="Slide Number Placeholder 23"/>
          <p:cNvSpPr>
            <a:spLocks noGrp="1"/>
          </p:cNvSpPr>
          <p:nvPr>
            <p:ph type="sldNum" sz="quarter" idx="17"/>
          </p:nvPr>
        </p:nvSpPr>
        <p:spPr/>
        <p:txBody>
          <a:bodyPr/>
          <a:lstStyle/>
          <a:p>
            <a:fld id="{E5EFD86B-816E-4CB2-802E-D63287B20E39}" type="slidenum">
              <a:rPr lang="en-US" smtClean="0"/>
              <a:t>‹#›</a:t>
            </a:fld>
            <a:endParaRPr lang="en-US"/>
          </a:p>
        </p:txBody>
      </p:sp>
      <p:sp>
        <p:nvSpPr>
          <p:cNvPr id="25" name="Footer Placeholder 24"/>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C788E99E-321D-4EEA-98F5-C65C62234410}" type="datetimeFigureOut">
              <a:rPr lang="en-US" smtClean="0"/>
              <a:t>12/5/2015</a:t>
            </a:fld>
            <a:endParaRPr lang="en-US"/>
          </a:p>
        </p:txBody>
      </p:sp>
      <p:sp>
        <p:nvSpPr>
          <p:cNvPr id="17" name="Slide Number Placeholder 16"/>
          <p:cNvSpPr>
            <a:spLocks noGrp="1"/>
          </p:cNvSpPr>
          <p:nvPr>
            <p:ph type="sldNum" sz="quarter" idx="11"/>
          </p:nvPr>
        </p:nvSpPr>
        <p:spPr/>
        <p:txBody>
          <a:bodyPr/>
          <a:lstStyle/>
          <a:p>
            <a:fld id="{E5EFD86B-816E-4CB2-802E-D63287B20E39}"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C788E99E-321D-4EEA-98F5-C65C62234410}" type="datetimeFigureOut">
              <a:rPr lang="en-US" smtClean="0"/>
              <a:t>12/5/2015</a:t>
            </a:fld>
            <a:endParaRPr lang="en-US"/>
          </a:p>
        </p:txBody>
      </p:sp>
      <p:sp>
        <p:nvSpPr>
          <p:cNvPr id="14" name="Slide Number Placeholder 13"/>
          <p:cNvSpPr>
            <a:spLocks noGrp="1"/>
          </p:cNvSpPr>
          <p:nvPr>
            <p:ph type="sldNum" sz="quarter" idx="11"/>
          </p:nvPr>
        </p:nvSpPr>
        <p:spPr/>
        <p:txBody>
          <a:bodyPr/>
          <a:lstStyle/>
          <a:p>
            <a:fld id="{E5EFD86B-816E-4CB2-802E-D63287B20E39}" type="slidenum">
              <a:rPr lang="en-US" smtClean="0"/>
              <a:t>‹#›</a:t>
            </a:fld>
            <a:endParaRPr lang="en-US"/>
          </a:p>
        </p:txBody>
      </p:sp>
      <p:sp>
        <p:nvSpPr>
          <p:cNvPr id="22" name="Footer Placeholder 21"/>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C788E99E-321D-4EEA-98F5-C65C62234410}" type="datetimeFigureOut">
              <a:rPr lang="en-US" smtClean="0"/>
              <a:t>12/5/2015</a:t>
            </a:fld>
            <a:endParaRPr lang="en-US"/>
          </a:p>
        </p:txBody>
      </p:sp>
      <p:sp>
        <p:nvSpPr>
          <p:cNvPr id="21" name="Slide Number Placeholder 20"/>
          <p:cNvSpPr>
            <a:spLocks noGrp="1"/>
          </p:cNvSpPr>
          <p:nvPr>
            <p:ph type="sldNum" sz="quarter" idx="16"/>
          </p:nvPr>
        </p:nvSpPr>
        <p:spPr/>
        <p:txBody>
          <a:bodyPr/>
          <a:lstStyle/>
          <a:p>
            <a:fld id="{E5EFD86B-816E-4CB2-802E-D63287B20E39}"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88E99E-321D-4EEA-98F5-C65C62234410}" type="datetimeFigureOut">
              <a:rPr lang="en-US" smtClean="0"/>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FD86B-816E-4CB2-802E-D63287B20E39}" type="slidenum">
              <a:rPr lang="en-US" smtClean="0"/>
              <a:t>‹#›</a:t>
            </a:fld>
            <a:endParaRPr lang="en-US"/>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C788E99E-321D-4EEA-98F5-C65C62234410}" type="datetimeFigureOut">
              <a:rPr lang="en-US" smtClean="0"/>
              <a:t>12/5/2015</a:t>
            </a:fld>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en-US"/>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E5EFD86B-816E-4CB2-802E-D63287B20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خطة أمن المؤتمرات</a:t>
            </a:r>
            <a:endParaRPr lang="en-US" b="1" dirty="0"/>
          </a:p>
        </p:txBody>
      </p:sp>
      <p:sp>
        <p:nvSpPr>
          <p:cNvPr id="3" name="Content Placeholder 2"/>
          <p:cNvSpPr>
            <a:spLocks noGrp="1"/>
          </p:cNvSpPr>
          <p:nvPr>
            <p:ph idx="1"/>
          </p:nvPr>
        </p:nvSpPr>
        <p:spPr/>
        <p:txBody>
          <a:bodyPr>
            <a:normAutofit/>
          </a:bodyPr>
          <a:lstStyle/>
          <a:p>
            <a:pPr marL="0" indent="0" algn="r">
              <a:buNone/>
            </a:pPr>
            <a:r>
              <a:rPr lang="ar-SA" sz="2800" dirty="0" smtClean="0"/>
              <a:t>يشترك في وضع خطة أمن المؤتمرات العديد من الأجهزة الأمنية المختلفة تبعاً لأهمية ونوع المؤتمر، فإذا كانت هناك المؤتمرات العادية والتي تكفيها قوة بسيطة لتأمينها ، واحتمال تعرضها للأخطار بسيط ، فإنه توجد أيضاً المؤتمرات المهمة والتي تحتاج في تأمينها لإجراءات خاصة ، نظراً لتعدد الأخطار التي تحتمل تعرضها لانعقاد هذه المؤتمرات والتي سبق أن نوَّهنا إليها ، ومن محاولات اغتيال المشاركين في المؤتمرات أياً كانت دوافع هذه الاغتيالات وكثيراً ما سمعنا عنها.</a:t>
            </a:r>
            <a:endParaRPr lang="en-US" sz="2800" dirty="0"/>
          </a:p>
        </p:txBody>
      </p:sp>
    </p:spTree>
    <p:custDataLst>
      <p:tags r:id="rId1"/>
    </p:custDataLst>
    <p:extLst>
      <p:ext uri="{BB962C8B-B14F-4D97-AF65-F5344CB8AC3E}">
        <p14:creationId xmlns:p14="http://schemas.microsoft.com/office/powerpoint/2010/main" val="247213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ما هي خطوات تأمين المؤتمرات ؟</a:t>
            </a:r>
            <a:endParaRPr lang="en-US" b="1" dirty="0"/>
          </a:p>
        </p:txBody>
      </p:sp>
      <p:sp>
        <p:nvSpPr>
          <p:cNvPr id="3" name="Content Placeholder 2"/>
          <p:cNvSpPr>
            <a:spLocks noGrp="1"/>
          </p:cNvSpPr>
          <p:nvPr>
            <p:ph idx="1"/>
          </p:nvPr>
        </p:nvSpPr>
        <p:spPr/>
        <p:txBody>
          <a:bodyPr>
            <a:normAutofit fontScale="85000" lnSpcReduction="20000"/>
          </a:bodyPr>
          <a:lstStyle/>
          <a:p>
            <a:pPr marL="0" indent="0" algn="r">
              <a:buNone/>
            </a:pPr>
            <a:r>
              <a:rPr lang="ar-SA" sz="2400" dirty="0" smtClean="0"/>
              <a:t>1- أن تشمل هذه الخطة على مواجهة كافة الأخطاء ، والتي يحتمل تعرضها للمؤتمر وكذلك طرق الوقاية منها.</a:t>
            </a:r>
          </a:p>
          <a:p>
            <a:pPr marL="0" indent="0" algn="r">
              <a:buNone/>
            </a:pPr>
            <a:r>
              <a:rPr lang="ar-SA" sz="2400" dirty="0" smtClean="0"/>
              <a:t>2- العناية التامة في اختيار الأشخاص القائمين بتنفيذ خطة أمن المؤتمر، فالفرد هو الأساس الذي يجب أن تقوم عليه الخطة ، ولهذا يجب التأكد من ولائه ووطنيته خوفاً من تجنيده لمصلحة أي جهة أخرى .</a:t>
            </a:r>
          </a:p>
          <a:p>
            <a:pPr marL="0" indent="0" algn="r">
              <a:buNone/>
            </a:pPr>
            <a:r>
              <a:rPr lang="ar-SA" sz="2400" dirty="0" smtClean="0"/>
              <a:t>3- ضرورة استخدام المبادئ العامة في الإدارة من تخطيط وتنظيم للخطة ، وذلك بحصر الإمكانات اللازمة لتأمين المؤتمر، سواء من أفراد أو معدات ، ثم تنسيق التعاون فيما بين الأجهزة الأمنية المشتركة لعدم وجود ثغرات في الخطة ، وأيضاً يجب اختيار أكفأ الأشخاص لقيادة تنفيذ هذه الخطة ، أي أن يكون القائد المناسب ، مستخدماً في ذلك أحدث وسائل الاتصال ، وفارضاً الرقابة الفعالة ، سواء في الإعداد أو أثناء تنفيذ الخطة .</a:t>
            </a:r>
          </a:p>
          <a:p>
            <a:pPr marL="0" indent="0" algn="r">
              <a:buNone/>
            </a:pPr>
            <a:r>
              <a:rPr lang="ar-SA" sz="2400" dirty="0" smtClean="0"/>
              <a:t>4- يراعى دائماً أن تسيطر السرية على كافة مراحل خطة تأمين المؤتمر .</a:t>
            </a:r>
          </a:p>
          <a:p>
            <a:pPr marL="0" indent="0" algn="r">
              <a:buNone/>
            </a:pPr>
            <a:r>
              <a:rPr lang="ar-SA" sz="2400" dirty="0" smtClean="0"/>
              <a:t>5- يجب أن تقوم الخطة على أساس معلومات دقيقة واضحة لا تحتمل أكثر من معنى .</a:t>
            </a:r>
          </a:p>
          <a:p>
            <a:pPr marL="0" indent="0" algn="r">
              <a:buNone/>
            </a:pPr>
            <a:r>
              <a:rPr lang="ar-SA" sz="2400" dirty="0" smtClean="0"/>
              <a:t>6- لابد من وجود خطة طوارئ تشمل كيفية التصرف في حالة حدوث أي حادث معين ، إلى جانب خطة بديلة في حالة اكتشاف الخطة الرسمية في التأمين .</a:t>
            </a:r>
            <a:endParaRPr lang="en-US" sz="2400" dirty="0"/>
          </a:p>
        </p:txBody>
      </p:sp>
    </p:spTree>
    <p:custDataLst>
      <p:tags r:id="rId1"/>
    </p:custDataLst>
    <p:extLst>
      <p:ext uri="{BB962C8B-B14F-4D97-AF65-F5344CB8AC3E}">
        <p14:creationId xmlns:p14="http://schemas.microsoft.com/office/powerpoint/2010/main" val="444772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أنواع </a:t>
            </a:r>
            <a:r>
              <a:rPr lang="ar-SA" b="1" dirty="0"/>
              <a:t>الاخطار</a:t>
            </a:r>
            <a:r>
              <a:rPr lang="ar-SA" b="1" dirty="0" smtClean="0"/>
              <a:t> المواجهة للمؤتمر :</a:t>
            </a:r>
            <a:endParaRPr lang="en-US" b="1" dirty="0"/>
          </a:p>
        </p:txBody>
      </p:sp>
      <p:sp>
        <p:nvSpPr>
          <p:cNvPr id="3" name="Content Placeholder 2"/>
          <p:cNvSpPr>
            <a:spLocks noGrp="1"/>
          </p:cNvSpPr>
          <p:nvPr>
            <p:ph idx="1"/>
          </p:nvPr>
        </p:nvSpPr>
        <p:spPr/>
        <p:txBody>
          <a:bodyPr>
            <a:normAutofit lnSpcReduction="10000"/>
          </a:bodyPr>
          <a:lstStyle/>
          <a:p>
            <a:pPr marL="0" indent="0" algn="r">
              <a:buNone/>
            </a:pPr>
            <a:r>
              <a:rPr lang="ar-SA" sz="2800" b="1" dirty="0" smtClean="0"/>
              <a:t>الأخطار العمدية :</a:t>
            </a:r>
          </a:p>
          <a:p>
            <a:pPr marL="0" indent="0" algn="r">
              <a:buNone/>
            </a:pPr>
            <a:r>
              <a:rPr lang="ar-SA" sz="2800" dirty="0" smtClean="0"/>
              <a:t>ويتمثل هذا النوع من الأخطار في محاولات اغتيال الشخصيات المهمة التي تشارك في انعقاد المؤتمر أو التهديد بنسف المؤتمر للتأثير على قرارات الأعضاء أو التآمر على عدم انعقاد المؤتمر من أساسه ، مثلما تفعل إسرائيل بخلق العراقيل أمام انعقاد المؤتمر الدولي لوضع التسوية النهائية للقضية الفلسطينية .</a:t>
            </a:r>
          </a:p>
          <a:p>
            <a:pPr marL="0" indent="0" algn="r">
              <a:buNone/>
            </a:pPr>
            <a:r>
              <a:rPr lang="ar-SA" sz="2800" b="1" dirty="0" smtClean="0"/>
              <a:t>الأخطار غير العمدية :</a:t>
            </a:r>
          </a:p>
          <a:p>
            <a:pPr marL="0" indent="0" algn="r">
              <a:buNone/>
            </a:pPr>
            <a:r>
              <a:rPr lang="ar-SA" sz="2800" dirty="0" smtClean="0"/>
              <a:t>وهذه تحدث بسبب خطأ غير مقصود في تأمين المؤتمر، وقد تحدث نتيجة للتقصير في خطة تأمين المؤتمر وعدم تقدير مدى أهمية المؤتمر.</a:t>
            </a:r>
            <a:endParaRPr lang="en-US" sz="2800" dirty="0"/>
          </a:p>
        </p:txBody>
      </p:sp>
    </p:spTree>
    <p:custDataLst>
      <p:tags r:id="rId1"/>
    </p:custDataLst>
    <p:extLst>
      <p:ext uri="{BB962C8B-B14F-4D97-AF65-F5344CB8AC3E}">
        <p14:creationId xmlns:p14="http://schemas.microsoft.com/office/powerpoint/2010/main" val="4238616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عناصر أمن المؤتمرات :</a:t>
            </a:r>
            <a:endParaRPr lang="en-US" b="1" dirty="0"/>
          </a:p>
        </p:txBody>
      </p:sp>
      <p:sp>
        <p:nvSpPr>
          <p:cNvPr id="3" name="Content Placeholder 2"/>
          <p:cNvSpPr>
            <a:spLocks noGrp="1"/>
          </p:cNvSpPr>
          <p:nvPr>
            <p:ph idx="1"/>
          </p:nvPr>
        </p:nvSpPr>
        <p:spPr/>
        <p:txBody>
          <a:bodyPr>
            <a:normAutofit/>
          </a:bodyPr>
          <a:lstStyle/>
          <a:p>
            <a:pPr marL="0" indent="0" algn="r">
              <a:buNone/>
            </a:pPr>
            <a:r>
              <a:rPr lang="ar-SA" b="1" dirty="0" smtClean="0"/>
              <a:t>1_ أمن الأفراد :</a:t>
            </a:r>
            <a:r>
              <a:rPr lang="ar-SA" dirty="0" smtClean="0"/>
              <a:t> </a:t>
            </a:r>
          </a:p>
          <a:p>
            <a:pPr marL="0" indent="0" algn="r">
              <a:buNone/>
            </a:pPr>
            <a:r>
              <a:rPr lang="ar-SA" dirty="0" smtClean="0"/>
              <a:t>وهو أمن الفرد مشاركاً وزائراً وعاملاً في المؤتمر، ذلك منذ وصوله إلى البلاد وحتى جلوسه على مقعده داخل قاعة المؤتمر إلى مغادرة البلاد .</a:t>
            </a:r>
          </a:p>
          <a:p>
            <a:pPr marL="0" indent="0" algn="r">
              <a:buNone/>
            </a:pPr>
            <a:r>
              <a:rPr lang="ar-SA" b="1" dirty="0" smtClean="0"/>
              <a:t>2_ أمن المكان :</a:t>
            </a:r>
          </a:p>
          <a:p>
            <a:pPr marL="0" indent="0" algn="r">
              <a:buNone/>
            </a:pPr>
            <a:r>
              <a:rPr lang="ar-SA" dirty="0" smtClean="0"/>
              <a:t>ويشمل كل ما تخطو عليه أقدام المشارك في المؤتمر ويمتد ليتسع إلى مهبط أقدامه على أرض الدولة والوصول الى مسكنه ، وفي قاعة اجتماعاته الجانبية على هامش المؤتمر ثم انعقاد المؤتمر .</a:t>
            </a:r>
          </a:p>
          <a:p>
            <a:pPr marL="0" indent="0" algn="r">
              <a:buNone/>
            </a:pPr>
            <a:r>
              <a:rPr lang="ar-SA" b="1" dirty="0" smtClean="0"/>
              <a:t>3_ أمن المعلومات :</a:t>
            </a:r>
          </a:p>
          <a:p>
            <a:pPr marL="0" indent="0" algn="r">
              <a:buNone/>
            </a:pPr>
            <a:r>
              <a:rPr lang="ar-SA" dirty="0" smtClean="0"/>
              <a:t>سواء تمثلت في حوار بالكلمات أو أوراق مقدمة أو محاضر أعمال أو بكل ما خرجت به أفكار المشاركين .</a:t>
            </a:r>
            <a:endParaRPr lang="en-US" dirty="0"/>
          </a:p>
        </p:txBody>
      </p:sp>
    </p:spTree>
    <p:custDataLst>
      <p:tags r:id="rId1"/>
    </p:custDataLst>
    <p:extLst>
      <p:ext uri="{BB962C8B-B14F-4D97-AF65-F5344CB8AC3E}">
        <p14:creationId xmlns:p14="http://schemas.microsoft.com/office/powerpoint/2010/main" val="40669286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TM01859866[[fn=Macro]]</Template>
  <TotalTime>57</TotalTime>
  <Words>448</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Macro</vt:lpstr>
      <vt:lpstr>خطة أمن المؤتمرات</vt:lpstr>
      <vt:lpstr>ما هي خطوات تأمين المؤتمرات ؟</vt:lpstr>
      <vt:lpstr>أنواع الاخطار المواجهة للمؤتمر :</vt:lpstr>
      <vt:lpstr>عناصر أمن المؤتمرات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أمن المؤتمرات والفعاليات السياحيه</dc:title>
  <dc:creator>Guest</dc:creator>
  <cp:lastModifiedBy>User</cp:lastModifiedBy>
  <cp:revision>7</cp:revision>
  <dcterms:created xsi:type="dcterms:W3CDTF">2015-04-06T22:33:19Z</dcterms:created>
  <dcterms:modified xsi:type="dcterms:W3CDTF">2015-05-12T09:45:47Z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22D90562-DC9E-4EF1-A547-8E0DFB9AB03E</vt:lpwstr>
  </property>
  <property fmtid="{D5CDD505-2E9C-101B-9397-08002B2CF9AE}" pid="3" name="ArticulatePath">
    <vt:lpwstr>أمن المؤتمرات والفعاليات السياحيه (1)</vt:lpwstr>
  </property>
</Properties>
</file>