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7" r:id="rId2"/>
    <p:sldId id="258" r:id="rId3"/>
    <p:sldId id="266" r:id="rId4"/>
    <p:sldId id="260" r:id="rId5"/>
    <p:sldId id="268" r:id="rId6"/>
    <p:sldId id="269" r:id="rId7"/>
    <p:sldId id="261" r:id="rId8"/>
    <p:sldId id="270" r:id="rId9"/>
    <p:sldId id="262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FF"/>
    <a:srgbClr val="FFFFCC"/>
    <a:srgbClr val="FFFF00"/>
    <a:srgbClr val="FF99FF"/>
    <a:srgbClr val="CC99FF"/>
    <a:srgbClr val="C567BA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نمط ذو سمات 2 - تميي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B2F4D9-D3A8-4D92-81E3-2012757669AA}" type="datetimeFigureOut">
              <a:rPr lang="ar-SA" smtClean="0"/>
              <a:pPr/>
              <a:t>27/04/35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372B8C-2860-4AF2-9380-731C1C08A71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CSFMYHCAGR2KC6CACSEAG4CAJ3UFK8CA3AP1RUCAWXR1HLCA3PWW0JCAC13K4SCAVRSGLZCAXGCRUOCAI1C2I5CA6OJBOMCAPYA2EJCA92KR2GCAKABBKTCAKQ9XI1CAT69HF4CAEBNKH5CAZFOOU0CA4OEP3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1028700" y="285728"/>
            <a:ext cx="711520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8800" b="1" dirty="0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علم </a:t>
            </a:r>
            <a:r>
              <a:rPr lang="ar-SA" sz="8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endParaRPr lang="en-US" sz="8800" b="1" dirty="0">
              <a:ln>
                <a:solidFill>
                  <a:schemeClr val="bg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500034" y="5500702"/>
            <a:ext cx="378621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6000" b="1" dirty="0" smtClean="0">
                <a:ln>
                  <a:solidFill>
                    <a:schemeClr val="bg1"/>
                  </a:solidFill>
                </a:ln>
                <a:solidFill>
                  <a:srgbClr val="92D05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مقرر 348 حدق</a:t>
            </a:r>
            <a:endParaRPr lang="en-US" sz="6000" b="1" dirty="0">
              <a:ln>
                <a:solidFill>
                  <a:schemeClr val="bg1"/>
                </a:solidFill>
              </a:ln>
              <a:solidFill>
                <a:srgbClr val="92D05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A1Q85OCA1FX40HCAE8BWIICA52L846CA64JCVTCAQ36IYRCA2EHH3UCAEN1TWGCAU9RTOZCAR192L5CAG2SKHOCA8J8I65CAAI16DJCAF18W01CAD9LF5LCADBD3Q1CAUU716FCA8RKFIECAIN4BK2CAHSJRE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0" y="642918"/>
            <a:ext cx="924003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9600" spc="50" dirty="0" smtClean="0">
                <a:ln w="11430"/>
                <a:solidFill>
                  <a:srgbClr val="FFC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THAGHR 04 036" pitchFamily="2" charset="-78"/>
              </a:rPr>
              <a:t>أ. منيرة </a:t>
            </a:r>
            <a:r>
              <a:rPr lang="ar-SA" sz="9600" spc="50" dirty="0" err="1" smtClean="0">
                <a:ln w="11430"/>
                <a:solidFill>
                  <a:srgbClr val="FFC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THAGHR 04 036" pitchFamily="2" charset="-78"/>
              </a:rPr>
              <a:t>الدوسري</a:t>
            </a:r>
            <a:endParaRPr lang="ar-SA" sz="9600" cap="none" spc="50" dirty="0">
              <a:ln w="11430"/>
              <a:solidFill>
                <a:srgbClr val="FFC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W1 THAGHR 04 036" pitchFamily="2" charset="-78"/>
            </a:endParaRPr>
          </a:p>
        </p:txBody>
      </p:sp>
      <p:pic>
        <p:nvPicPr>
          <p:cNvPr id="5" name="Picture 3" descr="C:\Users\DAR\Pictures\صور للعرض\341185232306wj3cd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071678"/>
            <a:ext cx="8929718" cy="4572032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CSFMYHCAGR2KC6CACSEAG4CAJ3UFK8CA3AP1RUCAWXR1HLCA3PWW0JCAC13K4SCAVRSGLZCAXGCRUOCAI1C2I5CA6OJBOMCAPYA2EJCA92KR2GCAKABBKTCAKQ9XI1CAT69HF4CAEBNKH5CAZFOOU0CA4OEP3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285720" y="5857892"/>
            <a:ext cx="450059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4800" b="1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الدرس العملي الرابع</a:t>
            </a:r>
            <a:endParaRPr lang="en-US" sz="48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55576" y="1"/>
            <a:ext cx="8174142" cy="142873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/>
            </a:r>
            <a:b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</a:b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الاختبارات الكيميائية (اللونية)</a:t>
            </a: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/>
            </a:r>
            <a:b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</a:b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اختبار البلورات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uLnTx/>
              <a:uFillTx/>
              <a:latin typeface="+mj-lt"/>
              <a:ea typeface="+mj-ea"/>
              <a:cs typeface="Farsi Simple Bold" pitchFamily="2" charset="-78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2V2UNSCA64R162CA3MT0IFCAJ9MBACCASLGYCECAUBUK8ICA1EPMCFCAOFDPWFCANI4GW8CAXJST0YCAXWZUZLCA505JIZCAJXSKRCCAKNCW7XCAYF0AJTCA3ZZWKHCATR2AOECA5EA179CABNVL2HCADY8O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1000100" y="214290"/>
            <a:ext cx="68580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6000" b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0">
                      <a:srgbClr val="0070C0">
                        <a:tint val="66000"/>
                        <a:satMod val="160000"/>
                      </a:srgbClr>
                    </a:gs>
                    <a:gs pos="50000">
                      <a:srgbClr val="0070C0">
                        <a:tint val="44500"/>
                        <a:satMod val="160000"/>
                      </a:srgbClr>
                    </a:gs>
                    <a:gs pos="100000">
                      <a:srgbClr val="0070C0">
                        <a:tint val="23500"/>
                        <a:satMod val="160000"/>
                      </a:srgbClr>
                    </a:gs>
                  </a:gsLst>
                  <a:lin ang="2700000" scaled="1"/>
                  <a:tileRect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التعرف على المواد </a:t>
            </a:r>
            <a:r>
              <a:rPr lang="ar-SA" sz="6000" b="1" dirty="0" err="1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0">
                      <a:srgbClr val="0070C0">
                        <a:tint val="66000"/>
                        <a:satMod val="160000"/>
                      </a:srgbClr>
                    </a:gs>
                    <a:gs pos="50000">
                      <a:srgbClr val="0070C0">
                        <a:tint val="44500"/>
                        <a:satMod val="160000"/>
                      </a:srgbClr>
                    </a:gs>
                    <a:gs pos="100000">
                      <a:srgbClr val="0070C0">
                        <a:tint val="23500"/>
                        <a:satMod val="160000"/>
                      </a:srgbClr>
                    </a:gs>
                  </a:gsLst>
                  <a:lin ang="2700000" scaled="1"/>
                  <a:tileRect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الأشنية</a:t>
            </a:r>
            <a:r>
              <a:rPr lang="ar-SA" sz="6000" b="1" dirty="0" smtClean="0">
                <a:ln>
                  <a:solidFill>
                    <a:schemeClr val="tx1"/>
                  </a:solidFill>
                </a:ln>
                <a:gradFill flip="none" rotWithShape="1">
                  <a:gsLst>
                    <a:gs pos="0">
                      <a:srgbClr val="0070C0">
                        <a:tint val="66000"/>
                        <a:satMod val="160000"/>
                      </a:srgbClr>
                    </a:gs>
                    <a:gs pos="50000">
                      <a:srgbClr val="0070C0">
                        <a:tint val="44500"/>
                        <a:satMod val="160000"/>
                      </a:srgbClr>
                    </a:gs>
                    <a:gs pos="100000">
                      <a:srgbClr val="0070C0">
                        <a:tint val="23500"/>
                        <a:satMod val="160000"/>
                      </a:srgbClr>
                    </a:gs>
                  </a:gsLst>
                  <a:lin ang="2700000" scaled="1"/>
                  <a:tileRect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endParaRPr lang="ar-SA" sz="6000" dirty="0">
              <a:ln>
                <a:solidFill>
                  <a:schemeClr val="tx1"/>
                </a:solidFill>
              </a:ln>
              <a:gradFill flip="none" rotWithShape="1">
                <a:gsLst>
                  <a:gs pos="0">
                    <a:srgbClr val="0070C0">
                      <a:tint val="66000"/>
                      <a:satMod val="160000"/>
                    </a:srgbClr>
                  </a:gs>
                  <a:gs pos="50000">
                    <a:srgbClr val="0070C0">
                      <a:tint val="44500"/>
                      <a:satMod val="160000"/>
                    </a:srgbClr>
                  </a:gs>
                  <a:gs pos="100000">
                    <a:srgbClr val="0070C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000760" y="1214422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يتم ذلك باستخدام:</a:t>
            </a:r>
            <a:endParaRPr lang="ar-SA" sz="3600" dirty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8" name="خماسي 7"/>
          <p:cNvSpPr/>
          <p:nvPr/>
        </p:nvSpPr>
        <p:spPr>
          <a:xfrm>
            <a:off x="1500166" y="2285992"/>
            <a:ext cx="6715172" cy="1143008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طريقة الفصل اللوني على طبقة رقيقة</a:t>
            </a:r>
          </a:p>
          <a:p>
            <a:pPr algn="ctr">
              <a:lnSpc>
                <a:spcPct val="150000"/>
              </a:lnSpc>
            </a:pP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Thin-layer chromatography</a:t>
            </a:r>
            <a:endParaRPr lang="ar-SA" sz="2400" b="1" dirty="0">
              <a:effectLst>
                <a:glow rad="101600">
                  <a:srgbClr val="C00000">
                    <a:alpha val="60000"/>
                  </a:srgbClr>
                </a:glow>
              </a:effectLst>
              <a:cs typeface="Farsi Simple Bold" pitchFamily="2" charset="-78"/>
            </a:endParaRPr>
          </a:p>
        </p:txBody>
      </p:sp>
      <p:sp>
        <p:nvSpPr>
          <p:cNvPr id="9" name="خماسي 8"/>
          <p:cNvSpPr/>
          <p:nvPr/>
        </p:nvSpPr>
        <p:spPr>
          <a:xfrm flipH="1">
            <a:off x="1071538" y="3857628"/>
            <a:ext cx="7286676" cy="1143008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طرق الاختبارات البلورية الدقيقة</a:t>
            </a:r>
            <a:r>
              <a:rPr lang="en-US" sz="2400" b="1" dirty="0" smtClean="0">
                <a:solidFill>
                  <a:schemeClr val="tx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microcrystal tests  </a:t>
            </a:r>
          </a:p>
        </p:txBody>
      </p:sp>
      <p:sp>
        <p:nvSpPr>
          <p:cNvPr id="10" name="خماسي 9"/>
          <p:cNvSpPr/>
          <p:nvPr/>
        </p:nvSpPr>
        <p:spPr>
          <a:xfrm>
            <a:off x="1500166" y="5429264"/>
            <a:ext cx="6715172" cy="1143008"/>
          </a:xfrm>
          <a:prstGeom prst="homePlat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lvl="0" indent="-342900" algn="ctr">
              <a:lnSpc>
                <a:spcPct val="150000"/>
              </a:lnSpc>
              <a:spcBef>
                <a:spcPct val="20000"/>
              </a:spcBef>
              <a:defRPr/>
            </a:pP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  طرق الاختبارات اللونية 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colour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01600">
                    <a:srgbClr val="C00000">
                      <a:alpha val="60000"/>
                    </a:srgbClr>
                  </a:glow>
                </a:effectLst>
                <a:cs typeface="Farsi Simple Bold" pitchFamily="2" charset="-78"/>
              </a:rPr>
              <a:t> tests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2V2UNSCA64R162CA3MT0IFCAJ9MBACCASLGYCECAUBUK8ICA1EPMCFCAOFDPWFCANI4GW8CAXJST0YCAXWZUZLCA505JIZCAJXSKRCCAKNCW7XCAYF0AJTCA3ZZWKHCATR2AOECA5EA179CABNVL2HCADY8O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214282" y="3500438"/>
            <a:ext cx="892971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ar-SA" sz="32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  الطريقة المستخدمة , فهناك مركبات توجد بتركيزات ضئيلة في الجسد </a:t>
            </a:r>
            <a:r>
              <a:rPr lang="ar-SA" sz="3200" b="1" dirty="0" err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الأشنى</a:t>
            </a:r>
            <a:r>
              <a:rPr lang="ar-SA" sz="32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, قد </a:t>
            </a:r>
            <a:r>
              <a:rPr lang="ar-SA" sz="3200" b="1" dirty="0" err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لايمكن</a:t>
            </a:r>
            <a:r>
              <a:rPr lang="ar-SA" sz="32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التعرف عليها بإتباع التقنيات الشائعة غير الحساسة , ويلزم للتعرف على هذه المركبات اللجوء إلى تقنيات متخصصة وأكثر حساسية .</a:t>
            </a:r>
            <a:endParaRPr lang="en-US" sz="3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8" name="وسيلة شرح بيضاوية 7"/>
          <p:cNvSpPr/>
          <p:nvPr/>
        </p:nvSpPr>
        <p:spPr>
          <a:xfrm>
            <a:off x="2857488" y="214290"/>
            <a:ext cx="5929354" cy="2571744"/>
          </a:xfrm>
          <a:prstGeom prst="wedgeEllipseCallout">
            <a:avLst>
              <a:gd name="adj1" fmla="val -32399"/>
              <a:gd name="adj2" fmla="val 67554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يتوقف نوع المركبات </a:t>
            </a:r>
            <a:r>
              <a:rPr lang="ar-SA" sz="3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الاشنية</a:t>
            </a:r>
            <a:r>
              <a:rPr lang="ar-SA" sz="3200" b="1" dirty="0" smtClean="0">
                <a:solidFill>
                  <a:schemeClr val="tx1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التي يمكن فصلها من </a:t>
            </a:r>
            <a:r>
              <a:rPr lang="ar-SA" sz="3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r>
              <a:rPr lang="ar-SA" sz="3200" b="1" dirty="0" smtClean="0">
                <a:solidFill>
                  <a:schemeClr val="tx1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على</a:t>
            </a:r>
            <a:endParaRPr lang="ar-SA" sz="3200" dirty="0">
              <a:solidFill>
                <a:schemeClr val="tx1"/>
              </a:solidFill>
              <a:effectLst>
                <a:glow rad="101600">
                  <a:schemeClr val="bg1">
                    <a:lumMod val="95000"/>
                    <a:lumOff val="5000"/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FKXJO7CA6SBE62CAO9AY4ECA2VS3N7CACFHXI0CAN1QGE1CALQUI4VCAZ3902GCAXLTHRVCA1E41DFCAYYCR2ACA2IN8CCCAR13A45CA7I787WCAWMT0FWCAZAANCFCAE5MFEJCA54K72KCASASD3JCAFM822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1721001" y="428604"/>
            <a:ext cx="5669553" cy="928694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  <a:effectLst>
                  <a:glow rad="101600">
                    <a:srgbClr val="C567BA">
                      <a:alpha val="60000"/>
                    </a:srgbClr>
                  </a:glow>
                </a:effectLst>
                <a:cs typeface="Farsi Simple Bold" pitchFamily="2" charset="-78"/>
              </a:rPr>
              <a:t>أ. الاختبارات اللونية </a:t>
            </a:r>
            <a:endParaRPr lang="ar-SA" sz="3600" dirty="0">
              <a:solidFill>
                <a:schemeClr val="bg1"/>
              </a:solidFill>
              <a:effectLst>
                <a:glow rad="101600">
                  <a:srgbClr val="C567BA">
                    <a:alpha val="60000"/>
                  </a:srgbClr>
                </a:glow>
              </a:effectLst>
              <a:cs typeface="Farsi Simple Bold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674179" y="1785926"/>
            <a:ext cx="52758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يستخدم نوعين من الجواهر الكشافة</a:t>
            </a:r>
            <a:r>
              <a:rPr lang="ar-SA" sz="30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</a:t>
            </a:r>
            <a:endParaRPr lang="ar-SA" sz="3000" dirty="0">
              <a:effectLst>
                <a:glow rad="101600">
                  <a:srgbClr val="00B050">
                    <a:alpha val="60000"/>
                  </a:srgbClr>
                </a:glow>
              </a:effectLst>
              <a:cs typeface="Farsi Simple Bold" pitchFamily="2" charset="-78"/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0" y="2500306"/>
            <a:ext cx="8786842" cy="2214578"/>
          </a:xfrm>
          <a:prstGeom prst="leftArrow">
            <a:avLst/>
          </a:prstGeom>
        </p:spPr>
        <p:style>
          <a:lnRef idx="0">
            <a:schemeClr val="accent3"/>
          </a:lnRef>
          <a:fillRef idx="1003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محلول (</a:t>
            </a:r>
            <a:r>
              <a:rPr lang="ar-SA" sz="3000" b="1" dirty="0" err="1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هيبوكلوريت</a:t>
            </a:r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</a:t>
            </a:r>
            <a:r>
              <a:rPr lang="ar-SA" sz="3000" b="1" dirty="0" err="1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الكاليسوم</a:t>
            </a:r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)</a:t>
            </a:r>
            <a:r>
              <a:rPr lang="en-US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Ca(</a:t>
            </a:r>
            <a:r>
              <a:rPr lang="en-US" sz="3000" b="1" dirty="0" err="1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OCl</a:t>
            </a:r>
            <a:r>
              <a:rPr lang="en-US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)2 </a:t>
            </a:r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 ويرمز له بالحرف </a:t>
            </a:r>
            <a:r>
              <a:rPr lang="en-US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C</a:t>
            </a:r>
            <a:endParaRPr lang="ar-SA" sz="3000" dirty="0">
              <a:effectLst>
                <a:glow rad="101600">
                  <a:srgbClr val="00B050">
                    <a:alpha val="60000"/>
                  </a:srgbClr>
                </a:glow>
              </a:effectLst>
              <a:cs typeface="Farsi Simple Bold" pitchFamily="2" charset="-78"/>
            </a:endParaRPr>
          </a:p>
        </p:txBody>
      </p:sp>
      <p:sp>
        <p:nvSpPr>
          <p:cNvPr id="7" name="سهم إلى اليمين 6"/>
          <p:cNvSpPr/>
          <p:nvPr/>
        </p:nvSpPr>
        <p:spPr>
          <a:xfrm>
            <a:off x="214283" y="4286256"/>
            <a:ext cx="8779568" cy="2357454"/>
          </a:xfrm>
          <a:prstGeom prst="rightArrow">
            <a:avLst/>
          </a:prstGeom>
        </p:spPr>
        <p:style>
          <a:lnRef idx="0">
            <a:schemeClr val="accent3"/>
          </a:lnRef>
          <a:fillRef idx="1003">
            <a:schemeClr val="lt2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 err="1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هيدروكسيد</a:t>
            </a:r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</a:t>
            </a:r>
            <a:r>
              <a:rPr lang="ar-SA" sz="3000" b="1" dirty="0" err="1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البوتاسيوم</a:t>
            </a:r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KOH</a:t>
            </a:r>
            <a:r>
              <a:rPr lang="ar-SA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   ويرمز له بالرمز </a:t>
            </a:r>
            <a:r>
              <a:rPr lang="en-US" sz="3000" b="1" dirty="0" smtClean="0">
                <a:solidFill>
                  <a:schemeClr val="tx1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cs typeface="Farsi Simple Bold" pitchFamily="2" charset="-78"/>
              </a:rPr>
              <a:t>K</a:t>
            </a:r>
            <a:endParaRPr lang="ar-SA" sz="3000" dirty="0">
              <a:effectLst>
                <a:glow rad="101600">
                  <a:srgbClr val="00B050">
                    <a:alpha val="60000"/>
                  </a:srgb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1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FKXJO7CA6SBE62CAO9AY4ECA2VS3N7CACFHXI0CAN1QGE1CALQUI4VCAZ3902GCAXLTHRVCA1E41DFCAYYCR2ACA2IN8CCCAR13A45CA7I787WCAWMT0FWCAZAANCFCAE5MFEJCA54K72KCASASD3JCAFM822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214282" y="3857628"/>
            <a:ext cx="87154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* حيث يضاف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هيدروكسيد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البوتاسيوم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(K)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ثم يتبعه مباشرة أضافه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هيبوكلوريت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الكالسيوم 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(C)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, لذا يعرف هذا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الأختبار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باسم  </a:t>
            </a:r>
            <a:r>
              <a:rPr lang="en-US" sz="2800" b="1" dirty="0" smtClean="0">
                <a:solidFill>
                  <a:schemeClr val="bg1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KC</a:t>
            </a:r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.</a:t>
            </a:r>
          </a:p>
          <a:p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* عند إضافة المركب </a:t>
            </a:r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ar-SA" sz="2800" b="1" dirty="0" err="1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ب</a:t>
            </a:r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( </a:t>
            </a:r>
            <a:r>
              <a:rPr lang="ar-SA" sz="2800" b="1" dirty="0" err="1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فينيلين</a:t>
            </a:r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ثنائي الأمين) ويرمز له بالرمز </a:t>
            </a:r>
            <a:r>
              <a:rPr lang="en-US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(P)</a:t>
            </a:r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إلى الجوهرين السابقين يعرف هذا الاختبار </a:t>
            </a:r>
            <a:r>
              <a:rPr lang="ar-SA" sz="2800" b="1" dirty="0" err="1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بـ</a:t>
            </a:r>
            <a:r>
              <a:rPr lang="en-US" sz="2800" b="1" dirty="0" smtClean="0">
                <a:solidFill>
                  <a:schemeClr val="bg1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test  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P-</a:t>
            </a:r>
            <a:r>
              <a:rPr lang="ar-SA" sz="2800" b="1" dirty="0" smtClean="0">
                <a:solidFill>
                  <a:srgbClr val="FFFF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ar-SA" sz="28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.</a:t>
            </a:r>
            <a:endParaRPr lang="ar-SA" sz="2800" dirty="0" smtClean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  <a:p>
            <a:endParaRPr lang="ar-SA" sz="2800" dirty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1000100" y="285728"/>
            <a:ext cx="7429552" cy="1000132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endParaRPr lang="ar-SA" sz="3600" b="1" dirty="0" smtClean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SA" sz="36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يتم معاملة الجسد </a:t>
            </a:r>
            <a:r>
              <a:rPr lang="ar-SA" sz="3600" b="1" dirty="0" err="1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الاشني</a:t>
            </a:r>
            <a:r>
              <a:rPr lang="ar-SA" sz="36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بالجواهر الكشافة </a:t>
            </a:r>
            <a:r>
              <a:rPr lang="ar-SA" sz="3600" b="1" dirty="0" err="1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اما</a:t>
            </a:r>
            <a:r>
              <a:rPr lang="ar-SA" sz="36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بطريقة:</a:t>
            </a:r>
            <a:endParaRPr lang="ar-SA" sz="3600" dirty="0" smtClean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  <a:p>
            <a:pPr algn="ctr">
              <a:lnSpc>
                <a:spcPct val="150000"/>
              </a:lnSpc>
            </a:pPr>
            <a:endParaRPr lang="ar-SA" sz="3600" dirty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000496" y="500042"/>
            <a:ext cx="4929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dirty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سهم للأسفل 8"/>
          <p:cNvSpPr/>
          <p:nvPr/>
        </p:nvSpPr>
        <p:spPr>
          <a:xfrm>
            <a:off x="6072198" y="1428736"/>
            <a:ext cx="1008112" cy="1214446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endParaRPr lang="ar-SA"/>
          </a:p>
        </p:txBody>
      </p:sp>
      <p:sp>
        <p:nvSpPr>
          <p:cNvPr id="10" name="سهم للأسفل 9"/>
          <p:cNvSpPr/>
          <p:nvPr/>
        </p:nvSpPr>
        <p:spPr>
          <a:xfrm>
            <a:off x="2786050" y="1428736"/>
            <a:ext cx="1008112" cy="1214446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endParaRPr lang="ar-SA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286380" y="2714620"/>
            <a:ext cx="2643206" cy="71438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t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ar-SA" sz="40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منفصلة</a:t>
            </a:r>
            <a:endParaRPr lang="ar-SA" sz="4000" dirty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1714480" y="2714620"/>
            <a:ext cx="2643206" cy="71438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t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ar-SA" sz="4000" b="1" dirty="0" smtClean="0">
                <a:effectLst>
                  <a:glow rad="101600">
                    <a:srgbClr val="7030A0">
                      <a:alpha val="60000"/>
                    </a:srgb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خليط</a:t>
            </a:r>
            <a:endParaRPr lang="ar-SA" sz="4000" dirty="0">
              <a:effectLst>
                <a:glow rad="101600">
                  <a:srgbClr val="7030A0">
                    <a:alpha val="60000"/>
                  </a:srgb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animBg="1"/>
      <p:bldP spid="9" grpId="1" animBg="1"/>
      <p:bldP spid="10" grpId="1" animBg="1"/>
      <p:bldP spid="11" grpId="1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82SBCBCAMQNP5UCABBPF2KCA6L8TX6CACX7V5TCADPTIWGCA5WQHUICA3MUSC4CANF8N3SCAN71YG9CAWESM3RCA0PSJBKCA34HBSCCARQIJLFCARXDSU5CAIRV3P1CAQ9WNTQCA5V4SSICAS4LHWMCAEEZEF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عنوان 1"/>
          <p:cNvSpPr txBox="1">
            <a:spLocks/>
          </p:cNvSpPr>
          <p:nvPr/>
        </p:nvSpPr>
        <p:spPr bwMode="auto">
          <a:xfrm>
            <a:off x="1184742" y="0"/>
            <a:ext cx="786906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SA" sz="6600" b="1" dirty="0" smtClean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طريقة العمل</a:t>
            </a:r>
            <a:endParaRPr lang="en-US" sz="6600" dirty="0"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14282" y="1285860"/>
            <a:ext cx="8715436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 smtClean="0">
                <a:solidFill>
                  <a:srgbClr val="00B0F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</a:t>
            </a:r>
            <a:r>
              <a:rPr lang="ar-SA" sz="3600" dirty="0" smtClean="0">
                <a:solidFill>
                  <a:srgbClr val="C567BA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إزالة جزء صغير من طبقة القشرة بواسطة مشرط أو شفرة حتى يظهر النخاع.</a:t>
            </a:r>
          </a:p>
          <a:p>
            <a:r>
              <a:rPr lang="ar-SA" sz="3600" dirty="0" smtClean="0">
                <a:solidFill>
                  <a:srgbClr val="00B0F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</a:t>
            </a:r>
            <a:r>
              <a:rPr lang="ar-SA" sz="3600" dirty="0" smtClean="0">
                <a:solidFill>
                  <a:srgbClr val="C567BA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 </a:t>
            </a:r>
            <a:r>
              <a:rPr lang="ar-SA" sz="3600" dirty="0" err="1" smtClean="0">
                <a:solidFill>
                  <a:srgbClr val="C567BA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اضافة</a:t>
            </a:r>
            <a:r>
              <a:rPr lang="ar-SA" sz="3600" dirty="0" smtClean="0">
                <a:solidFill>
                  <a:srgbClr val="C567BA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 قطرة من الجوهر الكشاف إلى طبقة النخاع باستخدام قضيب زجاجي أو ماصة.</a:t>
            </a:r>
          </a:p>
          <a:p>
            <a:r>
              <a:rPr lang="ar-SA" sz="3600" dirty="0" smtClean="0">
                <a:solidFill>
                  <a:srgbClr val="00B0F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</a:t>
            </a:r>
            <a:r>
              <a:rPr lang="ar-SA" sz="3600" dirty="0" smtClean="0">
                <a:solidFill>
                  <a:srgbClr val="C567BA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  <a:sym typeface="AGA Arabesque"/>
              </a:rPr>
              <a:t> تستعمل عدسة يدوية لفحص التغير اللوني الناتج.</a:t>
            </a:r>
            <a:endParaRPr lang="ar-SA" sz="3600" dirty="0" smtClean="0">
              <a:solidFill>
                <a:srgbClr val="C567BA"/>
              </a:solidFill>
              <a:effectLst>
                <a:glow rad="101600">
                  <a:schemeClr val="bg1">
                    <a:lumMod val="95000"/>
                    <a:lumOff val="5000"/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endParaRPr lang="ar-SA" sz="3600" dirty="0">
              <a:solidFill>
                <a:srgbClr val="C567BA"/>
              </a:solidFill>
              <a:effectLst>
                <a:glow rad="101600">
                  <a:schemeClr val="bg1">
                    <a:lumMod val="95000"/>
                    <a:lumOff val="5000"/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00034" y="4286256"/>
            <a:ext cx="8429684" cy="23797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Clr>
                <a:srgbClr val="FF0000"/>
              </a:buClr>
              <a:buFont typeface="Book Antiqua" pitchFamily="18" charset="0"/>
              <a:buChar char="☻"/>
            </a:pPr>
            <a:r>
              <a:rPr lang="ar-SA" sz="3600" dirty="0" smtClean="0">
                <a:solidFill>
                  <a:srgbClr val="00B0F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تستعمل عادة قطرة صغيرة من محلول الجوهر الكشاف في هذا الاختبار اللوني ولا يفضل استخدام قطرة كبيرة  لأنها سوف تعمل على </a:t>
            </a:r>
            <a:r>
              <a:rPr lang="ar-SA" sz="3600" dirty="0" err="1" smtClean="0">
                <a:solidFill>
                  <a:srgbClr val="00B0F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ازالة</a:t>
            </a:r>
            <a:r>
              <a:rPr lang="ar-SA" sz="3600" dirty="0" smtClean="0">
                <a:solidFill>
                  <a:srgbClr val="00B0F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لون التفاعل ثم يصعب بعد ذلك استخدام العينة في أي دراسات أخرى سابقة.</a:t>
            </a:r>
            <a:endParaRPr lang="ar-SA" sz="3600" dirty="0">
              <a:solidFill>
                <a:srgbClr val="00B0F0"/>
              </a:solidFill>
              <a:effectLst>
                <a:glow rad="101600">
                  <a:schemeClr val="bg1">
                    <a:lumMod val="95000"/>
                    <a:lumOff val="5000"/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allAtOnce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82SBCBCAMQNP5UCABBPF2KCA6L8TX6CACX7V5TCADPTIWGCA5WQHUICA3MUSC4CANF8N3SCAN71YG9CAWESM3RCA0PSJBKCA34HBSCCARQIJLFCARXDSU5CAIRV3P1CAQ9WNTQCA5V4SSICAS4LHWMCAEEZEF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395536" y="214290"/>
            <a:ext cx="8532440" cy="1246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en-US" sz="2400" b="1" dirty="0" smtClean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*</a:t>
            </a:r>
            <a:r>
              <a:rPr lang="ar-SA" sz="2400" b="1" dirty="0" smtClean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يشار </a:t>
            </a:r>
            <a:r>
              <a:rPr lang="ar-SA" sz="2400" b="1" dirty="0" err="1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الى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400" b="1" dirty="0" err="1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ان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الاختبار موجب بوضع علامة (+) بعد الحرف الذى يرمز الى المادة المستخدمة في الاختبار , مثال ذلك </a:t>
            </a:r>
            <a:r>
              <a:rPr lang="en-US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,(P+), (KC+), (K+), (C+)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أما </a:t>
            </a:r>
            <a:r>
              <a:rPr lang="ar-SA" sz="2400" b="1" dirty="0" err="1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اذا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كان </a:t>
            </a:r>
            <a:r>
              <a:rPr lang="ar-SA" sz="2400" b="1" dirty="0" err="1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الإختبار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سلبيا </a:t>
            </a:r>
            <a:r>
              <a:rPr lang="ar-SA" sz="2400" b="1" dirty="0" err="1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فإنة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 يضاف علامة (-) </a:t>
            </a:r>
            <a:r>
              <a:rPr lang="ar-SA" sz="2400" b="1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بعد </a:t>
            </a:r>
            <a:r>
              <a:rPr lang="ar-SA" sz="2400" b="1" smtClean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حرف </a:t>
            </a:r>
            <a:r>
              <a:rPr lang="ar-SA" sz="2400" b="1" dirty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رمز المادة مثال ذلك </a:t>
            </a:r>
            <a:r>
              <a:rPr lang="en-US" sz="2400" b="1" dirty="0" smtClean="0">
                <a:solidFill>
                  <a:srgbClr val="FFFF00"/>
                </a:solidFill>
                <a:effectLst>
                  <a:glow rad="101600">
                    <a:schemeClr val="bg1">
                      <a:lumMod val="95000"/>
                      <a:lumOff val="5000"/>
                      <a:alpha val="60000"/>
                    </a:schemeClr>
                  </a:glow>
                </a:effectLst>
                <a:cs typeface="Farsi Simple Bold" pitchFamily="2" charset="-78"/>
              </a:rPr>
              <a:t>P-, KC-, K-  C-</a:t>
            </a:r>
            <a:endParaRPr lang="en-US" sz="2400" dirty="0">
              <a:solidFill>
                <a:srgbClr val="FFFF00"/>
              </a:solidFill>
              <a:effectLst>
                <a:glow rad="101600">
                  <a:schemeClr val="bg1">
                    <a:lumMod val="95000"/>
                    <a:lumOff val="5000"/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179512" y="1643051"/>
          <a:ext cx="8750205" cy="5212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3514"/>
                <a:gridCol w="843441"/>
                <a:gridCol w="2143250"/>
              </a:tblGrid>
              <a:tr h="711443"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اللون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النتيجة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أسم الكاشف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5572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b="1" kern="1200" dirty="0" smtClean="0">
                          <a:solidFill>
                            <a:schemeClr val="bg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ظهور اللون </a:t>
                      </a:r>
                      <a:r>
                        <a:rPr lang="ar-SA" sz="1800" b="1" kern="1200" dirty="0" err="1" smtClean="0">
                          <a:solidFill>
                            <a:srgbClr val="FFFF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الاصفر</a:t>
                      </a:r>
                      <a:r>
                        <a:rPr lang="ar-SA" sz="1800" b="1" kern="1200" dirty="0" smtClean="0">
                          <a:solidFill>
                            <a:srgbClr val="FFFF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يدل على وجود المركب </a:t>
                      </a:r>
                      <a:r>
                        <a:rPr lang="ar-SA" sz="18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الأشني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atranorin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(K+)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err="1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هيدروكسيد</a:t>
                      </a:r>
                      <a:r>
                        <a:rPr lang="ar-SA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dirty="0" err="1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البوتاسيوم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(K) 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60721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ظهور اللون </a:t>
                      </a:r>
                      <a:r>
                        <a:rPr lang="ar-SA" sz="2000" b="1" kern="1200" dirty="0" smtClean="0">
                          <a:solidFill>
                            <a:srgbClr val="FFFF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الأصفر اللامع </a:t>
                      </a:r>
                      <a:r>
                        <a:rPr lang="ar-SA" sz="2000" b="1" kern="1200" baseline="0" dirty="0" smtClean="0">
                          <a:solidFill>
                            <a:srgbClr val="FFFF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يدل على وجود حمض 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thamnolic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acid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14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kern="1200" dirty="0" smtClean="0">
                          <a:solidFill>
                            <a:srgbClr val="FFC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لون برتقالي</a:t>
                      </a:r>
                      <a:r>
                        <a:rPr lang="en-US" sz="2000" b="1" kern="1200" baseline="0" dirty="0" smtClean="0">
                          <a:solidFill>
                            <a:srgbClr val="FFC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دليل على وجود حمض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الجيروفوريك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و الأحماض ذات مجموعة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m-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hydroxy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4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(C+)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40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err="1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هيبوكلوريت</a:t>
                      </a:r>
                      <a:r>
                        <a:rPr lang="ar-SA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 الكالسيوم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(C) 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/>
                    </a:solidFill>
                  </a:tcPr>
                </a:tc>
              </a:tr>
              <a:tr h="7214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kern="1200" dirty="0" smtClean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اللون </a:t>
                      </a:r>
                      <a:r>
                        <a:rPr lang="ar-SA" sz="2000" b="1" kern="1200" dirty="0" err="1" smtClean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الاحمر</a:t>
                      </a:r>
                      <a:r>
                        <a:rPr lang="ar-SA" sz="2000" b="1" kern="1200" dirty="0" smtClean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دليل على وجود أحدى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الصبغات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O-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quinones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,وأحماض مثل (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Lecanoric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acid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,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anziaic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acid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)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72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لون </a:t>
                      </a:r>
                      <a:r>
                        <a:rPr lang="ar-SA" sz="2000" b="1" kern="1200" dirty="0" smtClean="0">
                          <a:solidFill>
                            <a:srgbClr val="FFC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برتقالي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الى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أحمر داكن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دليل على وجود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الكينونات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+mn-ea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4586"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</a:pP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اللون </a:t>
                      </a:r>
                      <a:r>
                        <a:rPr lang="ar-SA" sz="2000" b="1" kern="1200" dirty="0" smtClean="0">
                          <a:solidFill>
                            <a:srgbClr val="FFC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البرتقالي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دليل على وجود مركبات 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orcinol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depsidones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(KC+)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خليط الكاشفين السابقين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(KC)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4586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لون </a:t>
                      </a:r>
                      <a:r>
                        <a:rPr lang="ar-SA" sz="2000" b="1" kern="1200" dirty="0" smtClean="0">
                          <a:solidFill>
                            <a:srgbClr val="FFFF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أصفر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أو </a:t>
                      </a:r>
                      <a:r>
                        <a:rPr lang="ar-SA" sz="2000" b="1" kern="1200" dirty="0" smtClean="0">
                          <a:solidFill>
                            <a:srgbClr val="FF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أحمر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او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rgbClr val="FFC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برتقالي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دليل على وجود مجموعة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الالدهيد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(CHO)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في مركبات  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depsides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و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depsidones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 في الجسد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الاشني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+mn-ea"/>
                          <a:cs typeface="Traditional Arabic" pitchFamily="2" charset="-78"/>
                        </a:rPr>
                        <a:t>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+mn-ea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(P+)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err="1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فينيلين</a:t>
                      </a:r>
                      <a:r>
                        <a:rPr lang="ar-SA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 ثنائي الأمين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>
                            <a:glow rad="101600">
                              <a:srgbClr val="FFFFFF">
                                <a:alpha val="60000"/>
                              </a:srgbClr>
                            </a:glow>
                          </a:effectLst>
                          <a:latin typeface="Traditional Arabic" pitchFamily="2" charset="-78"/>
                          <a:ea typeface="Times New Roman"/>
                          <a:cs typeface="Traditional Arabic" pitchFamily="2" charset="-78"/>
                        </a:rPr>
                        <a:t>(P) </a:t>
                      </a:r>
                      <a:endParaRPr lang="en-US" sz="2000" b="1" dirty="0">
                        <a:effectLst>
                          <a:glow rad="101600">
                            <a:srgbClr val="FFFFFF">
                              <a:alpha val="60000"/>
                            </a:srgbClr>
                          </a:glow>
                        </a:effectLst>
                        <a:latin typeface="Traditional Arabic" pitchFamily="2" charset="-78"/>
                        <a:ea typeface="Times New Roman"/>
                        <a:cs typeface="Traditional Arabic" pitchFamily="2" charset="-78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82SBCBCAMQNP5UCABBPF2KCA6L8TX6CACX7V5TCADPTIWGCA5WQHUICA3MUSC4CANF8N3SCAN71YG9CAWESM3RCA0PSJBKCA34HBSCCARQIJLFCARXDSU5CAIRV3P1CAQ9WNTQCA5V4SSICAS4LHWMCAEEZEF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0" y="1357298"/>
            <a:ext cx="8929718" cy="5500702"/>
          </a:xfrm>
        </p:spPr>
        <p:txBody>
          <a:bodyPr>
            <a:normAutofit lnSpcReduction="10000"/>
          </a:bodyPr>
          <a:lstStyle/>
          <a:p>
            <a:pPr marL="594360" indent="-457200" algn="just" rtl="1">
              <a:buClr>
                <a:srgbClr val="FF99FF"/>
              </a:buClr>
              <a:buFont typeface="Wingdings" pitchFamily="2" charset="2"/>
              <a:buChar char="q"/>
            </a:pPr>
            <a:r>
              <a:rPr lang="ar-SA" sz="2400" b="1" dirty="0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هذه </a:t>
            </a:r>
            <a:r>
              <a:rPr lang="ar-SA" sz="2400" b="1" dirty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الاختبارات خاصة بالكشف عن المركبات </a:t>
            </a:r>
            <a:r>
              <a:rPr lang="ar-SA" sz="2400" b="1" dirty="0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الكيميائية. </a:t>
            </a:r>
          </a:p>
          <a:p>
            <a:pPr marL="594360" indent="-457200" algn="just" rtl="1">
              <a:buClr>
                <a:srgbClr val="FF99FF"/>
              </a:buClr>
              <a:buFont typeface="Wingdings" pitchFamily="2" charset="2"/>
              <a:buChar char="q"/>
            </a:pPr>
            <a:r>
              <a:rPr lang="ar-SA" sz="2400" b="1" dirty="0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هذه الطريقة </a:t>
            </a:r>
            <a:r>
              <a:rPr lang="ar-SA" sz="2400" b="1" dirty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دقيقة ونموذجية ومبسطة تعتمد على الفحص </a:t>
            </a:r>
            <a:r>
              <a:rPr lang="ar-SA" sz="2400" b="1" dirty="0" err="1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المجهري</a:t>
            </a:r>
            <a:r>
              <a:rPr lang="ar-SA" sz="2400" b="1" dirty="0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. </a:t>
            </a:r>
          </a:p>
          <a:p>
            <a:pPr marL="594360" indent="-457200" algn="just" rtl="1">
              <a:buClr>
                <a:srgbClr val="FF99FF"/>
              </a:buClr>
              <a:buFont typeface="Wingdings" pitchFamily="2" charset="2"/>
              <a:buChar char="q"/>
            </a:pPr>
            <a:r>
              <a:rPr lang="ar-SA" sz="2400" b="1" dirty="0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تعطي </a:t>
            </a:r>
            <a:r>
              <a:rPr lang="ar-SA" sz="2400" b="1" dirty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نتائج على درجة عالية من الدقة</a:t>
            </a:r>
            <a:r>
              <a:rPr lang="ar-SA" sz="2400" b="1" dirty="0" smtClean="0">
                <a:effectLst>
                  <a:glow rad="101600">
                    <a:srgbClr val="CC3399">
                      <a:alpha val="60000"/>
                    </a:srgbClr>
                  </a:glow>
                </a:effectLst>
                <a:cs typeface="Farsi Simple Bold" pitchFamily="2" charset="-78"/>
              </a:rPr>
              <a:t>.</a:t>
            </a:r>
          </a:p>
          <a:p>
            <a:pPr algn="just" rtl="1">
              <a:buNone/>
            </a:pPr>
            <a:r>
              <a:rPr lang="ar-SA" sz="2400" b="1" dirty="0">
                <a:solidFill>
                  <a:srgbClr val="FFC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خطوات العمل:</a:t>
            </a:r>
            <a:endParaRPr lang="en-US" sz="2400" dirty="0">
              <a:solidFill>
                <a:srgbClr val="FFC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lvl="0" algn="just" rtl="1">
              <a:buNone/>
            </a:pPr>
            <a:r>
              <a:rPr lang="ar-SA" sz="2400" b="1" dirty="0" smtClean="0">
                <a:cs typeface="Farsi Simple Bold" pitchFamily="2" charset="-78"/>
              </a:rPr>
              <a:t>1-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الحصول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على جزء صغير من الجسد </a:t>
            </a:r>
            <a:r>
              <a:rPr lang="ar-SA" sz="2400" b="1" dirty="0" err="1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الاشني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, ويفتت فوق سطح شريحة زجاجية .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lvl="0" algn="just" rtl="1">
              <a:buNone/>
            </a:pPr>
            <a:r>
              <a:rPr lang="ar-SA" sz="2400" b="1" dirty="0" smtClean="0">
                <a:cs typeface="Farsi Simple Bold" pitchFamily="2" charset="-78"/>
              </a:rPr>
              <a:t>2-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توضع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علية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بضع قطرات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من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الأسيتون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أو أي مذيب عضوي . 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lvl="0" algn="just" rtl="1">
              <a:buNone/>
            </a:pPr>
            <a:r>
              <a:rPr lang="ar-SA" sz="2400" b="1" dirty="0" smtClean="0">
                <a:cs typeface="Farsi Simple Bold" pitchFamily="2" charset="-78"/>
              </a:rPr>
              <a:t>3-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بعد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تبخر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الأسيتون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تظهر حلقة بيضاء مصفرة حول النسيج.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lvl="0" algn="just" rtl="1">
              <a:buNone/>
            </a:pPr>
            <a:r>
              <a:rPr lang="ar-SA" sz="2400" b="1" dirty="0" smtClean="0">
                <a:cs typeface="Farsi Simple Bold" pitchFamily="2" charset="-78"/>
              </a:rPr>
              <a:t>4-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تبعد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بقايا النسيج من الشريحة ثم توضع نقطة من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الكاشف</a:t>
            </a:r>
          </a:p>
          <a:p>
            <a:pPr lvl="0" algn="just" rtl="1">
              <a:buNone/>
            </a:pPr>
            <a:endParaRPr lang="ar-SA" sz="2400" b="1" dirty="0" smtClean="0">
              <a:cs typeface="Farsi Simple Bold" pitchFamily="2" charset="-78"/>
            </a:endParaRPr>
          </a:p>
          <a:p>
            <a:pPr lvl="0" algn="just" rtl="1">
              <a:buNone/>
            </a:pPr>
            <a:endParaRPr lang="ar-SA" sz="2400" b="1" dirty="0" smtClean="0">
              <a:cs typeface="Farsi Simple Bold" pitchFamily="2" charset="-78"/>
            </a:endParaRPr>
          </a:p>
          <a:p>
            <a:pPr lvl="0" algn="just" rtl="1">
              <a:buNone/>
            </a:pPr>
            <a:endParaRPr lang="en-US" sz="2400" dirty="0">
              <a:cs typeface="Farsi Simple Bold" pitchFamily="2" charset="-78"/>
            </a:endParaRPr>
          </a:p>
          <a:p>
            <a:pPr lvl="0" algn="just" rtl="1">
              <a:buNone/>
            </a:pPr>
            <a:r>
              <a:rPr lang="ar-SA" sz="2400" b="1" dirty="0" smtClean="0">
                <a:cs typeface="Farsi Simple Bold" pitchFamily="2" charset="-78"/>
              </a:rPr>
              <a:t>5-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تسخن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الشريحة برفق حتى يتطاير بقايا </a:t>
            </a:r>
            <a:r>
              <a:rPr lang="ar-SA" sz="2400" b="1" dirty="0" err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الاسيتون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. 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algn="just" rtl="1">
              <a:buNone/>
            </a:pPr>
            <a:r>
              <a:rPr lang="ar-SA" sz="2400" b="1" dirty="0" smtClean="0">
                <a:cs typeface="Farsi Simple Bold" pitchFamily="2" charset="-78"/>
              </a:rPr>
              <a:t>6- </a:t>
            </a: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تترك </a:t>
            </a:r>
            <a:r>
              <a:rPr lang="ar-SA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الشريحة تبرد وتفحص تحت المجهر وتدون النتيجة</a:t>
            </a: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algn="just" rtl="1">
              <a:buNone/>
            </a:pPr>
            <a:endParaRPr lang="en-US" sz="2800" dirty="0">
              <a:cs typeface="Farsi Simple Bold" pitchFamily="2" charset="-78"/>
            </a:endParaRPr>
          </a:p>
          <a:p>
            <a:pPr algn="just" rtl="1">
              <a:buNone/>
            </a:pPr>
            <a:endParaRPr lang="en-US" dirty="0">
              <a:cs typeface="Farsi Simple Bold" pitchFamily="2" charset="-78"/>
            </a:endParaRPr>
          </a:p>
        </p:txBody>
      </p:sp>
      <p:sp>
        <p:nvSpPr>
          <p:cNvPr id="6" name="مخطط انسيابي: محطة طرفية 5"/>
          <p:cNvSpPr/>
          <p:nvPr/>
        </p:nvSpPr>
        <p:spPr>
          <a:xfrm>
            <a:off x="571472" y="214290"/>
            <a:ext cx="8072494" cy="857256"/>
          </a:xfrm>
          <a:prstGeom prst="flowChartTermina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cs typeface="Farsi Simple Bold" pitchFamily="2" charset="-78"/>
              </a:rPr>
              <a:t>ب - </a:t>
            </a:r>
            <a:r>
              <a:rPr lang="ar-SA" sz="4000" b="1" dirty="0" err="1" smtClean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cs typeface="Farsi Simple Bold" pitchFamily="2" charset="-78"/>
              </a:rPr>
              <a:t>إختبار</a:t>
            </a:r>
            <a:r>
              <a:rPr lang="ar-SA" sz="4000" b="1" dirty="0" smtClean="0">
                <a:solidFill>
                  <a:srgbClr val="FFFF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cs typeface="Farsi Simple Bold" pitchFamily="2" charset="-78"/>
              </a:rPr>
              <a:t> الكشف عن البلورات الدقيقة</a:t>
            </a:r>
            <a:endParaRPr lang="en-US" sz="4000" dirty="0">
              <a:solidFill>
                <a:srgbClr val="FFFF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071670" y="4643446"/>
            <a:ext cx="5000660" cy="107157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>
            <a:sp3d extrusionH="57150">
              <a:bevelT w="38100" h="38100" prst="angle"/>
            </a:sp3d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- G.E: glycerin – acetic acid  (3:1)</a:t>
            </a:r>
          </a:p>
          <a:p>
            <a:pPr algn="l"/>
            <a:r>
              <a:rPr lang="en-US" b="1" dirty="0" smtClean="0">
                <a:solidFill>
                  <a:schemeClr val="bg1"/>
                </a:solidFill>
              </a:rPr>
              <a:t>- G.A.W: glycerin </a:t>
            </a:r>
            <a:r>
              <a:rPr lang="en-US" b="1" dirty="0" err="1" smtClean="0">
                <a:solidFill>
                  <a:schemeClr val="bg1"/>
                </a:solidFill>
              </a:rPr>
              <a:t>alchol</a:t>
            </a:r>
            <a:r>
              <a:rPr lang="en-US" b="1" dirty="0" smtClean="0">
                <a:solidFill>
                  <a:schemeClr val="bg1"/>
                </a:solidFill>
              </a:rPr>
              <a:t>- water (1:1:1)  </a:t>
            </a:r>
          </a:p>
          <a:p>
            <a:pPr algn="l"/>
            <a:r>
              <a:rPr lang="en-US" b="1" dirty="0" smtClean="0">
                <a:solidFill>
                  <a:schemeClr val="bg1"/>
                </a:solidFill>
              </a:rPr>
              <a:t>- G.A.OT: glycerin –</a:t>
            </a:r>
            <a:r>
              <a:rPr lang="en-US" b="1" dirty="0" err="1" smtClean="0">
                <a:solidFill>
                  <a:schemeClr val="bg1"/>
                </a:solidFill>
              </a:rPr>
              <a:t>alchol-otalwidin</a:t>
            </a:r>
            <a:r>
              <a:rPr lang="en-US" b="1" dirty="0" smtClean="0">
                <a:solidFill>
                  <a:schemeClr val="bg1"/>
                </a:solidFill>
              </a:rPr>
              <a:t>  (2:2:1)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أصل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497</TotalTime>
  <Words>561</Words>
  <Application>Microsoft Office PowerPoint</Application>
  <PresentationFormat>عرض على الشاشة (3:4)‏</PresentationFormat>
  <Paragraphs>65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ذروة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win7</dc:creator>
  <cp:lastModifiedBy>user</cp:lastModifiedBy>
  <cp:revision>36</cp:revision>
  <dcterms:created xsi:type="dcterms:W3CDTF">2014-02-23T17:08:08Z</dcterms:created>
  <dcterms:modified xsi:type="dcterms:W3CDTF">2014-02-27T11:00:05Z</dcterms:modified>
</cp:coreProperties>
</file>