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83" r:id="rId2"/>
    <p:sldId id="258" r:id="rId3"/>
    <p:sldId id="259" r:id="rId4"/>
    <p:sldId id="260" r:id="rId5"/>
    <p:sldId id="261" r:id="rId6"/>
    <p:sldId id="284" r:id="rId7"/>
    <p:sldId id="285" r:id="rId8"/>
    <p:sldId id="272" r:id="rId9"/>
    <p:sldId id="298" r:id="rId10"/>
    <p:sldId id="297" r:id="rId11"/>
    <p:sldId id="301" r:id="rId12"/>
    <p:sldId id="286" r:id="rId13"/>
    <p:sldId id="287" r:id="rId14"/>
    <p:sldId id="288" r:id="rId15"/>
    <p:sldId id="304" r:id="rId16"/>
    <p:sldId id="292" r:id="rId17"/>
    <p:sldId id="293" r:id="rId18"/>
    <p:sldId id="302" r:id="rId19"/>
    <p:sldId id="303" r:id="rId20"/>
    <p:sldId id="278" r:id="rId21"/>
  </p:sldIdLst>
  <p:sldSz cx="9144000" cy="5143500" type="screen16x9"/>
  <p:notesSz cx="6858000" cy="9144000"/>
  <p:embeddedFontLst>
    <p:embeddedFont>
      <p:font typeface="Amatic SC" pitchFamily="2" charset="-79"/>
      <p:regular r:id="rId23"/>
      <p:bold r:id="rId24"/>
    </p:embeddedFont>
    <p:embeddedFont>
      <p:font typeface="Cambria Math" panose="02040503050406030204" pitchFamily="18" charset="0"/>
      <p:regular r:id="rId25"/>
    </p:embeddedFont>
    <p:embeddedFont>
      <p:font typeface="Quicksand" pitchFamily="2" charset="77"/>
      <p:regular r:id="rId26"/>
      <p:bold r:id="rId27"/>
    </p:embeddedFont>
    <p:embeddedFont>
      <p:font typeface="Short Stack" panose="02010500040000000007" pitchFamily="2" charset="77"/>
      <p:regular r:id="rId28"/>
    </p:embeddedFont>
    <p:embeddedFont>
      <p:font typeface="STIXGeneral-Italic" pitchFamily="2" charset="2"/>
      <p:italic r:id="rId29"/>
    </p:embeddedFont>
    <p:embeddedFont>
      <p:font typeface="STIXGeneral-Regular" pitchFamily="2" charset="2"/>
      <p:regular r:id="rId30"/>
    </p:embeddedFont>
    <p:embeddedFont>
      <p:font typeface="STIXVariants" pitchFamily="2" charset="2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6BC"/>
    <a:srgbClr val="DE58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9382FF-A9EE-479E-84C2-D4933C56DE1E}">
  <a:tblStyle styleId="{1F9382FF-A9EE-479E-84C2-D4933C56D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/>
    <p:restoredTop sz="86399"/>
  </p:normalViewPr>
  <p:slideViewPr>
    <p:cSldViewPr snapToGrid="0" snapToObjects="1">
      <p:cViewPr varScale="1">
        <p:scale>
          <a:sx n="124" d="100"/>
          <a:sy n="124" d="100"/>
        </p:scale>
        <p:origin x="192" y="232"/>
      </p:cViewPr>
      <p:guideLst/>
    </p:cSldViewPr>
  </p:slideViewPr>
  <p:outlineViewPr>
    <p:cViewPr>
      <p:scale>
        <a:sx n="33" d="100"/>
        <a:sy n="33" d="100"/>
      </p:scale>
      <p:origin x="0" y="-57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3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861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108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195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392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115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165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59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951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976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86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599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312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8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4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77" name="Google Shape;177;p4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0" name="Google Shape;180;p4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97" name="Google Shape;197;p4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98" name="Google Shape;198;p4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0" name="Google Shape;200;p4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02" name="Google Shape;202;p4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1" name="Google Shape;211;p4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26" name="Google Shape;226;p4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227" name="Google Shape;227;p4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29" name="Google Shape;229;p4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31" name="Google Shape;231;p4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232" name="Google Shape;232;p4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35" name="Google Shape;235;p4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38" name="Google Shape;238;p4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239" name="Google Shape;239;p4"/>
          <p:cNvSpPr txBox="1">
            <a:spLocks noGrp="1"/>
          </p:cNvSpPr>
          <p:nvPr>
            <p:ph type="body" idx="1"/>
          </p:nvPr>
        </p:nvSpPr>
        <p:spPr>
          <a:xfrm>
            <a:off x="2052200" y="1253925"/>
            <a:ext cx="5039700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✘"/>
              <a:defRPr sz="3600" b="1">
                <a:latin typeface="Amatic SC"/>
                <a:ea typeface="Amatic SC"/>
                <a:cs typeface="Amatic SC"/>
                <a:sym typeface="Amatic SC"/>
              </a:defRPr>
            </a:lvl1pPr>
            <a:lvl2pPr marL="914400" lvl="1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2pPr>
            <a:lvl3pPr marL="1371600" lvl="2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3pPr>
            <a:lvl4pPr marL="1828800" lvl="3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4pPr>
            <a:lvl5pPr marL="2286000" lvl="4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5pPr>
            <a:lvl6pPr marL="2743200" lvl="5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6pPr>
            <a:lvl7pPr marL="3200400" lvl="6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7pPr>
            <a:lvl8pPr marL="3657600" lvl="7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8pPr>
            <a:lvl9pPr marL="4114800" lvl="8" indent="-45720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matic SC"/>
              <a:buChar char="✗"/>
              <a:defRPr sz="3600" b="1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0" name="Google Shape;240;p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8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438" name="Google Shape;438;p8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58" name="Google Shape;458;p8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459" name="Google Shape;459;p8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1" name="Google Shape;461;p8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63" name="Google Shape;463;p8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464" name="Google Shape;464;p8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65" name="Google Shape;465;p8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66" name="Google Shape;466;p8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86" name="Google Shape;486;p8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487" name="Google Shape;487;p8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88" name="Google Shape;488;p8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89" name="Google Shape;489;p8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95" name="Google Shape;495;p8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6" name="Google Shape;496;p8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8" r:id="rId6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2118511" y="1197864"/>
            <a:ext cx="5371200" cy="247903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4000" dirty="0">
                <a:solidFill>
                  <a:srgbClr val="FF3B83"/>
                </a:solidFill>
              </a:rPr>
              <a:t>Hello!</a:t>
            </a:r>
            <a:br>
              <a:rPr lang="en-US" sz="4000" dirty="0">
                <a:solidFill>
                  <a:srgbClr val="FF3B83"/>
                </a:solidFill>
              </a:rPr>
            </a:br>
            <a:br>
              <a:rPr lang="en-US" sz="4000" dirty="0">
                <a:solidFill>
                  <a:srgbClr val="FF3B83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CHAPTER#1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Survival model part(1): </a:t>
            </a:r>
            <a:br>
              <a:rPr lang="en-US" sz="3200" dirty="0"/>
            </a:br>
            <a:r>
              <a:rPr lang="en-US" sz="2400" dirty="0"/>
              <a:t>probability functions</a:t>
            </a:r>
            <a:br>
              <a:rPr lang="en-US" sz="2400" dirty="0"/>
            </a:br>
            <a:endParaRPr sz="2400" dirty="0"/>
          </a:p>
        </p:txBody>
      </p:sp>
      <p:pic>
        <p:nvPicPr>
          <p:cNvPr id="4" name="صورة 8">
            <a:extLst>
              <a:ext uri="{FF2B5EF4-FFF2-40B4-BE49-F238E27FC236}">
                <a16:creationId xmlns:a16="http://schemas.microsoft.com/office/drawing/2014/main" id="{E828104A-64FD-5E41-AC2C-4CD914B30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BC1576-836D-1A4E-A451-96E7F5F3E8F9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020855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B5147-9D43-B645-8579-2C5E7BB6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954" y="635255"/>
            <a:ext cx="4440040" cy="774700"/>
          </a:xfrm>
          <a:prstGeom prst="rect">
            <a:avLst/>
          </a:prstGeom>
        </p:spPr>
      </p:pic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566902" y="50504"/>
            <a:ext cx="8010144" cy="5040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Curtate Future</a:t>
            </a:r>
            <a:r>
              <a:rPr lang="en" dirty="0">
                <a:solidFill>
                  <a:srgbClr val="FF0000"/>
                </a:solidFill>
              </a:rPr>
              <a:t> life time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Observe:</a:t>
            </a:r>
          </a:p>
          <a:p>
            <a:pPr marL="0" indent="0" algn="l">
              <a:buNone/>
            </a:pPr>
            <a:endParaRPr lang="en-US" sz="2000" dirty="0"/>
          </a:p>
          <a:p>
            <a:pPr algn="l"/>
            <a:r>
              <a:rPr lang="en-US" sz="2400" dirty="0"/>
              <a:t>If a life aged x dies within the first year, how many future years has that life completed? 0. Thus, Kx=0.</a:t>
            </a:r>
          </a:p>
          <a:p>
            <a:pPr algn="l"/>
            <a:r>
              <a:rPr lang="en-US" sz="2400" dirty="0"/>
              <a:t>If a life aged x survives one year and then dies within the following one year, how many future years has that life completed? 1. Thus, Kx=1</a:t>
            </a:r>
          </a:p>
          <a:p>
            <a:pPr algn="l"/>
            <a:r>
              <a:rPr lang="en-US" sz="2400" dirty="0"/>
              <a:t>If a life aged x survives k years, becomes age x+k, and then dies within the following one year, how many future years has that life completed? k. Thus, Kx=k</a:t>
            </a:r>
            <a:endParaRPr lang="en-US" sz="2400" b="0" dirty="0">
              <a:solidFill>
                <a:schemeClr val="tx2">
                  <a:lumMod val="25000"/>
                </a:schemeClr>
              </a:solidFill>
              <a:latin typeface="STIXGeneral-Regular" pitchFamily="2" charset="2"/>
            </a:endParaRPr>
          </a:p>
          <a:p>
            <a:pPr marL="0" lvl="0" indent="0">
              <a:buNone/>
            </a:pP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681BF38-6095-4149-B50B-4CAF30FFC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35683F-0FF6-184A-AA91-760E98C6189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756311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566901" y="677227"/>
            <a:ext cx="8010144" cy="504027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Curtate Future</a:t>
            </a:r>
            <a:r>
              <a:rPr lang="en" dirty="0">
                <a:solidFill>
                  <a:srgbClr val="FF0000"/>
                </a:solidFill>
              </a:rPr>
              <a:t> life time</a:t>
            </a:r>
          </a:p>
          <a:p>
            <a:pPr marL="0" indent="0">
              <a:buNone/>
            </a:pPr>
            <a:endParaRPr lang="en-US" sz="1800" dirty="0">
              <a:solidFill>
                <a:schemeClr val="tx2">
                  <a:lumMod val="25000"/>
                </a:schemeClr>
              </a:solidFill>
              <a:latin typeface="STIXGeneral-Regular" pitchFamily="2" charset="2"/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Pr[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Kx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=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]=</a:t>
            </a:r>
            <a:r>
              <a:rPr lang="en-US" sz="1800" dirty="0">
                <a:latin typeface="TimesNewRoman"/>
              </a:rPr>
              <a:t> </a:t>
            </a:r>
            <a:r>
              <a:rPr lang="en-US" sz="1600" dirty="0">
                <a:latin typeface="TimesNewRoman"/>
              </a:rPr>
              <a:t>Pr(k </a:t>
            </a:r>
            <a:r>
              <a:rPr lang="en-US" sz="1600" dirty="0">
                <a:latin typeface="SymbolMT"/>
              </a:rPr>
              <a:t>≤</a:t>
            </a:r>
            <a:r>
              <a:rPr lang="en-US" sz="1600" dirty="0">
                <a:latin typeface="TimesNewRoman,Italic"/>
              </a:rPr>
              <a:t>Tx </a:t>
            </a:r>
            <a:r>
              <a:rPr lang="en-US" sz="1600" dirty="0">
                <a:latin typeface="SymbolMT"/>
              </a:rPr>
              <a:t>&lt; </a:t>
            </a:r>
            <a:r>
              <a:rPr lang="en-US" sz="1600" dirty="0">
                <a:latin typeface="TimesNewRoman"/>
              </a:rPr>
              <a:t>k+1) 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=kPx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⋅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qx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+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=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k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Variants" pitchFamily="2" charset="2"/>
              </a:rPr>
              <a:t>|</a:t>
            </a:r>
            <a:r>
              <a:rPr lang="en-US" sz="18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qx</a:t>
            </a:r>
          </a:p>
          <a:p>
            <a:pPr marL="0" lvl="0" indent="0">
              <a:buNone/>
            </a:pPr>
            <a:endParaRPr lang="en" dirty="0">
              <a:solidFill>
                <a:srgbClr val="FF0000"/>
              </a:solidFill>
            </a:endParaRPr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681BF38-6095-4149-B50B-4CAF30FFC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35683F-0FF6-184A-AA91-760E98C6189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1685644-EFB0-C54A-98DB-47EBD1ACA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17" y="2037890"/>
            <a:ext cx="7643973" cy="23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2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260279" y="11158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l"/>
            <a:r>
              <a:rPr lang="en-US" sz="4000" dirty="0">
                <a:solidFill>
                  <a:srgbClr val="DF36BC"/>
                </a:solidFill>
              </a:rPr>
              <a:t>examples</a:t>
            </a:r>
            <a:endParaRPr sz="4000" dirty="0">
              <a:solidFill>
                <a:srgbClr val="DF36B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60279" y="875777"/>
                <a:ext cx="8883720" cy="3896019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lang="en-US" sz="1800" dirty="0"/>
              </a:p>
              <a:p>
                <a:r>
                  <a:rPr lang="en-US" sz="1800" dirty="0"/>
                  <a:t>You are given a survival function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(x)=1−0.01x for 0&lt;x≤100.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Determine the median future lifetime of a life aged 10. </a:t>
                </a:r>
                <a:r>
                  <a:rPr lang="en-US" sz="1600" b="1" dirty="0"/>
                  <a:t>(Note: the 100pth percentile of the future lifetime of a life aged x is the value </a:t>
                </a:r>
                <a:r>
                  <a:rPr lang="el-GR" sz="1600" b="1" dirty="0"/>
                  <a:t>π</a:t>
                </a:r>
                <a:r>
                  <a:rPr lang="en-US" sz="1600" b="1" dirty="0"/>
                  <a:t>p such that Pr[Tx≤</a:t>
                </a:r>
                <a:r>
                  <a:rPr lang="el-GR" sz="1600" b="1" dirty="0"/>
                  <a:t>π</a:t>
                </a:r>
                <a:r>
                  <a:rPr lang="en-US" sz="1600" b="1" dirty="0"/>
                  <a:t>p]=p.)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A </a:t>
                </a:r>
                <a:r>
                  <a:rPr lang="en-US" sz="1800" dirty="0"/>
                  <a:t>40 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B </a:t>
                </a:r>
                <a:r>
                  <a:rPr lang="en-US" sz="1800" dirty="0"/>
                  <a:t>45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C </a:t>
                </a:r>
                <a:r>
                  <a:rPr lang="en-US" sz="1800" dirty="0"/>
                  <a:t>50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D </a:t>
                </a:r>
                <a:r>
                  <a:rPr lang="en-US" sz="1800" dirty="0"/>
                  <a:t>55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E </a:t>
                </a:r>
                <a:r>
                  <a:rPr lang="en-US" sz="1800" dirty="0"/>
                  <a:t>60</a:t>
                </a:r>
                <a:br>
                  <a:rPr lang="en-US" sz="1800" dirty="0"/>
                </a:br>
                <a:endParaRPr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0279" y="875777"/>
                <a:ext cx="8883720" cy="3896019"/>
              </a:xfrm>
              <a:prstGeom prst="rect">
                <a:avLst/>
              </a:prstGeom>
              <a:blipFill>
                <a:blip r:embed="rId3"/>
                <a:stretch>
                  <a:fillRect l="-285" r="-1284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8044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38873" y="400773"/>
                <a:ext cx="7087200" cy="4341953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lang="en-US" sz="1800" dirty="0"/>
              </a:p>
              <a:p>
                <a:r>
                  <a:rPr lang="en-US" sz="1800" dirty="0"/>
                  <a:t>Which of the following can serve as survival functions for x≥0?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I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(x)= exp(x)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II.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(x)=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800" dirty="0"/>
              </a:p>
              <a:p>
                <a:pPr marL="114300" indent="0">
                  <a:buNone/>
                </a:pPr>
                <a:r>
                  <a:rPr lang="en-US" sz="1800" dirty="0"/>
                  <a:t>III.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(x)= exp(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A </a:t>
                </a:r>
                <a:r>
                  <a:rPr lang="en-US" sz="1800" dirty="0"/>
                  <a:t>I and II only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B </a:t>
                </a:r>
                <a:r>
                  <a:rPr lang="en-US" sz="1800" dirty="0"/>
                  <a:t>I and III only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C </a:t>
                </a:r>
                <a:r>
                  <a:rPr lang="en-US" sz="1800" dirty="0"/>
                  <a:t>II and III only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D </a:t>
                </a:r>
                <a:r>
                  <a:rPr lang="en-US" sz="1800" dirty="0"/>
                  <a:t>I, II and III</a:t>
                </a:r>
              </a:p>
              <a:p>
                <a:pPr marL="114300" indent="0">
                  <a:buNone/>
                </a:pPr>
                <a:r>
                  <a:rPr lang="en-US" sz="1800" b="1" dirty="0"/>
                  <a:t>E </a:t>
                </a:r>
                <a:r>
                  <a:rPr lang="en-US" sz="1800" dirty="0"/>
                  <a:t>The correct answer is not among the other choices.</a:t>
                </a:r>
              </a:p>
              <a:p>
                <a:pPr marL="114300" indent="0">
                  <a:buNone/>
                </a:pPr>
                <a:br>
                  <a:rPr lang="en-US" sz="1800" dirty="0"/>
                </a:br>
                <a:endParaRPr sz="1800" dirty="0"/>
              </a:p>
            </p:txBody>
          </p:sp>
        </mc:Choice>
        <mc:Fallback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8873" y="400773"/>
                <a:ext cx="7087200" cy="4341953"/>
              </a:xfrm>
              <a:prstGeom prst="rect">
                <a:avLst/>
              </a:prstGeom>
              <a:blipFill>
                <a:blip r:embed="rId3"/>
                <a:stretch>
                  <a:fillRect l="-537" r="-537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341254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319526" y="228756"/>
            <a:ext cx="7580890" cy="45210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You are given the following survival function of a newborn:</a:t>
            </a:r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endParaRPr lang="en-SA" sz="1800" dirty="0"/>
          </a:p>
          <a:p>
            <a:pPr marL="114300" indent="0">
              <a:buNone/>
            </a:pPr>
            <a:endParaRPr lang="en-SA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r>
              <a:rPr lang="en-US" sz="1800" dirty="0"/>
              <a:t>Calculate the probability that (30) dies within the next 20 years.</a:t>
            </a:r>
          </a:p>
          <a:p>
            <a:pPr marL="114300" indent="0">
              <a:buNone/>
            </a:pPr>
            <a:r>
              <a:rPr lang="en-US" sz="1800" b="1" dirty="0"/>
              <a:t>A </a:t>
            </a:r>
            <a:r>
              <a:rPr lang="en-US" sz="1800" dirty="0"/>
              <a:t>0.13</a:t>
            </a:r>
          </a:p>
          <a:p>
            <a:pPr marL="114300" indent="0">
              <a:buNone/>
            </a:pPr>
            <a:r>
              <a:rPr lang="en-US" sz="1800" b="1" dirty="0"/>
              <a:t>B </a:t>
            </a:r>
            <a:r>
              <a:rPr lang="en-US" sz="1800" dirty="0"/>
              <a:t>0.15</a:t>
            </a:r>
          </a:p>
          <a:p>
            <a:pPr marL="114300" indent="0">
              <a:buNone/>
            </a:pPr>
            <a:r>
              <a:rPr lang="en-US" sz="1800" b="1" dirty="0"/>
              <a:t>C </a:t>
            </a:r>
            <a:r>
              <a:rPr lang="en-US" sz="1800" dirty="0"/>
              <a:t>0.17</a:t>
            </a:r>
          </a:p>
          <a:p>
            <a:pPr marL="114300" indent="0">
              <a:buNone/>
            </a:pPr>
            <a:r>
              <a:rPr lang="en-US" sz="1800" b="1" dirty="0"/>
              <a:t>D </a:t>
            </a:r>
            <a:r>
              <a:rPr lang="en-US" sz="1800" dirty="0"/>
              <a:t>0.19</a:t>
            </a:r>
          </a:p>
          <a:p>
            <a:pPr marL="114300" indent="0">
              <a:buNone/>
            </a:pPr>
            <a:r>
              <a:rPr lang="en-US" sz="1800" b="1" dirty="0"/>
              <a:t>E </a:t>
            </a:r>
            <a:r>
              <a:rPr lang="en-US" sz="1800" dirty="0"/>
              <a:t>0.2</a:t>
            </a:r>
          </a:p>
          <a:p>
            <a:pPr marL="114300" indent="0">
              <a:buNone/>
            </a:pPr>
            <a:endParaRPr lang="en-SA"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4" name="Picture 3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4FFB6D5C-0142-8C44-B1AB-B69B46D49D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897195"/>
            <a:ext cx="45339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76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377367" y="722351"/>
            <a:ext cx="7087200" cy="3698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You are given: </a:t>
            </a:r>
          </a:p>
          <a:p>
            <a:pPr marL="114300" indent="0">
              <a:buNone/>
            </a:pPr>
            <a:r>
              <a:rPr lang="en-US" dirty="0"/>
              <a:t>                  qx+k =0.1(k+1),            k=0,1,2,...,9. </a:t>
            </a:r>
          </a:p>
          <a:p>
            <a:pPr marL="114300" indent="0">
              <a:buNone/>
            </a:pPr>
            <a:r>
              <a:rPr lang="en-US" dirty="0"/>
              <a:t>Calculate the following: </a:t>
            </a:r>
          </a:p>
          <a:p>
            <a:pPr marL="114300" indent="0">
              <a:buNone/>
            </a:pPr>
            <a:r>
              <a:rPr lang="en-US" dirty="0"/>
              <a:t>(a) Pr(Kx = 1)</a:t>
            </a:r>
            <a:br>
              <a:rPr lang="en-US" dirty="0"/>
            </a:br>
            <a:r>
              <a:rPr lang="en-US" dirty="0"/>
              <a:t>(b) Pr(Kx ≤ 2) </a:t>
            </a:r>
          </a:p>
          <a:p>
            <a:pPr marL="11430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059434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472985" y="119475"/>
            <a:ext cx="7153197" cy="508619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US" sz="1800" dirty="0"/>
          </a:p>
          <a:p>
            <a:r>
              <a:rPr lang="en-US" sz="1800" dirty="0"/>
              <a:t>For (x): </a:t>
            </a:r>
          </a:p>
          <a:p>
            <a:pPr marL="114300" indent="0">
              <a:buNone/>
            </a:pPr>
            <a:r>
              <a:rPr lang="en-US" sz="1800" dirty="0"/>
              <a:t>(</a:t>
            </a:r>
            <a:r>
              <a:rPr lang="en-US" sz="1800" dirty="0" err="1"/>
              <a:t>i</a:t>
            </a:r>
            <a:r>
              <a:rPr lang="en-US" sz="1800" dirty="0"/>
              <a:t>)  K is the curtate future lifetime random variable. </a:t>
            </a:r>
          </a:p>
          <a:p>
            <a:pPr marL="114300" indent="0">
              <a:buNone/>
            </a:pPr>
            <a:r>
              <a:rPr lang="en-US" sz="1800" dirty="0"/>
              <a:t>(ii)  </a:t>
            </a:r>
            <a:r>
              <a:rPr lang="en-US" sz="1800" dirty="0" err="1"/>
              <a:t>qx+k</a:t>
            </a:r>
            <a:r>
              <a:rPr lang="en-US" sz="1800" dirty="0"/>
              <a:t> =0.1(k+1), k=0,1,2,...,9 </a:t>
            </a:r>
          </a:p>
          <a:p>
            <a:pPr marL="114300" indent="0">
              <a:buNone/>
            </a:pPr>
            <a:r>
              <a:rPr lang="en-US" sz="1800" dirty="0"/>
              <a:t>Calculate Var(K ∧ 3).</a:t>
            </a:r>
            <a:r>
              <a:rPr lang="en-US" sz="1600" b="1" dirty="0"/>
              <a:t>(</a:t>
            </a:r>
            <a:r>
              <a:rPr lang="en-US" sz="1800" dirty="0"/>
              <a:t> </a:t>
            </a:r>
            <a:r>
              <a:rPr lang="en-US" sz="1400" b="1" dirty="0"/>
              <a:t>Note</a:t>
            </a:r>
            <a:r>
              <a:rPr lang="en-US" sz="1400" dirty="0"/>
              <a:t>: </a:t>
            </a:r>
            <a:r>
              <a:rPr lang="en-US" sz="1400" b="1" dirty="0"/>
              <a:t>The notation ∧ means “minimum”. So here K ∧ 3 means min(K, 3). )</a:t>
            </a:r>
          </a:p>
          <a:p>
            <a:pPr marL="114300" indent="0">
              <a:buNone/>
            </a:pPr>
            <a:r>
              <a:rPr lang="en-US" sz="1800" b="1" dirty="0"/>
              <a:t>A</a:t>
            </a:r>
            <a:r>
              <a:rPr lang="en-US" sz="1800" dirty="0"/>
              <a:t> 1.1 </a:t>
            </a:r>
          </a:p>
          <a:p>
            <a:pPr marL="114300" indent="0">
              <a:buNone/>
            </a:pPr>
            <a:r>
              <a:rPr lang="en-US" sz="1800" b="1" dirty="0"/>
              <a:t>B</a:t>
            </a:r>
            <a:r>
              <a:rPr lang="en-US" sz="1800" dirty="0"/>
              <a:t> 1.2 </a:t>
            </a:r>
          </a:p>
          <a:p>
            <a:pPr marL="114300" indent="0">
              <a:buNone/>
            </a:pPr>
            <a:r>
              <a:rPr lang="en-US" sz="1800" b="1" dirty="0"/>
              <a:t>C</a:t>
            </a:r>
            <a:r>
              <a:rPr lang="en-US" sz="1800" dirty="0"/>
              <a:t> 1.3 </a:t>
            </a:r>
          </a:p>
          <a:p>
            <a:pPr marL="114300" indent="0">
              <a:buNone/>
            </a:pPr>
            <a:r>
              <a:rPr lang="en-US" sz="1800" b="1" dirty="0"/>
              <a:t>D</a:t>
            </a:r>
            <a:r>
              <a:rPr lang="en-US" sz="1800" dirty="0"/>
              <a:t> 1.4 </a:t>
            </a:r>
          </a:p>
          <a:p>
            <a:pPr marL="114300" indent="0">
              <a:buNone/>
            </a:pPr>
            <a:r>
              <a:rPr lang="en-US" sz="1800" b="1" dirty="0"/>
              <a:t>E</a:t>
            </a:r>
            <a:r>
              <a:rPr lang="en-US" sz="1800" dirty="0"/>
              <a:t> 1.5 </a:t>
            </a:r>
          </a:p>
          <a:p>
            <a:pPr marL="114300" indent="0">
              <a:buNone/>
            </a:pPr>
            <a:br>
              <a:rPr lang="en-US" dirty="0"/>
            </a:br>
            <a:endParaRPr lang="en-US" sz="1800" dirty="0"/>
          </a:p>
          <a:p>
            <a:pPr marL="114300" indent="0">
              <a:buNone/>
            </a:pPr>
            <a:br>
              <a:rPr lang="en-US" sz="1800" dirty="0"/>
            </a:br>
            <a:endParaRPr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016226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7641" y="520303"/>
                <a:ext cx="7087200" cy="3698798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r>
                  <a:rPr lang="en-US" sz="1800" dirty="0"/>
                  <a:t>Express the probabilities associated with the following events in actuarial notation. 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(a) A new  born infant dies no later than age 35.</a:t>
                </a:r>
                <a:br>
                  <a:rPr lang="en-US" sz="1800" dirty="0"/>
                </a:br>
                <a:r>
                  <a:rPr lang="en-US" sz="1800" dirty="0"/>
                  <a:t>(b) A person age 10 now survives to age 25.</a:t>
                </a:r>
                <a:br>
                  <a:rPr lang="en-US" sz="1800" dirty="0"/>
                </a:br>
                <a:r>
                  <a:rPr lang="en-US" sz="1800" dirty="0"/>
                  <a:t>(c) A person age 40 now survives to age 50 but dies before</a:t>
                </a:r>
              </a:p>
              <a:p>
                <a:pPr marL="114300" indent="0">
                  <a:buNone/>
                </a:pPr>
                <a:r>
                  <a:rPr lang="en-US" sz="1800" dirty="0"/>
                  <a:t> attaining age 55. Assuming 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(t)= = exp(−0.005t) for t ≥ 0, evaluate the probabilities. </a:t>
                </a:r>
              </a:p>
              <a:p>
                <a:endParaRPr lang="en-US" sz="1800" dirty="0"/>
              </a:p>
              <a:p>
                <a:pPr marL="114300" indent="0">
                  <a:buNone/>
                </a:pPr>
                <a:br>
                  <a:rPr lang="en-US" sz="1800" dirty="0"/>
                </a:br>
                <a:endParaRPr sz="1800" dirty="0"/>
              </a:p>
            </p:txBody>
          </p:sp>
        </mc:Choice>
        <mc:Fallback xmlns=""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7641" y="520303"/>
                <a:ext cx="7087200" cy="3698798"/>
              </a:xfrm>
              <a:prstGeom prst="rect">
                <a:avLst/>
              </a:prstGeom>
              <a:blipFill>
                <a:blip r:embed="rId3"/>
                <a:stretch>
                  <a:fillRect l="-537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3087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29" name="Google Shape;729;p18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77367" y="304546"/>
                <a:ext cx="7087200" cy="3698798"/>
              </a:xfrm>
              <a:prstGeom prst="rect">
                <a:avLst/>
              </a:prstGeom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endParaRPr lang="en-US" sz="1800" dirty="0"/>
              </a:p>
              <a:p>
                <a:r>
                  <a:rPr lang="en-US" dirty="0"/>
                  <a:t>You are given: 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(t)=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9000</m:t>
                        </m:r>
                      </m:den>
                    </m:f>
                  </m:oMath>
                </a14:m>
                <a:r>
                  <a:rPr lang="en-US" dirty="0"/>
                  <a:t> , for 0 ≤ t &lt; 30 </a:t>
                </a:r>
              </a:p>
              <a:p>
                <a:pPr marL="114300" indent="0">
                  <a:buNone/>
                </a:pPr>
                <a:r>
                  <a:rPr lang="en-US" dirty="0"/>
                  <a:t>Find an expression for </a:t>
                </a:r>
                <a:r>
                  <a:rPr lang="en-US" dirty="0">
                    <a:solidFill>
                      <a:schemeClr val="tx2">
                        <a:lumMod val="25000"/>
                      </a:schemeClr>
                    </a:solidFill>
                    <a:latin typeface="STIXGeneral-Italic" pitchFamily="2" charset="2"/>
                  </a:rPr>
                  <a:t>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/>
              </a:p>
              <a:p>
                <a:pPr marL="114300" indent="0">
                  <a:buNone/>
                </a:pPr>
                <a:br>
                  <a:rPr lang="en-US" dirty="0"/>
                </a:br>
                <a:endParaRPr dirty="0"/>
              </a:p>
            </p:txBody>
          </p:sp>
        </mc:Choice>
        <mc:Fallback>
          <p:sp>
            <p:nvSpPr>
              <p:cNvPr id="729" name="Google Shape;729;p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77367" y="304546"/>
                <a:ext cx="7087200" cy="3698798"/>
              </a:xfrm>
              <a:prstGeom prst="rect">
                <a:avLst/>
              </a:prstGeom>
              <a:blipFill>
                <a:blip r:embed="rId3"/>
                <a:stretch>
                  <a:fillRect l="-894"/>
                </a:stretch>
              </a:blipFill>
            </p:spPr>
            <p:txBody>
              <a:bodyPr/>
              <a:lstStyle/>
              <a:p>
                <a:r>
                  <a:rPr lang="en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261927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472985" y="228756"/>
            <a:ext cx="7087200" cy="42199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en-US" sz="1800" dirty="0"/>
          </a:p>
          <a:p>
            <a:r>
              <a:rPr lang="en-US" dirty="0"/>
              <a:t>You are given: </a:t>
            </a:r>
          </a:p>
          <a:p>
            <a:pPr marL="571500" lvl="1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 </a:t>
            </a:r>
            <a:r>
              <a:rPr lang="en-US" sz="1200" dirty="0"/>
              <a:t>2</a:t>
            </a:r>
            <a:r>
              <a:rPr lang="en-US" dirty="0"/>
              <a:t>p</a:t>
            </a:r>
            <a:r>
              <a:rPr lang="en-US" sz="1200" dirty="0"/>
              <a:t>x </a:t>
            </a:r>
            <a:r>
              <a:rPr lang="en-US" dirty="0"/>
              <a:t>= 0.98 </a:t>
            </a:r>
          </a:p>
          <a:p>
            <a:pPr marL="571500" lvl="1" indent="0">
              <a:buNone/>
            </a:pPr>
            <a:r>
              <a:rPr lang="en-US" dirty="0"/>
              <a:t>(ii)  p</a:t>
            </a:r>
            <a:r>
              <a:rPr lang="en-US" sz="1200" dirty="0"/>
              <a:t>x+2 </a:t>
            </a:r>
            <a:r>
              <a:rPr lang="en-US" dirty="0"/>
              <a:t>= 0.985 </a:t>
            </a:r>
          </a:p>
          <a:p>
            <a:pPr marL="571500" lvl="1" indent="0">
              <a:buNone/>
            </a:pPr>
            <a:r>
              <a:rPr lang="en-US" dirty="0"/>
              <a:t>(iii)  </a:t>
            </a:r>
            <a:r>
              <a:rPr lang="en-US" sz="1200" dirty="0"/>
              <a:t>5</a:t>
            </a:r>
            <a:r>
              <a:rPr lang="en-US" dirty="0"/>
              <a:t>q</a:t>
            </a:r>
            <a:r>
              <a:rPr lang="en-US" sz="1200" dirty="0"/>
              <a:t>x </a:t>
            </a:r>
            <a:r>
              <a:rPr lang="en-US" dirty="0"/>
              <a:t>= 0.0775 </a:t>
            </a:r>
          </a:p>
          <a:p>
            <a:pPr marL="114300" indent="0">
              <a:buNone/>
            </a:pPr>
            <a:r>
              <a:rPr lang="en-US" dirty="0"/>
              <a:t>Calculate the following: </a:t>
            </a:r>
          </a:p>
          <a:p>
            <a:pPr marL="114300" indent="0">
              <a:buNone/>
            </a:pPr>
            <a:r>
              <a:rPr lang="en-US" dirty="0"/>
              <a:t>(a) </a:t>
            </a:r>
            <a:r>
              <a:rPr lang="en-US" sz="1200" dirty="0"/>
              <a:t>3</a:t>
            </a:r>
            <a:r>
              <a:rPr lang="en-US" dirty="0"/>
              <a:t>p</a:t>
            </a:r>
            <a:r>
              <a:rPr lang="en-US" sz="1200" dirty="0"/>
              <a:t>x </a:t>
            </a:r>
            <a:endParaRPr lang="en-US" dirty="0"/>
          </a:p>
          <a:p>
            <a:pPr marL="114300" indent="0">
              <a:buNone/>
            </a:pPr>
            <a:r>
              <a:rPr lang="en-US" dirty="0"/>
              <a:t>(b) </a:t>
            </a:r>
            <a:r>
              <a:rPr lang="en-US" sz="1200" dirty="0"/>
              <a:t>2</a:t>
            </a:r>
            <a:r>
              <a:rPr lang="en-US" dirty="0"/>
              <a:t>p</a:t>
            </a:r>
            <a:r>
              <a:rPr lang="en-US" sz="1200" dirty="0"/>
              <a:t>x+3 </a:t>
            </a:r>
          </a:p>
          <a:p>
            <a:pPr marL="114300" indent="0">
              <a:buNone/>
            </a:pPr>
            <a:r>
              <a:rPr lang="en-US" dirty="0"/>
              <a:t>(c) </a:t>
            </a:r>
            <a:r>
              <a:rPr lang="en-US" sz="1200" dirty="0"/>
              <a:t>2|3</a:t>
            </a:r>
            <a:r>
              <a:rPr lang="en-US" dirty="0"/>
              <a:t>q</a:t>
            </a:r>
            <a:r>
              <a:rPr lang="en-US" sz="1200" dirty="0"/>
              <a:t>x </a:t>
            </a:r>
            <a:endParaRPr lang="en-US" dirty="0"/>
          </a:p>
          <a:p>
            <a:pPr marL="114300" indent="0">
              <a:buNone/>
            </a:pPr>
            <a:endParaRPr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757719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549475" y="404461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3"/>
                </a:solidFill>
              </a:rPr>
              <a:t>Future</a:t>
            </a:r>
            <a:r>
              <a:rPr lang="en" sz="4000" dirty="0">
                <a:solidFill>
                  <a:schemeClr val="accent3"/>
                </a:solidFill>
              </a:rPr>
              <a:t> life time notations!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275125" y="1353816"/>
            <a:ext cx="6593700" cy="33076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Let 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(x) </a:t>
            </a:r>
            <a:r>
              <a:rPr lang="en-US" sz="1800" dirty="0"/>
              <a:t>represent a life aged x. Note that x must be greater than or equal to zero, with (0) representing a newborn (i.e., a life aged 0).</a:t>
            </a:r>
          </a:p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(Tx)</a:t>
            </a:r>
            <a:r>
              <a:rPr lang="en-US" sz="1800" dirty="0"/>
              <a:t> is a continuous random variable for the future lifetime of (x).</a:t>
            </a:r>
          </a:p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Sx(t)</a:t>
            </a:r>
            <a:r>
              <a:rPr lang="en-US" sz="1800" dirty="0"/>
              <a:t>=Pr[(x)survives at least t-years]=Pr[Tx&gt;t]</a:t>
            </a:r>
          </a:p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Fx(t)</a:t>
            </a:r>
            <a:r>
              <a:rPr lang="en-US" sz="1800" dirty="0"/>
              <a:t>=Pr[(x)dies within t-years]=Pr[Tx≤t]</a:t>
            </a:r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dirty="0"/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A17CA-E2B7-7548-9A84-C13A982F316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D42A8B8A-37A4-C945-B054-E328D67DC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38" y="237900"/>
            <a:ext cx="1517818" cy="583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7DD04A-619A-7044-BC23-BD5FE4247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8" y="1347033"/>
            <a:ext cx="4590288" cy="664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F19BF4-4CC3-8B4B-B981-342FD03AA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848" y="2167579"/>
            <a:ext cx="4590289" cy="664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BC8F0A-DCF1-BD49-8548-D36CDD404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6272" y="2988125"/>
            <a:ext cx="4663440" cy="664647"/>
          </a:xfrm>
          <a:prstGeom prst="rect">
            <a:avLst/>
          </a:prstGeom>
        </p:spPr>
      </p:pic>
      <p:pic>
        <p:nvPicPr>
          <p:cNvPr id="11" name="صورة 8">
            <a:extLst>
              <a:ext uri="{FF2B5EF4-FFF2-40B4-BE49-F238E27FC236}">
                <a16:creationId xmlns:a16="http://schemas.microsoft.com/office/drawing/2014/main" id="{55FDEAB1-5BBA-6442-ACD3-07476572A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9D77256-FC85-5949-B809-EE279C4395C6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979048" y="1163383"/>
            <a:ext cx="5253856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Survival</a:t>
            </a: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 function</a:t>
            </a:r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A87A04-7CB4-BE4D-B872-019CE24C7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047" y="1843776"/>
            <a:ext cx="5253856" cy="163359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81BF38-6095-4149-B50B-4CAF30FFC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35683F-0FF6-184A-AA91-760E98C6189D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11675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0" dirty="0"/>
              <a:t>There are three properties that Sx(t) must satisfy:</a:t>
            </a:r>
            <a:endParaRPr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758600"/>
            <a:ext cx="7087200" cy="3698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600" dirty="0"/>
              <a:t>Sx(0)=1</a:t>
            </a:r>
            <a:br>
              <a:rPr lang="en-US" sz="1600" dirty="0"/>
            </a:br>
            <a:r>
              <a:rPr lang="en-US" sz="1600" dirty="0"/>
              <a:t>The probability that a life currently aged x survives 0 years to age x is 1, as that life is currently alive at age x.</a:t>
            </a:r>
          </a:p>
          <a:p>
            <a:r>
              <a:rPr lang="en-US" sz="1600" dirty="0"/>
              <a:t>Sx(∞)=0</a:t>
            </a:r>
            <a:br>
              <a:rPr lang="en-US" sz="1600" dirty="0"/>
            </a:br>
            <a:r>
              <a:rPr lang="en-US" sz="1600" dirty="0"/>
              <a:t>The probability that a life aged x survives to infinity is 0, as no one lives forever.</a:t>
            </a:r>
          </a:p>
          <a:p>
            <a:r>
              <a:rPr lang="en-US" sz="1600" dirty="0"/>
              <a:t>From Properties 1 &amp; 2, observe as t increases from 0 to ∞, Sx(t) decreases from 1 to 0. Thus, Sx(t) is a </a:t>
            </a:r>
            <a:r>
              <a:rPr lang="en-US" sz="1600" b="1" dirty="0"/>
              <a:t>non-increasing</a:t>
            </a:r>
            <a:r>
              <a:rPr lang="en-US" sz="1600" dirty="0"/>
              <a:t> function of t. This means the probability of (x) surviving a longer amount of time should never exceed the probability of (x) surviving a shorter amount of time.</a:t>
            </a:r>
          </a:p>
          <a:p>
            <a:pPr marL="114300" indent="0">
              <a:buNone/>
            </a:pPr>
            <a:br>
              <a:rPr lang="en-US" sz="1800" dirty="0"/>
            </a:br>
            <a:endParaRPr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4C4D21B5-C979-494C-86AB-B780DDEF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26AE30-CC28-8649-A9B5-D2FFE1F62F23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7"/>
          <p:cNvSpPr txBox="1">
            <a:spLocks noGrp="1"/>
          </p:cNvSpPr>
          <p:nvPr>
            <p:ph type="body" idx="1"/>
          </p:nvPr>
        </p:nvSpPr>
        <p:spPr>
          <a:xfrm>
            <a:off x="1979048" y="1163383"/>
            <a:ext cx="5253856" cy="26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</a:rPr>
              <a:t>Cumulative Distribution </a:t>
            </a:r>
            <a:r>
              <a:rPr lang="en" dirty="0">
                <a:solidFill>
                  <a:schemeClr val="accent4">
                    <a:lumMod val="75000"/>
                  </a:schemeClr>
                </a:solidFill>
              </a:rPr>
              <a:t>function </a:t>
            </a:r>
          </a:p>
          <a:p>
            <a:pPr marL="0" indent="0" algn="l">
              <a:buNone/>
            </a:pPr>
            <a:endParaRPr lang="e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23" name="Google Shape;723;p17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472592-1D24-4A4A-A903-ABCF11C16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048" y="1694117"/>
            <a:ext cx="4914900" cy="2144366"/>
          </a:xfrm>
          <a:prstGeom prst="rect">
            <a:avLst/>
          </a:prstGeom>
        </p:spPr>
      </p:pic>
      <p:pic>
        <p:nvPicPr>
          <p:cNvPr id="7" name="صورة 8">
            <a:extLst>
              <a:ext uri="{FF2B5EF4-FFF2-40B4-BE49-F238E27FC236}">
                <a16:creationId xmlns:a16="http://schemas.microsoft.com/office/drawing/2014/main" id="{4CE323AD-218B-3947-9CFD-1BBCD0F6A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E34E0D-0F72-9941-BE76-9218F4FB2D09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2848492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8"/>
          <p:cNvSpPr txBox="1">
            <a:spLocks noGrp="1"/>
          </p:cNvSpPr>
          <p:nvPr>
            <p:ph type="title"/>
          </p:nvPr>
        </p:nvSpPr>
        <p:spPr>
          <a:xfrm>
            <a:off x="1028375" y="116750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b="0" dirty="0"/>
              <a:t>There are three properties that </a:t>
            </a:r>
            <a:r>
              <a:rPr lang="en-US" b="0" dirty="0" err="1"/>
              <a:t>fx</a:t>
            </a:r>
            <a:r>
              <a:rPr lang="en-US" b="0" dirty="0"/>
              <a:t>(t) must satisfy:</a:t>
            </a:r>
            <a:endParaRPr dirty="0"/>
          </a:p>
        </p:txBody>
      </p:sp>
      <p:sp>
        <p:nvSpPr>
          <p:cNvPr id="729" name="Google Shape;729;p18"/>
          <p:cNvSpPr txBox="1">
            <a:spLocks noGrp="1"/>
          </p:cNvSpPr>
          <p:nvPr>
            <p:ph type="body" idx="1"/>
          </p:nvPr>
        </p:nvSpPr>
        <p:spPr>
          <a:xfrm>
            <a:off x="1028375" y="859001"/>
            <a:ext cx="7087200" cy="369879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Fx(0)=0</a:t>
            </a:r>
            <a:br>
              <a:rPr lang="en-US" sz="1800" dirty="0"/>
            </a:br>
            <a:r>
              <a:rPr lang="en-US" sz="1800" dirty="0"/>
              <a:t>The probability that a life currently aged xx dies within 0 years before age 0 is 0, as that life is currently alive at age x.</a:t>
            </a:r>
          </a:p>
          <a:p>
            <a:r>
              <a:rPr lang="en-US" sz="1800" dirty="0"/>
              <a:t>Fx(∞)=1</a:t>
            </a:r>
            <a:br>
              <a:rPr lang="en-US" sz="1800" dirty="0"/>
            </a:br>
            <a:r>
              <a:rPr lang="en-US" sz="1800" dirty="0"/>
              <a:t>The probability that a life aged x dies within an infinite amount of years is 1, as no one lives forever.</a:t>
            </a:r>
          </a:p>
          <a:p>
            <a:r>
              <a:rPr lang="en-US" sz="1800" dirty="0"/>
              <a:t>From Properties 1 &amp; 2, notice as t increases from 0 to ∞, Fx(t) increases from 0 to 1. Thus, Fx(t)is a </a:t>
            </a:r>
            <a:r>
              <a:rPr lang="en-US" sz="1800" b="1" dirty="0"/>
              <a:t>non-decreasing</a:t>
            </a:r>
            <a:r>
              <a:rPr lang="en-US" sz="1800" dirty="0"/>
              <a:t> function of t. This means the probability of (x) dying within a shorter amount of time should never exceed the probability of (x) dying within a longer amount of time.</a:t>
            </a:r>
          </a:p>
          <a:p>
            <a:pPr marL="114300" indent="0">
              <a:buNone/>
            </a:pPr>
            <a:br>
              <a:rPr lang="en-US" sz="1800" dirty="0"/>
            </a:br>
            <a:endParaRPr sz="1800" dirty="0"/>
          </a:p>
        </p:txBody>
      </p:sp>
      <p:sp>
        <p:nvSpPr>
          <p:cNvPr id="730" name="Google Shape;730;p18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AF0E63C6-0021-644C-A693-8C05631F98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A3C39-0EC0-D848-8FCC-53562F3B481B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1009665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9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Actuarial</a:t>
            </a:r>
            <a:r>
              <a:rPr lang="en" dirty="0"/>
              <a:t> notations</a:t>
            </a:r>
            <a:endParaRPr dirty="0"/>
          </a:p>
        </p:txBody>
      </p:sp>
      <p:sp>
        <p:nvSpPr>
          <p:cNvPr id="841" name="Google Shape;841;p29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842" name="Google Shape;842;p29"/>
          <p:cNvGrpSpPr/>
          <p:nvPr/>
        </p:nvGrpSpPr>
        <p:grpSpPr>
          <a:xfrm>
            <a:off x="5632317" y="1714626"/>
            <a:ext cx="3305700" cy="2011672"/>
            <a:chOff x="5632317" y="1189775"/>
            <a:chExt cx="3305700" cy="2328864"/>
          </a:xfrm>
        </p:grpSpPr>
        <p:sp>
          <p:nvSpPr>
            <p:cNvPr id="843" name="Google Shape;843;p29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3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4" name="Google Shape;844;p29"/>
            <p:cNvSpPr txBox="1"/>
            <p:nvPr/>
          </p:nvSpPr>
          <p:spPr>
            <a:xfrm>
              <a:off x="6167067" y="1972439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  <a:latin typeface="Gotham SSm A"/>
                </a:rPr>
                <a:t>Deferred Probability of Death</a:t>
              </a:r>
            </a:p>
            <a:p>
              <a:endParaRPr lang="en-US" sz="1200" b="1" dirty="0">
                <a:solidFill>
                  <a:schemeClr val="tx2">
                    <a:lumMod val="25000"/>
                  </a:schemeClr>
                </a:solidFill>
                <a:latin typeface="Gotham SSm A"/>
              </a:endParaRPr>
            </a:p>
            <a:p>
              <a:pPr>
                <a:lnSpc>
                  <a:spcPct val="115000"/>
                </a:lnSpc>
              </a:pPr>
              <a:r>
                <a:rPr lang="en-US" sz="1200" dirty="0">
                  <a:solidFill>
                    <a:srgbClr val="263238"/>
                  </a:solidFill>
                  <a:latin typeface="STIXGeneral-Italic" pitchFamily="2" charset="2"/>
                </a:rPr>
                <a:t>u</a:t>
              </a:r>
              <a:r>
                <a:rPr lang="en-US" sz="1200" dirty="0">
                  <a:solidFill>
                    <a:srgbClr val="263238"/>
                  </a:solidFill>
                  <a:latin typeface="STIXVariants" pitchFamily="2" charset="2"/>
                </a:rPr>
                <a:t>|</a:t>
              </a:r>
              <a:r>
                <a:rPr lang="en-US" sz="1200" dirty="0">
                  <a:solidFill>
                    <a:srgbClr val="263238"/>
                  </a:solidFill>
                  <a:latin typeface="STIXGeneral-Italic" pitchFamily="2" charset="2"/>
                </a:rPr>
                <a:t>tqx,</a:t>
              </a:r>
              <a:r>
                <a:rPr lang="en-US" sz="1200" dirty="0">
                  <a:solidFill>
                    <a:srgbClr val="263238"/>
                  </a:solidFill>
                  <a:latin typeface="Gotham SSm A"/>
                </a:rPr>
                <a:t> is the probability that a life aged </a:t>
              </a:r>
              <a:r>
                <a:rPr lang="en-US" sz="1200" dirty="0">
                  <a:solidFill>
                    <a:srgbClr val="263238"/>
                  </a:solidFill>
                  <a:latin typeface="STIXGeneral-Italic" pitchFamily="2" charset="2"/>
                </a:rPr>
                <a:t>x</a:t>
              </a:r>
              <a:r>
                <a:rPr lang="en-US" sz="1200" dirty="0">
                  <a:solidFill>
                    <a:srgbClr val="263238"/>
                  </a:solidFill>
                  <a:latin typeface="Gotham SSm A"/>
                </a:rPr>
                <a:t> survives </a:t>
              </a:r>
              <a:r>
                <a:rPr lang="en-US" sz="1200" dirty="0">
                  <a:solidFill>
                    <a:srgbClr val="263238"/>
                  </a:solidFill>
                  <a:latin typeface="STIXGeneral-Italic" pitchFamily="2" charset="2"/>
                </a:rPr>
                <a:t>u</a:t>
              </a:r>
              <a:r>
                <a:rPr lang="en-US" sz="1200" dirty="0">
                  <a:solidFill>
                    <a:srgbClr val="263238"/>
                  </a:solidFill>
                  <a:latin typeface="Gotham SSm A"/>
                </a:rPr>
                <a:t> years and then dies within the following </a:t>
              </a:r>
              <a:r>
                <a:rPr lang="en-US" sz="1200" dirty="0">
                  <a:solidFill>
                    <a:srgbClr val="263238"/>
                  </a:solidFill>
                  <a:latin typeface="STIXGeneral-Italic" pitchFamily="2" charset="2"/>
                </a:rPr>
                <a:t>t</a:t>
              </a:r>
              <a:r>
                <a:rPr lang="en-US" sz="1200" dirty="0">
                  <a:solidFill>
                    <a:srgbClr val="263238"/>
                  </a:solidFill>
                  <a:latin typeface="Gotham SSm A"/>
                </a:rPr>
                <a:t> years.</a:t>
              </a:r>
              <a:endParaRPr sz="1200" dirty="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endParaRPr>
            </a:p>
          </p:txBody>
        </p:sp>
      </p:grpSp>
      <p:grpSp>
        <p:nvGrpSpPr>
          <p:cNvPr id="845" name="Google Shape;845;p29"/>
          <p:cNvGrpSpPr/>
          <p:nvPr/>
        </p:nvGrpSpPr>
        <p:grpSpPr>
          <a:xfrm>
            <a:off x="0" y="1714811"/>
            <a:ext cx="3546900" cy="2084639"/>
            <a:chOff x="0" y="1189989"/>
            <a:chExt cx="3546900" cy="2413336"/>
          </a:xfrm>
        </p:grpSpPr>
        <p:sp>
          <p:nvSpPr>
            <p:cNvPr id="846" name="Google Shape;846;p29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1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502920" y="2057125"/>
              <a:ext cx="238863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  <a:latin typeface="Gotham SSm A"/>
                </a:rPr>
                <a:t>Probability of Survival</a:t>
              </a:r>
            </a:p>
            <a:p>
              <a:endParaRPr lang="en-US" sz="1200" b="1" dirty="0">
                <a:solidFill>
                  <a:srgbClr val="263238"/>
                </a:solidFill>
                <a:latin typeface="Gotham SSm A"/>
              </a:endParaRPr>
            </a:p>
          </p:txBody>
        </p:sp>
      </p:grpSp>
      <p:grpSp>
        <p:nvGrpSpPr>
          <p:cNvPr id="848" name="Google Shape;848;p29"/>
          <p:cNvGrpSpPr/>
          <p:nvPr/>
        </p:nvGrpSpPr>
        <p:grpSpPr>
          <a:xfrm>
            <a:off x="2944204" y="1714626"/>
            <a:ext cx="3305700" cy="2084824"/>
            <a:chOff x="2944204" y="1189775"/>
            <a:chExt cx="3305700" cy="2413550"/>
          </a:xfrm>
        </p:grpSpPr>
        <p:sp>
          <p:nvSpPr>
            <p:cNvPr id="849" name="Google Shape;849;p29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FFFFFF"/>
                  </a:solidFill>
                  <a:latin typeface="Amatic SC"/>
                  <a:ea typeface="Amatic SC"/>
                  <a:cs typeface="Amatic SC"/>
                  <a:sym typeface="Amatic SC"/>
                </a:rPr>
                <a:t>2</a:t>
              </a:r>
              <a:endParaRPr sz="2400" dirty="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  <p:sp>
          <p:nvSpPr>
            <p:cNvPr id="850" name="Google Shape;850;p29"/>
            <p:cNvSpPr txBox="1"/>
            <p:nvPr/>
          </p:nvSpPr>
          <p:spPr>
            <a:xfrm>
              <a:off x="3478950" y="2057125"/>
              <a:ext cx="2236200" cy="154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r>
                <a:rPr lang="en-US" sz="1200" b="1" dirty="0">
                  <a:solidFill>
                    <a:schemeClr val="tx2">
                      <a:lumMod val="25000"/>
                    </a:schemeClr>
                  </a:solidFill>
                </a:rPr>
                <a:t>Probability of Death</a:t>
              </a:r>
            </a:p>
            <a:p>
              <a:endParaRPr lang="en-US" sz="1200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endParaRPr>
            </a:p>
            <a:p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Italic" pitchFamily="2" charset="2"/>
                </a:rPr>
                <a:t>tqx</a:t>
              </a: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Regular" pitchFamily="2" charset="2"/>
                </a:rPr>
                <a:t>=</a:t>
              </a: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Italic" pitchFamily="2" charset="2"/>
                </a:rPr>
                <a:t>Fx</a:t>
              </a: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Regular" pitchFamily="2" charset="2"/>
                </a:rPr>
                <a:t>(</a:t>
              </a: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Italic" pitchFamily="2" charset="2"/>
                </a:rPr>
                <a:t>t</a:t>
              </a: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Regular" pitchFamily="2" charset="2"/>
                </a:rPr>
                <a:t>)</a:t>
              </a:r>
            </a:p>
            <a:p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Italic" pitchFamily="2" charset="2"/>
                </a:rPr>
                <a:t>tqx</a:t>
              </a: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Regular" pitchFamily="2" charset="2"/>
                </a:rPr>
                <a:t>=1−</a:t>
              </a:r>
              <a:r>
                <a:rPr lang="en-US" dirty="0">
                  <a:solidFill>
                    <a:schemeClr val="tx2">
                      <a:lumMod val="25000"/>
                    </a:schemeClr>
                  </a:solidFill>
                  <a:latin typeface="STIXGeneral-Italic" pitchFamily="2" charset="2"/>
                </a:rPr>
                <a:t>tPx</a:t>
              </a:r>
              <a:endParaRPr lang="en-US" b="1" dirty="0">
                <a:solidFill>
                  <a:schemeClr val="tx2">
                    <a:lumMod val="25000"/>
                  </a:schemeClr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B8B13D20-113E-154C-9716-435A2F478AB8}"/>
              </a:ext>
            </a:extLst>
          </p:cNvPr>
          <p:cNvSpPr/>
          <p:nvPr/>
        </p:nvSpPr>
        <p:spPr>
          <a:xfrm>
            <a:off x="487770" y="2845343"/>
            <a:ext cx="269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tPx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=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Sx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STIXGeneral-Italic" pitchFamily="2" charset="2"/>
              </a:rPr>
              <a:t>t</a:t>
            </a:r>
            <a:r>
              <a:rPr lang="en-US" dirty="0">
                <a:solidFill>
                  <a:schemeClr val="tx2">
                    <a:lumMod val="25000"/>
                  </a:schemeClr>
                </a:solidFill>
                <a:latin typeface="STIXGeneral-Regular" pitchFamily="2" charset="2"/>
              </a:rPr>
              <a:t>)</a:t>
            </a:r>
          </a:p>
          <a:p>
            <a:r>
              <a:rPr lang="en-US" dirty="0">
                <a:solidFill>
                  <a:srgbClr val="263238"/>
                </a:solidFill>
                <a:latin typeface="STIXGeneral-Italic" pitchFamily="2" charset="2"/>
              </a:rPr>
              <a:t>tPx</a:t>
            </a:r>
            <a:r>
              <a:rPr lang="en-US" dirty="0">
                <a:solidFill>
                  <a:srgbClr val="263238"/>
                </a:solidFill>
                <a:latin typeface="STIXGeneral-Regular" pitchFamily="2" charset="2"/>
              </a:rPr>
              <a:t>=</a:t>
            </a:r>
            <a:r>
              <a:rPr lang="en-US" dirty="0">
                <a:solidFill>
                  <a:srgbClr val="263238"/>
                </a:solidFill>
                <a:latin typeface="STIXGeneral-Italic" pitchFamily="2" charset="2"/>
              </a:rPr>
              <a:t>Px</a:t>
            </a:r>
            <a:r>
              <a:rPr lang="en-US" dirty="0">
                <a:solidFill>
                  <a:srgbClr val="263238"/>
                </a:solidFill>
                <a:latin typeface="STIXGeneral-Regular" pitchFamily="2" charset="2"/>
              </a:rPr>
              <a:t>⋅</a:t>
            </a:r>
            <a:r>
              <a:rPr lang="en-US" dirty="0">
                <a:solidFill>
                  <a:srgbClr val="263238"/>
                </a:solidFill>
                <a:latin typeface="STIXGeneral-Italic" pitchFamily="2" charset="2"/>
              </a:rPr>
              <a:t>Px</a:t>
            </a:r>
            <a:r>
              <a:rPr lang="en-US" dirty="0">
                <a:solidFill>
                  <a:srgbClr val="263238"/>
                </a:solidFill>
                <a:latin typeface="STIXGeneral-Regular" pitchFamily="2" charset="2"/>
              </a:rPr>
              <a:t>+1⋅⋯⋅</a:t>
            </a:r>
            <a:r>
              <a:rPr lang="en-US" dirty="0">
                <a:solidFill>
                  <a:srgbClr val="263238"/>
                </a:solidFill>
                <a:latin typeface="STIXGeneral-Italic" pitchFamily="2" charset="2"/>
              </a:rPr>
              <a:t>Px</a:t>
            </a:r>
            <a:r>
              <a:rPr lang="en-US" dirty="0">
                <a:solidFill>
                  <a:srgbClr val="263238"/>
                </a:solidFill>
                <a:latin typeface="STIXGeneral-Regular" pitchFamily="2" charset="2"/>
              </a:rPr>
              <a:t>+</a:t>
            </a:r>
            <a:r>
              <a:rPr lang="en-US" dirty="0">
                <a:solidFill>
                  <a:srgbClr val="263238"/>
                </a:solidFill>
                <a:latin typeface="STIXGeneral-Italic" pitchFamily="2" charset="2"/>
              </a:rPr>
              <a:t>t</a:t>
            </a:r>
            <a:r>
              <a:rPr lang="en-US" dirty="0">
                <a:solidFill>
                  <a:srgbClr val="263238"/>
                </a:solidFill>
                <a:latin typeface="STIXGeneral-Regular" pitchFamily="2" charset="2"/>
              </a:rPr>
              <a:t>−1</a:t>
            </a:r>
            <a:br>
              <a:rPr lang="en-US" dirty="0"/>
            </a:br>
            <a:endParaRPr lang="en-US" dirty="0">
              <a:solidFill>
                <a:schemeClr val="tx2">
                  <a:lumMod val="25000"/>
                </a:schemeClr>
              </a:solidFill>
              <a:latin typeface="STIXGeneral-Regular" pitchFamily="2" charset="2"/>
            </a:endParaRPr>
          </a:p>
          <a:p>
            <a:endParaRPr lang="en-SA" dirty="0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BFF8D9C4-5CAB-9542-82D4-AED8E88A7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850" y="3415600"/>
            <a:ext cx="2388630" cy="845504"/>
          </a:xfrm>
          <a:prstGeom prst="rect">
            <a:avLst/>
          </a:prstGeom>
        </p:spPr>
      </p:pic>
      <p:pic>
        <p:nvPicPr>
          <p:cNvPr id="20" name="صورة 8">
            <a:extLst>
              <a:ext uri="{FF2B5EF4-FFF2-40B4-BE49-F238E27FC236}">
                <a16:creationId xmlns:a16="http://schemas.microsoft.com/office/drawing/2014/main" id="{D23E24F4-C0B1-E147-BBDC-56C816F72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38" y="237900"/>
            <a:ext cx="1517818" cy="5830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F739C0B-E98F-A447-8F7C-11ABA42E5CA8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5"/>
          <p:cNvSpPr txBox="1">
            <a:spLocks noGrp="1"/>
          </p:cNvSpPr>
          <p:nvPr>
            <p:ph type="ctrTitle" idx="4294967295"/>
          </p:nvPr>
        </p:nvSpPr>
        <p:spPr>
          <a:xfrm>
            <a:off x="1632901" y="412291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3"/>
                </a:solidFill>
              </a:rPr>
              <a:t>Curtate Future</a:t>
            </a:r>
            <a:r>
              <a:rPr lang="en" sz="4000" dirty="0">
                <a:solidFill>
                  <a:schemeClr val="accent3"/>
                </a:solidFill>
              </a:rPr>
              <a:t> life time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709" name="Google Shape;709;p15"/>
          <p:cNvSpPr txBox="1">
            <a:spLocks noGrp="1"/>
          </p:cNvSpPr>
          <p:nvPr>
            <p:ph type="subTitle" idx="4294967295"/>
          </p:nvPr>
        </p:nvSpPr>
        <p:spPr>
          <a:xfrm>
            <a:off x="1392600" y="1402210"/>
            <a:ext cx="6593700" cy="330767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800" dirty="0"/>
              <a:t>we have discussed Tx, a continuous random variable. We now introduce Kx, a discrete random variable.</a:t>
            </a:r>
          </a:p>
          <a:p>
            <a:pPr marL="114300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Tx</a:t>
            </a:r>
            <a:r>
              <a:rPr lang="en-US" sz="1800" dirty="0"/>
              <a:t> is called the 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future lifetime </a:t>
            </a:r>
            <a:r>
              <a:rPr lang="en-US" sz="1800" dirty="0"/>
              <a:t>variable for a life aged x. </a:t>
            </a:r>
          </a:p>
          <a:p>
            <a:pPr marL="114300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Kx</a:t>
            </a:r>
            <a:r>
              <a:rPr lang="en-US" sz="1800" dirty="0"/>
              <a:t> is called the 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curtate future lifetime </a:t>
            </a:r>
            <a:r>
              <a:rPr lang="en-US" sz="1800" dirty="0"/>
              <a:t>variable for a life aged x (K stands for </a:t>
            </a:r>
            <a:r>
              <a:rPr lang="en-US" sz="1800" b="1" dirty="0"/>
              <a:t>k</a:t>
            </a:r>
            <a:r>
              <a:rPr lang="en-US" sz="1800" dirty="0"/>
              <a:t>urtate). Both Tx and Kx are important in many insurance applications. </a:t>
            </a:r>
          </a:p>
          <a:p>
            <a:pPr marL="114300" indent="0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Kx </a:t>
            </a:r>
            <a:r>
              <a:rPr lang="en-US" sz="1800" dirty="0"/>
              <a:t>is the discrete random variable for number of completed future years by a life aged x prior to death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Kx=⌊Tx⌋.</a:t>
            </a:r>
          </a:p>
          <a:p>
            <a:pPr marL="114300" indent="0">
              <a:buNone/>
            </a:pPr>
            <a:endParaRPr lang="en-US" sz="1800" dirty="0"/>
          </a:p>
          <a:p>
            <a:endParaRPr lang="en-US" sz="1800" dirty="0"/>
          </a:p>
          <a:p>
            <a:pPr marL="114300" indent="0">
              <a:buNone/>
            </a:pPr>
            <a:endParaRPr lang="en-US" sz="1800" dirty="0"/>
          </a:p>
          <a:p>
            <a:pPr marL="114300" indent="0">
              <a:buNone/>
            </a:pPr>
            <a:br>
              <a:rPr lang="en-US" sz="1800" dirty="0"/>
            </a:br>
            <a:endParaRPr sz="1800" b="1" dirty="0"/>
          </a:p>
        </p:txBody>
      </p:sp>
      <p:sp>
        <p:nvSpPr>
          <p:cNvPr id="711" name="Google Shape;711;p1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" name="صورة 8">
            <a:extLst>
              <a:ext uri="{FF2B5EF4-FFF2-40B4-BE49-F238E27FC236}">
                <a16:creationId xmlns:a16="http://schemas.microsoft.com/office/drawing/2014/main" id="{22E805B5-F80B-1C4A-B778-2017F83F7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82" y="228756"/>
            <a:ext cx="1517818" cy="5830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8C2692E-4AF0-2041-B264-1975036A61AA}"/>
              </a:ext>
            </a:extLst>
          </p:cNvPr>
          <p:cNvSpPr/>
          <p:nvPr/>
        </p:nvSpPr>
        <p:spPr>
          <a:xfrm>
            <a:off x="7560185" y="4835723"/>
            <a:ext cx="1649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29LT Bukra Light" panose="000B0903020204020204" pitchFamily="34" charset="-78"/>
                <a:cs typeface="29LT Bukra Light" panose="000B0903020204020204" pitchFamily="34" charset="-78"/>
              </a:rPr>
              <a:t>Salma Alsuwailem</a:t>
            </a:r>
          </a:p>
        </p:txBody>
      </p:sp>
    </p:spTree>
    <p:extLst>
      <p:ext uri="{BB962C8B-B14F-4D97-AF65-F5344CB8AC3E}">
        <p14:creationId xmlns:p14="http://schemas.microsoft.com/office/powerpoint/2010/main" val="4411530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1220</Words>
  <Application>Microsoft Macintosh PowerPoint</Application>
  <PresentationFormat>On-screen Show (16:9)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TimesNewRoman,Italic</vt:lpstr>
      <vt:lpstr>Quicksand</vt:lpstr>
      <vt:lpstr>Arial</vt:lpstr>
      <vt:lpstr>Gotham SSm A</vt:lpstr>
      <vt:lpstr>STIXVariants</vt:lpstr>
      <vt:lpstr>TimesNewRoman</vt:lpstr>
      <vt:lpstr>29LT Bukra Light</vt:lpstr>
      <vt:lpstr>STIXGeneral-Regular</vt:lpstr>
      <vt:lpstr>Short Stack</vt:lpstr>
      <vt:lpstr>SymbolMT</vt:lpstr>
      <vt:lpstr>STIXGeneral-Italic</vt:lpstr>
      <vt:lpstr>Cambria Math</vt:lpstr>
      <vt:lpstr>Amatic SC</vt:lpstr>
      <vt:lpstr>Knight template</vt:lpstr>
      <vt:lpstr>Hello!  CHAPTER#1 Survival model part(1):  probability functions </vt:lpstr>
      <vt:lpstr>Future life time notations!</vt:lpstr>
      <vt:lpstr>PowerPoint Presentation</vt:lpstr>
      <vt:lpstr>PowerPoint Presentation</vt:lpstr>
      <vt:lpstr>There are three properties that Sx(t) must satisfy:</vt:lpstr>
      <vt:lpstr>PowerPoint Presentation</vt:lpstr>
      <vt:lpstr>There are three properties that fx(t) must satisfy:</vt:lpstr>
      <vt:lpstr>Actuarial notations</vt:lpstr>
      <vt:lpstr>Curtate Future life time</vt:lpstr>
      <vt:lpstr>PowerPoint Presentation</vt:lpstr>
      <vt:lpstr>PowerPoint Presentation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Salma Alsuwailem</cp:lastModifiedBy>
  <cp:revision>34</cp:revision>
  <dcterms:modified xsi:type="dcterms:W3CDTF">2020-01-28T13:59:59Z</dcterms:modified>
</cp:coreProperties>
</file>