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  <p:sldMasterId id="2147483732" r:id="rId2"/>
    <p:sldMasterId id="2147483745" r:id="rId3"/>
    <p:sldMasterId id="2147483758" r:id="rId4"/>
    <p:sldMasterId id="2147483771" r:id="rId5"/>
    <p:sldMasterId id="2147483784" r:id="rId6"/>
    <p:sldMasterId id="2147483796" r:id="rId7"/>
    <p:sldMasterId id="2147483820" r:id="rId8"/>
    <p:sldMasterId id="2147483832" r:id="rId9"/>
    <p:sldMasterId id="2147483844" r:id="rId10"/>
  </p:sldMasterIdLst>
  <p:notesMasterIdLst>
    <p:notesMasterId r:id="rId39"/>
  </p:notesMasterIdLst>
  <p:sldIdLst>
    <p:sldId id="256" r:id="rId11"/>
    <p:sldId id="283" r:id="rId12"/>
    <p:sldId id="257" r:id="rId13"/>
    <p:sldId id="295" r:id="rId14"/>
    <p:sldId id="264" r:id="rId15"/>
    <p:sldId id="293" r:id="rId16"/>
    <p:sldId id="266" r:id="rId17"/>
    <p:sldId id="298" r:id="rId18"/>
    <p:sldId id="299" r:id="rId19"/>
    <p:sldId id="291" r:id="rId20"/>
    <p:sldId id="268" r:id="rId21"/>
    <p:sldId id="271" r:id="rId22"/>
    <p:sldId id="281" r:id="rId23"/>
    <p:sldId id="274" r:id="rId24"/>
    <p:sldId id="276" r:id="rId25"/>
    <p:sldId id="289" r:id="rId26"/>
    <p:sldId id="275" r:id="rId27"/>
    <p:sldId id="285" r:id="rId28"/>
    <p:sldId id="270" r:id="rId29"/>
    <p:sldId id="297" r:id="rId30"/>
    <p:sldId id="263" r:id="rId31"/>
    <p:sldId id="279" r:id="rId32"/>
    <p:sldId id="280" r:id="rId33"/>
    <p:sldId id="278" r:id="rId34"/>
    <p:sldId id="287" r:id="rId35"/>
    <p:sldId id="261" r:id="rId36"/>
    <p:sldId id="294" r:id="rId37"/>
    <p:sldId id="260" r:id="rId38"/>
  </p:sldIdLst>
  <p:sldSz cx="9144000" cy="6858000" type="screen4x3"/>
  <p:notesSz cx="6761163" cy="99425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CCFF"/>
    <a:srgbClr val="CFF3D8"/>
    <a:srgbClr val="FF3399"/>
    <a:srgbClr val="FFFFCC"/>
    <a:srgbClr val="FF99CC"/>
    <a:srgbClr val="CC0066"/>
    <a:srgbClr val="0066CC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31326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6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FDCD5F-D1D5-4002-BA5F-800B82D02AE8}" type="datetimeFigureOut">
              <a:rPr lang="ar-SA" smtClean="0"/>
              <a:t>19/01/36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31326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6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311801-B6EB-4967-A2AD-7569024BC0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091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52E5E8-B2F9-4A48-ACD5-E0C30AA29786}" type="slidenum">
              <a:rPr lang="ar-SA" altLang="ar-SA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ar-SA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A85374-DDE9-43EF-A47A-542FDD528659}" type="slidenum">
              <a:rPr lang="en-GB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ar-SA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3E227C1-7F7E-44F1-A966-08C1A0E2AD5B}" type="slidenum">
              <a:rPr lang="en-GB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519DA-19F5-4B77-A144-534DA2105B3D}" type="slidenum">
              <a:rPr lang="ar-SA" smtClean="0">
                <a:solidFill>
                  <a:prstClr val="black"/>
                </a:solidFill>
              </a:rPr>
              <a:pPr/>
              <a:t>17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ar-S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DC1076B-DCC2-47A8-97B6-4D39C8AFD10C}" type="slidenum">
              <a:rPr lang="ar-SA" altLang="ar-SA">
                <a:solidFill>
                  <a:prstClr val="black"/>
                </a:solidFill>
              </a:rPr>
              <a:pPr/>
              <a:t>19</a:t>
            </a:fld>
            <a:endParaRPr lang="en-GB" alt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ar-S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AEB025C-5EB6-48C0-84A9-9133487D095E}" type="slidenum">
              <a:rPr lang="en-GB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F6FD5-162F-4B5D-AF81-F971B5E4A367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9450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37A93-DB21-401D-B847-1FEA80EE9DDC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0431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878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0556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61416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694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3836-1B75-4139-A601-3D0EA9A956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D916-A92E-4C2F-B376-D4CF1BC0657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6789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9C732-E8E7-4CF3-A380-872B9C3DA9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6094-06EF-43A8-8818-DF128278329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4123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A1C8-884E-4682-91B3-1BB88A7E28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09A5-3070-45ED-934D-53A2AEA240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1683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775C3-B5A0-4FBB-8E98-C6FABE6500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398A-177C-4053-B927-A48D8302A71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9370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F606-0184-4986-BC7F-7BFEF18C19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AE10-34A0-4E40-AB60-3DC9150B7C9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0961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F30E-6940-4C58-A6BC-7231D2584F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8587-C9E5-4EDE-BC21-4CA7F75D89D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4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3C301-C1D6-453C-A380-D2099A6CDC1C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912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1D9D-ADE4-4A0B-8055-9F51399FF4E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569E-53B2-4799-A9CC-084038FCE2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0190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8E10-904F-4D38-85BF-8E4E12725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3E72-0CC8-445B-8B45-A69B6D31B74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9828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DC966-5CD9-42E3-9562-24732413D7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61B7-268E-47FE-856D-829AE5D934B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9646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11EF-5971-48B2-9404-527BCEC9242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1C06-5AA0-486A-BB2C-E01319555FE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387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CA5B-6E45-41EB-872B-F960BBA338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A9068-4B8C-421A-B3DF-069BFD995F5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2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05F2-EA20-4210-9FA1-9ECB59FEA67A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9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DD7E-5515-4DE1-9EF9-BD060355E71D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33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1EC60-C9F1-498A-8C5A-B72F15049BC2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47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329F5-BD76-4AE9-BB67-92C5BBD57958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4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D94F9-BC10-4ED4-B200-78D9477B7C6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41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B6F72-89E1-4032-9F67-F8353C5E74F1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74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F7BC4-5C57-4D4D-8C9E-80D458520469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9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760CB-ABA1-4DF5-881D-3FA28A699025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48882-12AC-4D97-9E07-330C0160BD51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1918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1FC2F-BD06-40D7-9D3E-97436BB2752C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38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0FCA-122E-466C-891A-D79C83D04BD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2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91A30-F6B7-4A41-A585-2A4253243482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64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4E4C72-AAEB-45E2-AB9F-9AC8640FD317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15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05F2-EA20-4210-9FA1-9ECB59FEA67A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71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DD7E-5515-4DE1-9EF9-BD060355E71D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54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1EC60-C9F1-498A-8C5A-B72F15049BC2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479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329F5-BD76-4AE9-BB67-92C5BBD57958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80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D94F9-BC10-4ED4-B200-78D9477B7C6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88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B6F72-89E1-4032-9F67-F8353C5E74F1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C63D-3BFD-4D7E-B691-89BF554872AA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1503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F7BC4-5C57-4D4D-8C9E-80D458520469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99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760CB-ABA1-4DF5-881D-3FA28A699025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05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1FC2F-BD06-40D7-9D3E-97436BB2752C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212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0FCA-122E-466C-891A-D79C83D04BD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573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91A30-F6B7-4A41-A585-2A4253243482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21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4E4C72-AAEB-45E2-AB9F-9AC8640FD317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152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251F-4BA6-4B2F-9D05-B856A841891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267"/>
      </p:ext>
    </p:extLst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AFA6-434E-4474-8962-48330778F3B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5917"/>
      </p:ext>
    </p:extLst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AE70-AA8F-479B-8A07-FD9632620296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98269"/>
      </p:ext>
    </p:extLst>
  </p:cSld>
  <p:clrMapOvr>
    <a:masterClrMapping/>
  </p:clrMapOvr>
  <p:transition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1CB4B-ECCE-490C-8497-13EB1A76E77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4370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94484-3A20-4068-9621-842AC391641E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0326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1FF4-B84B-4CE7-96F6-996B87E59BF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70537"/>
      </p:ext>
    </p:extLst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8AA3-CAE5-46FC-8ED9-621FC61E51D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8663"/>
      </p:ext>
    </p:extLst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8592C-F7D9-410E-8A36-5C0020B46015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39421"/>
      </p:ext>
    </p:extLst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9703-A417-4ECF-8064-C506890AA80C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7420"/>
      </p:ext>
    </p:extLst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74B7-4F40-4D6D-B8A4-BC3038538E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68784"/>
      </p:ext>
    </p:extLst>
  </p:cSld>
  <p:clrMapOvr>
    <a:masterClrMapping/>
  </p:clrMapOvr>
  <p:transition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A76E7-A39F-4B03-8D1D-F45A2267326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31643"/>
      </p:ext>
    </p:extLst>
  </p:cSld>
  <p:clrMapOvr>
    <a:masterClrMapping/>
  </p:clrMapOvr>
  <p:transition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3516-DEF9-4AEB-87E8-7FB1615DA2E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1693"/>
      </p:ext>
    </p:extLst>
  </p:cSld>
  <p:clrMapOvr>
    <a:masterClrMapping/>
  </p:clrMapOvr>
  <p:transition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1">
            <a:normAutofit/>
          </a:bodyPr>
          <a:lstStyle/>
          <a:p>
            <a:pPr lvl="0"/>
            <a:endParaRPr lang="ar-SA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1CC1-3C84-4ECB-9DDC-37DA0A972D1A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41194"/>
      </p:ext>
    </p:extLst>
  </p:cSld>
  <p:clrMapOvr>
    <a:masterClrMapping/>
  </p:clrMapOvr>
  <p:transition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251F-4BA6-4B2F-9D05-B856A841891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40931"/>
      </p:ext>
    </p:extLst>
  </p:cSld>
  <p:clrMapOvr>
    <a:masterClrMapping/>
  </p:clrMapOvr>
  <p:transition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AFA6-434E-4474-8962-48330778F3B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0779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B8114-BFE9-4AB8-879E-579DB2D1248A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0237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AE70-AA8F-479B-8A07-FD9632620296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52839"/>
      </p:ext>
    </p:extLst>
  </p:cSld>
  <p:clrMapOvr>
    <a:masterClrMapping/>
  </p:clrMapOvr>
  <p:transition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1CB4B-ECCE-490C-8497-13EB1A76E77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00112"/>
      </p:ext>
    </p:extLst>
  </p:cSld>
  <p:clrMapOvr>
    <a:masterClrMapping/>
  </p:clrMapOvr>
  <p:transition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1FF4-B84B-4CE7-96F6-996B87E59BF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54928"/>
      </p:ext>
    </p:extLst>
  </p:cSld>
  <p:clrMapOvr>
    <a:masterClrMapping/>
  </p:clrMapOvr>
  <p:transition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8AA3-CAE5-46FC-8ED9-621FC61E51D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23770"/>
      </p:ext>
    </p:extLst>
  </p:cSld>
  <p:clrMapOvr>
    <a:masterClrMapping/>
  </p:clrMapOvr>
  <p:transition>
    <p:fade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8592C-F7D9-410E-8A36-5C0020B46015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33543"/>
      </p:ext>
    </p:extLst>
  </p:cSld>
  <p:clrMapOvr>
    <a:masterClrMapping/>
  </p:clrMapOvr>
  <p:transition>
    <p:fade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9703-A417-4ECF-8064-C506890AA80C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49432"/>
      </p:ext>
    </p:extLst>
  </p:cSld>
  <p:clrMapOvr>
    <a:masterClrMapping/>
  </p:clrMapOvr>
  <p:transition>
    <p:fade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74B7-4F40-4D6D-B8A4-BC3038538E9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63670"/>
      </p:ext>
    </p:extLst>
  </p:cSld>
  <p:clrMapOvr>
    <a:masterClrMapping/>
  </p:clrMapOvr>
  <p:transition>
    <p:fade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A76E7-A39F-4B03-8D1D-F45A2267326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24675"/>
      </p:ext>
    </p:extLst>
  </p:cSld>
  <p:clrMapOvr>
    <a:masterClrMapping/>
  </p:clrMapOvr>
  <p:transition>
    <p:fade thruBlk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3516-DEF9-4AEB-87E8-7FB1615DA2E8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1227"/>
      </p:ext>
    </p:extLst>
  </p:cSld>
  <p:clrMapOvr>
    <a:masterClrMapping/>
  </p:clrMapOvr>
  <p:transition>
    <p:fade thruBlk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1">
            <a:normAutofit/>
          </a:bodyPr>
          <a:lstStyle/>
          <a:p>
            <a:pPr lvl="0"/>
            <a:endParaRPr lang="ar-SA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1CC1-3C84-4ECB-9DDC-37DA0A972D1A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8539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5DD0D4-C5FB-494B-8985-5B1A5BC9690B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525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909DB-64E3-4082-8D5A-A13E61C7B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A73A0-D094-4CC7-9563-18A20A89AC64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39174242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4FB7-C9E5-4C4A-B2CF-3B5AFB7723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A69BB-F526-436A-AB4B-B5B2991FE48C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17357865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C09D-4318-4933-8457-3980ADBB197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CD4A7-E32C-43B5-A0CD-D26CA97BCD69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21010923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8D4E-6423-4E89-89B5-15C7740D4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E26D-C0A4-4992-AB7B-F77F95C9B0D3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889877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54C47-6914-46E2-AF9F-5BBFF8ED57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5C66-0506-46FA-AC4C-6E1FAF068F91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4790350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A996-6283-4C57-B2BB-BE474945DE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B42B7-0A57-49C2-9D55-D72AA40ECE35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30877374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77F3-54CF-4F87-BD9B-E95E77F5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80F9-04CD-4040-A795-FB6C9788C31D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797304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2540-D78B-4EB9-874E-C60AAFF43F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C4194-EE8E-402E-A54E-97DB1D4D74C9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8655181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95C2-D56C-4169-8BC3-B7FC04B72F3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6ACD6-BA2F-4C43-91BE-E62B9C2A90A3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31804471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A71D-8261-4111-9EF9-BCD4A1089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2C1E-85B6-4841-BF14-17E6168C9ED5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416076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37DD8-81EB-49D1-B564-4D90B9571FFA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640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ABD6-CEC6-41F7-9408-AC8DE144C9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C1D5F-6E9D-4ABF-A793-8940EA1D164C}" type="slidenum">
              <a:rPr lang="ar-SA" altLang="ar-SA"/>
              <a:pPr/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9155561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2" y="2130431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812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194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4" y="4406906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084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048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181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863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858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611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3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8B3FF904-2CF3-478D-BDCC-8C589B617F4D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7236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643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1" y="274644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1" y="274644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136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326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541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0050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483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06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2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89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1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DFA06-33FE-49E0-AFAB-DEA5A59171F7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7395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363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859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912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257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759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289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9291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8143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0408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A44D49-2818-4583-B7A7-F2888BED5AB6}" type="datetimeFigureOut">
              <a:rPr lang="ar-SA" smtClean="0">
                <a:solidFill>
                  <a:srgbClr val="D2D2D2">
                    <a:shade val="50000"/>
                  </a:srgbClr>
                </a:solidFill>
              </a:rPr>
              <a:pPr/>
              <a:t>19/01/36</a:t>
            </a:fld>
            <a:endParaRPr lang="ar-SA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1D0689-8A07-40E3-98D5-514F8EE9007A}" type="slidenum">
              <a:rPr lang="ar-SA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35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  <a:endParaRPr lang="en-GB" altLang="ar-S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  <a:endParaRPr lang="en-GB" altLang="ar-S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6DD50E4F-788A-4C7F-B5A0-427C6672B7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AA7B44E5-BD9D-4A3A-A857-5F04E1ADAA1C}" type="slidenum">
              <a:rPr lang="en-GB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4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6EB72F-7BDF-4094-A6D7-C0B29AFC7E26}" type="slidenum">
              <a:rPr lang="ar-SA" alt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6EB72F-7BDF-4094-A6D7-C0B29AFC7E26}" type="slidenum">
              <a:rPr lang="ar-SA" alt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3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EEB70-478E-45AE-84B4-8C71EB016D8E}" type="slidenum">
              <a:rPr lang="ar-SA">
                <a:solidFill>
                  <a:prstClr val="black">
                    <a:tint val="75000"/>
                  </a:prstClr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6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EEB70-478E-45AE-84B4-8C71EB016D8E}" type="slidenum">
              <a:rPr lang="ar-SA">
                <a:solidFill>
                  <a:prstClr val="black">
                    <a:tint val="75000"/>
                  </a:prstClr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7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  <a:endParaRPr lang="en-GB" altLang="ar-S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  <a:endParaRPr lang="en-GB" altLang="ar-S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51BDDF0A-60A0-414E-982E-9A374B4820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11/11/2014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FB85CD4-87F2-4FD1-ABBC-7DC093A80441}" type="slidenum">
              <a:rPr lang="ar-SA" altLang="ar-SA"/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ar-SA"/>
          </a:p>
        </p:txBody>
      </p:sp>
    </p:spTree>
    <p:extLst>
      <p:ext uri="{BB962C8B-B14F-4D97-AF65-F5344CB8AC3E}">
        <p14:creationId xmlns:p14="http://schemas.microsoft.com/office/powerpoint/2010/main" val="33649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2" y="1600206"/>
            <a:ext cx="8229599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1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1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8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35E5-A3BA-486F-8FCD-20B3DE4320F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4BFC8-8FD8-4D37-9BAC-FEE2B3234505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8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19/01/36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64548"/>
              </p:ext>
            </p:extLst>
          </p:nvPr>
        </p:nvGraphicFramePr>
        <p:xfrm>
          <a:off x="-165800" y="44624"/>
          <a:ext cx="9234424" cy="7400785"/>
        </p:xfrm>
        <a:graphic>
          <a:graphicData uri="http://schemas.openxmlformats.org/drawingml/2006/table">
            <a:tbl>
              <a:tblPr rtl="1"/>
              <a:tblGrid>
                <a:gridCol w="884312"/>
                <a:gridCol w="912128"/>
                <a:gridCol w="1144920"/>
                <a:gridCol w="873264"/>
                <a:gridCol w="812304"/>
                <a:gridCol w="781456"/>
                <a:gridCol w="955374"/>
                <a:gridCol w="1005376"/>
                <a:gridCol w="1074845"/>
                <a:gridCol w="790445"/>
              </a:tblGrid>
              <a:tr h="2160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مسلم</a:t>
                      </a: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مسلم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النسائي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النسائي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أبي داود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الترمذي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النسائي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النسائي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النسائي 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ماجه</a:t>
                      </a:r>
                      <a:endParaRPr lang="en-US" sz="180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6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5939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0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ياسين بن</a:t>
                      </a:r>
                      <a:endParaRPr lang="en-US" sz="20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</a:t>
                      </a:r>
                      <a:endParaRPr lang="en-US" sz="20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إسحاق</a:t>
                      </a: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n-cs"/>
                        </a:rPr>
                        <a:t>هارون بن عبد الله </a:t>
                      </a:r>
                      <a:endParaRPr lang="en-US" sz="2000" kern="12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n-cs"/>
                        </a:rPr>
                        <a:t>أبو بكر</a:t>
                      </a:r>
                      <a:endParaRPr lang="en-US" sz="2000" kern="12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916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n-cs"/>
                        </a:rPr>
                        <a:t>أبو الطاهر </a:t>
                      </a:r>
                      <a:endParaRPr lang="en-US" sz="2000" kern="12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حرملة بن يحيى</a:t>
                      </a:r>
                      <a:endParaRPr lang="en-US" sz="20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أحمد بن عمرو بن</a:t>
                      </a:r>
                      <a:endParaRPr lang="en-US" sz="20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 جدي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n-cs"/>
                        </a:rPr>
                        <a:t>لقعنبي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معن</a:t>
                      </a: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 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معن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n-cs"/>
                        </a:rPr>
                        <a:t>علي بن حجر </a:t>
                      </a:r>
                      <a:endParaRPr lang="en-US" sz="2000" kern="12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محمد زنبور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 </a:t>
                      </a: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يحيى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140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وهب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وهب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وهب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عثمان بن 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مالك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مالك</a:t>
                      </a:r>
                      <a:endParaRPr lang="en-US" sz="200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مالك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إسماعيل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إسماعيل </a:t>
                      </a: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بن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زهير </a:t>
                      </a: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بن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9169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يونس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يونس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يونس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يونس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يزيد بن </a:t>
                      </a: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خصيفة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يزيد بن </a:t>
                      </a: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خصيفة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يزيد بن </a:t>
                      </a: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خصيفة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يزيد بن </a:t>
                      </a: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خصيفة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يزيد بن </a:t>
                      </a: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خصيفة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يزيد بن </a:t>
                      </a:r>
                      <a:r>
                        <a:rPr lang="ar-SA" sz="2000" b="1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خصيفة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01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شهاب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شهاب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شهاب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ابن شهاب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عمرو بن عبد الله بن </a:t>
                      </a: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كعب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عمرو بن عبد الله </a:t>
                      </a: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بن</a:t>
                      </a:r>
                      <a:r>
                        <a:rPr lang="ar-SA" sz="2000" b="1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 كعب 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عمرو بن عبد الله بن كعب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عمرو بن عبد الله بن كعب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عمرو بن عبد </a:t>
                      </a:r>
                      <a:r>
                        <a:rPr lang="ar-SA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الله بن </a:t>
                      </a: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كعب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عمرو بن عبد الله بن كعب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68485"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نافع بن </a:t>
                      </a:r>
                      <a:r>
                        <a:rPr lang="ar-SA" sz="2800" b="1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جبير</a:t>
                      </a:r>
                      <a:endParaRPr lang="en-US" sz="28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7421"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عثمان بن أبي </a:t>
                      </a:r>
                      <a:r>
                        <a:rPr lang="ar-SA" sz="28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العاص</a:t>
                      </a:r>
                      <a:endParaRPr lang="en-US" sz="28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72350">
                <a:tc gridSpan="10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</a:rPr>
                        <a:t>الرسول </a:t>
                      </a:r>
                      <a:r>
                        <a:rPr lang="en-US" sz="20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Andalus" pitchFamily="18" charset="-78"/>
                          <a:ea typeface="Calibri"/>
                          <a:cs typeface="+mj-cs"/>
                          <a:sym typeface="AGA Arabesque"/>
                        </a:rPr>
                        <a:t></a:t>
                      </a: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Andalus" pitchFamily="18" charset="-78"/>
                        <a:ea typeface="Calibri"/>
                        <a:cs typeface="+mj-cs"/>
                      </a:endParaRPr>
                    </a:p>
                  </a:txBody>
                  <a:tcPr marL="35817" marR="3581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1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altLang="ar-SA" smtClean="0"/>
              <a:t>تخريج الحديث </a:t>
            </a:r>
            <a:endParaRPr lang="en-US" alt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ar-SA" altLang="ar-SA" b="1" smtClean="0"/>
              <a:t>أخرجه مسلم في صحيحه كتاب اللباس </a:t>
            </a:r>
          </a:p>
          <a:p>
            <a:r>
              <a:rPr lang="ar-SA" altLang="ar-SA" b="1" smtClean="0"/>
              <a:t>باب تحريم فعل الواصلة والمستوصلة ص 1058حديث ( 5576 ) </a:t>
            </a:r>
          </a:p>
          <a:p>
            <a:r>
              <a:rPr lang="ar-SA" altLang="ar-SA" b="1" smtClean="0"/>
              <a:t>والنسائي في كتاب الزينة باب لعن المتنمصات والمتفلجات ص 2424 حديث (5255و5257 ) </a:t>
            </a:r>
          </a:p>
          <a:p>
            <a:r>
              <a:rPr lang="ar-SA" altLang="ar-SA" b="1" smtClean="0"/>
              <a:t>كلاهما من طريق الأعمش عن إبراهيم به بنحوه</a:t>
            </a:r>
            <a:endParaRPr lang="en-US" altLang="ar-SA" b="1" smtClean="0"/>
          </a:p>
        </p:txBody>
      </p:sp>
    </p:spTree>
    <p:extLst>
      <p:ext uri="{BB962C8B-B14F-4D97-AF65-F5344CB8AC3E}">
        <p14:creationId xmlns:p14="http://schemas.microsoft.com/office/powerpoint/2010/main" val="36237024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81548"/>
              </p:ext>
            </p:extLst>
          </p:nvPr>
        </p:nvGraphicFramePr>
        <p:xfrm>
          <a:off x="-23813" y="0"/>
          <a:ext cx="9275763" cy="6949418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788767"/>
                <a:gridCol w="1795472"/>
                <a:gridCol w="1729861"/>
                <a:gridCol w="3961663"/>
              </a:tblGrid>
              <a:tr h="9398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مسلم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النسائي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النسائي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الترمذي</a:t>
                      </a: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15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أحمد بن سعيد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محمد بن المثنى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15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شيبان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وهب بن جرير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محمد بن جعفر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أحمد بن منيع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158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جرير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أبي (جرير)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شعبة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عبيدة بن حميد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07206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</a:t>
                      </a:r>
                      <a:r>
                        <a:rPr kumimoji="0" lang="ar-SA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الأعمش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منصور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rgbClr val="FFFFCC"/>
                    </a:solidFill>
                  </a:tcPr>
                </a:tc>
              </a:tr>
              <a:tr h="742776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4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</a:t>
                      </a:r>
                      <a:r>
                        <a:rPr kumimoji="0" lang="ar-SA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إبراهيم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7905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              </a:t>
                      </a:r>
                      <a:r>
                        <a:rPr kumimoji="0" lang="ar-SA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علقمة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747672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            </a:t>
                      </a:r>
                      <a:r>
                        <a:rPr kumimoji="0" lang="ar-SA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عبد الله بن مسعود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28" marR="914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023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21271"/>
              </p:ext>
            </p:extLst>
          </p:nvPr>
        </p:nvGraphicFramePr>
        <p:xfrm>
          <a:off x="1" y="71415"/>
          <a:ext cx="9143999" cy="6817499"/>
        </p:xfrm>
        <a:graphic>
          <a:graphicData uri="http://schemas.openxmlformats.org/drawingml/2006/table">
            <a:tbl>
              <a:tblPr rtl="1"/>
              <a:tblGrid>
                <a:gridCol w="795867"/>
                <a:gridCol w="642164"/>
                <a:gridCol w="642164"/>
                <a:gridCol w="642164"/>
                <a:gridCol w="642164"/>
                <a:gridCol w="642164"/>
                <a:gridCol w="642164"/>
                <a:gridCol w="642164"/>
                <a:gridCol w="642164"/>
                <a:gridCol w="642164"/>
                <a:gridCol w="642164"/>
                <a:gridCol w="636853"/>
                <a:gridCol w="647475"/>
                <a:gridCol w="642164"/>
              </a:tblGrid>
              <a:tr h="5391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البخاري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مسلم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النسائي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ابن ماجه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أحمد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الدارمي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6173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معلى بن أسد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عمرو بن الناقد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محمد بن حاتم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أبو الطاهر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احمد بن عمرو بن سرح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يونس بن عبد الأعلى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الحارث بن مسكين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عمرو بن منصور النسائي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محمد بن منصور المكي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محمد بن عبد الرحمن الزهري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هشام بن عمار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يحيى بن إسحاق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مسلم بن </a:t>
                      </a: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إبراهيم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يحيى بن </a:t>
                      </a: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حسان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50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بهز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وهب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وهب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وهب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وهب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المعلى بن أسد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8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سفيان </a:t>
                      </a: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بن </a:t>
                      </a:r>
                      <a:r>
                        <a:rPr lang="ar-SA" sz="1600" b="1" dirty="0" smtClean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عيينة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ابن جريح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ابن جريح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ابن جريح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ابن جريح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سفيان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سفيان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سفيان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31849B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08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الله بن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  <a:tr h="3864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1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عباس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93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سلم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lnL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87754"/>
              </p:ext>
            </p:extLst>
          </p:nvPr>
        </p:nvGraphicFramePr>
        <p:xfrm>
          <a:off x="-108521" y="0"/>
          <a:ext cx="9288017" cy="7389605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587240"/>
                <a:gridCol w="651297"/>
                <a:gridCol w="769858"/>
                <a:gridCol w="646038"/>
                <a:gridCol w="646037"/>
                <a:gridCol w="622279"/>
                <a:gridCol w="817587"/>
                <a:gridCol w="648213"/>
                <a:gridCol w="526293"/>
                <a:gridCol w="208583"/>
                <a:gridCol w="758811"/>
                <a:gridCol w="571129"/>
                <a:gridCol w="568410"/>
                <a:gridCol w="612585"/>
                <a:gridCol w="653657"/>
              </a:tblGrid>
              <a:tr h="66698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البخاري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256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النسائي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303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مسلم260</a:t>
                      </a:r>
                      <a:endParaRPr lang="ar-SA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أحمد</a:t>
                      </a:r>
                    </a:p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241</a:t>
                      </a:r>
                      <a:endParaRPr lang="ar-SA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الدارمي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255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مسلم260</a:t>
                      </a:r>
                      <a:endParaRPr lang="ar-SA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النسائي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303</a:t>
                      </a:r>
                      <a:endParaRPr lang="ar-SA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ابن ماجه</a:t>
                      </a:r>
                    </a:p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273</a:t>
                      </a:r>
                      <a:endParaRPr lang="ar-SA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مسلم260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النسائي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303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24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عمرو بن منصور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محمد بن حاتم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grid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أبو الطاهر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يونس بن </a:t>
                      </a:r>
                      <a:r>
                        <a:rPr lang="ar-SA" sz="16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عبدالأعلى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احمد بن عمرو بن سرح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الحارث</a:t>
                      </a:r>
                      <a:r>
                        <a:rPr lang="ar-SA" sz="16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بن مسكين 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</a:tr>
              <a:tr h="109003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معلى بن أسد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المعلى بن أسد</a:t>
                      </a:r>
                      <a:endParaRPr lang="en-US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بهز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يحيى بن اسحاق</a:t>
                      </a:r>
                      <a:endParaRPr lang="en-US" sz="1800" b="1" kern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مسلم بن ابراهيم </a:t>
                      </a:r>
                      <a:endParaRPr lang="en-US" sz="1800" b="1" kern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يحيى بن حسان </a:t>
                      </a:r>
                      <a:endParaRPr lang="ar-SA" sz="18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عمرو الناقد</a:t>
                      </a:r>
                    </a:p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محمد بن منصور</a:t>
                      </a:r>
                    </a:p>
                  </a:txBody>
                  <a:tcPr marL="46563" marR="46563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عبد الله الزهري</a:t>
                      </a:r>
                      <a:endParaRPr lang="en-US" sz="1800" b="1" kern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هشام بن عمار </a:t>
                      </a:r>
                    </a:p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      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+mn-cs"/>
                        </a:rPr>
                        <a:t> عبد الله بن وهب</a:t>
                      </a:r>
                      <a:endParaRPr lang="ar-SA" sz="18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1" kern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46563" marR="46563" marT="0" marB="0"/>
                </a:tc>
              </a:tr>
              <a:tr h="592879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وهيب</a:t>
                      </a:r>
                      <a:endParaRPr lang="en-US" sz="5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54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سفيان</a:t>
                      </a:r>
                    </a:p>
                  </a:txBody>
                  <a:tcPr marL="46563" marR="46563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5400" b="1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جريج</a:t>
                      </a:r>
                      <a:endParaRPr lang="en-US" sz="5400" b="1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563" marR="46563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97821">
                <a:tc gridSpan="1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عبد الله بن </a:t>
                      </a:r>
                      <a:r>
                        <a:rPr lang="ar-SA" sz="4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طاووس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22424">
                <a:tc gridSpan="1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طاووس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86529">
                <a:tc gridSpan="1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ابن </a:t>
                      </a: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عباس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97511">
                <a:tc gridSpan="1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الرسول صلى الله عليه و </a:t>
                      </a: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سلم</a:t>
                      </a:r>
                      <a:endParaRPr lang="en-US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6563" marR="46563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3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88019"/>
              </p:ext>
            </p:extLst>
          </p:nvPr>
        </p:nvGraphicFramePr>
        <p:xfrm>
          <a:off x="-128264" y="27537"/>
          <a:ext cx="9272264" cy="6896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0688"/>
                <a:gridCol w="862216"/>
                <a:gridCol w="1047824"/>
                <a:gridCol w="116840"/>
                <a:gridCol w="742648"/>
                <a:gridCol w="1272043"/>
                <a:gridCol w="965533"/>
                <a:gridCol w="1083648"/>
                <a:gridCol w="1022131"/>
                <a:gridCol w="858693"/>
              </a:tblGrid>
              <a:tr h="881183"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البخاري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256</a:t>
                      </a:r>
                    </a:p>
                  </a:txBody>
                  <a:tcPr horzOverflow="overflow"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مسلم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أبوداود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ابن ماجه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273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مسلم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ابن ماجه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273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115422"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محمدبن</a:t>
                      </a: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المثنى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ابن بشار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علي بن محمد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marT="45725" marB="45725" horzOverflow="overflow"/>
                </a:tc>
              </a:tr>
              <a:tr h="777418"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محمد بن كثير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أبوبكر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عبدالرحمن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محمدبن كثير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وكيع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ابن نمير</a:t>
                      </a:r>
                      <a:endParaRPr kumimoji="0" lang="en-US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ابن نمير</a:t>
                      </a:r>
                      <a:endParaRPr kumimoji="0" lang="en-US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بن نمير</a:t>
                      </a:r>
                      <a:endParaRPr kumimoji="0" lang="en-US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25" marB="45725" horzOverflow="overflow"/>
                </a:tc>
              </a:tr>
              <a:tr h="777418"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سفيان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هشيم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سفيان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سفيان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سفيان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سفيان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أبو معاوية</a:t>
                      </a:r>
                      <a:endParaRPr kumimoji="0" lang="en-US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أبومعاوية</a:t>
                      </a:r>
                      <a:endParaRPr kumimoji="0" lang="ar-SA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 أبيه</a:t>
                      </a:r>
                      <a:endParaRPr kumimoji="0" lang="en-US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25" marB="45725" horzOverflow="overflow"/>
                </a:tc>
              </a:tr>
              <a:tr h="439415">
                <a:tc gridSpan="7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حصين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الأعمش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77418">
                <a:tc gridSpan="10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أبو وائل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77418">
                <a:tc gridSpan="10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حذيفة بن اليمان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1pPr>
                      <a:lvl2pPr marL="457200" algn="r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2pPr>
                      <a:lvl3pPr marL="914400" algn="r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3pPr>
                      <a:lvl4pPr marL="13716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4pPr>
                      <a:lvl5pPr marL="1828800" algn="r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5pPr>
                      <a:lvl6pPr marL="22860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6pPr>
                      <a:lvl7pPr marL="27432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7pPr>
                      <a:lvl8pPr marL="32004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8pPr>
                      <a:lvl9pPr marL="3657600" algn="r" defTabSz="914400" rtl="1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271913">
                <a:tc gridSpan="10"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                             الرسول عليه السلام </a:t>
                      </a:r>
                      <a:endParaRPr lang="ar-SA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9818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37696"/>
              </p:ext>
            </p:extLst>
          </p:nvPr>
        </p:nvGraphicFramePr>
        <p:xfrm>
          <a:off x="0" y="44624"/>
          <a:ext cx="9144000" cy="6997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/>
                <a:gridCol w="624408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38214"/>
                <a:gridCol w="785786"/>
              </a:tblGrid>
              <a:tr h="955247">
                <a:tc>
                  <a:txBody>
                    <a:bodyPr/>
                    <a:lstStyle/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20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12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أحمد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11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ابن ماجه 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10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الترمذي 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9   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 أبو داود 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8 الدارمي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7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النسائي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 6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مسلم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5  أحمد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4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الترمذي 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3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الترمذي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3663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 2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93663" algn="justLow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مسلم</a:t>
                      </a: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1</a:t>
                      </a:r>
                      <a:endParaRPr lang="en-GB" sz="2400" dirty="0" smtClean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مسلم</a:t>
                      </a:r>
                      <a:endParaRPr lang="en-GB" sz="24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bg2"/>
                    </a:solidFill>
                  </a:tcPr>
                </a:tc>
              </a:tr>
              <a:tr h="1221108"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سريج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علي بن محمد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هناد السري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أحمد</a:t>
                      </a: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بن حنبل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أحمد </a:t>
                      </a: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بن </a:t>
                      </a: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حرب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أبو غسان المسمعي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3663" algn="justLow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معاوية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قتيبة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قتيبة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وعثمان بن أبي شيبة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يحيى بن يحيى التميمي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78302"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ابن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أبي الزناد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وكيع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أبو </a:t>
                      </a: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عاصم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محمد</a:t>
                      </a: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بن ربيعة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الضحاك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بن مخلد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93663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93663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أبو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إسحاق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أبو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معاوية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جرير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93663" algn="justLow" rtl="1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r" rtl="1"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</a:tr>
              <a:tr h="573148">
                <a:tc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موسى </a:t>
                      </a:r>
                      <a:endParaRPr lang="ar-SA" sz="1800" b="1" dirty="0" smtClean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بن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عقبة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سفيان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800" b="1" dirty="0">
                        <a:solidFill>
                          <a:srgbClr val="0066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800" b="1" dirty="0">
                        <a:solidFill>
                          <a:srgbClr val="0066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gridSpan="3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      ابن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جريج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3333CC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3333CC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gridSpan="5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            الأعمش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r" rtl="1">
                        <a:spcAft>
                          <a:spcPts val="0"/>
                        </a:spcAft>
                      </a:pPr>
                      <a:endParaRPr lang="en-GB" sz="2400" b="1" kern="1200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</a:tr>
              <a:tr h="953912">
                <a:tc gridSpan="7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7030A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أبو </a:t>
                      </a:r>
                      <a:r>
                        <a:rPr lang="ar-SA" sz="2800" b="1" dirty="0" smtClean="0">
                          <a:solidFill>
                            <a:srgbClr val="7030A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الزبير</a:t>
                      </a:r>
                      <a:endParaRPr lang="en-GB" sz="28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93663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7030A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rgbClr val="CC0099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أبو سفيان</a:t>
                      </a:r>
                      <a:endParaRPr lang="en-GB" sz="28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93663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93663" algn="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CC0099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92D050"/>
                    </a:solidFill>
                  </a:tcPr>
                </a:tc>
              </a:tr>
              <a:tr h="796142">
                <a:tc gridSpan="12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ar-SA" sz="2400" b="1" dirty="0" smtClean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جابر</a:t>
                      </a:r>
                      <a:r>
                        <a:rPr lang="ar-SA" sz="2400" b="1" baseline="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 بن عبدالله رضي الله عنه</a:t>
                      </a:r>
                    </a:p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93663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93663" algn="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>
                    <a:solidFill>
                      <a:srgbClr val="CC0066"/>
                    </a:solidFill>
                  </a:tcPr>
                </a:tc>
              </a:tr>
              <a:tr h="1218884">
                <a:tc gridSpan="12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raditional Arabic"/>
                        </a:rPr>
                        <a:t>الرسول عليه السلام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93663" algn="ct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0" algn="justLow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  <a:tc hMerge="1">
                  <a:txBody>
                    <a:bodyPr/>
                    <a:lstStyle/>
                    <a:p>
                      <a:pPr marL="0" indent="93663" algn="r" rtl="1">
                        <a:spcAft>
                          <a:spcPts val="0"/>
                        </a:spcAft>
                      </a:pPr>
                      <a:endParaRPr lang="en-GB" sz="2400" b="1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raditional Arabic"/>
                      </a:endParaRPr>
                    </a:p>
                  </a:txBody>
                  <a:tcPr marL="45672" marR="456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3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714375"/>
            <a:ext cx="8858250" cy="6000750"/>
          </a:xfrm>
        </p:spPr>
        <p:txBody>
          <a:bodyPr rtlCol="0">
            <a:noAutofit/>
          </a:bodyPr>
          <a:lstStyle/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7030A0"/>
                </a:solidFill>
              </a:rPr>
              <a:t>أخرجه مسلم في صحيحه </a:t>
            </a:r>
            <a:r>
              <a:rPr lang="ar-SA" b="1" dirty="0" smtClean="0">
                <a:solidFill>
                  <a:srgbClr val="002060"/>
                </a:solidFill>
              </a:rPr>
              <a:t>، كتاب الإيمان ، باب بيان إطلاق اسم الكفر على من ترك الصلاة 1/88 (82 ) </a:t>
            </a:r>
            <a:r>
              <a:rPr lang="ar-SA" b="1" dirty="0" smtClean="0">
                <a:solidFill>
                  <a:srgbClr val="CC0099"/>
                </a:solidFill>
              </a:rPr>
              <a:t>من طريق أبي سفيان (طلحة بن نافع ) .</a:t>
            </a:r>
            <a:endParaRPr lang="en-GB" dirty="0" smtClean="0">
              <a:solidFill>
                <a:srgbClr val="CC0099"/>
              </a:solidFill>
            </a:endParaRP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7030A0"/>
                </a:solidFill>
              </a:rPr>
              <a:t>ومسلم في صحيحه </a:t>
            </a:r>
            <a:r>
              <a:rPr lang="ar-SA" b="1" dirty="0" smtClean="0">
                <a:solidFill>
                  <a:srgbClr val="002060"/>
                </a:solidFill>
              </a:rPr>
              <a:t>، كتاب الإيمان ، باب بيان إطلاق اسم الكفر على من ترك الصلاة 1/88 (82 ) ، 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7030A0"/>
                </a:solidFill>
              </a:rPr>
              <a:t>وأبو داود في كتاب السنة</a:t>
            </a:r>
            <a:r>
              <a:rPr lang="ar-SA" b="1" dirty="0" smtClean="0">
                <a:solidFill>
                  <a:srgbClr val="002060"/>
                </a:solidFill>
              </a:rPr>
              <a:t>، باب في رد الإرجاء 4/219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(46789</a:t>
            </a:r>
            <a:r>
              <a:rPr lang="en-GB" b="1" dirty="0" smtClean="0">
                <a:solidFill>
                  <a:srgbClr val="002060"/>
                </a:solidFill>
              </a:rPr>
              <a:t>(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7030A0"/>
                </a:solidFill>
              </a:rPr>
              <a:t>والترمذي في سننه</a:t>
            </a:r>
            <a:r>
              <a:rPr lang="ar-SA" b="1" dirty="0" smtClean="0">
                <a:solidFill>
                  <a:srgbClr val="4C216D"/>
                </a:solidFill>
              </a:rPr>
              <a:t>، </a:t>
            </a:r>
            <a:r>
              <a:rPr lang="ar-SA" b="1" dirty="0" smtClean="0">
                <a:solidFill>
                  <a:srgbClr val="002060"/>
                </a:solidFill>
              </a:rPr>
              <a:t>كتاب الإيمان ، باب ما جاء في ترك الصلاة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002060"/>
                </a:solidFill>
              </a:rPr>
              <a:t>5/ 13 (2620) ، 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0" indent="0"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7030A0"/>
                </a:solidFill>
              </a:rPr>
              <a:t>وابن ماجه في سننه </a:t>
            </a:r>
            <a:r>
              <a:rPr lang="ar-SA" b="1" dirty="0" smtClean="0">
                <a:solidFill>
                  <a:srgbClr val="002060"/>
                </a:solidFill>
              </a:rPr>
              <a:t>، كتاب الصلاة ، باب ما جاء فيمن ترك الصلاة 1/342(1078) </a:t>
            </a:r>
            <a:r>
              <a:rPr lang="ar-SA" b="1" dirty="0" smtClean="0">
                <a:solidFill>
                  <a:srgbClr val="CC0099"/>
                </a:solidFill>
              </a:rPr>
              <a:t>من طريق أبي الزبير</a:t>
            </a:r>
            <a:r>
              <a:rPr lang="ar-SA" b="1" dirty="0" smtClean="0">
                <a:solidFill>
                  <a:srgbClr val="002060"/>
                </a:solidFill>
              </a:rPr>
              <a:t>.</a:t>
            </a:r>
            <a:endParaRPr lang="en-GB" dirty="0" smtClean="0">
              <a:solidFill>
                <a:srgbClr val="00206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CC0099"/>
                </a:solidFill>
              </a:rPr>
              <a:t>كلاهما</a:t>
            </a:r>
            <a:r>
              <a:rPr lang="ar-SA" b="1" dirty="0" smtClean="0">
                <a:solidFill>
                  <a:srgbClr val="002060"/>
                </a:solidFill>
              </a:rPr>
              <a:t> ( أبو سفيان وأبو الزبير ) عن جابر به بنحوه .</a:t>
            </a:r>
            <a:endParaRPr lang="en-GB" dirty="0" smtClean="0">
              <a:solidFill>
                <a:srgbClr val="00206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002060"/>
                </a:solidFill>
              </a:rPr>
              <a:t> </a:t>
            </a:r>
            <a:endParaRPr lang="en-GB" dirty="0" smtClean="0">
              <a:solidFill>
                <a:srgbClr val="00206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dirty="0" smtClean="0">
                <a:solidFill>
                  <a:srgbClr val="002060"/>
                </a:solidFill>
              </a:rPr>
              <a:t> </a:t>
            </a:r>
            <a:endParaRPr lang="en-GB" dirty="0" smtClean="0">
              <a:solidFill>
                <a:srgbClr val="002060"/>
              </a:solidFill>
            </a:endParaRPr>
          </a:p>
          <a:p>
            <a:pPr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2428875" y="7143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altLang="ar-SA" sz="3600">
                <a:solidFill>
                  <a:srgbClr val="CC0099"/>
                </a:solidFill>
                <a:latin typeface="Calibri" pitchFamily="34" charset="0"/>
              </a:rPr>
              <a:t>تخريج الحديث</a:t>
            </a:r>
            <a:endParaRPr lang="en-GB" altLang="ar-SA" sz="3600">
              <a:solidFill>
                <a:srgbClr val="CC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-370416" y="-642"/>
          <a:ext cx="9514414" cy="8523821"/>
        </p:xfrm>
        <a:graphic>
          <a:graphicData uri="http://schemas.openxmlformats.org/drawingml/2006/table">
            <a:tbl>
              <a:tblPr rtl="1"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80345"/>
                <a:gridCol w="111729"/>
                <a:gridCol w="802833"/>
                <a:gridCol w="111729"/>
                <a:gridCol w="743350"/>
                <a:gridCol w="154428"/>
                <a:gridCol w="648405"/>
                <a:gridCol w="111729"/>
                <a:gridCol w="730475"/>
                <a:gridCol w="678165"/>
                <a:gridCol w="115074"/>
                <a:gridCol w="628740"/>
                <a:gridCol w="731231"/>
                <a:gridCol w="872641"/>
                <a:gridCol w="822099"/>
                <a:gridCol w="716376"/>
                <a:gridCol w="755065"/>
              </a:tblGrid>
              <a:tr h="67412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مسلم 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dirty="0" err="1" smtClean="0">
                          <a:solidFill>
                            <a:srgbClr val="FFFF00"/>
                          </a:solidFill>
                        </a:rPr>
                        <a:t>ابو</a:t>
                      </a:r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 نعيم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ابن</a:t>
                      </a:r>
                      <a:r>
                        <a:rPr lang="ar-SA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عساكر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dirty="0" err="1" smtClean="0">
                          <a:solidFill>
                            <a:srgbClr val="FFFF00"/>
                          </a:solidFill>
                        </a:rPr>
                        <a:t>السبكي</a:t>
                      </a:r>
                      <a:endParaRPr lang="ar-SA" sz="1600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>
                          <a:solidFill>
                            <a:srgbClr val="FFFF00"/>
                          </a:solidFill>
                        </a:rPr>
                        <a:t>البيهقي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أحمد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أبو</a:t>
                      </a:r>
                      <a:r>
                        <a:rPr lang="ar-SA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ar-SA" baseline="0" dirty="0" err="1" smtClean="0">
                          <a:solidFill>
                            <a:srgbClr val="FFFF00"/>
                          </a:solidFill>
                        </a:rPr>
                        <a:t>عوانة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أبو نعيم 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الخطيب 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ابن</a:t>
                      </a:r>
                      <a:r>
                        <a:rPr lang="ar-SA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ar-SA" dirty="0" err="1" smtClean="0">
                          <a:solidFill>
                            <a:srgbClr val="FFFF00"/>
                          </a:solidFill>
                        </a:rPr>
                        <a:t>خزيمة</a:t>
                      </a:r>
                      <a:endParaRPr lang="ar-SA" dirty="0" smtClean="0">
                        <a:solidFill>
                          <a:srgbClr val="FFFF00"/>
                        </a:solidFill>
                      </a:endParaRPr>
                    </a:p>
                    <a:p>
                      <a:pPr rtl="1"/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err="1" smtClean="0">
                          <a:solidFill>
                            <a:srgbClr val="FFFF00"/>
                          </a:solidFill>
                        </a:rPr>
                        <a:t>أبويعلى</a:t>
                      </a:r>
                      <a:endParaRPr lang="ar-SA" dirty="0" smtClean="0">
                        <a:solidFill>
                          <a:srgbClr val="FFFF00"/>
                        </a:solidFill>
                      </a:endParaRPr>
                    </a:p>
                    <a:p>
                      <a:pPr rtl="1"/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ابن حبان </a:t>
                      </a:r>
                      <a:endParaRPr lang="ar-SA" dirty="0">
                        <a:solidFill>
                          <a:srgbClr val="FFFF00"/>
                        </a:solidFill>
                      </a:endParaRPr>
                    </a:p>
                  </a:txBody>
                  <a:tcPr marL="86329" marR="86329"/>
                </a:tc>
              </a:tr>
              <a:tr h="756042"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إ</a:t>
                      </a:r>
                      <a:r>
                        <a:rPr lang="ar-SA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سماعيل</a:t>
                      </a:r>
                      <a:r>
                        <a:rPr lang="ar-SA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ar-SA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الحسين</a:t>
                      </a:r>
                      <a:endParaRPr lang="ar-SA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أبو عبد الله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149" marR="77149"/>
                </a:tc>
                <a:tc grid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</a:tr>
              <a:tr h="76198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يعقوب الصيرفي 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محمد المزكي 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149" marR="77149"/>
                </a:tc>
                <a:tc grid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القطان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</a:tr>
              <a:tr h="67412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إبراهيم</a:t>
                      </a:r>
                      <a:endParaRPr lang="ar-SA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rtl="1"/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الحسن </a:t>
                      </a:r>
                      <a:r>
                        <a:rPr lang="ar-SA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المخلدي</a:t>
                      </a:r>
                      <a:r>
                        <a:rPr lang="ar-SA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ar-SA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الحسن </a:t>
                      </a:r>
                      <a:r>
                        <a:rPr lang="ar-SA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المخلدي</a:t>
                      </a:r>
                      <a:r>
                        <a:rPr lang="ar-SA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149" marR="77149"/>
                </a:tc>
                <a:tc grid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محمد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</a:tr>
              <a:tr h="674125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bg1"/>
                          </a:solidFill>
                        </a:rPr>
                        <a:t>مسلم</a:t>
                      </a:r>
                      <a:endParaRPr lang="ar-SA" b="1" dirty="0">
                        <a:solidFill>
                          <a:schemeClr val="bg1"/>
                        </a:solidFill>
                      </a:endParaRPr>
                    </a:p>
                  </a:txBody>
                  <a:tcPr marL="86329" marR="8632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</a:rPr>
                        <a:t>            أبو العباس  السراج </a:t>
                      </a:r>
                      <a:endParaRPr lang="ar-SA" dirty="0">
                        <a:solidFill>
                          <a:schemeClr val="bg1"/>
                        </a:solidFill>
                      </a:endParaRPr>
                    </a:p>
                  </a:txBody>
                  <a:tcPr marL="86329" marR="8632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02321" marR="102321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02321" marR="102321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bg1"/>
                          </a:solidFill>
                        </a:rPr>
                        <a:t>أحمد بن </a:t>
                      </a:r>
                      <a:r>
                        <a:rPr lang="ar-SA" b="1" dirty="0" err="1" smtClean="0">
                          <a:solidFill>
                            <a:schemeClr val="bg1"/>
                          </a:solidFill>
                        </a:rPr>
                        <a:t>سلمة</a:t>
                      </a:r>
                      <a:r>
                        <a:rPr lang="ar-SA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ar-SA" b="1" dirty="0">
                        <a:solidFill>
                          <a:schemeClr val="bg1"/>
                        </a:solidFill>
                      </a:endParaRPr>
                    </a:p>
                  </a:txBody>
                  <a:tcPr marL="77149" marR="77149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حنبل 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إبراهيم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أحمد بن نصر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أحمد ( </a:t>
                      </a:r>
                      <a:r>
                        <a:rPr lang="ar-SA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أبويعلى</a:t>
                      </a:r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</a:tr>
              <a:tr h="700695"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chemeClr val="tx1"/>
                          </a:solidFill>
                        </a:rPr>
                        <a:t>قتيبة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9217B9"/>
                        </a:solidFill>
                      </a:endParaRPr>
                    </a:p>
                  </a:txBody>
                  <a:tcPr marL="102321" marR="10232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chemeClr val="tx1"/>
                          </a:solidFill>
                        </a:rPr>
                        <a:t>قتيبة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chemeClr val="tx1"/>
                          </a:solidFill>
                        </a:rPr>
                        <a:t>قتيبة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rgbClr val="9217B9"/>
                        </a:solidFill>
                      </a:endParaRPr>
                    </a:p>
                  </a:txBody>
                  <a:tcPr marL="102321" marR="10232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chemeClr val="tx1"/>
                          </a:solidFill>
                        </a:rPr>
                        <a:t>قتيبة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rgbClr val="9217B9"/>
                        </a:solidFill>
                      </a:endParaRPr>
                    </a:p>
                  </a:txBody>
                  <a:tcPr marL="102321" marR="10232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chemeClr val="tx1"/>
                          </a:solidFill>
                        </a:rPr>
                        <a:t>قتيبة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rgbClr val="9217B9"/>
                        </a:solidFill>
                      </a:endParaRPr>
                    </a:p>
                  </a:txBody>
                  <a:tcPr marL="102321" marR="10232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حسين بن محمد</a:t>
                      </a:r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102321" marR="10232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داود</a:t>
                      </a:r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زكريا</a:t>
                      </a:r>
                    </a:p>
                  </a:txBody>
                  <a:tcPr marL="86329" marR="86329">
                    <a:gradFill flip="none" rotWithShape="1">
                      <a:gsLst>
                        <a:gs pos="0">
                          <a:schemeClr val="tx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إبراهيم الصيرفي</a:t>
                      </a:r>
                      <a:endParaRPr lang="ar-SA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6329" marR="863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عبد</a:t>
                      </a:r>
                      <a:r>
                        <a:rPr lang="ar-SA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الغفار</a:t>
                      </a:r>
                      <a:endParaRPr lang="ar-SA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6329" marR="863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102321" marR="102321"/>
                </a:tc>
              </a:tr>
              <a:tr h="674125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rgbClr val="800080"/>
                        </a:solidFill>
                      </a:endParaRPr>
                    </a:p>
                  </a:txBody>
                  <a:tcPr marL="102321" marR="10232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29C52D"/>
                          </a:solidFill>
                        </a:rPr>
                        <a:t>خلف بن خليفة 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shade val="30000"/>
                            <a:satMod val="115000"/>
                          </a:srgbClr>
                        </a:gs>
                        <a:gs pos="50000">
                          <a:srgbClr val="CC3399">
                            <a:shade val="67500"/>
                            <a:satMod val="115000"/>
                          </a:srgbClr>
                        </a:gs>
                        <a:gs pos="100000">
                          <a:srgbClr val="CC3399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baseline="0" dirty="0" smtClean="0">
                          <a:solidFill>
                            <a:srgbClr val="29C52D"/>
                          </a:solidFill>
                        </a:rPr>
                        <a:t>ابن إدريس</a:t>
                      </a:r>
                      <a:endParaRPr lang="ar-SA" b="1" dirty="0" smtClean="0">
                        <a:solidFill>
                          <a:srgbClr val="29C52D"/>
                        </a:solidFill>
                      </a:endParaRPr>
                    </a:p>
                    <a:p>
                      <a:pPr rtl="1"/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tint val="66000"/>
                            <a:satMod val="160000"/>
                          </a:srgbClr>
                        </a:gs>
                        <a:gs pos="50000">
                          <a:srgbClr val="CC3399">
                            <a:tint val="44500"/>
                            <a:satMod val="160000"/>
                          </a:srgbClr>
                        </a:gs>
                        <a:gs pos="100000">
                          <a:srgbClr val="CC3399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rgbClr val="29C52D"/>
                          </a:solidFill>
                        </a:rPr>
                        <a:t>علي</a:t>
                      </a:r>
                      <a:r>
                        <a:rPr lang="ar-SA" b="1" baseline="0" dirty="0" smtClean="0">
                          <a:solidFill>
                            <a:srgbClr val="29C52D"/>
                          </a:solidFill>
                        </a:rPr>
                        <a:t> بن </a:t>
                      </a:r>
                      <a:r>
                        <a:rPr lang="ar-SA" b="1" baseline="0" dirty="0" err="1" smtClean="0">
                          <a:solidFill>
                            <a:srgbClr val="29C52D"/>
                          </a:solidFill>
                        </a:rPr>
                        <a:t>مسهر</a:t>
                      </a:r>
                      <a:endParaRPr lang="ar-SA" b="1" dirty="0">
                        <a:solidFill>
                          <a:srgbClr val="29C52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CC3399">
                            <a:tint val="66000"/>
                            <a:satMod val="160000"/>
                          </a:srgbClr>
                        </a:gs>
                        <a:gs pos="50000">
                          <a:srgbClr val="CC3399">
                            <a:tint val="44500"/>
                            <a:satMod val="160000"/>
                          </a:srgbClr>
                        </a:gs>
                        <a:gs pos="100000">
                          <a:srgbClr val="CC3399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marL="102321" marR="102321"/>
                </a:tc>
              </a:tr>
              <a:tr h="424219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أبو مالك </a:t>
                      </a:r>
                      <a:endParaRPr lang="ar-SA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أبو مالك</a:t>
                      </a:r>
                      <a:endParaRPr lang="ar-SA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rgbClr val="CC3399"/>
                        </a:solidFill>
                      </a:endParaRPr>
                    </a:p>
                  </a:txBody>
                  <a:tcPr marL="102321" marR="10232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E806AD"/>
                          </a:solidFill>
                        </a:rPr>
                        <a:t>أبومالك</a:t>
                      </a:r>
                      <a:r>
                        <a:rPr lang="ar-SA" sz="1800" b="1" dirty="0" smtClean="0">
                          <a:solidFill>
                            <a:srgbClr val="E806AD"/>
                          </a:solidFill>
                        </a:rPr>
                        <a:t> 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rgbClr val="E806AD"/>
                          </a:solidFill>
                        </a:rPr>
                        <a:t>أبو مالك</a:t>
                      </a:r>
                      <a:endParaRPr lang="ar-SA" b="1" dirty="0">
                        <a:solidFill>
                          <a:srgbClr val="E806AD"/>
                        </a:solidFill>
                      </a:endParaRPr>
                    </a:p>
                  </a:txBody>
                  <a:tcPr marL="86329" marR="86329"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400397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أبو حازم </a:t>
                      </a:r>
                      <a:endParaRPr lang="ar-SA" dirty="0"/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أبو حازم </a:t>
                      </a:r>
                      <a:endParaRPr lang="ar-SA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أبو حازم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 marL="102321" marR="10232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أبو حازم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أبوحازم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أبو حازم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</a:tr>
              <a:tr h="456417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dirty="0"/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أبو هريرة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</a:t>
                      </a:r>
                      <a:endParaRPr lang="ar-SA" b="1" dirty="0"/>
                    </a:p>
                  </a:txBody>
                  <a:tcPr marL="86329" marR="86329"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 marL="102321" marR="10232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أبو هريرة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rgbClr val="0070C0"/>
                          </a:solidFill>
                        </a:rPr>
                        <a:t>أبوهريرة</a:t>
                      </a:r>
                      <a:r>
                        <a:rPr lang="ar-SA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أبوهريرة</a:t>
                      </a:r>
                      <a:endParaRPr lang="ar-SA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6329" marR="86329"/>
                </a:tc>
              </a:tr>
              <a:tr h="662393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 hMerge="1"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 marL="102321" marR="10232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</a:t>
                      </a:r>
                      <a:r>
                        <a:rPr lang="en-GB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  <a:sym typeface="AGA Arabesque"/>
                        </a:rPr>
                        <a:t> </a:t>
                      </a:r>
                      <a:endParaRPr lang="ar-SA" b="1" dirty="0"/>
                    </a:p>
                  </a:txBody>
                  <a:tcPr marL="86329" marR="863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0757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CC3399"/>
                </a:solidFill>
              </a:rPr>
              <a:t>تخريج الحديث 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2" y="857233"/>
            <a:ext cx="8229599" cy="57864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أخرجه مسلم 1/219(250)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وأبو نعيم في المستخرج 1/310(584) ، </a:t>
            </a:r>
            <a:r>
              <a:rPr lang="ar-SA" sz="6000" b="1" dirty="0" err="1" smtClean="0">
                <a:solidFill>
                  <a:srgbClr val="0070C0"/>
                </a:solidFill>
              </a:rPr>
              <a:t>والبغوي</a:t>
            </a:r>
            <a:r>
              <a:rPr lang="ar-SA" sz="6000" b="1" dirty="0" smtClean="0">
                <a:solidFill>
                  <a:srgbClr val="0070C0"/>
                </a:solidFill>
              </a:rPr>
              <a:t> في شرح السنة 1/426، وابن عساكر في معجم شيوخه 1/164(183) وفي 2/895(1129) ، </a:t>
            </a:r>
            <a:r>
              <a:rPr lang="ar-SA" sz="6000" b="1" dirty="0" err="1" smtClean="0">
                <a:solidFill>
                  <a:srgbClr val="0070C0"/>
                </a:solidFill>
              </a:rPr>
              <a:t>والسبكي</a:t>
            </a:r>
            <a:r>
              <a:rPr lang="ar-SA" sz="6000" b="1" dirty="0" smtClean="0">
                <a:solidFill>
                  <a:srgbClr val="0070C0"/>
                </a:solidFill>
              </a:rPr>
              <a:t> في معجم الشيوخ (78) من طريق أبي العباس السراج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err="1" smtClean="0">
                <a:solidFill>
                  <a:srgbClr val="0070C0"/>
                </a:solidFill>
              </a:rPr>
              <a:t>والبيهقي</a:t>
            </a:r>
            <a:r>
              <a:rPr lang="ar-SA" sz="6000" b="1" dirty="0" smtClean="0">
                <a:solidFill>
                  <a:srgbClr val="0070C0"/>
                </a:solidFill>
              </a:rPr>
              <a:t> في الكبرى 1/56، من طريق أحمد بن </a:t>
            </a:r>
            <a:r>
              <a:rPr lang="ar-SA" sz="6000" b="1" dirty="0" err="1" smtClean="0">
                <a:solidFill>
                  <a:srgbClr val="0070C0"/>
                </a:solidFill>
              </a:rPr>
              <a:t>سلمة</a:t>
            </a:r>
            <a:r>
              <a:rPr lang="ar-SA" sz="6000" b="1" dirty="0" smtClean="0">
                <a:solidFill>
                  <a:srgbClr val="0070C0"/>
                </a:solidFill>
              </a:rPr>
              <a:t>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ثلاثتهم ( </a:t>
            </a:r>
            <a:r>
              <a:rPr lang="ar-SA" sz="6000" b="1" dirty="0" smtClean="0">
                <a:solidFill>
                  <a:srgbClr val="00B050"/>
                </a:solidFill>
              </a:rPr>
              <a:t>مسلم ، السراج ، أحمد </a:t>
            </a:r>
            <a:r>
              <a:rPr lang="ar-SA" sz="6000" b="1" dirty="0" smtClean="0">
                <a:solidFill>
                  <a:srgbClr val="0070C0"/>
                </a:solidFill>
              </a:rPr>
              <a:t>) </a:t>
            </a:r>
            <a:r>
              <a:rPr lang="ar-SA" sz="6000" b="1" dirty="0" smtClean="0">
                <a:solidFill>
                  <a:srgbClr val="9217B9"/>
                </a:solidFill>
              </a:rPr>
              <a:t>عن </a:t>
            </a:r>
            <a:r>
              <a:rPr lang="ar-SA" sz="6000" b="1" dirty="0" err="1" smtClean="0">
                <a:solidFill>
                  <a:srgbClr val="9217B9"/>
                </a:solidFill>
              </a:rPr>
              <a:t>قتيبة</a:t>
            </a:r>
            <a:r>
              <a:rPr lang="ar-SA" sz="6000" b="1" dirty="0" smtClean="0">
                <a:solidFill>
                  <a:srgbClr val="9217B9"/>
                </a:solidFill>
              </a:rPr>
              <a:t> بن سعيد .</a:t>
            </a:r>
          </a:p>
          <a:p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CC3399"/>
                </a:solidFill>
              </a:rPr>
              <a:t>وتوبع </a:t>
            </a:r>
            <a:r>
              <a:rPr lang="ar-SA" sz="6000" b="1" dirty="0" err="1" smtClean="0">
                <a:solidFill>
                  <a:srgbClr val="CC3399"/>
                </a:solidFill>
              </a:rPr>
              <a:t>قتيبة</a:t>
            </a:r>
            <a:r>
              <a:rPr lang="ar-SA" sz="6000" b="1" dirty="0" smtClean="0">
                <a:solidFill>
                  <a:srgbClr val="CC3399"/>
                </a:solidFill>
              </a:rPr>
              <a:t> : </a:t>
            </a:r>
            <a:endParaRPr lang="en-US" sz="6000" b="1" dirty="0" smtClean="0">
              <a:solidFill>
                <a:srgbClr val="CC3399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فأخرجه أحمد 2/371، وأبو </a:t>
            </a:r>
            <a:r>
              <a:rPr lang="ar-SA" sz="6000" b="1" dirty="0" err="1" smtClean="0">
                <a:solidFill>
                  <a:srgbClr val="0070C0"/>
                </a:solidFill>
              </a:rPr>
              <a:t>عوانة</a:t>
            </a:r>
            <a:r>
              <a:rPr lang="ar-SA" sz="6000" b="1" dirty="0" smtClean="0">
                <a:solidFill>
                  <a:srgbClr val="0070C0"/>
                </a:solidFill>
              </a:rPr>
              <a:t> 1/244 ، من طريق حسين بن محمد </a:t>
            </a:r>
            <a:r>
              <a:rPr lang="ar-SA" sz="6000" b="1" dirty="0" err="1" smtClean="0">
                <a:solidFill>
                  <a:srgbClr val="0070C0"/>
                </a:solidFill>
              </a:rPr>
              <a:t>المروزي</a:t>
            </a:r>
            <a:r>
              <a:rPr lang="ar-SA" sz="6000" b="1" dirty="0" smtClean="0">
                <a:solidFill>
                  <a:srgbClr val="0070C0"/>
                </a:solidFill>
              </a:rPr>
              <a:t>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وأبو نعيم في المستخرج 1/310( 584) من طريق داود بن رشيد .</a:t>
            </a: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والخطيب البغدادي في تاريخ </a:t>
            </a:r>
            <a:r>
              <a:rPr lang="ar-SA" sz="6000" b="1" dirty="0" err="1" smtClean="0">
                <a:solidFill>
                  <a:srgbClr val="0070C0"/>
                </a:solidFill>
              </a:rPr>
              <a:t>بغدا</a:t>
            </a:r>
            <a:r>
              <a:rPr lang="ar-SA" sz="6000" b="1" dirty="0" smtClean="0">
                <a:solidFill>
                  <a:srgbClr val="0070C0"/>
                </a:solidFill>
              </a:rPr>
              <a:t> من طريق زكريا بن يحيى (</a:t>
            </a:r>
            <a:r>
              <a:rPr lang="ar-SA" sz="6000" b="1" dirty="0" err="1" smtClean="0">
                <a:solidFill>
                  <a:srgbClr val="0070C0"/>
                </a:solidFill>
              </a:rPr>
              <a:t>زحمويه</a:t>
            </a:r>
            <a:r>
              <a:rPr lang="ar-SA" sz="6000" b="1" dirty="0" smtClean="0">
                <a:solidFill>
                  <a:srgbClr val="0070C0"/>
                </a:solidFill>
              </a:rPr>
              <a:t>)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( </a:t>
            </a:r>
            <a:r>
              <a:rPr lang="ar-SA" sz="6000" b="1" dirty="0" err="1" smtClean="0">
                <a:solidFill>
                  <a:srgbClr val="00B050"/>
                </a:solidFill>
              </a:rPr>
              <a:t>قتيبة</a:t>
            </a:r>
            <a:r>
              <a:rPr lang="ar-SA" sz="6000" b="1" dirty="0" smtClean="0">
                <a:solidFill>
                  <a:srgbClr val="00B050"/>
                </a:solidFill>
              </a:rPr>
              <a:t> ، حسين ، داود ، زكريا</a:t>
            </a:r>
            <a:r>
              <a:rPr lang="ar-SA" sz="6000" b="1" dirty="0" smtClean="0">
                <a:solidFill>
                  <a:srgbClr val="0070C0"/>
                </a:solidFill>
              </a:rPr>
              <a:t>) </a:t>
            </a:r>
            <a:r>
              <a:rPr lang="ar-SA" sz="6000" b="1" dirty="0" smtClean="0">
                <a:solidFill>
                  <a:srgbClr val="9217B9"/>
                </a:solidFill>
              </a:rPr>
              <a:t>عن خلف بن خليفة .</a:t>
            </a:r>
          </a:p>
          <a:p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CC3399"/>
                </a:solidFill>
              </a:rPr>
              <a:t>وتوبع خلف بن خليفة :</a:t>
            </a:r>
            <a:endParaRPr lang="en-US" sz="6000" b="1" dirty="0" smtClean="0">
              <a:solidFill>
                <a:srgbClr val="CC3399"/>
              </a:solidFill>
            </a:endParaRPr>
          </a:p>
          <a:p>
            <a:pPr>
              <a:buNone/>
            </a:pPr>
            <a:r>
              <a:rPr lang="ar-SA" sz="6000" b="1" dirty="0" err="1" smtClean="0">
                <a:solidFill>
                  <a:srgbClr val="0070C0"/>
                </a:solidFill>
              </a:rPr>
              <a:t>فأ</a:t>
            </a:r>
            <a:r>
              <a:rPr lang="ar-SA" sz="6000" b="1" dirty="0" smtClean="0">
                <a:solidFill>
                  <a:srgbClr val="0070C0"/>
                </a:solidFill>
              </a:rPr>
              <a:t> خرجه ابن </a:t>
            </a:r>
            <a:r>
              <a:rPr lang="ar-SA" sz="6000" b="1" dirty="0" err="1" smtClean="0">
                <a:solidFill>
                  <a:srgbClr val="0070C0"/>
                </a:solidFill>
              </a:rPr>
              <a:t>خزيمة</a:t>
            </a:r>
            <a:r>
              <a:rPr lang="ar-SA" sz="6000" b="1" dirty="0" smtClean="0">
                <a:solidFill>
                  <a:srgbClr val="0070C0"/>
                </a:solidFill>
              </a:rPr>
              <a:t> 1/77 ، وأبو </a:t>
            </a:r>
            <a:r>
              <a:rPr lang="ar-SA" sz="6000" b="1" dirty="0" err="1" smtClean="0">
                <a:solidFill>
                  <a:srgbClr val="0070C0"/>
                </a:solidFill>
              </a:rPr>
              <a:t>عوانة</a:t>
            </a:r>
            <a:r>
              <a:rPr lang="ar-SA" sz="6000" b="1" dirty="0" smtClean="0">
                <a:solidFill>
                  <a:srgbClr val="0070C0"/>
                </a:solidFill>
              </a:rPr>
              <a:t> 1/244 ، ، من طريق </a:t>
            </a:r>
            <a:r>
              <a:rPr lang="ar-SA" sz="6000" b="1" dirty="0" err="1" smtClean="0">
                <a:solidFill>
                  <a:srgbClr val="0070C0"/>
                </a:solidFill>
              </a:rPr>
              <a:t>عبدالله</a:t>
            </a:r>
            <a:r>
              <a:rPr lang="ar-SA" sz="6000" b="1" dirty="0" smtClean="0">
                <a:solidFill>
                  <a:srgbClr val="0070C0"/>
                </a:solidFill>
              </a:rPr>
              <a:t> بن إدريس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وأبو يعلى 11/66(6202) </a:t>
            </a:r>
            <a:r>
              <a:rPr lang="ar-SA" sz="6000" b="1" dirty="0" err="1" smtClean="0">
                <a:solidFill>
                  <a:srgbClr val="0070C0"/>
                </a:solidFill>
              </a:rPr>
              <a:t>ـ</a:t>
            </a:r>
            <a:r>
              <a:rPr lang="ar-SA" sz="6000" b="1" dirty="0" smtClean="0">
                <a:solidFill>
                  <a:srgbClr val="0070C0"/>
                </a:solidFill>
              </a:rPr>
              <a:t> وعنه ابن حبان 3/ 320(1045) </a:t>
            </a:r>
            <a:r>
              <a:rPr lang="ar-SA" sz="6000" b="1" dirty="0" err="1" smtClean="0">
                <a:solidFill>
                  <a:srgbClr val="0070C0"/>
                </a:solidFill>
              </a:rPr>
              <a:t>ـ</a:t>
            </a:r>
            <a:r>
              <a:rPr lang="ar-SA" sz="6000" b="1" dirty="0" smtClean="0">
                <a:solidFill>
                  <a:srgbClr val="0070C0"/>
                </a:solidFill>
              </a:rPr>
              <a:t> ، من طريق علي بن </a:t>
            </a:r>
            <a:r>
              <a:rPr lang="ar-SA" sz="6000" b="1" dirty="0" err="1" smtClean="0">
                <a:solidFill>
                  <a:srgbClr val="0070C0"/>
                </a:solidFill>
              </a:rPr>
              <a:t>مسهر</a:t>
            </a:r>
            <a:r>
              <a:rPr lang="ar-SA" sz="6000" b="1" dirty="0" smtClean="0">
                <a:solidFill>
                  <a:srgbClr val="0070C0"/>
                </a:solidFill>
              </a:rPr>
              <a:t> . 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كلهم (</a:t>
            </a:r>
            <a:r>
              <a:rPr lang="ar-SA" sz="6000" b="1" dirty="0" smtClean="0">
                <a:solidFill>
                  <a:srgbClr val="00B050"/>
                </a:solidFill>
              </a:rPr>
              <a:t>خلف ، </a:t>
            </a:r>
            <a:r>
              <a:rPr lang="ar-SA" sz="6000" b="1" dirty="0" err="1" smtClean="0">
                <a:solidFill>
                  <a:srgbClr val="00B050"/>
                </a:solidFill>
              </a:rPr>
              <a:t>عبدالله</a:t>
            </a:r>
            <a:r>
              <a:rPr lang="ar-SA" sz="6000" b="1" dirty="0" smtClean="0">
                <a:solidFill>
                  <a:srgbClr val="00B050"/>
                </a:solidFill>
              </a:rPr>
              <a:t> ، علي </a:t>
            </a:r>
            <a:r>
              <a:rPr lang="ar-SA" sz="6000" b="1" dirty="0" smtClean="0">
                <a:solidFill>
                  <a:srgbClr val="0070C0"/>
                </a:solidFill>
              </a:rPr>
              <a:t>) </a:t>
            </a:r>
            <a:r>
              <a:rPr lang="ar-SA" sz="6000" b="1" dirty="0" smtClean="0">
                <a:solidFill>
                  <a:srgbClr val="9217B9"/>
                </a:solidFill>
              </a:rPr>
              <a:t>عن أبي مالك </a:t>
            </a:r>
            <a:r>
              <a:rPr lang="ar-SA" sz="6000" b="1" dirty="0" err="1" smtClean="0">
                <a:solidFill>
                  <a:srgbClr val="9217B9"/>
                </a:solidFill>
              </a:rPr>
              <a:t>الأشجعي</a:t>
            </a:r>
            <a:r>
              <a:rPr lang="ar-SA" sz="6000" b="1" dirty="0" smtClean="0">
                <a:solidFill>
                  <a:srgbClr val="9217B9"/>
                </a:solidFill>
              </a:rPr>
              <a:t> (سعد بن طارق )  </a:t>
            </a:r>
            <a:r>
              <a:rPr lang="ar-SA" sz="6000" b="1" dirty="0" err="1" smtClean="0">
                <a:solidFill>
                  <a:srgbClr val="0070C0"/>
                </a:solidFill>
              </a:rPr>
              <a:t>به</a:t>
            </a:r>
            <a:r>
              <a:rPr lang="ar-SA" sz="6000" b="1" dirty="0" smtClean="0">
                <a:solidFill>
                  <a:srgbClr val="0070C0"/>
                </a:solidFill>
              </a:rPr>
              <a:t> نحوه .</a:t>
            </a:r>
          </a:p>
          <a:p>
            <a:endParaRPr lang="en-US" sz="6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6000" b="1" dirty="0" smtClean="0">
                <a:solidFill>
                  <a:srgbClr val="0070C0"/>
                </a:solidFill>
              </a:rPr>
              <a:t>وله طرق أخرى عن أبي هريرة ، </a:t>
            </a:r>
            <a:r>
              <a:rPr lang="ar-SA" sz="6000" b="1" dirty="0" err="1" smtClean="0">
                <a:solidFill>
                  <a:srgbClr val="0070C0"/>
                </a:solidFill>
              </a:rPr>
              <a:t>انظرها</a:t>
            </a:r>
            <a:r>
              <a:rPr lang="ar-SA" sz="6000" b="1" dirty="0" smtClean="0">
                <a:solidFill>
                  <a:srgbClr val="0070C0"/>
                </a:solidFill>
              </a:rPr>
              <a:t> مع تخريجها في السلسلة الصحيحة للألباني 2/506(252) .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r>
              <a:rPr lang="en-US" sz="6000" b="1" dirty="0" smtClean="0">
                <a:solidFill>
                  <a:srgbClr val="0070C0"/>
                </a:solidFill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54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74323"/>
              </p:ext>
            </p:extLst>
          </p:nvPr>
        </p:nvGraphicFramePr>
        <p:xfrm>
          <a:off x="-23814" y="0"/>
          <a:ext cx="9167814" cy="6529388"/>
        </p:xfrm>
        <a:graphic>
          <a:graphicData uri="http://schemas.openxmlformats.org/drawingml/2006/table">
            <a:tbl>
              <a:tblPr rtl="1"/>
              <a:tblGrid>
                <a:gridCol w="852578"/>
                <a:gridCol w="662033"/>
                <a:gridCol w="852547"/>
                <a:gridCol w="738239"/>
                <a:gridCol w="695373"/>
                <a:gridCol w="776342"/>
                <a:gridCol w="971619"/>
                <a:gridCol w="981143"/>
                <a:gridCol w="776342"/>
                <a:gridCol w="895413"/>
                <a:gridCol w="966185"/>
              </a:tblGrid>
              <a:tr h="591660">
                <a:tc gridSpan="11">
                  <a:txBody>
                    <a:bodyPr/>
                    <a:lstStyle/>
                    <a:p>
                      <a:pPr marL="0" lvl="0" indent="0" algn="ctr" rtl="1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abic Transparent" pitchFamily="2" charset="-78"/>
                        </a:rPr>
                        <a:t>نهى رسول الله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abic Transparent" pitchFamily="2" charset="-78"/>
                          <a:sym typeface="AGA Arabesque"/>
                        </a:rPr>
                        <a:t>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abic Transparent" pitchFamily="2" charset="-78"/>
                          <a:sym typeface="AGA Arabesque"/>
                        </a:rPr>
                        <a:t>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abic Transparent" pitchFamily="2" charset="-78"/>
                          <a:sym typeface="AGA Arabesque"/>
                        </a:rPr>
                        <a:t>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abic Transparent" pitchFamily="2" charset="-78"/>
                        </a:rPr>
                        <a:t>يوم خيبر عن لحوم الحمر الأهلية  ورخص في الخيل 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53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البخاري</a:t>
                      </a:r>
                      <a:endParaRPr lang="en-GB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مسلم</a:t>
                      </a: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أبو داود</a:t>
                      </a: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النسائي</a:t>
                      </a: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أحمد</a:t>
                      </a:r>
                      <a:endParaRPr lang="en-GB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الدارمي</a:t>
                      </a:r>
                      <a:endParaRPr lang="en-GB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CC0099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أبو داود</a:t>
                      </a:r>
                      <a:endParaRPr lang="en-GB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EED"/>
                    </a:solidFill>
                  </a:tcPr>
                </a:tc>
              </a:tr>
              <a:tr h="805060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ar-SA" sz="2400" dirty="0">
                        <a:latin typeface="Lotus Linotype"/>
                        <a:ea typeface="Times New Roman"/>
                        <a:cs typeface="Arabic Transparent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إبراهيم المصيصي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3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سليمان بن حرب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مسدد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يحيى 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بن </a:t>
                      </a:r>
                      <a:endParaRPr lang="ar-SA" sz="2400" b="1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يحيى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أبو </a:t>
                      </a:r>
                      <a:endParaRPr lang="ar-SA" sz="2400" b="1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الربيع 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قتيبة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40735" algn="l"/>
                        </a:tabLst>
                        <a:defRPr/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قتيبة</a:t>
                      </a:r>
                      <a:endParaRPr lang="en-GB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سليمان 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بن 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حرب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أحمد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بن </a:t>
                      </a:r>
                      <a:endParaRPr lang="ar-SA" sz="2400" b="1" dirty="0" smtClean="0">
                        <a:latin typeface="Lotus Linotype"/>
                        <a:ea typeface="Times New Roman"/>
                        <a:cs typeface="Arabic Transparent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عبدة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عفان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أبو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latin typeface="Lotus Linotype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2400" b="1" dirty="0">
                          <a:latin typeface="Lotus Linotype"/>
                          <a:ea typeface="Times New Roman"/>
                          <a:cs typeface="Arabic Transparent"/>
                        </a:rPr>
                        <a:t>النعمان</a:t>
                      </a:r>
                      <a:endParaRPr lang="en-GB" sz="2400" b="1" dirty="0"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حجاج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بن محمد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6009">
                <a:tc gridSpan="10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حماد </a:t>
                      </a: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بن  </a:t>
                      </a: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زيد </a:t>
                      </a:r>
                      <a:endParaRPr lang="en-GB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ابن جريج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343">
                <a:tc gridSpan="10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عمرو بن دينار</a:t>
                      </a:r>
                      <a:endParaRPr lang="en-GB" sz="28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en-GB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00330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عمرو </a:t>
                      </a:r>
                      <a:endParaRPr lang="en-GB" sz="2400" b="1" dirty="0">
                        <a:solidFill>
                          <a:srgbClr val="0033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00330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بن دينار</a:t>
                      </a:r>
                      <a:endParaRPr lang="en-GB" sz="2400" b="1" dirty="0">
                        <a:solidFill>
                          <a:srgbClr val="0033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478">
                <a:tc gridSpan="10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محمد </a:t>
                      </a: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بن </a:t>
                      </a: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علي</a:t>
                      </a:r>
                      <a:endParaRPr lang="en-GB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F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400" b="1" dirty="0">
                          <a:solidFill>
                            <a:srgbClr val="00330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رجل</a:t>
                      </a:r>
                      <a:endParaRPr lang="en-GB" sz="2400" b="1" dirty="0">
                        <a:solidFill>
                          <a:srgbClr val="0033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72">
                <a:tc gridSpan="1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                           جابر بن </a:t>
                      </a:r>
                      <a:r>
                        <a:rPr lang="ar-SA" sz="2800" b="1" dirty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عبد الله </a:t>
                      </a:r>
                      <a:endParaRPr lang="en-GB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F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848">
                <a:tc gridSpan="1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</a:rPr>
                        <a:t>                              النبي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Lotus Linotype"/>
                          <a:ea typeface="Times New Roman"/>
                          <a:cs typeface="Arabic Transparent"/>
                          <a:sym typeface="AGA Arabesque"/>
                        </a:rPr>
                        <a:t></a:t>
                      </a:r>
                      <a:endParaRPr lang="en-GB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810" marR="46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F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340735" algn="l"/>
                        </a:tabLst>
                      </a:pP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2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tabLst>
                <a:tab pos="33401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SA" altLang="ar-SA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-32" y="-24"/>
            <a:ext cx="2000264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C0504D">
                    <a:lumMod val="50000"/>
                  </a:srgbClr>
                </a:solidFill>
                <a:latin typeface="Andalus" pitchFamily="18" charset="-78"/>
                <a:cs typeface="Andalus" pitchFamily="18" charset="-78"/>
              </a:rPr>
              <a:t>تخريج الحديث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" y="-64260"/>
            <a:ext cx="9144001" cy="69865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أخرجه مسلم في </a:t>
            </a:r>
            <a:r>
              <a:rPr lang="ar-SA" sz="2800" b="1" dirty="0" err="1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صحيحه</a:t>
            </a: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 كتاب السلام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باب استحباب وضع اليد على موضع الألم مع الدعاء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(ص1069 ح2202)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و النسائي في سننه (الكبرى)كتاب اليوم والليلة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باب ذكر ما يقول الإنسان على ما يؤلمه من جسده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(ص368 ج 9 ح 10773 ) </a:t>
            </a:r>
            <a:r>
              <a:rPr lang="ar-SA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ndalus" pitchFamily="18" charset="-78"/>
                <a:ea typeface="Calibri" pitchFamily="34" charset="0"/>
                <a:cs typeface="+mj-cs"/>
              </a:rPr>
              <a:t>من طريق ابن شهاب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وأبي داود في سننه كتاب الطب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باب كيف الرقى ( ص 1509 ح 3891 )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والترمذي في سننه كتاب الطب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باب : [ كيف يدفع الوجع ، عن نفسه ]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( ص 1860 ح 2080 )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و النسائي في سننه (الكبرى) كتاب اليوم والليلة باب ذكر ما يقول الإنسان على ما يؤلمه من جسده ( ص367 ج 9 ح 10771 ) </a:t>
            </a:r>
            <a:r>
              <a:rPr lang="ar-SA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ndalus" pitchFamily="18" charset="-78"/>
                <a:ea typeface="Calibri" pitchFamily="34" charset="0"/>
                <a:cs typeface="+mj-cs"/>
              </a:rPr>
              <a:t>من طريق عمرو بن عبد الله بن كعب.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Andalus" pitchFamily="18" charset="-78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كلاهما عن نافع بن </a:t>
            </a:r>
            <a:r>
              <a:rPr lang="ar-SA" sz="2800" b="1" dirty="0" err="1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جبير</a:t>
            </a: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 </a:t>
            </a:r>
            <a:r>
              <a:rPr lang="ar-SA" sz="2800" b="1" dirty="0" err="1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به</a:t>
            </a: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 بمثله .</a:t>
            </a:r>
            <a:endParaRPr lang="en-US" sz="2800" b="1" dirty="0">
              <a:solidFill>
                <a:srgbClr val="9BBB59">
                  <a:lumMod val="50000"/>
                </a:srgbClr>
              </a:solidFill>
              <a:latin typeface="Andalus" pitchFamily="18" charset="-78"/>
              <a:cs typeface="+mj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82750" algn="l"/>
              </a:tabLst>
            </a:pPr>
            <a:r>
              <a:rPr lang="ar-SA" sz="2800" b="1" dirty="0">
                <a:solidFill>
                  <a:srgbClr val="9BBB59">
                    <a:lumMod val="50000"/>
                  </a:srgbClr>
                </a:solidFill>
                <a:latin typeface="Andalus" pitchFamily="18" charset="-78"/>
                <a:ea typeface="Calibri" pitchFamily="34" charset="0"/>
                <a:cs typeface="+mj-cs"/>
              </a:rPr>
              <a:t>[قال أبو عيسى]:هذا الحديث حسن صحيح .</a:t>
            </a:r>
            <a:endParaRPr lang="ar-SA" sz="2800" b="1" dirty="0">
              <a:solidFill>
                <a:srgbClr val="9BBB59">
                  <a:lumMod val="50000"/>
                </a:srgbClr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256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6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72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64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60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2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6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8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60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680"/>
                            </p:stCondLst>
                            <p:childTnLst>
                              <p:par>
                                <p:cTn id="8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u="sng" dirty="0">
                <a:solidFill>
                  <a:srgbClr val="CC0099"/>
                </a:solidFill>
                <a:latin typeface="Lotus Linotype"/>
                <a:ea typeface="Times New Roman" pitchFamily="18" charset="0"/>
                <a:cs typeface="Arabic Transparent" pitchFamily="2" charset="-78"/>
              </a:rPr>
              <a:t>تخريج الحديث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Lotus Linotype"/>
                <a:ea typeface="Times New Roman" pitchFamily="18" charset="0"/>
                <a:cs typeface="Arabic Transparent" pitchFamily="2" charset="-78"/>
              </a:rPr>
              <a:t> </a:t>
            </a:r>
            <a:r>
              <a:rPr lang="ar-SA" sz="2000" dirty="0">
                <a:solidFill>
                  <a:srgbClr val="CC0099"/>
                </a:solidFill>
                <a:latin typeface="Lotus Linotype"/>
                <a:ea typeface="Times New Roman" pitchFamily="18" charset="0"/>
                <a:cs typeface="Arabic Transparent" pitchFamily="2" charset="-78"/>
              </a:rPr>
              <a:t> </a:t>
            </a:r>
            <a:endParaRPr lang="en-GB" sz="2000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أخرجه والبخاري في صحيحه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الذبائح ،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</a:rPr>
              <a:t>باب لحوم الخيل</a:t>
            </a:r>
            <a:r>
              <a:rPr lang="ar-SA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</a:rPr>
              <a:t>ص 475 ح 5519 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عن مسدد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البخاري في صحيحه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المغازي ،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باب غزوة خيبر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ص 346 حديث (4219) 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                 وفي كتاب الذبائح </a:t>
            </a:r>
            <a:r>
              <a:rPr lang="ar-SA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</a:rPr>
              <a:t>باب لحوم الخيل</a:t>
            </a:r>
            <a:r>
              <a:rPr lang="ar-SA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</a:rPr>
              <a:t>ص 475 ح 5524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</a:t>
            </a: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وأبو داود في سننه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الأطعمة</a:t>
            </a:r>
            <a:r>
              <a:rPr lang="ar-SA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باب فى أكل لحوم الخيل ص1502 حديث 3788 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عن سليمان بن حرب</a:t>
            </a:r>
            <a:endParaRPr lang="en-GB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ومسلم في صحيحه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الذبائح ، باب في أكل لحوم الخيل ص 1025 حديث 1941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                         عن يحيى بن يحيى وأبي الربيع العتكي </a:t>
            </a:r>
            <a:endParaRPr lang="en-GB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</a:t>
            </a: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ومسلم في صحيحه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الذبائح ، باب في أكل لحوم الخيل ص 1025 حديث 1941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والنسائي في سننه </a:t>
            </a:r>
            <a:r>
              <a:rPr lang="ar-SA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الصيد ، باب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الإذن في أكل لحوم الخيل ص 2370 حديث 4332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                           </a:t>
            </a:r>
            <a:r>
              <a:rPr lang="ar-SA" sz="2000" b="1" dirty="0">
                <a:solidFill>
                  <a:srgbClr val="7030A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عن 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قتيبة بن سعيد .</a:t>
            </a:r>
            <a:endParaRPr lang="en-GB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 والنسائي في سننه </a:t>
            </a:r>
            <a:r>
              <a:rPr lang="ar-SA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الصيد ، باب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الإذن في أكل لحوم الخيل ص 2370 حديث 4332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7030A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                           عن أحمد بن عبدة  </a:t>
            </a:r>
            <a:endParaRPr lang="en-GB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وأحمد في مسنده </a:t>
            </a:r>
            <a:r>
              <a:rPr lang="ar-SA" sz="2000" b="1" dirty="0">
                <a:solidFill>
                  <a:srgbClr val="CC0099"/>
                </a:solidFill>
                <a:latin typeface="Traditional Arabic" pitchFamily="2" charset="-78"/>
                <a:ea typeface="Times New Roman" pitchFamily="18" charset="0"/>
              </a:rPr>
              <a:t>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</a:rPr>
              <a:t>3/361 </a:t>
            </a:r>
            <a:r>
              <a:rPr lang="ar-SA" sz="2000" b="1" dirty="0">
                <a:solidFill>
                  <a:srgbClr val="7030A0"/>
                </a:solidFill>
                <a:latin typeface="Traditional Arabic" pitchFamily="2" charset="-78"/>
                <a:ea typeface="Times New Roman" pitchFamily="18" charset="0"/>
              </a:rPr>
              <a:t>عن عفان .</a:t>
            </a:r>
            <a:endParaRPr lang="en-GB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والدارمي في سننه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الأضاحي ،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باب في أكل لحوم الخيل</a:t>
            </a:r>
            <a:r>
              <a:rPr lang="ar-SA" sz="2000" b="1" dirty="0">
                <a:solidFill>
                  <a:srgbClr val="8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2 / 119( 1993 ) </a:t>
            </a:r>
            <a:r>
              <a:rPr lang="ar-SA" sz="20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.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عن أبي النعمان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.</a:t>
            </a:r>
            <a:endParaRPr lang="en-GB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b="1" dirty="0">
                <a:solidFill>
                  <a:srgbClr val="CC0099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جميعهم </a:t>
            </a:r>
            <a:r>
              <a:rPr lang="ar-SA" sz="2000" b="1" dirty="0">
                <a:solidFill>
                  <a:srgbClr val="002060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(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سليمان بن حرب</a:t>
            </a:r>
            <a:r>
              <a:rPr lang="ar-SA" sz="2000" b="1" dirty="0">
                <a:solidFill>
                  <a:srgbClr val="7030A0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 ، 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مسدد ، قتيبة بن سعيد</a:t>
            </a:r>
            <a:r>
              <a:rPr lang="ar-SA" sz="2000" b="1" dirty="0">
                <a:solidFill>
                  <a:srgbClr val="7030A0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 ، 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يحيى بن يحيى وأبي الربيع العتكي</a:t>
            </a:r>
            <a:r>
              <a:rPr lang="ar-SA" sz="2000" b="1" dirty="0">
                <a:solidFill>
                  <a:srgbClr val="7030A0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 ، </a:t>
            </a:r>
            <a:r>
              <a:rPr lang="ar-SA" sz="2000" b="1" dirty="0">
                <a:solidFill>
                  <a:srgbClr val="7030A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أحمد بن عبدة  </a:t>
            </a:r>
            <a:r>
              <a:rPr lang="ar-SA" sz="2000" b="1" dirty="0">
                <a:solidFill>
                  <a:srgbClr val="7030A0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، </a:t>
            </a:r>
            <a:r>
              <a:rPr lang="ar-SA" sz="2000" b="1" dirty="0">
                <a:solidFill>
                  <a:srgbClr val="7030A0"/>
                </a:solidFill>
                <a:latin typeface="Traditional Arabic" pitchFamily="2" charset="-78"/>
                <a:ea typeface="Times New Roman" pitchFamily="18" charset="0"/>
              </a:rPr>
              <a:t>عفان ، </a:t>
            </a:r>
            <a:r>
              <a:rPr lang="ar-SA" sz="2000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أبو النعمان ) عن حماد بن زيد به </a:t>
            </a:r>
            <a:r>
              <a:rPr lang="ar-SA" sz="2000" b="1" dirty="0">
                <a:solidFill>
                  <a:srgbClr val="7030A0"/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.</a:t>
            </a:r>
            <a:endParaRPr lang="en-GB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b="1" dirty="0">
                <a:solidFill>
                  <a:srgbClr val="1F497D">
                    <a:lumMod val="75000"/>
                  </a:srgbClr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وتوبع حماد بن زيد : تابعه ابن جريج إلا أنه قال: عن عمرو بن دينار عن رجل </a:t>
            </a:r>
            <a:r>
              <a:rPr lang="ar-SA" sz="2000" b="1" dirty="0">
                <a:solidFill>
                  <a:srgbClr val="1F497D">
                    <a:lumMod val="75000"/>
                  </a:srgbClr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.</a:t>
            </a:r>
            <a:endParaRPr lang="en-GB" sz="2000" b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CC0099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أخرجه أبو داود في سننه </a:t>
            </a: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كتاب الأطعمة </a:t>
            </a:r>
            <a:r>
              <a:rPr lang="ar-SA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،  </a:t>
            </a:r>
            <a:r>
              <a:rPr lang="ar-SA" sz="2000" b="1" dirty="0">
                <a:solidFill>
                  <a:srgbClr val="000000"/>
                </a:solidFill>
                <a:latin typeface="Traditional Arabic" pitchFamily="2" charset="-78"/>
                <a:ea typeface="Times New Roman" pitchFamily="18" charset="0"/>
                <a:cs typeface="Arabic Transparent" pitchFamily="2" charset="-78"/>
              </a:rPr>
              <a:t>باب فى أكل لحوم الخيل ص1504 حديث 3808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abic Transparent" pitchFamily="2" charset="-78"/>
              </a:rPr>
              <a:t>عن إبرهيم بن الحسن المصيصي عن حجاج بن محمد عن ابن جريج </a:t>
            </a:r>
            <a:r>
              <a:rPr lang="ar-SA" sz="2400" b="1" dirty="0">
                <a:solidFill>
                  <a:srgbClr val="1F497D">
                    <a:lumMod val="75000"/>
                  </a:srgbClr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عن عمرو بن دينار عن رجل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b="1" dirty="0">
                <a:solidFill>
                  <a:srgbClr val="1F497D">
                    <a:lumMod val="75000"/>
                  </a:srgbClr>
                </a:solidFill>
                <a:latin typeface="Lotus Linotype"/>
                <a:ea typeface="Times New Roman" pitchFamily="18" charset="0"/>
                <a:cs typeface="Traditional Arabic" pitchFamily="2" charset="-78"/>
              </a:rPr>
              <a:t>عن جابر به بمثله .</a:t>
            </a:r>
            <a:endParaRPr lang="en-GB" sz="2400" b="1" dirty="0">
              <a:solidFill>
                <a:srgbClr val="1F497D">
                  <a:lumMod val="75000"/>
                </a:srgbClr>
              </a:solidFill>
              <a:latin typeface="Lotus Linotype"/>
              <a:ea typeface="Times New Roman" pitchFamily="18" charset="0"/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28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10246" name="Picture 6" descr="nature_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8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835989"/>
              </p:ext>
            </p:extLst>
          </p:nvPr>
        </p:nvGraphicFramePr>
        <p:xfrm>
          <a:off x="0" y="0"/>
          <a:ext cx="9168449" cy="6857999"/>
        </p:xfrm>
        <a:graphic>
          <a:graphicData uri="http://schemas.openxmlformats.org/drawingml/2006/table">
            <a:tbl>
              <a:tblPr rtl="1"/>
              <a:tblGrid>
                <a:gridCol w="1735481"/>
                <a:gridCol w="1651244"/>
                <a:gridCol w="1445431"/>
                <a:gridCol w="1445431"/>
                <a:gridCol w="1445431"/>
                <a:gridCol w="1445431"/>
              </a:tblGrid>
              <a:tr h="769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أبو داود</a:t>
                      </a:r>
                      <a:r>
                        <a:rPr kumimoji="0" lang="en-US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الترمذي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الترمذي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الدارمي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الدارمي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1122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 بن بشار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محمود بن غيلان</a:t>
                      </a:r>
                      <a:endParaRPr kumimoji="0" lang="en-US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22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عباد بن موسى </a:t>
                      </a: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أبو داود </a:t>
                      </a:r>
                      <a:r>
                        <a:rPr kumimoji="0" lang="ar-SA" altLang="ar-SA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الطيالسي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عبد الرزاق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 بن يوسف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أبو نعيم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وكيع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7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 بن سعد</a:t>
                      </a:r>
                      <a:endParaRPr kumimoji="0" lang="en-US" altLang="ar-S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ســــــــــــفيـــــــــــــــــــــان 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</a:tr>
              <a:tr h="76967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 بن ابراهيم 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6967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ريحان بن يزيد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</a:tr>
              <a:tr h="765899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عبد الله بن عمرو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</a:tr>
              <a:tr h="76967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النبي عليه السلام 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9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16798"/>
              </p:ext>
            </p:extLst>
          </p:nvPr>
        </p:nvGraphicFramePr>
        <p:xfrm>
          <a:off x="-26550" y="2"/>
          <a:ext cx="9170550" cy="71856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3088"/>
                <a:gridCol w="1375048"/>
                <a:gridCol w="1172222"/>
                <a:gridCol w="1158584"/>
                <a:gridCol w="1460694"/>
                <a:gridCol w="1514812"/>
                <a:gridCol w="1366102"/>
              </a:tblGrid>
              <a:tr h="69382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البخاري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مسلم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مسلم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الترمذي 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النسائي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البخاري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مسلم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86296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بشار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المثنى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بشار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بشار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عمرو بن علي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err="1" smtClean="0">
                          <a:solidFill>
                            <a:schemeClr val="tx1"/>
                          </a:solidFill>
                        </a:rPr>
                        <a:t>عياش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بن الوليد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عمرو بن </a:t>
                      </a:r>
                      <a:r>
                        <a:rPr lang="ar-SA" sz="2400" b="1" dirty="0" err="1" smtClean="0">
                          <a:solidFill>
                            <a:schemeClr val="tx1"/>
                          </a:solidFill>
                        </a:rPr>
                        <a:t>زرارة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جعفر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جعفر 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جعفر 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محمد بن جعفر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يحيى بن سعيد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عبد الأعلى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عبد الوهاب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0637"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شعبة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سعيد  بن أبي عروبة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FF3D8"/>
                    </a:solidFill>
                  </a:tcPr>
                </a:tc>
              </a:tr>
              <a:tr h="540378"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4800" b="1" dirty="0" smtClean="0">
                          <a:solidFill>
                            <a:schemeClr val="bg1"/>
                          </a:solidFill>
                        </a:rPr>
                        <a:t>قتادة</a:t>
                      </a:r>
                      <a:endParaRPr lang="ar-SA" sz="4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</a:tr>
              <a:tr h="741426"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أبي المتوكل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أبي سعيد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 gridSpan="7"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النبي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sym typeface="AGA Arabesque"/>
                        </a:rPr>
                        <a:t></a:t>
                      </a:r>
                      <a:endParaRPr lang="ar-SA" sz="3200" b="1" dirty="0" smtClean="0">
                        <a:solidFill>
                          <a:schemeClr val="tx1"/>
                        </a:solidFill>
                        <a:sym typeface="AGA Arabesque"/>
                      </a:endParaRPr>
                    </a:p>
                    <a:p>
                      <a:pPr algn="ctr" rtl="1"/>
                      <a:endParaRPr lang="ar-SA" sz="3200" b="1" dirty="0" smtClean="0">
                        <a:solidFill>
                          <a:schemeClr val="tx1"/>
                        </a:solidFill>
                        <a:sym typeface="AGA Arabesque"/>
                      </a:endParaRPr>
                    </a:p>
                    <a:p>
                      <a:pPr algn="ctr" rtl="1"/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8" y="0"/>
          <a:ext cx="8929688" cy="7097713"/>
        </p:xfrm>
        <a:graphic>
          <a:graphicData uri="http://schemas.openxmlformats.org/drawingml/2006/table">
            <a:tbl>
              <a:tblPr/>
              <a:tblGrid>
                <a:gridCol w="1470025"/>
                <a:gridCol w="1182688"/>
                <a:gridCol w="1184275"/>
                <a:gridCol w="1306548"/>
                <a:gridCol w="1143008"/>
                <a:gridCol w="1285884"/>
                <a:gridCol w="1357260"/>
              </a:tblGrid>
              <a:tr h="1512786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قال رسول الله 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AGA Arabesque" pitchFamily="2" charset="2"/>
                        </a:rPr>
                        <a:t>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الا تَصُفُّونَ كما تَصُفُّ الْمَلَائِكَةُ عِنْدَ رَبِّهَا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فَقُلْنَا يا رَسُولَ اللَّهِ وَكَيْفَ تَصُفُّ الْمَلَائِكَةُ عِنْدَ رَبِّهَا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قال يُتِمُّونَ الصُّفُوفَ الْأُوَلَ وَيَتَرَاصُّونَ في الصَّفِّ</a:t>
                      </a: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116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 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النسائي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أبو داود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ابن ماجه 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مسلم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643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قتيبة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النفيلي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علي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 بن محمد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أبو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سعيد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اسحاق</a:t>
                      </a: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أبو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كريب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أبو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بكر 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FF4"/>
                    </a:solidFill>
                  </a:tcPr>
                </a:tc>
              </a:tr>
              <a:tr h="66597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الفضيل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 (5)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زهير(4)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وكيع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(3)</a:t>
                      </a: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وكيع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عيسى(2) 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معاوية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 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(1)</a:t>
                      </a: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معاوية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78051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2" charset="-78"/>
                        </a:rPr>
                        <a:t>الأعمش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raditional Arabic" pitchFamily="2" charset="-78"/>
                        </a:rPr>
                        <a:t> </a:t>
                      </a:r>
                      <a:endParaRPr kumimoji="0" lang="en-GB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1391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cs typeface="Times New Roman" pitchFamily="18" charset="0"/>
                        </a:rPr>
                        <a:t>الْمُسَيَّبِ بن رَافِعٍ 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otus Linotype"/>
                        <a:cs typeface="Times New Roman" pitchFamily="18" charset="0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</a:tr>
              <a:tr h="583335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cs typeface="Times New Roman" pitchFamily="18" charset="0"/>
                        </a:rPr>
                        <a:t>تَمِيمِ بن طَرَفَةَ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otus Linotype"/>
                        <a:cs typeface="Times New Roman" pitchFamily="18" charset="0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4F1"/>
                    </a:solidFill>
                  </a:tcPr>
                </a:tc>
              </a:tr>
              <a:tr h="520336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cs typeface="Times New Roman" pitchFamily="18" charset="0"/>
                        </a:rPr>
                        <a:t>جَابِرِ بن سَمُرَةَ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cs typeface="Times New Roman" pitchFamily="18" charset="0"/>
                          <a:sym typeface="AGA Arabesque" pitchFamily="2" charset="2"/>
                        </a:rPr>
                        <a:t>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cs typeface="Times New Roman" pitchFamily="18" charset="0"/>
                          <a:sym typeface="AGA Arabesque" pitchFamily="2" charset="2"/>
                        </a:rPr>
                        <a:t> 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2" charset="-78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0336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ea typeface="+mn-ea"/>
                          <a:cs typeface="Times New Roman" pitchFamily="18" charset="0"/>
                        </a:rPr>
                        <a:t>قال رسول الله </a:t>
                      </a:r>
                      <a:r>
                        <a:rPr kumimoji="0" lang="ar-SA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ea typeface="+mn-ea"/>
                          <a:cs typeface="Times New Roman" pitchFamily="18" charset="0"/>
                          <a:sym typeface="AGA Arabesque" pitchFamily="2" charset="2"/>
                        </a:rPr>
                        <a:t></a:t>
                      </a:r>
                      <a:r>
                        <a:rPr kumimoji="0" lang="ar-SA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otus Linotype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GB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otus Linotype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7" marB="95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84400"/>
              </p:ext>
            </p:extLst>
          </p:nvPr>
        </p:nvGraphicFramePr>
        <p:xfrm>
          <a:off x="214313" y="333375"/>
          <a:ext cx="8318127" cy="61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719"/>
                <a:gridCol w="3672408"/>
              </a:tblGrid>
              <a:tr h="1123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 smtClean="0">
                          <a:solidFill>
                            <a:schemeClr val="bg1"/>
                          </a:solidFill>
                        </a:rPr>
                        <a:t>البخاري</a:t>
                      </a:r>
                      <a:endParaRPr lang="en-GB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ar-SA" sz="2800" dirty="0" smtClean="0">
                          <a:solidFill>
                            <a:schemeClr val="bg1"/>
                          </a:solidFill>
                        </a:rPr>
                        <a:t>256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chemeClr val="bg1"/>
                          </a:solidFill>
                        </a:rPr>
                        <a:t>أح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</a:rPr>
                        <a:t>مد</a:t>
                      </a:r>
                    </a:p>
                    <a:p>
                      <a:pPr algn="ctr"/>
                      <a:r>
                        <a:rPr lang="ar-SA" sz="2800" baseline="0" dirty="0" smtClean="0">
                          <a:solidFill>
                            <a:schemeClr val="bg1"/>
                          </a:solidFill>
                        </a:rPr>
                        <a:t>241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/>
                </a:tc>
              </a:tr>
              <a:tr h="804847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زهير بن حرب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CC0099"/>
                          </a:solidFill>
                        </a:rPr>
                        <a:t>,,,,,,,,,,</a:t>
                      </a:r>
                      <a:endParaRPr lang="en-GB" sz="2800" b="1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</a:tr>
              <a:tr h="857254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ابن فضيل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ابن فضيل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</a:tr>
              <a:tr h="928691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عمارة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عمارة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</a:tr>
              <a:tr h="714378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أبي زرعة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أبي زرعة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</a:tr>
              <a:tr h="857254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أبي هريرة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solidFill>
                            <a:srgbClr val="002060"/>
                          </a:solidFill>
                        </a:rPr>
                        <a:t>أبي هريرة </a:t>
                      </a:r>
                      <a:endParaRPr lang="en-GB" sz="2800" dirty="0">
                        <a:solidFill>
                          <a:srgbClr val="CC0099"/>
                        </a:solidFill>
                      </a:endParaRPr>
                    </a:p>
                  </a:txBody>
                  <a:tcPr marL="91439" marR="91439"/>
                </a:tc>
              </a:tr>
              <a:tr h="881064">
                <a:tc>
                  <a:txBody>
                    <a:bodyPr/>
                    <a:lstStyle/>
                    <a:p>
                      <a:r>
                        <a:rPr lang="ar-SA" sz="2800" b="1" baseline="0" dirty="0" smtClean="0"/>
                        <a:t>  </a:t>
                      </a:r>
                      <a:r>
                        <a:rPr lang="ar-SA" sz="2800" b="1" dirty="0" smtClean="0"/>
                        <a:t>             الرسول عليه السلام </a:t>
                      </a:r>
                      <a:endParaRPr lang="ar-SA" sz="28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/>
                        <a:t>الرسول عليه السلام </a:t>
                      </a:r>
                      <a:endParaRPr lang="en-GB" sz="2800" b="1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1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620688"/>
            <a:ext cx="61024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altLang="ar-SA" sz="3600" b="1" dirty="0">
                <a:solidFill>
                  <a:srgbClr val="CC0099"/>
                </a:solidFill>
              </a:rPr>
              <a:t>تخريج الحديث : </a:t>
            </a:r>
          </a:p>
          <a:p>
            <a:r>
              <a:rPr lang="ar-SA" altLang="ar-SA" sz="3600" b="1" dirty="0">
                <a:solidFill>
                  <a:srgbClr val="CC0099"/>
                </a:solidFill>
              </a:rPr>
              <a:t>أخرجه البخاري في صحيحه ، </a:t>
            </a:r>
            <a:r>
              <a:rPr lang="ar-SA" altLang="ar-SA" sz="3600" b="1" dirty="0">
                <a:solidFill>
                  <a:srgbClr val="0070C0"/>
                </a:solidFill>
              </a:rPr>
              <a:t>كتاب الإيمان والنذور ، باب إذا قال والله لا أتكلم اليوم ص 1275 (6682) </a:t>
            </a:r>
            <a:r>
              <a:rPr lang="ar-SA" altLang="ar-SA" sz="3600" b="1" dirty="0">
                <a:solidFill>
                  <a:srgbClr val="7030A0"/>
                </a:solidFill>
              </a:rPr>
              <a:t>عن زهير بن حرب عن محمد بن فضيل به مثله .</a:t>
            </a:r>
          </a:p>
        </p:txBody>
      </p:sp>
    </p:spTree>
    <p:extLst>
      <p:ext uri="{BB962C8B-B14F-4D97-AF65-F5344CB8AC3E}">
        <p14:creationId xmlns:p14="http://schemas.microsoft.com/office/powerpoint/2010/main" val="3179539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50861"/>
              </p:ext>
            </p:extLst>
          </p:nvPr>
        </p:nvGraphicFramePr>
        <p:xfrm>
          <a:off x="-24447" y="-171400"/>
          <a:ext cx="9168447" cy="7232357"/>
        </p:xfrm>
        <a:graphic>
          <a:graphicData uri="http://schemas.openxmlformats.org/drawingml/2006/table">
            <a:tbl>
              <a:tblPr rtl="1"/>
              <a:tblGrid>
                <a:gridCol w="670259"/>
                <a:gridCol w="684476"/>
                <a:gridCol w="711450"/>
                <a:gridCol w="701673"/>
                <a:gridCol w="630528"/>
                <a:gridCol w="856035"/>
                <a:gridCol w="814740"/>
                <a:gridCol w="826767"/>
                <a:gridCol w="615579"/>
                <a:gridCol w="870936"/>
                <a:gridCol w="893002"/>
                <a:gridCol w="893002"/>
              </a:tblGrid>
              <a:tr h="606482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           البخـاري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مسلم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 داود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الترمذي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مسلم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مسلم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98624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 كريب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محمد بن المثنى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rtl="1"/>
                      <a:endParaRPr lang="ar-SA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أبن أبي عمر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زهير بن حرب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محمد بن عبدالله بن نمير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1171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عبدالله بن يوسف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أبوالوليد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عبدالله بن يوسف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إسماعيل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قتيبه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وكيع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 بكر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القعنبي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قتيبه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سفيان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سفيان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7296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مالك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مالك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عبدالحميد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عبدالحميد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مالك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أبن عجلان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عمرو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009683">
                <a:tc gridSpan="10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سعيد بن أبي سعيد المقبري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نافع بن جبير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7013">
                <a:tc gridSpan="1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شريح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B6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21423">
                <a:tc gridSpan="1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                                  الرسول صلى الله عليه وسلم 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.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6694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8959270" y="43934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ar-SA" altLang="en-US" sz="1800">
              <a:solidFill>
                <a:srgbClr val="000000"/>
              </a:solidFill>
            </a:endParaRPr>
          </a:p>
        </p:txBody>
      </p:sp>
      <p:sp>
        <p:nvSpPr>
          <p:cNvPr id="26627" name="مربع نص 5"/>
          <p:cNvSpPr txBox="1">
            <a:spLocks noChangeArrowheads="1"/>
          </p:cNvSpPr>
          <p:nvPr/>
        </p:nvSpPr>
        <p:spPr bwMode="auto">
          <a:xfrm>
            <a:off x="642941" y="428631"/>
            <a:ext cx="7786687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مدار الحديث أبي شريح لأنه أول راوي مشترك بين الأسانيد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1800">
                <a:solidFill>
                  <a:srgbClr val="000000"/>
                </a:solidFill>
              </a:rPr>
              <a:t> </a:t>
            </a:r>
            <a:endParaRPr lang="en-US" altLang="en-US" sz="18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>
                <a:solidFill>
                  <a:srgbClr val="FF0000"/>
                </a:solidFill>
              </a:rPr>
              <a:t>التخريج :-</a:t>
            </a:r>
            <a:endParaRPr lang="en-US" altLang="en-US" sz="18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أخرجه البخاري في صحيحه كتاب الأدب , باب من كان يؤمن بالله واليوم الآخر فلا يؤذ جاره , (ص 509 : ح6019 ) .. , وباب إكرام الضيف وخدمته أياه وقوله تعالى : "ضيف إبراهيم المكرمين" , (ص 517 : ح 6135)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وكتاب الرقاق , باب حفظ اللسان , (ص 544 : ح 6476 )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ومسلم:في صحيحه ، كتاب اللقطه , باب الضيافه ونحوها , (ص 984 : ح48)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و أبو داود:كتاب الأطعمه , باب ماجاء في الضيافه , (ص 1500 : ح3748)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والترمذي:كتاب البر والصله , باب ماجاء في الضيافه وغاية الضيافه كم هو , (ص 1849 : ح 1967 و ح1968)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و ابن ماجه:كتاب الأدب , باب حق الضيف , (ص 2696 : ح 3675) ..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ar-SA" altLang="en-US" sz="2400" b="1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400" b="1">
                <a:solidFill>
                  <a:srgbClr val="FF0000"/>
                </a:solidFill>
              </a:rPr>
              <a:t>جميعهـــــــم من طريق  سعيد بن أبي سعيد المقبري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وأخرجه مسلم:كتاب الإيمان , باب الحث على أكرام الجار والضيف ولزوم الصمت إلا عند الخير وكون ذلك كله من الإيمان , (ص 688 : ح48) .. من طريق نافع بن جبير 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كلاهما  "سعيد , نافع " عن أبي شريح به بتمامه وبعضهم اختصره .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ar-SA" altLang="en-US" sz="2000">
                <a:solidFill>
                  <a:srgbClr val="000000"/>
                </a:solidFill>
              </a:rPr>
              <a:t> 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ar-SA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3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42359"/>
              </p:ext>
            </p:extLst>
          </p:nvPr>
        </p:nvGraphicFramePr>
        <p:xfrm>
          <a:off x="11876" y="-34963"/>
          <a:ext cx="9132124" cy="7344816"/>
        </p:xfrm>
        <a:graphic>
          <a:graphicData uri="http://schemas.openxmlformats.org/drawingml/2006/table">
            <a:tbl>
              <a:tblPr rtl="1"/>
              <a:tblGrid>
                <a:gridCol w="757376"/>
                <a:gridCol w="773440"/>
                <a:gridCol w="803920"/>
                <a:gridCol w="792872"/>
                <a:gridCol w="712480"/>
                <a:gridCol w="93980"/>
                <a:gridCol w="862216"/>
                <a:gridCol w="920636"/>
                <a:gridCol w="801256"/>
                <a:gridCol w="798076"/>
                <a:gridCol w="136148"/>
                <a:gridCol w="695588"/>
                <a:gridCol w="984136"/>
              </a:tblGrid>
              <a:tr h="576064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           البخـاري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مسلم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 داود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الترمذي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678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 كريب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محمد بن المثنى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زهير بن حرب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أبن أبي عمر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4389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عبدالله بن يوسف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أبوالوليد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عبدالله بن يوسف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إسماعيل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قتيبه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وكيع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أبو بكر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محمد بن عبدالله بن نمير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القعنبي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قتيبه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سفيان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920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الليث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مالك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مالك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عبدالحميد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عبدالحميد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سفيان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مالك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الليث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أبن عجلان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75529">
                <a:tc gridSpan="8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      سعيد بن أبي سعيد المقبري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عمرو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سعيد أبي سعيد المقبري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</a:tr>
              <a:tr h="5635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شريح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شريح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شريح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شريح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شريح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شريح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شريح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شريح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شريح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 شريح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شريح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3D8"/>
                    </a:solidFill>
                  </a:tcPr>
                </a:tc>
              </a:tr>
              <a:tr h="970194">
                <a:tc gridSpan="1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                                                      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الرسول صلى الله عليه وسلم .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2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38653"/>
              </p:ext>
            </p:extLst>
          </p:nvPr>
        </p:nvGraphicFramePr>
        <p:xfrm>
          <a:off x="0" y="21745"/>
          <a:ext cx="9099104" cy="6836257"/>
        </p:xfrm>
        <a:graphic>
          <a:graphicData uri="http://schemas.openxmlformats.org/drawingml/2006/table">
            <a:tbl>
              <a:tblPr rtl="1"/>
              <a:tblGrid>
                <a:gridCol w="853832"/>
                <a:gridCol w="842784"/>
                <a:gridCol w="823352"/>
                <a:gridCol w="862216"/>
                <a:gridCol w="903744"/>
                <a:gridCol w="1003568"/>
                <a:gridCol w="1144920"/>
                <a:gridCol w="992520"/>
                <a:gridCol w="1064528"/>
                <a:gridCol w="607640"/>
              </a:tblGrid>
              <a:tr h="7384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البخاري</a:t>
                      </a:r>
                    </a:p>
                  </a:txBody>
                  <a:tcPr marL="91433" marR="9143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مـــــــســـــلــــم</a:t>
                      </a:r>
                    </a:p>
                  </a:txBody>
                  <a:tcPr marL="91433" marR="9143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الــنــســائي</a:t>
                      </a:r>
                    </a:p>
                  </a:txBody>
                  <a:tcPr marL="91433" marR="9143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الإمام أحـــمــد</a:t>
                      </a:r>
                    </a:p>
                  </a:txBody>
                  <a:tcPr marL="91433" marR="91433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023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مسدد</a:t>
                      </a:r>
                      <a:endParaRPr kumimoji="0" lang="en-US" alt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هدبة بن خالد</a:t>
                      </a:r>
                      <a:endParaRPr kumimoji="0" lang="en-US" alt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زهير بن حرب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محمد بن عبد الأعلى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إسحاق بن إبراهيم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أبو كامل فضيل بن حسن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قتيبه</a:t>
                      </a: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بن سعيد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عبيد الله بن سعدي</a:t>
                      </a:r>
                      <a:endParaRPr kumimoji="0" lang="en-US" altLang="ar-S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إ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إسماعيل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حماد بن سلمة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معاذ بن معاذ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المعتمر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جرير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يزيد بن زريع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يحي بن سعيد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اسماعيل بن إبراهيم</a:t>
                      </a: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23922">
                <a:tc grid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+mj-cs"/>
                        </a:rPr>
                        <a:t>سليمان التيمي</a:t>
                      </a: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978240">
                <a:tc grid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+mj-cs"/>
                        </a:rPr>
                        <a:t>أبي عثمان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+mj-cs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22">
                <a:tc grid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+mj-cs"/>
                        </a:rPr>
                        <a:t>أسامة بن زيد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+mj-cs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22">
                <a:tc gridSpan="10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7083"/>
                          </a:solidFill>
                          <a:effectLst/>
                          <a:latin typeface="Calibri" pitchFamily="34" charset="0"/>
                          <a:cs typeface="+mj-cs"/>
                        </a:rPr>
                        <a:t>الرسول عليه السلام 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7083"/>
                        </a:solidFill>
                        <a:effectLst/>
                        <a:latin typeface="Calibri" pitchFamily="34" charset="0"/>
                        <a:cs typeface="+mj-cs"/>
                      </a:endParaRPr>
                    </a:p>
                  </a:txBody>
                  <a:tcPr marL="68575" marR="6857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4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-1279981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600" b="1" i="0" u="none" strike="noStrike" kern="0" cap="none" spc="0" normalizeH="0" baseline="0" noProof="0" dirty="0">
                <a:ln>
                  <a:noFill/>
                </a:ln>
                <a:solidFill>
                  <a:srgbClr val="C71B5D"/>
                </a:solidFill>
                <a:effectLst/>
                <a:uLnTx/>
                <a:uFillTx/>
              </a:rPr>
              <a:t>مدار الحديث على : سليمان التيمي </a:t>
            </a:r>
            <a:r>
              <a:rPr kumimoji="0" lang="ar-SA" sz="26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BA79D">
                  <a:lumMod val="75000"/>
                </a:srgb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أخرجه البخاري في صحيحة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كتاب الرقاق ، باب صفة الجنة والنار ( ص 549 ح 6547 ) وفي كتاب النكاح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باب :...  ( ص449 ح5196 ) </a:t>
            </a:r>
            <a:r>
              <a:rPr kumimoji="0" lang="ar-SA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من طريق إسماعيل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BA79D">
                  <a:lumMod val="75000"/>
                </a:srgb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ومسلم في صحيحة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كتاب الرقاق ، باب اكثر اهل </a:t>
            </a:r>
            <a:r>
              <a:rPr kumimoji="0" lang="ar-S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الجنه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 الفقراء واكثر اهل النار النساء وبيان </a:t>
            </a:r>
            <a:r>
              <a:rPr kumimoji="0" lang="ar-S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الفنته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 بالنساء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(ص1152 ح6937 ) </a:t>
            </a:r>
            <a:r>
              <a:rPr kumimoji="0" lang="ar-SA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من طريق حماد بن سلمة ، و معاذ بن معاذ ، والمعتمر ، وجرير ، ويزيد بن زريع 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BA79D">
                  <a:lumMod val="75000"/>
                </a:srgb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والنسائي في سننه الكبرى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كتاب عشرة النساء ، باب ما ذكر في النساء (ص301ح9220) </a:t>
            </a:r>
            <a:r>
              <a:rPr kumimoji="0" lang="ar-SA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من طريق خالد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وفي كتاب الرقائق ( ص 375 ح 11756) وكتاب المواعظ ( ص 399ح11828 ) </a:t>
            </a:r>
            <a:r>
              <a:rPr kumimoji="0" lang="ar-SA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من طريق يحيى بن سعيد. </a:t>
            </a: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rgbClr val="7BA79D">
                  <a:lumMod val="75000"/>
                </a:srgb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و الأمام أحمد في مسندة 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(  ج 5 / ص 205 / ح 22125 ) </a:t>
            </a:r>
            <a:r>
              <a:rPr kumimoji="0" lang="ar-SA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عن  إسماعيل بن إبراهيم</a:t>
            </a: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7BA79D">
                    <a:lumMod val="75000"/>
                  </a:srgbClr>
                </a:solidFill>
                <a:effectLst/>
                <a:uLnTx/>
                <a:uFillTx/>
              </a:rPr>
              <a:t>وفي ( ص210/ ح22169) </a:t>
            </a:r>
            <a:r>
              <a:rPr kumimoji="0" lang="ar-SA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عن يحيى بن سعيد </a:t>
            </a:r>
            <a:r>
              <a:rPr kumimoji="0" lang="ar-SA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000" b="1" u="sng" kern="0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ar-SA" sz="2000" b="1" dirty="0">
                <a:solidFill>
                  <a:srgbClr val="EE6F10"/>
                </a:solidFill>
              </a:rPr>
              <a:t>ثمانيتهم عن سليمان التيمي به ، بنحوه 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414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692150"/>
            <a:ext cx="8424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ar-SA" altLang="ar-SA">
              <a:solidFill>
                <a:srgbClr val="00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56099"/>
              </p:ext>
            </p:extLst>
          </p:nvPr>
        </p:nvGraphicFramePr>
        <p:xfrm>
          <a:off x="107504" y="0"/>
          <a:ext cx="9036496" cy="6725325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518248"/>
                <a:gridCol w="4518248"/>
              </a:tblGrid>
              <a:tr h="62068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النسائي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ابن ماجه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5013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هناد بن السري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 بن الصباح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8970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أبو بكر 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8970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أبو حصين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8970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8970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أبو هريرة 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8970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النبي عليه السلام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6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16388" name="Picture 4" descr="sadaq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0"/>
            <a:ext cx="9141619" cy="90794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ar-SA" sz="2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تخريج الحديث :</a:t>
            </a:r>
            <a:endParaRPr lang="ar-SA" altLang="ar-SA" sz="4000" b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4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ar-SA" sz="4000" b="1" dirty="0" smtClean="0">
                <a:solidFill>
                  <a:srgbClr val="000000"/>
                </a:solidFill>
              </a:rPr>
              <a:t>أخرجه </a:t>
            </a:r>
            <a:r>
              <a:rPr lang="ar-SA" altLang="ar-SA" sz="4000" b="1" dirty="0">
                <a:solidFill>
                  <a:srgbClr val="000000"/>
                </a:solidFill>
              </a:rPr>
              <a:t>النسائي في سننه، النسائي كتاب الزكاة ، باب اذا لم يكن له دراهم وكان له عدلها (ص2256 حديث 2598) </a:t>
            </a:r>
            <a:r>
              <a:rPr lang="ar-SA" altLang="ar-SA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عن هناد بن السري.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ar-SA" sz="4000" b="1" dirty="0">
                <a:solidFill>
                  <a:srgbClr val="000000"/>
                </a:solidFill>
              </a:rPr>
              <a:t>و ابن ماجه في سننه، باب الزكاة، باب من سأل عن ظهر غنى (ص2587   ح1839) </a:t>
            </a:r>
            <a:r>
              <a:rPr lang="ar-SA" altLang="ar-SA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عن محمد بن الصباح.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altLang="ar-SA" sz="4000" b="1" dirty="0">
                <a:solidFill>
                  <a:srgbClr val="000000"/>
                </a:solidFill>
              </a:rPr>
              <a:t>كلاهما عن </a:t>
            </a:r>
            <a:r>
              <a:rPr lang="ar-SA" altLang="ar-SA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أبي بكر </a:t>
            </a:r>
            <a:r>
              <a:rPr lang="ar-SA" altLang="ar-SA" sz="4000" b="1" dirty="0">
                <a:solidFill>
                  <a:srgbClr val="000000"/>
                </a:solidFill>
              </a:rPr>
              <a:t>به بمثله</a:t>
            </a:r>
            <a:r>
              <a:rPr lang="ar-SA" altLang="ar-SA" sz="4000" b="1" dirty="0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4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40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4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24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24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ar-SA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ar-SA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42150"/>
              </p:ext>
            </p:extLst>
          </p:nvPr>
        </p:nvGraphicFramePr>
        <p:xfrm>
          <a:off x="44896" y="0"/>
          <a:ext cx="9099104" cy="7337635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661120"/>
                <a:gridCol w="2259360"/>
                <a:gridCol w="2628176"/>
                <a:gridCol w="2550448"/>
              </a:tblGrid>
              <a:tr h="69269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مسلم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النسائي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النسائي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الترمذي</a:t>
                      </a: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07281">
                <a:tc>
                  <a:txBody>
                    <a:bodyPr/>
                    <a:lstStyle/>
                    <a:p>
                      <a:endParaRPr lang="ar-SA" sz="3200" b="1"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محمد بن المثنى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أحمد بن سعيد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</a:tr>
              <a:tr h="11072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جرير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شعبة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 جرير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عبيدة بن حميد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</a:tr>
              <a:tr h="607221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الأعمش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منصور</a:t>
                      </a: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7221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إبراهيم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  <a:tr h="607221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علقمة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  <a:tr h="964407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عبد الله بن مسعود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  <a:tr h="964407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الرسول عليه السلام </a:t>
                      </a:r>
                      <a:endParaRPr kumimoji="0" lang="ar-SA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424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6307"/>
              </p:ext>
            </p:extLst>
          </p:nvPr>
        </p:nvGraphicFramePr>
        <p:xfrm>
          <a:off x="0" y="188640"/>
          <a:ext cx="9144005" cy="675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833670">
                <a:tc>
                  <a:txBody>
                    <a:bodyPr/>
                    <a:lstStyle/>
                    <a:p>
                      <a:r>
                        <a:rPr lang="ar-SA" dirty="0" smtClean="0"/>
                        <a:t>ابن ماجه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ابن ماجه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النسائي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النسائي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النسائي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الترمذي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أبو داود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أبو داود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مسلم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مسلم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البخاري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البخاري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البخاري</a:t>
                      </a:r>
                      <a:endParaRPr lang="en-US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525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82779"/>
              </p:ext>
            </p:extLst>
          </p:nvPr>
        </p:nvGraphicFramePr>
        <p:xfrm>
          <a:off x="44896" y="0"/>
          <a:ext cx="9099104" cy="7337635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661120"/>
                <a:gridCol w="2259360"/>
                <a:gridCol w="2628176"/>
                <a:gridCol w="2550448"/>
              </a:tblGrid>
              <a:tr h="69269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مسلم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النسائي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النسائي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الترمذي</a:t>
                      </a: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07281">
                <a:tc>
                  <a:txBody>
                    <a:bodyPr/>
                    <a:lstStyle/>
                    <a:p>
                      <a:endParaRPr lang="ar-SA" sz="3200" b="1"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محمد بن المثنى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أحمد بن سعيد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</a:tr>
              <a:tr h="11072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جرير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شعبة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  جرير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عبيدة بن حميد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4" marR="91444" marT="45723" marB="45723" horzOverflow="overflow"/>
                </a:tc>
              </a:tr>
              <a:tr h="607221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الأعمش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 منصور</a:t>
                      </a:r>
                      <a:endParaRPr kumimoji="0" lang="ar-SA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4" marR="91444" marT="45723" marB="45723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7221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إبراهيم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  <a:tr h="607221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علقمة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  <a:tr h="964407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+mn-cs"/>
                        </a:rPr>
                        <a:t>عبد الله بن مسعود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  <a:tr h="964407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+mn-cs"/>
                        </a:rPr>
                        <a:t>الرسول عليه السلام </a:t>
                      </a:r>
                      <a:endParaRPr kumimoji="0" lang="ar-SA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4" marR="91444" marT="45723" marB="4572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2345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تقنية">
  <a:themeElements>
    <a:clrScheme name="مخصص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صميم افتراضي">
  <a:themeElements>
    <a:clrScheme name="مخصص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تصميم افتراضي">
  <a:themeElements>
    <a:clrScheme name="مخصص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نسق Office">
  <a:themeElements>
    <a:clrScheme name="مخصص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نسق Office">
  <a:themeElements>
    <a:clrScheme name="مخصص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2408</Words>
  <Application>Microsoft Office PowerPoint</Application>
  <PresentationFormat>On-screen Show (4:3)</PresentationFormat>
  <Paragraphs>838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2_تقنية</vt:lpstr>
      <vt:lpstr>تصميم افتراضي</vt:lpstr>
      <vt:lpstr>1_تصميم افتراضي</vt:lpstr>
      <vt:lpstr>1_نسق Office</vt:lpstr>
      <vt:lpstr>2_نسق Office</vt:lpstr>
      <vt:lpstr>Office Theme</vt:lpstr>
      <vt:lpstr>سمة Office</vt:lpstr>
      <vt:lpstr>نسق Office</vt:lpstr>
      <vt:lpstr>1_سمة Office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تخريج الحديث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تخريج الحديث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dijital</dc:creator>
  <cp:lastModifiedBy>GCUSER</cp:lastModifiedBy>
  <cp:revision>40</cp:revision>
  <cp:lastPrinted>2014-11-04T15:38:34Z</cp:lastPrinted>
  <dcterms:created xsi:type="dcterms:W3CDTF">2013-11-22T16:32:06Z</dcterms:created>
  <dcterms:modified xsi:type="dcterms:W3CDTF">2014-11-11T06:59:48Z</dcterms:modified>
</cp:coreProperties>
</file>