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6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theme/theme7.xml" ContentType="application/vnd.openxmlformats-officedocument.theme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theme/theme8.xml" ContentType="application/vnd.openxmlformats-officedocument.theme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theme/theme9.xml" ContentType="application/vnd.openxmlformats-officedocument.theme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0" r:id="rId1"/>
    <p:sldMasterId id="2147483732" r:id="rId2"/>
    <p:sldMasterId id="2147483745" r:id="rId3"/>
    <p:sldMasterId id="2147483758" r:id="rId4"/>
    <p:sldMasterId id="2147483771" r:id="rId5"/>
    <p:sldMasterId id="2147483784" r:id="rId6"/>
    <p:sldMasterId id="2147483796" r:id="rId7"/>
    <p:sldMasterId id="2147483820" r:id="rId8"/>
    <p:sldMasterId id="2147483832" r:id="rId9"/>
    <p:sldMasterId id="2147483844" r:id="rId10"/>
  </p:sldMasterIdLst>
  <p:notesMasterIdLst>
    <p:notesMasterId r:id="rId39"/>
  </p:notesMasterIdLst>
  <p:sldIdLst>
    <p:sldId id="256" r:id="rId11"/>
    <p:sldId id="283" r:id="rId12"/>
    <p:sldId id="257" r:id="rId13"/>
    <p:sldId id="295" r:id="rId14"/>
    <p:sldId id="264" r:id="rId15"/>
    <p:sldId id="293" r:id="rId16"/>
    <p:sldId id="266" r:id="rId17"/>
    <p:sldId id="298" r:id="rId18"/>
    <p:sldId id="299" r:id="rId19"/>
    <p:sldId id="291" r:id="rId20"/>
    <p:sldId id="268" r:id="rId21"/>
    <p:sldId id="271" r:id="rId22"/>
    <p:sldId id="281" r:id="rId23"/>
    <p:sldId id="274" r:id="rId24"/>
    <p:sldId id="276" r:id="rId25"/>
    <p:sldId id="289" r:id="rId26"/>
    <p:sldId id="275" r:id="rId27"/>
    <p:sldId id="285" r:id="rId28"/>
    <p:sldId id="270" r:id="rId29"/>
    <p:sldId id="297" r:id="rId30"/>
    <p:sldId id="263" r:id="rId31"/>
    <p:sldId id="279" r:id="rId32"/>
    <p:sldId id="280" r:id="rId33"/>
    <p:sldId id="278" r:id="rId34"/>
    <p:sldId id="287" r:id="rId35"/>
    <p:sldId id="261" r:id="rId36"/>
    <p:sldId id="294" r:id="rId37"/>
    <p:sldId id="260" r:id="rId38"/>
  </p:sldIdLst>
  <p:sldSz cx="9144000" cy="6858000" type="screen4x3"/>
  <p:notesSz cx="6761163" cy="9942513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CCCCFF"/>
    <a:srgbClr val="CFF3D8"/>
    <a:srgbClr val="FF3399"/>
    <a:srgbClr val="FFFFCC"/>
    <a:srgbClr val="FF99CC"/>
    <a:srgbClr val="CC0066"/>
    <a:srgbClr val="0066CC"/>
    <a:srgbClr val="CCFFCC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نمط متوسط 2 - تميي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نمط متوسط 2 - تميي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نمط متوسط 2 - تميي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84E427A-3D55-4303-BF80-6455036E1DE7}" styleName="نمط ذو نسُق 1 - تميي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34" d="100"/>
          <a:sy n="34" d="100"/>
        </p:scale>
        <p:origin x="-13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9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1.xml"/><Relationship Id="rId34" Type="http://schemas.openxmlformats.org/officeDocument/2006/relationships/slide" Target="slides/slide24.xml"/><Relationship Id="rId42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slide" Target="slides/slide23.xml"/><Relationship Id="rId38" Type="http://schemas.openxmlformats.org/officeDocument/2006/relationships/slide" Target="slides/slide2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slide" Target="slides/slide19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slide" Target="slides/slide22.xml"/><Relationship Id="rId37" Type="http://schemas.openxmlformats.org/officeDocument/2006/relationships/slide" Target="slides/slide27.xml"/><Relationship Id="rId40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36" Type="http://schemas.openxmlformats.org/officeDocument/2006/relationships/slide" Target="slides/slide26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31" Type="http://schemas.openxmlformats.org/officeDocument/2006/relationships/slide" Target="slides/slide2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slide" Target="slides/slide20.xml"/><Relationship Id="rId35" Type="http://schemas.openxmlformats.org/officeDocument/2006/relationships/slide" Target="slides/slide25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31326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66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7FDCD5F-D1D5-4002-BA5F-800B82D02AE8}" type="datetimeFigureOut">
              <a:rPr lang="ar-SA" smtClean="0"/>
              <a:t>19/01/36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31326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66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9311801-B6EB-4967-A2AD-7569024BC04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10916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752E5E8-B2F9-4A48-ACD5-E0C30AA29786}" type="slidenum">
              <a:rPr lang="ar-SA" altLang="ar-SA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10</a:t>
            </a:fld>
            <a:endParaRPr lang="en-US" altLang="ar-SA">
              <a:solidFill>
                <a:prstClr val="black"/>
              </a:solidFill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ar-SA" altLang="ar-SA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ar-SA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3A85374-DDE9-43EF-A47A-542FDD528659}" type="slidenum">
              <a:rPr lang="en-GB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en-GB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96938" y="746125"/>
            <a:ext cx="4967287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ar-SA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3E227C1-7F7E-44F1-A966-08C1A0E2AD5B}" type="slidenum">
              <a:rPr lang="en-GB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en-GB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895350" y="746125"/>
            <a:ext cx="4970463" cy="3727450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3519DA-19F5-4B77-A144-534DA2105B3D}" type="slidenum">
              <a:rPr lang="ar-SA" smtClean="0">
                <a:solidFill>
                  <a:prstClr val="black"/>
                </a:solidFill>
              </a:rPr>
              <a:pPr/>
              <a:t>17</a:t>
            </a:fld>
            <a:endParaRPr lang="ar-SA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ar-SA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9DC1076B-DCC2-47A8-97B6-4D39C8AFD10C}" type="slidenum">
              <a:rPr lang="ar-SA" altLang="ar-SA">
                <a:solidFill>
                  <a:prstClr val="black"/>
                </a:solidFill>
              </a:rPr>
              <a:pPr/>
              <a:t>19</a:t>
            </a:fld>
            <a:endParaRPr lang="en-GB" altLang="ar-SA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ar-SA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AEB025C-5EB6-48C0-84A9-9133487D095E}" type="slidenum">
              <a:rPr lang="en-GB">
                <a:solidFill>
                  <a:prstClr val="black"/>
                </a:solidFill>
              </a:rPr>
              <a:pPr>
                <a:defRPr/>
              </a:pPr>
              <a:t>23</a:t>
            </a:fld>
            <a:endParaRPr lang="en-GB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ar-SA" alt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5F6FD5-162F-4B5D-AF81-F971B5E4A367}" type="slidenum">
              <a:rPr lang="ar-SA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694507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B37A93-DB21-401D-B847-1FEA80EE9DDC}" type="slidenum">
              <a:rPr lang="ar-SA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204316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19/01/36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5878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19/01/36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705564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19/01/36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614167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19/01/36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46942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53836-1B75-4139-A601-3D0EA9A956B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11/11/2014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1D916-A92E-4C2F-B376-D4CF1BC0657C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567892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9C732-E8E7-4CF3-A380-872B9C3DA9E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11/11/2014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66094-06EF-43A8-8818-DF1282783293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141230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8A1C8-884E-4682-91B3-1BB88A7E281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11/11/2014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309A5-3070-45ED-934D-53A2AEA24031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91683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775C3-B5A0-4FBB-8E98-C6FABE65003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11/11/2014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F398A-177C-4053-B927-A48D8302A713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09370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DF606-0184-4986-BC7F-7BFEF18C193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11/11/2014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AAE10-34A0-4E40-AB60-3DC9150B7C9D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509613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1F30E-6940-4C58-A6BC-7231D2584F2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11/11/2014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D8587-C9E5-4EDE-BC21-4CA7F75D89DE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140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23C301-C1D6-453C-A380-D2099A6CDC1C}" type="slidenum">
              <a:rPr lang="ar-SA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991285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D1D9D-ADE4-4A0B-8055-9F51399FF4E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11/11/2014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B569E-53B2-4799-A9CC-084038FCE231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801902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08E10-904F-4D38-85BF-8E4E127255B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11/11/2014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03E72-0CC8-445B-8B45-A69B6D31B741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59828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DC966-5CD9-42E3-9562-24732413D7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11/11/2014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461B7-268E-47FE-856D-829AE5D934B8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896468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F11EF-5971-48B2-9404-527BCEC9242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11/11/2014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11C06-5AA0-486A-BB2C-E01319555FED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03874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1CA5B-6E45-41EB-872B-F960BBA338E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11/11/2014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A9068-4B8C-421A-B3DF-069BFD995F5E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2285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>
              <a:solidFill>
                <a:srgbClr val="000000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>
              <a:solidFill>
                <a:srgbClr val="000000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CC05F2-EA20-4210-9FA1-9ECB59FEA67A}" type="slidenum">
              <a:rPr lang="ar-SA" altLang="ar-SA">
                <a:solidFill>
                  <a:srgbClr val="000000"/>
                </a:solidFill>
              </a:rPr>
              <a:pPr/>
              <a:t>‹#›</a:t>
            </a:fld>
            <a:endParaRPr lang="en-US" altLang="ar-S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99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>
              <a:solidFill>
                <a:srgbClr val="000000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>
              <a:solidFill>
                <a:srgbClr val="000000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44DD7E-5515-4DE1-9EF9-BD060355E71D}" type="slidenum">
              <a:rPr lang="ar-SA" altLang="ar-SA">
                <a:solidFill>
                  <a:srgbClr val="000000"/>
                </a:solidFill>
              </a:rPr>
              <a:pPr/>
              <a:t>‹#›</a:t>
            </a:fld>
            <a:endParaRPr lang="en-US" altLang="ar-S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1336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>
              <a:solidFill>
                <a:srgbClr val="000000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>
              <a:solidFill>
                <a:srgbClr val="000000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D1EC60-C9F1-498A-8C5A-B72F15049BC2}" type="slidenum">
              <a:rPr lang="ar-SA" altLang="ar-SA">
                <a:solidFill>
                  <a:srgbClr val="000000"/>
                </a:solidFill>
              </a:rPr>
              <a:pPr/>
              <a:t>‹#›</a:t>
            </a:fld>
            <a:endParaRPr lang="en-US" altLang="ar-S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4473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>
              <a:solidFill>
                <a:srgbClr val="000000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>
              <a:solidFill>
                <a:srgbClr val="000000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0329F5-BD76-4AE9-BB67-92C5BBD57958}" type="slidenum">
              <a:rPr lang="ar-SA" altLang="ar-SA">
                <a:solidFill>
                  <a:srgbClr val="000000"/>
                </a:solidFill>
              </a:rPr>
              <a:pPr/>
              <a:t>‹#›</a:t>
            </a:fld>
            <a:endParaRPr lang="en-US" altLang="ar-S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6480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>
              <a:solidFill>
                <a:srgbClr val="000000"/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>
              <a:solidFill>
                <a:srgbClr val="000000"/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8D94F9-BC10-4ED4-B200-78D9477B7C60}" type="slidenum">
              <a:rPr lang="ar-SA" altLang="ar-SA">
                <a:solidFill>
                  <a:srgbClr val="000000"/>
                </a:solidFill>
              </a:rPr>
              <a:pPr/>
              <a:t>‹#›</a:t>
            </a:fld>
            <a:endParaRPr lang="en-US" altLang="ar-S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81414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>
              <a:solidFill>
                <a:srgbClr val="000000"/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>
              <a:solidFill>
                <a:srgbClr val="000000"/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8B6F72-89E1-4032-9F67-F8353C5E74F1}" type="slidenum">
              <a:rPr lang="ar-SA" altLang="ar-SA">
                <a:solidFill>
                  <a:srgbClr val="000000"/>
                </a:solidFill>
              </a:rPr>
              <a:pPr/>
              <a:t>‹#›</a:t>
            </a:fld>
            <a:endParaRPr lang="en-US" altLang="ar-S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0744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>
              <a:solidFill>
                <a:srgbClr val="000000"/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>
              <a:solidFill>
                <a:srgbClr val="000000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CF7BC4-5C57-4D4D-8C9E-80D458520469}" type="slidenum">
              <a:rPr lang="ar-SA" altLang="ar-SA">
                <a:solidFill>
                  <a:srgbClr val="000000"/>
                </a:solidFill>
              </a:rPr>
              <a:pPr/>
              <a:t>‹#›</a:t>
            </a:fld>
            <a:endParaRPr lang="en-US" altLang="ar-S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9929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>
              <a:solidFill>
                <a:srgbClr val="000000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>
              <a:solidFill>
                <a:srgbClr val="000000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1760CB-ABA1-4DF5-881D-3FA28A699025}" type="slidenum">
              <a:rPr lang="ar-SA" altLang="ar-SA">
                <a:solidFill>
                  <a:srgbClr val="000000"/>
                </a:solidFill>
              </a:rPr>
              <a:pPr/>
              <a:t>‹#›</a:t>
            </a:fld>
            <a:endParaRPr lang="en-US" altLang="ar-S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242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B48882-12AC-4D97-9E07-330C0160BD51}" type="slidenum">
              <a:rPr lang="ar-SA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219186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>
              <a:solidFill>
                <a:srgbClr val="000000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>
              <a:solidFill>
                <a:srgbClr val="000000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41FC2F-BD06-40D7-9D3E-97436BB2752C}" type="slidenum">
              <a:rPr lang="ar-SA" altLang="ar-SA">
                <a:solidFill>
                  <a:srgbClr val="000000"/>
                </a:solidFill>
              </a:rPr>
              <a:pPr/>
              <a:t>‹#›</a:t>
            </a:fld>
            <a:endParaRPr lang="en-US" altLang="ar-S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4380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>
              <a:solidFill>
                <a:srgbClr val="000000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>
              <a:solidFill>
                <a:srgbClr val="000000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90FCA-122E-466C-891A-D79C83D04BD0}" type="slidenum">
              <a:rPr lang="ar-SA" altLang="ar-SA">
                <a:solidFill>
                  <a:srgbClr val="000000"/>
                </a:solidFill>
              </a:rPr>
              <a:pPr/>
              <a:t>‹#›</a:t>
            </a:fld>
            <a:endParaRPr lang="en-US" altLang="ar-S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126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>
              <a:solidFill>
                <a:srgbClr val="000000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>
              <a:solidFill>
                <a:srgbClr val="000000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C91A30-F6B7-4A41-A585-2A4253243482}" type="slidenum">
              <a:rPr lang="ar-SA" altLang="ar-SA">
                <a:solidFill>
                  <a:srgbClr val="000000"/>
                </a:solidFill>
              </a:rPr>
              <a:pPr/>
              <a:t>‹#›</a:t>
            </a:fld>
            <a:endParaRPr lang="en-US" altLang="ar-S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1646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عنوان وجدو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جدول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ar-SA">
              <a:solidFill>
                <a:srgbClr val="000000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ar-SA">
              <a:solidFill>
                <a:srgbClr val="000000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14E4C72-AAEB-45E2-AB9F-9AC8640FD317}" type="slidenum">
              <a:rPr lang="ar-SA" altLang="ar-SA">
                <a:solidFill>
                  <a:srgbClr val="000000"/>
                </a:solidFill>
              </a:rPr>
              <a:pPr/>
              <a:t>‹#›</a:t>
            </a:fld>
            <a:endParaRPr lang="en-US" altLang="ar-S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57150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>
              <a:solidFill>
                <a:srgbClr val="000000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>
              <a:solidFill>
                <a:srgbClr val="000000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CC05F2-EA20-4210-9FA1-9ECB59FEA67A}" type="slidenum">
              <a:rPr lang="ar-SA" altLang="ar-SA">
                <a:solidFill>
                  <a:srgbClr val="000000"/>
                </a:solidFill>
              </a:rPr>
              <a:pPr/>
              <a:t>‹#›</a:t>
            </a:fld>
            <a:endParaRPr lang="en-US" altLang="ar-S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3710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>
              <a:solidFill>
                <a:srgbClr val="000000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>
              <a:solidFill>
                <a:srgbClr val="000000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44DD7E-5515-4DE1-9EF9-BD060355E71D}" type="slidenum">
              <a:rPr lang="ar-SA" altLang="ar-SA">
                <a:solidFill>
                  <a:srgbClr val="000000"/>
                </a:solidFill>
              </a:rPr>
              <a:pPr/>
              <a:t>‹#›</a:t>
            </a:fld>
            <a:endParaRPr lang="en-US" altLang="ar-S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5544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>
              <a:solidFill>
                <a:srgbClr val="000000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>
              <a:solidFill>
                <a:srgbClr val="000000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D1EC60-C9F1-498A-8C5A-B72F15049BC2}" type="slidenum">
              <a:rPr lang="ar-SA" altLang="ar-SA">
                <a:solidFill>
                  <a:srgbClr val="000000"/>
                </a:solidFill>
              </a:rPr>
              <a:pPr/>
              <a:t>‹#›</a:t>
            </a:fld>
            <a:endParaRPr lang="en-US" altLang="ar-S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44796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>
              <a:solidFill>
                <a:srgbClr val="000000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>
              <a:solidFill>
                <a:srgbClr val="000000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0329F5-BD76-4AE9-BB67-92C5BBD57958}" type="slidenum">
              <a:rPr lang="ar-SA" altLang="ar-SA">
                <a:solidFill>
                  <a:srgbClr val="000000"/>
                </a:solidFill>
              </a:rPr>
              <a:pPr/>
              <a:t>‹#›</a:t>
            </a:fld>
            <a:endParaRPr lang="en-US" altLang="ar-S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7809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>
              <a:solidFill>
                <a:srgbClr val="000000"/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>
              <a:solidFill>
                <a:srgbClr val="000000"/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8D94F9-BC10-4ED4-B200-78D9477B7C60}" type="slidenum">
              <a:rPr lang="ar-SA" altLang="ar-SA">
                <a:solidFill>
                  <a:srgbClr val="000000"/>
                </a:solidFill>
              </a:rPr>
              <a:pPr/>
              <a:t>‹#›</a:t>
            </a:fld>
            <a:endParaRPr lang="en-US" altLang="ar-S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5881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>
              <a:solidFill>
                <a:srgbClr val="000000"/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>
              <a:solidFill>
                <a:srgbClr val="000000"/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8B6F72-89E1-4032-9F67-F8353C5E74F1}" type="slidenum">
              <a:rPr lang="ar-SA" altLang="ar-SA">
                <a:solidFill>
                  <a:srgbClr val="000000"/>
                </a:solidFill>
              </a:rPr>
              <a:pPr/>
              <a:t>‹#›</a:t>
            </a:fld>
            <a:endParaRPr lang="en-US" altLang="ar-S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42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A2C63D-3BFD-4D7E-B691-89BF554872AA}" type="slidenum">
              <a:rPr lang="ar-SA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715030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>
              <a:solidFill>
                <a:srgbClr val="000000"/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>
              <a:solidFill>
                <a:srgbClr val="000000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CF7BC4-5C57-4D4D-8C9E-80D458520469}" type="slidenum">
              <a:rPr lang="ar-SA" altLang="ar-SA">
                <a:solidFill>
                  <a:srgbClr val="000000"/>
                </a:solidFill>
              </a:rPr>
              <a:pPr/>
              <a:t>‹#›</a:t>
            </a:fld>
            <a:endParaRPr lang="en-US" altLang="ar-S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4992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>
              <a:solidFill>
                <a:srgbClr val="000000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>
              <a:solidFill>
                <a:srgbClr val="000000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1760CB-ABA1-4DF5-881D-3FA28A699025}" type="slidenum">
              <a:rPr lang="ar-SA" altLang="ar-SA">
                <a:solidFill>
                  <a:srgbClr val="000000"/>
                </a:solidFill>
              </a:rPr>
              <a:pPr/>
              <a:t>‹#›</a:t>
            </a:fld>
            <a:endParaRPr lang="en-US" altLang="ar-S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80528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>
              <a:solidFill>
                <a:srgbClr val="000000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>
              <a:solidFill>
                <a:srgbClr val="000000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41FC2F-BD06-40D7-9D3E-97436BB2752C}" type="slidenum">
              <a:rPr lang="ar-SA" altLang="ar-SA">
                <a:solidFill>
                  <a:srgbClr val="000000"/>
                </a:solidFill>
              </a:rPr>
              <a:pPr/>
              <a:t>‹#›</a:t>
            </a:fld>
            <a:endParaRPr lang="en-US" altLang="ar-S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12122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>
              <a:solidFill>
                <a:srgbClr val="000000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>
              <a:solidFill>
                <a:srgbClr val="000000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90FCA-122E-466C-891A-D79C83D04BD0}" type="slidenum">
              <a:rPr lang="ar-SA" altLang="ar-SA">
                <a:solidFill>
                  <a:srgbClr val="000000"/>
                </a:solidFill>
              </a:rPr>
              <a:pPr/>
              <a:t>‹#›</a:t>
            </a:fld>
            <a:endParaRPr lang="en-US" altLang="ar-S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25737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>
              <a:solidFill>
                <a:srgbClr val="000000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SA">
              <a:solidFill>
                <a:srgbClr val="000000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C91A30-F6B7-4A41-A585-2A4253243482}" type="slidenum">
              <a:rPr lang="ar-SA" altLang="ar-SA">
                <a:solidFill>
                  <a:srgbClr val="000000"/>
                </a:solidFill>
              </a:rPr>
              <a:pPr/>
              <a:t>‹#›</a:t>
            </a:fld>
            <a:endParaRPr lang="en-US" altLang="ar-S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72192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عنوان وجدو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جدول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ar-SA">
              <a:solidFill>
                <a:srgbClr val="000000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ar-SA">
              <a:solidFill>
                <a:srgbClr val="000000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14E4C72-AAEB-45E2-AB9F-9AC8640FD317}" type="slidenum">
              <a:rPr lang="ar-SA" altLang="ar-SA">
                <a:solidFill>
                  <a:srgbClr val="000000"/>
                </a:solidFill>
              </a:rPr>
              <a:pPr/>
              <a:t>‹#›</a:t>
            </a:fld>
            <a:endParaRPr lang="en-US" altLang="ar-S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41527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5251F-4BA6-4B2F-9D05-B856A8418912}" type="slidenum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8267"/>
      </p:ext>
    </p:extLst>
  </p:cSld>
  <p:clrMapOvr>
    <a:masterClrMapping/>
  </p:clrMapOvr>
  <p:transition>
    <p:fade thruBlk="1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9AFA6-434E-4474-8962-48330778F3B2}" type="slidenum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85917"/>
      </p:ext>
    </p:extLst>
  </p:cSld>
  <p:clrMapOvr>
    <a:masterClrMapping/>
  </p:clrMapOvr>
  <p:transition>
    <p:fade thruBlk="1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9AE70-AA8F-479B-8A07-FD9632620296}" type="slidenum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198269"/>
      </p:ext>
    </p:extLst>
  </p:cSld>
  <p:clrMapOvr>
    <a:masterClrMapping/>
  </p:clrMapOvr>
  <p:transition>
    <p:fade thruBlk="1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1CB4B-ECCE-490C-8497-13EB1A76E778}" type="slidenum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243702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F94484-3A20-4068-9621-842AC391641E}" type="slidenum">
              <a:rPr lang="ar-SA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103262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A1FF4-B84B-4CE7-96F6-996B87E59BF2}" type="slidenum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770537"/>
      </p:ext>
    </p:extLst>
  </p:cSld>
  <p:clrMapOvr>
    <a:masterClrMapping/>
  </p:clrMapOvr>
  <p:transition>
    <p:fade thruBlk="1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88AA3-CAE5-46FC-8ED9-621FC61E51D8}" type="slidenum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78663"/>
      </p:ext>
    </p:extLst>
  </p:cSld>
  <p:clrMapOvr>
    <a:masterClrMapping/>
  </p:clrMapOvr>
  <p:transition>
    <p:fade thruBlk="1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8592C-F7D9-410E-8A36-5C0020B46015}" type="slidenum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439421"/>
      </p:ext>
    </p:extLst>
  </p:cSld>
  <p:clrMapOvr>
    <a:masterClrMapping/>
  </p:clrMapOvr>
  <p:transition>
    <p:fade thruBlk="1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29703-A417-4ECF-8064-C506890AA80C}" type="slidenum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07420"/>
      </p:ext>
    </p:extLst>
  </p:cSld>
  <p:clrMapOvr>
    <a:masterClrMapping/>
  </p:clrMapOvr>
  <p:transition>
    <p:fade thruBlk="1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 smtClean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774B7-4F40-4D6D-B8A4-BC3038538E97}" type="slidenum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468784"/>
      </p:ext>
    </p:extLst>
  </p:cSld>
  <p:clrMapOvr>
    <a:masterClrMapping/>
  </p:clrMapOvr>
  <p:transition>
    <p:fade thruBlk="1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A76E7-A39F-4B03-8D1D-F45A22673261}" type="slidenum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931643"/>
      </p:ext>
    </p:extLst>
  </p:cSld>
  <p:clrMapOvr>
    <a:masterClrMapping/>
  </p:clrMapOvr>
  <p:transition>
    <p:fade thruBlk="1"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03516-DEF9-4AEB-87E8-7FB1615DA2E8}" type="slidenum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01693"/>
      </p:ext>
    </p:extLst>
  </p:cSld>
  <p:clrMapOvr>
    <a:masterClrMapping/>
  </p:clrMapOvr>
  <p:transition>
    <p:fade thruBlk="1"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عنوان وجدو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01625"/>
            <a:ext cx="7772400" cy="1462088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جدول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 rtlCol="1">
            <a:normAutofit/>
          </a:bodyPr>
          <a:lstStyle/>
          <a:p>
            <a:pPr lvl="0"/>
            <a:endParaRPr lang="ar-SA" noProof="0" smtClean="0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21CC1-3C84-4ECB-9DDC-37DA0A972D1A}" type="slidenum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441194"/>
      </p:ext>
    </p:extLst>
  </p:cSld>
  <p:clrMapOvr>
    <a:masterClrMapping/>
  </p:clrMapOvr>
  <p:transition>
    <p:fade thruBlk="1"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5251F-4BA6-4B2F-9D05-B856A8418912}" type="slidenum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140931"/>
      </p:ext>
    </p:extLst>
  </p:cSld>
  <p:clrMapOvr>
    <a:masterClrMapping/>
  </p:clrMapOvr>
  <p:transition>
    <p:fade thruBlk="1"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9AFA6-434E-4474-8962-48330778F3B2}" type="slidenum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807797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4B8114-BFE9-4AB8-879E-579DB2D1248A}" type="slidenum">
              <a:rPr lang="ar-SA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202373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9AE70-AA8F-479B-8A07-FD9632620296}" type="slidenum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052839"/>
      </p:ext>
    </p:extLst>
  </p:cSld>
  <p:clrMapOvr>
    <a:masterClrMapping/>
  </p:clrMapOvr>
  <p:transition>
    <p:fade thruBlk="1"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1CB4B-ECCE-490C-8497-13EB1A76E778}" type="slidenum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200112"/>
      </p:ext>
    </p:extLst>
  </p:cSld>
  <p:clrMapOvr>
    <a:masterClrMapping/>
  </p:clrMapOvr>
  <p:transition>
    <p:fade thruBlk="1"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A1FF4-B84B-4CE7-96F6-996B87E59BF2}" type="slidenum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554928"/>
      </p:ext>
    </p:extLst>
  </p:cSld>
  <p:clrMapOvr>
    <a:masterClrMapping/>
  </p:clrMapOvr>
  <p:transition>
    <p:fade thruBlk="1"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88AA3-CAE5-46FC-8ED9-621FC61E51D8}" type="slidenum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623770"/>
      </p:ext>
    </p:extLst>
  </p:cSld>
  <p:clrMapOvr>
    <a:masterClrMapping/>
  </p:clrMapOvr>
  <p:transition>
    <p:fade thruBlk="1"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8592C-F7D9-410E-8A36-5C0020B46015}" type="slidenum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633543"/>
      </p:ext>
    </p:extLst>
  </p:cSld>
  <p:clrMapOvr>
    <a:masterClrMapping/>
  </p:clrMapOvr>
  <p:transition>
    <p:fade thruBlk="1"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29703-A417-4ECF-8064-C506890AA80C}" type="slidenum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949432"/>
      </p:ext>
    </p:extLst>
  </p:cSld>
  <p:clrMapOvr>
    <a:masterClrMapping/>
  </p:clrMapOvr>
  <p:transition>
    <p:fade thruBlk="1"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 smtClean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774B7-4F40-4D6D-B8A4-BC3038538E97}" type="slidenum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463670"/>
      </p:ext>
    </p:extLst>
  </p:cSld>
  <p:clrMapOvr>
    <a:masterClrMapping/>
  </p:clrMapOvr>
  <p:transition>
    <p:fade thruBlk="1"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A76E7-A39F-4B03-8D1D-F45A22673261}" type="slidenum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224675"/>
      </p:ext>
    </p:extLst>
  </p:cSld>
  <p:clrMapOvr>
    <a:masterClrMapping/>
  </p:clrMapOvr>
  <p:transition>
    <p:fade thruBlk="1"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03516-DEF9-4AEB-87E8-7FB1615DA2E8}" type="slidenum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511227"/>
      </p:ext>
    </p:extLst>
  </p:cSld>
  <p:clrMapOvr>
    <a:masterClrMapping/>
  </p:clrMapOvr>
  <p:transition>
    <p:fade thruBlk="1"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عنوان وجدو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01625"/>
            <a:ext cx="7772400" cy="1462088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جدول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 rtlCol="1">
            <a:normAutofit/>
          </a:bodyPr>
          <a:lstStyle/>
          <a:p>
            <a:pPr lvl="0"/>
            <a:endParaRPr lang="ar-SA" noProof="0" smtClean="0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21CC1-3C84-4ECB-9DDC-37DA0A972D1A}" type="slidenum">
              <a:rPr lang="ar-S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085396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45DD0D4-C5FB-494B-8985-5B1A5BC9690B}" type="slidenum">
              <a:rPr lang="ar-SA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عنصر نائب للتذييل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65250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909DB-64E3-4082-8D5A-A13E61C7B81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11/11/2014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3A73A0-D094-4CC7-9563-18A20A89AC64}" type="slidenum">
              <a:rPr lang="ar-SA" altLang="ar-SA"/>
              <a:pPr/>
              <a:t>‹#›</a:t>
            </a:fld>
            <a:endParaRPr lang="en-GB" altLang="ar-SA"/>
          </a:p>
        </p:txBody>
      </p:sp>
    </p:spTree>
    <p:extLst>
      <p:ext uri="{BB962C8B-B14F-4D97-AF65-F5344CB8AC3E}">
        <p14:creationId xmlns:p14="http://schemas.microsoft.com/office/powerpoint/2010/main" val="391742421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14FB7-C9E5-4C4A-B2CF-3B5AFB7723E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11/11/2014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3A69BB-F526-436A-AB4B-B5B2991FE48C}" type="slidenum">
              <a:rPr lang="ar-SA" altLang="ar-SA"/>
              <a:pPr/>
              <a:t>‹#›</a:t>
            </a:fld>
            <a:endParaRPr lang="en-GB" altLang="ar-SA"/>
          </a:p>
        </p:txBody>
      </p:sp>
    </p:spTree>
    <p:extLst>
      <p:ext uri="{BB962C8B-B14F-4D97-AF65-F5344CB8AC3E}">
        <p14:creationId xmlns:p14="http://schemas.microsoft.com/office/powerpoint/2010/main" val="173578658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5C09D-4318-4933-8457-3980ADBB197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11/11/2014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ECD4A7-E32C-43B5-A0CD-D26CA97BCD69}" type="slidenum">
              <a:rPr lang="ar-SA" altLang="ar-SA"/>
              <a:pPr/>
              <a:t>‹#›</a:t>
            </a:fld>
            <a:endParaRPr lang="en-GB" altLang="ar-SA"/>
          </a:p>
        </p:txBody>
      </p:sp>
    </p:spTree>
    <p:extLst>
      <p:ext uri="{BB962C8B-B14F-4D97-AF65-F5344CB8AC3E}">
        <p14:creationId xmlns:p14="http://schemas.microsoft.com/office/powerpoint/2010/main" val="210109231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F8D4E-6423-4E89-89B5-15C7740D420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11/11/2014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0AE26D-C0A4-4992-AB7B-F77F95C9B0D3}" type="slidenum">
              <a:rPr lang="ar-SA" altLang="ar-SA"/>
              <a:pPr/>
              <a:t>‹#›</a:t>
            </a:fld>
            <a:endParaRPr lang="en-GB" altLang="ar-SA"/>
          </a:p>
        </p:txBody>
      </p:sp>
    </p:spTree>
    <p:extLst>
      <p:ext uri="{BB962C8B-B14F-4D97-AF65-F5344CB8AC3E}">
        <p14:creationId xmlns:p14="http://schemas.microsoft.com/office/powerpoint/2010/main" val="8898775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54C47-6914-46E2-AF9F-5BBFF8ED57B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11/11/2014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F95C66-0506-46FA-AC4C-6E1FAF068F91}" type="slidenum">
              <a:rPr lang="ar-SA" altLang="ar-SA"/>
              <a:pPr/>
              <a:t>‹#›</a:t>
            </a:fld>
            <a:endParaRPr lang="en-GB" altLang="ar-SA"/>
          </a:p>
        </p:txBody>
      </p:sp>
    </p:spTree>
    <p:extLst>
      <p:ext uri="{BB962C8B-B14F-4D97-AF65-F5344CB8AC3E}">
        <p14:creationId xmlns:p14="http://schemas.microsoft.com/office/powerpoint/2010/main" val="47903507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FA996-6283-4C57-B2BB-BE474945DE8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11/11/2014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1B42B7-0A57-49C2-9D55-D72AA40ECE35}" type="slidenum">
              <a:rPr lang="ar-SA" altLang="ar-SA"/>
              <a:pPr/>
              <a:t>‹#›</a:t>
            </a:fld>
            <a:endParaRPr lang="en-GB" altLang="ar-SA"/>
          </a:p>
        </p:txBody>
      </p:sp>
    </p:spTree>
    <p:extLst>
      <p:ext uri="{BB962C8B-B14F-4D97-AF65-F5344CB8AC3E}">
        <p14:creationId xmlns:p14="http://schemas.microsoft.com/office/powerpoint/2010/main" val="308773744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C77F3-54CF-4F87-BD9B-E95E77F52CB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11/11/2014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2580F9-04CD-4040-A795-FB6C9788C31D}" type="slidenum">
              <a:rPr lang="ar-SA" altLang="ar-SA"/>
              <a:pPr/>
              <a:t>‹#›</a:t>
            </a:fld>
            <a:endParaRPr lang="en-GB" altLang="ar-SA"/>
          </a:p>
        </p:txBody>
      </p:sp>
    </p:spTree>
    <p:extLst>
      <p:ext uri="{BB962C8B-B14F-4D97-AF65-F5344CB8AC3E}">
        <p14:creationId xmlns:p14="http://schemas.microsoft.com/office/powerpoint/2010/main" val="79730491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D2540-D78B-4EB9-874E-C60AAFF43FE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11/11/2014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BC4194-EE8E-402E-A54E-97DB1D4D74C9}" type="slidenum">
              <a:rPr lang="ar-SA" altLang="ar-SA"/>
              <a:pPr/>
              <a:t>‹#›</a:t>
            </a:fld>
            <a:endParaRPr lang="en-GB" altLang="ar-SA"/>
          </a:p>
        </p:txBody>
      </p:sp>
    </p:spTree>
    <p:extLst>
      <p:ext uri="{BB962C8B-B14F-4D97-AF65-F5344CB8AC3E}">
        <p14:creationId xmlns:p14="http://schemas.microsoft.com/office/powerpoint/2010/main" val="86551817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F95C2-D56C-4169-8BC3-B7FC04B72F3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11/11/2014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A6ACD6-BA2F-4C43-91BE-E62B9C2A90A3}" type="slidenum">
              <a:rPr lang="ar-SA" altLang="ar-SA"/>
              <a:pPr/>
              <a:t>‹#›</a:t>
            </a:fld>
            <a:endParaRPr lang="en-GB" altLang="ar-SA"/>
          </a:p>
        </p:txBody>
      </p:sp>
    </p:spTree>
    <p:extLst>
      <p:ext uri="{BB962C8B-B14F-4D97-AF65-F5344CB8AC3E}">
        <p14:creationId xmlns:p14="http://schemas.microsoft.com/office/powerpoint/2010/main" val="318044717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AA71D-8261-4111-9EF9-BCD4A10896E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11/11/2014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E52C1E-85B6-4841-BF14-17E6168C9ED5}" type="slidenum">
              <a:rPr lang="ar-SA" altLang="ar-SA"/>
              <a:pPr/>
              <a:t>‹#›</a:t>
            </a:fld>
            <a:endParaRPr lang="en-GB" altLang="ar-SA"/>
          </a:p>
        </p:txBody>
      </p:sp>
    </p:spTree>
    <p:extLst>
      <p:ext uri="{BB962C8B-B14F-4D97-AF65-F5344CB8AC3E}">
        <p14:creationId xmlns:p14="http://schemas.microsoft.com/office/powerpoint/2010/main" val="4160762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A37DD8-81EB-49D1-B564-4D90B9571FFA}" type="slidenum">
              <a:rPr lang="ar-SA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764064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9ABD6-CEC6-41F7-9408-AC8DE144C95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11/11/2014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8C1D5F-6E9D-4ABF-A793-8940EA1D164C}" type="slidenum">
              <a:rPr lang="ar-SA" altLang="ar-SA"/>
              <a:pPr/>
              <a:t>‹#›</a:t>
            </a:fld>
            <a:endParaRPr lang="en-GB" altLang="ar-SA"/>
          </a:p>
        </p:txBody>
      </p:sp>
    </p:spTree>
    <p:extLst>
      <p:ext uri="{BB962C8B-B14F-4D97-AF65-F5344CB8AC3E}">
        <p14:creationId xmlns:p14="http://schemas.microsoft.com/office/powerpoint/2010/main" val="91555611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2" y="2130431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3" y="3886200"/>
            <a:ext cx="640080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19/01/36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18128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19/01/36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01949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4" y="4406906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4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19/01/36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60848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1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19/01/36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30480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19/01/36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31812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19/01/36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88638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19/01/36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38583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2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19/01/36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1611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9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9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9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19/01/36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239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8B3FF904-2CF3-478D-BDCC-8C589B617F4D}" type="slidenum">
              <a:rPr lang="ar-SA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772365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19/01/36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46432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1" y="274644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1" y="274644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19/01/36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013669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435E5-A3BA-486F-8FCD-20B3DE4320F9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19/01/36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4BFC8-8FD8-4D37-9BAC-FEE2B3234505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13269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435E5-A3BA-486F-8FCD-20B3DE4320F9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19/01/36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4BFC8-8FD8-4D37-9BAC-FEE2B3234505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45412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435E5-A3BA-486F-8FCD-20B3DE4320F9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19/01/36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4BFC8-8FD8-4D37-9BAC-FEE2B3234505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100502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435E5-A3BA-486F-8FCD-20B3DE4320F9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19/01/36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4BFC8-8FD8-4D37-9BAC-FEE2B3234505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24830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435E5-A3BA-486F-8FCD-20B3DE4320F9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19/01/36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4BFC8-8FD8-4D37-9BAC-FEE2B3234505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670601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435E5-A3BA-486F-8FCD-20B3DE4320F9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19/01/36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4BFC8-8FD8-4D37-9BAC-FEE2B3234505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326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435E5-A3BA-486F-8FCD-20B3DE4320F9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19/01/36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4BFC8-8FD8-4D37-9BAC-FEE2B3234505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68997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435E5-A3BA-486F-8FCD-20B3DE4320F9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19/01/36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4BFC8-8FD8-4D37-9BAC-FEE2B3234505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710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0DFA06-33FE-49E0-AFAB-DEA5A59171F7}" type="slidenum">
              <a:rPr lang="ar-SA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173959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435E5-A3BA-486F-8FCD-20B3DE4320F9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19/01/36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4BFC8-8FD8-4D37-9BAC-FEE2B3234505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936383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435E5-A3BA-486F-8FCD-20B3DE4320F9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19/01/36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4BFC8-8FD8-4D37-9BAC-FEE2B3234505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885943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435E5-A3BA-486F-8FCD-20B3DE4320F9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19/01/36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4BFC8-8FD8-4D37-9BAC-FEE2B3234505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69125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19/01/36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62573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19/01/36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075958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19/01/36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728907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19/01/36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392912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19/01/36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181436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19/01/36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204083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19/01/36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7279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1.xml"/><Relationship Id="rId3" Type="http://schemas.openxmlformats.org/officeDocument/2006/relationships/slideLayout" Target="../slideLayouts/slideLayout106.xml"/><Relationship Id="rId7" Type="http://schemas.openxmlformats.org/officeDocument/2006/relationships/slideLayout" Target="../slideLayouts/slideLayout110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5.xml"/><Relationship Id="rId1" Type="http://schemas.openxmlformats.org/officeDocument/2006/relationships/slideLayout" Target="../slideLayouts/slideLayout104.xml"/><Relationship Id="rId6" Type="http://schemas.openxmlformats.org/officeDocument/2006/relationships/slideLayout" Target="../slideLayouts/slideLayout109.xml"/><Relationship Id="rId11" Type="http://schemas.openxmlformats.org/officeDocument/2006/relationships/slideLayout" Target="../slideLayouts/slideLayout114.xml"/><Relationship Id="rId5" Type="http://schemas.openxmlformats.org/officeDocument/2006/relationships/slideLayout" Target="../slideLayouts/slideLayout108.xml"/><Relationship Id="rId10" Type="http://schemas.openxmlformats.org/officeDocument/2006/relationships/slideLayout" Target="../slideLayouts/slideLayout113.xml"/><Relationship Id="rId4" Type="http://schemas.openxmlformats.org/officeDocument/2006/relationships/slideLayout" Target="../slideLayouts/slideLayout107.xml"/><Relationship Id="rId9" Type="http://schemas.openxmlformats.org/officeDocument/2006/relationships/slideLayout" Target="../slideLayouts/slideLayout11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slideLayout" Target="../slideLayouts/slideLayout81.xml"/><Relationship Id="rId5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9.xml"/><Relationship Id="rId3" Type="http://schemas.openxmlformats.org/officeDocument/2006/relationships/slideLayout" Target="../slideLayouts/slideLayout84.xml"/><Relationship Id="rId7" Type="http://schemas.openxmlformats.org/officeDocument/2006/relationships/slideLayout" Target="../slideLayouts/slideLayout88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3.xml"/><Relationship Id="rId1" Type="http://schemas.openxmlformats.org/officeDocument/2006/relationships/slideLayout" Target="../slideLayouts/slideLayout82.xml"/><Relationship Id="rId6" Type="http://schemas.openxmlformats.org/officeDocument/2006/relationships/slideLayout" Target="../slideLayouts/slideLayout87.xml"/><Relationship Id="rId11" Type="http://schemas.openxmlformats.org/officeDocument/2006/relationships/slideLayout" Target="../slideLayouts/slideLayout92.xml"/><Relationship Id="rId5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91.xml"/><Relationship Id="rId4" Type="http://schemas.openxmlformats.org/officeDocument/2006/relationships/slideLayout" Target="../slideLayouts/slideLayout85.xml"/><Relationship Id="rId9" Type="http://schemas.openxmlformats.org/officeDocument/2006/relationships/slideLayout" Target="../slideLayouts/slideLayout90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0.xml"/><Relationship Id="rId3" Type="http://schemas.openxmlformats.org/officeDocument/2006/relationships/slideLayout" Target="../slideLayouts/slideLayout95.xml"/><Relationship Id="rId7" Type="http://schemas.openxmlformats.org/officeDocument/2006/relationships/slideLayout" Target="../slideLayouts/slideLayout99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4.xml"/><Relationship Id="rId1" Type="http://schemas.openxmlformats.org/officeDocument/2006/relationships/slideLayout" Target="../slideLayouts/slideLayout93.xml"/><Relationship Id="rId6" Type="http://schemas.openxmlformats.org/officeDocument/2006/relationships/slideLayout" Target="../slideLayouts/slideLayout98.xml"/><Relationship Id="rId11" Type="http://schemas.openxmlformats.org/officeDocument/2006/relationships/slideLayout" Target="../slideLayouts/slideLayout103.xml"/><Relationship Id="rId5" Type="http://schemas.openxmlformats.org/officeDocument/2006/relationships/slideLayout" Target="../slideLayouts/slideLayout97.xml"/><Relationship Id="rId10" Type="http://schemas.openxmlformats.org/officeDocument/2006/relationships/slideLayout" Target="../slideLayouts/slideLayout102.xml"/><Relationship Id="rId4" Type="http://schemas.openxmlformats.org/officeDocument/2006/relationships/slideLayout" Target="../slideLayouts/slideLayout96.xml"/><Relationship Id="rId9" Type="http://schemas.openxmlformats.org/officeDocument/2006/relationships/slideLayout" Target="../slideLayouts/slideLayout10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حر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8A44D49-2818-4583-B7A7-F2888BED5AB6}" type="datetimeFigureOut">
              <a:rPr lang="ar-SA" smtClean="0">
                <a:solidFill>
                  <a:srgbClr val="D2D2D2">
                    <a:shade val="50000"/>
                  </a:srgbClr>
                </a:solidFill>
              </a:rPr>
              <a:pPr/>
              <a:t>19/01/36</a:t>
            </a:fld>
            <a:endParaRPr lang="ar-SA">
              <a:solidFill>
                <a:srgbClr val="D2D2D2">
                  <a:shade val="50000"/>
                </a:srgbClr>
              </a:solidFill>
            </a:endParaRPr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ar-SA">
              <a:solidFill>
                <a:srgbClr val="D2D2D2">
                  <a:shade val="50000"/>
                </a:srgbClr>
              </a:solidFill>
            </a:endParaRPr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61D0689-8A07-40E3-98D5-514F8EE9007A}" type="slidenum">
              <a:rPr lang="ar-SA" smtClean="0">
                <a:solidFill>
                  <a:srgbClr val="D2D2D2">
                    <a:shade val="50000"/>
                  </a:srgbClr>
                </a:solidFill>
              </a:rPr>
              <a:pPr/>
              <a:t>‹#›</a:t>
            </a:fld>
            <a:endParaRPr lang="ar-SA">
              <a:solidFill>
                <a:srgbClr val="D2D2D2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6357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/>
    </p:bldLst>
  </p:timing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SA" smtClean="0"/>
              <a:t>Click to edit Master title style</a:t>
            </a:r>
            <a:endParaRPr lang="en-GB" altLang="ar-SA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SA" smtClean="0"/>
              <a:t>Click to edit Master text styles</a:t>
            </a:r>
          </a:p>
          <a:p>
            <a:pPr lvl="1"/>
            <a:r>
              <a:rPr lang="en-US" altLang="ar-SA" smtClean="0"/>
              <a:t>Second level</a:t>
            </a:r>
          </a:p>
          <a:p>
            <a:pPr lvl="2"/>
            <a:r>
              <a:rPr lang="en-US" altLang="ar-SA" smtClean="0"/>
              <a:t>Third level</a:t>
            </a:r>
          </a:p>
          <a:p>
            <a:pPr lvl="3"/>
            <a:r>
              <a:rPr lang="en-US" altLang="ar-SA" smtClean="0"/>
              <a:t>Fourth level</a:t>
            </a:r>
          </a:p>
          <a:p>
            <a:pPr lvl="4"/>
            <a:r>
              <a:rPr lang="en-US" altLang="ar-SA" smtClean="0"/>
              <a:t>Fifth level</a:t>
            </a:r>
            <a:endParaRPr lang="en-GB" altLang="ar-S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rtl="0">
              <a:defRPr/>
            </a:pPr>
            <a:fld id="{6DD50E4F-788A-4C7F-B5A0-427C6672B7A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11/11/2014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rtl="0"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rtl="0">
              <a:defRPr/>
            </a:pPr>
            <a:fld id="{AA7B44E5-BD9D-4A3A-A857-5F04E1ADAA1C}" type="slidenum">
              <a:rPr lang="en-GB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749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ar-SA" smtClean="0"/>
              <a:t>انقر لتحرير نمط العنوان الرئيسي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ar-SA" smtClean="0"/>
              <a:t>انقر لتحرير أنماط النص الرئيسي</a:t>
            </a:r>
          </a:p>
          <a:p>
            <a:pPr lvl="1"/>
            <a:r>
              <a:rPr lang="ar-SA" altLang="ar-SA" smtClean="0"/>
              <a:t>المستوى الثاني</a:t>
            </a:r>
          </a:p>
          <a:p>
            <a:pPr lvl="2"/>
            <a:r>
              <a:rPr lang="ar-SA" altLang="ar-SA" smtClean="0"/>
              <a:t>المستوى الثالث</a:t>
            </a:r>
          </a:p>
          <a:p>
            <a:pPr lvl="3"/>
            <a:r>
              <a:rPr lang="ar-SA" altLang="ar-SA" smtClean="0"/>
              <a:t>المستوى الرابع</a:t>
            </a:r>
          </a:p>
          <a:p>
            <a:pPr lvl="4"/>
            <a:r>
              <a:rPr lang="ar-SA" altLang="ar-SA" smtClean="0"/>
              <a:t>المستوى الخامس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ar-SA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ar-SA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06EB72F-7BDF-4094-A6D7-C0B29AFC7E26}" type="slidenum">
              <a:rPr lang="ar-SA" altLang="ar-SA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ar-S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378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</p:sldLayoutIdLst>
  <p:txStyles>
    <p:titleStyle>
      <a:lvl1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ar-SA" smtClean="0"/>
              <a:t>انقر لتحرير نمط العنوان الرئيسي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ar-SA" smtClean="0"/>
              <a:t>انقر لتحرير أنماط النص الرئيسي</a:t>
            </a:r>
          </a:p>
          <a:p>
            <a:pPr lvl="1"/>
            <a:r>
              <a:rPr lang="ar-SA" altLang="ar-SA" smtClean="0"/>
              <a:t>المستوى الثاني</a:t>
            </a:r>
          </a:p>
          <a:p>
            <a:pPr lvl="2"/>
            <a:r>
              <a:rPr lang="ar-SA" altLang="ar-SA" smtClean="0"/>
              <a:t>المستوى الثالث</a:t>
            </a:r>
          </a:p>
          <a:p>
            <a:pPr lvl="3"/>
            <a:r>
              <a:rPr lang="ar-SA" altLang="ar-SA" smtClean="0"/>
              <a:t>المستوى الرابع</a:t>
            </a:r>
          </a:p>
          <a:p>
            <a:pPr lvl="4"/>
            <a:r>
              <a:rPr lang="ar-SA" altLang="ar-SA" smtClean="0"/>
              <a:t>المستوى الخامس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ar-SA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ar-SA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06EB72F-7BDF-4094-A6D7-C0B29AFC7E26}" type="slidenum">
              <a:rPr lang="ar-SA" altLang="ar-SA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ar-S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336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</p:sldLayoutIdLst>
  <p:txStyles>
    <p:titleStyle>
      <a:lvl1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ar-SA" smtClean="0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ar-SA" smtClean="0"/>
              <a:t>انقر لتحرير أنماط النص الرئيسي</a:t>
            </a:r>
          </a:p>
          <a:p>
            <a:pPr lvl="1"/>
            <a:r>
              <a:rPr lang="ar-SA" altLang="ar-SA" smtClean="0"/>
              <a:t>المستوى الثاني</a:t>
            </a:r>
          </a:p>
          <a:p>
            <a:pPr lvl="2"/>
            <a:r>
              <a:rPr lang="ar-SA" altLang="ar-SA" smtClean="0"/>
              <a:t>المستوى الثالث</a:t>
            </a:r>
          </a:p>
          <a:p>
            <a:pPr lvl="3"/>
            <a:r>
              <a:rPr lang="ar-SA" altLang="ar-SA" smtClean="0"/>
              <a:t>المستوى الرابع</a:t>
            </a:r>
          </a:p>
          <a:p>
            <a:pPr lvl="4"/>
            <a:r>
              <a:rPr lang="ar-SA" altLang="ar-SA" smtClean="0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85EEB70-478E-45AE-84B4-8C71EB016D8E}" type="slidenum">
              <a:rPr lang="ar-SA">
                <a:solidFill>
                  <a:prstClr val="black">
                    <a:tint val="75000"/>
                  </a:prstClr>
                </a:solidFill>
                <a:latin typeface="Arial Black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860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  <p:sldLayoutId id="2147483770" r:id="rId12"/>
  </p:sldLayoutIdLst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9" presetClass="exit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9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9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9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9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9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>
        <p:tmplLst>
          <p:tmpl lvl="1">
            <p:tnLst>
              <p:par>
                <p:cTn presetID="39" presetClass="entr" presetSubtype="0" accel="10000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9" presetClass="entr" presetSubtype="0" ac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9" presetClass="entr" presetSubtype="0" ac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9" presetClass="entr" presetSubtype="0" ac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9" presetClass="entr" presetSubtype="0" ac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" grpId="1" build="allAtOnce">
        <p:tmplLst>
          <p:tmpl lvl="1">
            <p:tnLst>
              <p:par>
                <p:cTn presetID="39" presetClass="exit" presetSubtype="0" decel="100000" fill="hold" nodeType="withEffect">
                  <p:stCondLst>
                    <p:cond delay="0"/>
                  </p:stCondLst>
                  <p:childTnLs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50000">
                          <p:val>
                            <p:strVal val="ppt_h/20"/>
                          </p:val>
                        </p:tav>
                        <p:tav tm="100000">
                          <p:val>
                            <p:strVal val="ppt_h/20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50000">
                          <p:val>
                            <p:strVal val="ppt_w+.3"/>
                          </p:val>
                        </p:tav>
                        <p:tav tm="100000">
                          <p:val>
                            <p:strVal val="ppt_w+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ppt_x"/>
                          </p:val>
                        </p:tav>
                        <p:tav tm="50000">
                          <p:val>
                            <p:strVal val="ppt_x"/>
                          </p:val>
                        </p:tav>
                        <p:tav tm="100000">
                          <p:val>
                            <p:strVal val="ppt_x-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ppt_y"/>
                          </p:val>
                        </p:tav>
                        <p:tav tm="100000">
                          <p:val>
                            <p:strVal val="ppt_y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39" presetClass="exit" presetSubtype="0" decel="100000" fill="hold" nodeType="withEffect">
                  <p:stCondLst>
                    <p:cond delay="0"/>
                  </p:stCondLst>
                  <p:childTnLs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50000">
                          <p:val>
                            <p:strVal val="ppt_h/20"/>
                          </p:val>
                        </p:tav>
                        <p:tav tm="100000">
                          <p:val>
                            <p:strVal val="ppt_h/20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50000">
                          <p:val>
                            <p:strVal val="ppt_w+.3"/>
                          </p:val>
                        </p:tav>
                        <p:tav tm="100000">
                          <p:val>
                            <p:strVal val="ppt_w+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ppt_x"/>
                          </p:val>
                        </p:tav>
                        <p:tav tm="50000">
                          <p:val>
                            <p:strVal val="ppt_x"/>
                          </p:val>
                        </p:tav>
                        <p:tav tm="100000">
                          <p:val>
                            <p:strVal val="ppt_x-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ppt_y"/>
                          </p:val>
                        </p:tav>
                        <p:tav tm="100000">
                          <p:val>
                            <p:strVal val="ppt_y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39" presetClass="exit" presetSubtype="0" decel="100000" fill="hold" nodeType="withEffect">
                  <p:stCondLst>
                    <p:cond delay="0"/>
                  </p:stCondLst>
                  <p:childTnLs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50000">
                          <p:val>
                            <p:strVal val="ppt_h/20"/>
                          </p:val>
                        </p:tav>
                        <p:tav tm="100000">
                          <p:val>
                            <p:strVal val="ppt_h/20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50000">
                          <p:val>
                            <p:strVal val="ppt_w+.3"/>
                          </p:val>
                        </p:tav>
                        <p:tav tm="100000">
                          <p:val>
                            <p:strVal val="ppt_w+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ppt_x"/>
                          </p:val>
                        </p:tav>
                        <p:tav tm="50000">
                          <p:val>
                            <p:strVal val="ppt_x"/>
                          </p:val>
                        </p:tav>
                        <p:tav tm="100000">
                          <p:val>
                            <p:strVal val="ppt_x-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ppt_y"/>
                          </p:val>
                        </p:tav>
                        <p:tav tm="100000">
                          <p:val>
                            <p:strVal val="ppt_y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39" presetClass="exit" presetSubtype="0" decel="100000" fill="hold" nodeType="withEffect">
                  <p:stCondLst>
                    <p:cond delay="0"/>
                  </p:stCondLst>
                  <p:childTnLs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50000">
                          <p:val>
                            <p:strVal val="ppt_h/20"/>
                          </p:val>
                        </p:tav>
                        <p:tav tm="100000">
                          <p:val>
                            <p:strVal val="ppt_h/20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50000">
                          <p:val>
                            <p:strVal val="ppt_w+.3"/>
                          </p:val>
                        </p:tav>
                        <p:tav tm="100000">
                          <p:val>
                            <p:strVal val="ppt_w+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ppt_x"/>
                          </p:val>
                        </p:tav>
                        <p:tav tm="50000">
                          <p:val>
                            <p:strVal val="ppt_x"/>
                          </p:val>
                        </p:tav>
                        <p:tav tm="100000">
                          <p:val>
                            <p:strVal val="ppt_x-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ppt_y"/>
                          </p:val>
                        </p:tav>
                        <p:tav tm="100000">
                          <p:val>
                            <p:strVal val="ppt_y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39" presetClass="exit" presetSubtype="0" decel="100000" fill="hold" nodeType="withEffect">
                  <p:stCondLst>
                    <p:cond delay="0"/>
                  </p:stCondLst>
                  <p:childTnLs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50000">
                          <p:val>
                            <p:strVal val="ppt_h/20"/>
                          </p:val>
                        </p:tav>
                        <p:tav tm="100000">
                          <p:val>
                            <p:strVal val="ppt_h/20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50000">
                          <p:val>
                            <p:strVal val="ppt_w+.3"/>
                          </p:val>
                        </p:tav>
                        <p:tav tm="100000">
                          <p:val>
                            <p:strVal val="ppt_w+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ppt_x"/>
                          </p:val>
                        </p:tav>
                        <p:tav tm="50000">
                          <p:val>
                            <p:strVal val="ppt_x"/>
                          </p:val>
                        </p:tav>
                        <p:tav tm="100000">
                          <p:val>
                            <p:strVal val="ppt_x-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ppt_y"/>
                          </p:val>
                        </p:tav>
                        <p:tav tm="100000">
                          <p:val>
                            <p:strVal val="ppt_y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1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ar-SA" smtClean="0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ar-SA" smtClean="0"/>
              <a:t>انقر لتحرير أنماط النص الرئيسي</a:t>
            </a:r>
          </a:p>
          <a:p>
            <a:pPr lvl="1"/>
            <a:r>
              <a:rPr lang="ar-SA" altLang="ar-SA" smtClean="0"/>
              <a:t>المستوى الثاني</a:t>
            </a:r>
          </a:p>
          <a:p>
            <a:pPr lvl="2"/>
            <a:r>
              <a:rPr lang="ar-SA" altLang="ar-SA" smtClean="0"/>
              <a:t>المستوى الثالث</a:t>
            </a:r>
          </a:p>
          <a:p>
            <a:pPr lvl="3"/>
            <a:r>
              <a:rPr lang="ar-SA" altLang="ar-SA" smtClean="0"/>
              <a:t>المستوى الرابع</a:t>
            </a:r>
          </a:p>
          <a:p>
            <a:pPr lvl="4"/>
            <a:r>
              <a:rPr lang="ar-SA" altLang="ar-SA" smtClean="0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85EEB70-478E-45AE-84B4-8C71EB016D8E}" type="slidenum">
              <a:rPr lang="ar-SA">
                <a:solidFill>
                  <a:prstClr val="black">
                    <a:tint val="75000"/>
                  </a:prstClr>
                </a:solidFill>
                <a:latin typeface="Arial Black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4579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  <p:sldLayoutId id="2147483783" r:id="rId12"/>
  </p:sldLayoutIdLst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9" presetClass="exit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9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9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9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9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9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>
        <p:tmplLst>
          <p:tmpl lvl="1">
            <p:tnLst>
              <p:par>
                <p:cTn presetID="39" presetClass="entr" presetSubtype="0" accel="10000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9" presetClass="entr" presetSubtype="0" ac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9" presetClass="entr" presetSubtype="0" ac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9" presetClass="entr" presetSubtype="0" ac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9" presetClass="entr" presetSubtype="0" ac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" grpId="1" build="allAtOnce">
        <p:tmplLst>
          <p:tmpl lvl="1">
            <p:tnLst>
              <p:par>
                <p:cTn presetID="39" presetClass="exit" presetSubtype="0" decel="100000" fill="hold" nodeType="withEffect">
                  <p:stCondLst>
                    <p:cond delay="0"/>
                  </p:stCondLst>
                  <p:childTnLs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50000">
                          <p:val>
                            <p:strVal val="ppt_h/20"/>
                          </p:val>
                        </p:tav>
                        <p:tav tm="100000">
                          <p:val>
                            <p:strVal val="ppt_h/20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50000">
                          <p:val>
                            <p:strVal val="ppt_w+.3"/>
                          </p:val>
                        </p:tav>
                        <p:tav tm="100000">
                          <p:val>
                            <p:strVal val="ppt_w+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ppt_x"/>
                          </p:val>
                        </p:tav>
                        <p:tav tm="50000">
                          <p:val>
                            <p:strVal val="ppt_x"/>
                          </p:val>
                        </p:tav>
                        <p:tav tm="100000">
                          <p:val>
                            <p:strVal val="ppt_x-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ppt_y"/>
                          </p:val>
                        </p:tav>
                        <p:tav tm="100000">
                          <p:val>
                            <p:strVal val="ppt_y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39" presetClass="exit" presetSubtype="0" decel="100000" fill="hold" nodeType="withEffect">
                  <p:stCondLst>
                    <p:cond delay="0"/>
                  </p:stCondLst>
                  <p:childTnLs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50000">
                          <p:val>
                            <p:strVal val="ppt_h/20"/>
                          </p:val>
                        </p:tav>
                        <p:tav tm="100000">
                          <p:val>
                            <p:strVal val="ppt_h/20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50000">
                          <p:val>
                            <p:strVal val="ppt_w+.3"/>
                          </p:val>
                        </p:tav>
                        <p:tav tm="100000">
                          <p:val>
                            <p:strVal val="ppt_w+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ppt_x"/>
                          </p:val>
                        </p:tav>
                        <p:tav tm="50000">
                          <p:val>
                            <p:strVal val="ppt_x"/>
                          </p:val>
                        </p:tav>
                        <p:tav tm="100000">
                          <p:val>
                            <p:strVal val="ppt_x-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ppt_y"/>
                          </p:val>
                        </p:tav>
                        <p:tav tm="100000">
                          <p:val>
                            <p:strVal val="ppt_y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39" presetClass="exit" presetSubtype="0" decel="100000" fill="hold" nodeType="withEffect">
                  <p:stCondLst>
                    <p:cond delay="0"/>
                  </p:stCondLst>
                  <p:childTnLs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50000">
                          <p:val>
                            <p:strVal val="ppt_h/20"/>
                          </p:val>
                        </p:tav>
                        <p:tav tm="100000">
                          <p:val>
                            <p:strVal val="ppt_h/20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50000">
                          <p:val>
                            <p:strVal val="ppt_w+.3"/>
                          </p:val>
                        </p:tav>
                        <p:tav tm="100000">
                          <p:val>
                            <p:strVal val="ppt_w+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ppt_x"/>
                          </p:val>
                        </p:tav>
                        <p:tav tm="50000">
                          <p:val>
                            <p:strVal val="ppt_x"/>
                          </p:val>
                        </p:tav>
                        <p:tav tm="100000">
                          <p:val>
                            <p:strVal val="ppt_x-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ppt_y"/>
                          </p:val>
                        </p:tav>
                        <p:tav tm="100000">
                          <p:val>
                            <p:strVal val="ppt_y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39" presetClass="exit" presetSubtype="0" decel="100000" fill="hold" nodeType="withEffect">
                  <p:stCondLst>
                    <p:cond delay="0"/>
                  </p:stCondLst>
                  <p:childTnLs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50000">
                          <p:val>
                            <p:strVal val="ppt_h/20"/>
                          </p:val>
                        </p:tav>
                        <p:tav tm="100000">
                          <p:val>
                            <p:strVal val="ppt_h/20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50000">
                          <p:val>
                            <p:strVal val="ppt_w+.3"/>
                          </p:val>
                        </p:tav>
                        <p:tav tm="100000">
                          <p:val>
                            <p:strVal val="ppt_w+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ppt_x"/>
                          </p:val>
                        </p:tav>
                        <p:tav tm="50000">
                          <p:val>
                            <p:strVal val="ppt_x"/>
                          </p:val>
                        </p:tav>
                        <p:tav tm="100000">
                          <p:val>
                            <p:strVal val="ppt_x-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ppt_y"/>
                          </p:val>
                        </p:tav>
                        <p:tav tm="100000">
                          <p:val>
                            <p:strVal val="ppt_y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39" presetClass="exit" presetSubtype="0" decel="100000" fill="hold" nodeType="withEffect">
                  <p:stCondLst>
                    <p:cond delay="0"/>
                  </p:stCondLst>
                  <p:childTnLs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50000">
                          <p:val>
                            <p:strVal val="ppt_h/20"/>
                          </p:val>
                        </p:tav>
                        <p:tav tm="100000">
                          <p:val>
                            <p:strVal val="ppt_h/20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50000">
                          <p:val>
                            <p:strVal val="ppt_w+.3"/>
                          </p:val>
                        </p:tav>
                        <p:tav tm="100000">
                          <p:val>
                            <p:strVal val="ppt_w+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ppt_x"/>
                          </p:val>
                        </p:tav>
                        <p:tav tm="50000">
                          <p:val>
                            <p:strVal val="ppt_x"/>
                          </p:val>
                        </p:tav>
                        <p:tav tm="100000">
                          <p:val>
                            <p:strVal val="ppt_x-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ppt_y"/>
                          </p:val>
                        </p:tav>
                        <p:tav tm="100000">
                          <p:val>
                            <p:strVal val="ppt_y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1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SA" smtClean="0"/>
              <a:t>Click to edit Master title style</a:t>
            </a:r>
            <a:endParaRPr lang="en-GB" altLang="ar-SA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SA" smtClean="0"/>
              <a:t>Click to edit Master text styles</a:t>
            </a:r>
          </a:p>
          <a:p>
            <a:pPr lvl="1"/>
            <a:r>
              <a:rPr lang="en-US" altLang="ar-SA" smtClean="0"/>
              <a:t>Second level</a:t>
            </a:r>
          </a:p>
          <a:p>
            <a:pPr lvl="2"/>
            <a:r>
              <a:rPr lang="en-US" altLang="ar-SA" smtClean="0"/>
              <a:t>Third level</a:t>
            </a:r>
          </a:p>
          <a:p>
            <a:pPr lvl="3"/>
            <a:r>
              <a:rPr lang="en-US" altLang="ar-SA" smtClean="0"/>
              <a:t>Fourth level</a:t>
            </a:r>
          </a:p>
          <a:p>
            <a:pPr lvl="4"/>
            <a:r>
              <a:rPr lang="en-US" altLang="ar-SA" smtClean="0"/>
              <a:t>Fifth level</a:t>
            </a:r>
            <a:endParaRPr lang="en-GB" altLang="ar-S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rtl="0">
              <a:defRPr/>
            </a:pPr>
            <a:fld id="{51BDDF0A-60A0-414E-982E-9A374B4820C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rtl="0">
                <a:defRPr/>
              </a:pPr>
              <a:t>11/11/2014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rtl="0"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</a:pPr>
            <a:fld id="{CFB85CD4-87F2-4FD1-ABBC-7DC093A80441}" type="slidenum">
              <a:rPr lang="ar-SA" altLang="ar-SA"/>
              <a:pPr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ar-SA"/>
          </a:p>
        </p:txBody>
      </p:sp>
    </p:spTree>
    <p:extLst>
      <p:ext uri="{BB962C8B-B14F-4D97-AF65-F5344CB8AC3E}">
        <p14:creationId xmlns:p14="http://schemas.microsoft.com/office/powerpoint/2010/main" val="3364973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2" y="274638"/>
            <a:ext cx="8229599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2" y="1600206"/>
            <a:ext cx="8229599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19/01/36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1" y="63563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1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087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435E5-A3BA-486F-8FCD-20B3DE4320F9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19/01/36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4BFC8-8FD8-4D37-9BAC-FEE2B3234505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385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19/01/36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011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464548"/>
              </p:ext>
            </p:extLst>
          </p:nvPr>
        </p:nvGraphicFramePr>
        <p:xfrm>
          <a:off x="-165800" y="44624"/>
          <a:ext cx="9234424" cy="7400785"/>
        </p:xfrm>
        <a:graphic>
          <a:graphicData uri="http://schemas.openxmlformats.org/drawingml/2006/table">
            <a:tbl>
              <a:tblPr rtl="1"/>
              <a:tblGrid>
                <a:gridCol w="884312"/>
                <a:gridCol w="912128"/>
                <a:gridCol w="1144920"/>
                <a:gridCol w="873264"/>
                <a:gridCol w="812304"/>
                <a:gridCol w="781456"/>
                <a:gridCol w="955374"/>
                <a:gridCol w="1005376"/>
                <a:gridCol w="1074845"/>
                <a:gridCol w="790445"/>
              </a:tblGrid>
              <a:tr h="21602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ln>
                            <a:noFill/>
                          </a:ln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مسلم</a:t>
                      </a: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ln>
                            <a:noFill/>
                          </a:ln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مسلم </a:t>
                      </a:r>
                      <a:endParaRPr lang="en-US" sz="2000" dirty="0">
                        <a:ln>
                          <a:noFill/>
                        </a:ln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ln>
                            <a:noFill/>
                          </a:ln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النسائي </a:t>
                      </a:r>
                      <a:endParaRPr lang="en-US" sz="2000" dirty="0">
                        <a:ln>
                          <a:noFill/>
                        </a:ln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ln>
                            <a:noFill/>
                          </a:ln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النسائي </a:t>
                      </a:r>
                      <a:endParaRPr lang="en-US" sz="2000" dirty="0">
                        <a:ln>
                          <a:noFill/>
                        </a:ln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ln>
                            <a:noFill/>
                          </a:ln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أبي داود</a:t>
                      </a:r>
                      <a:endParaRPr lang="en-US" sz="2000" dirty="0">
                        <a:ln>
                          <a:noFill/>
                        </a:ln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ln>
                            <a:noFill/>
                          </a:ln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الترمذي </a:t>
                      </a:r>
                      <a:endParaRPr lang="en-US" sz="2000" dirty="0">
                        <a:ln>
                          <a:noFill/>
                        </a:ln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ln>
                            <a:noFill/>
                          </a:ln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النسائي </a:t>
                      </a:r>
                      <a:endParaRPr lang="en-US" sz="2000" dirty="0">
                        <a:ln>
                          <a:noFill/>
                        </a:ln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ln>
                            <a:noFill/>
                          </a:ln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النسائي </a:t>
                      </a:r>
                      <a:endParaRPr lang="en-US" sz="2000" dirty="0">
                        <a:ln>
                          <a:noFill/>
                        </a:ln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ln>
                            <a:noFill/>
                          </a:ln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النسائي </a:t>
                      </a:r>
                      <a:endParaRPr lang="en-US" sz="2000" dirty="0">
                        <a:ln>
                          <a:noFill/>
                        </a:ln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ln>
                            <a:noFill/>
                          </a:ln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ابن ماجه</a:t>
                      </a:r>
                      <a:endParaRPr lang="en-US" sz="1800" dirty="0">
                        <a:ln>
                          <a:noFill/>
                        </a:ln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169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559396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200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ياسين بن</a:t>
                      </a:r>
                      <a:endParaRPr lang="en-US" sz="200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ا</a:t>
                      </a:r>
                      <a:endParaRPr lang="en-US" sz="200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إسحاق</a:t>
                      </a: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kern="120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n-cs"/>
                        </a:rPr>
                        <a:t>هارون بن عبد الله </a:t>
                      </a:r>
                      <a:endParaRPr lang="en-US" sz="2000" kern="120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n-cs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kern="120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n-cs"/>
                        </a:rPr>
                        <a:t>أبو بكر</a:t>
                      </a:r>
                      <a:endParaRPr lang="en-US" sz="2000" kern="120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n-cs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491691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kern="120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n-cs"/>
                        </a:rPr>
                        <a:t>أبو الطاهر </a:t>
                      </a:r>
                      <a:endParaRPr lang="en-US" sz="2000" kern="120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n-cs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حرملة بن يحيى</a:t>
                      </a:r>
                      <a:endParaRPr lang="en-US" sz="200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أحمد بن عمرو بن</a:t>
                      </a:r>
                      <a:endParaRPr lang="en-US" sz="200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 جدي</a:t>
                      </a: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kern="120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n-cs"/>
                        </a:rPr>
                        <a:t>لقعنبي</a:t>
                      </a: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معن</a:t>
                      </a:r>
                      <a:r>
                        <a:rPr lang="ar-SA" sz="2000" b="1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 </a:t>
                      </a: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معن</a:t>
                      </a: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kern="120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n-cs"/>
                        </a:rPr>
                        <a:t>علي بن حجر </a:t>
                      </a:r>
                      <a:endParaRPr lang="en-US" sz="2000" kern="120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n-cs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محمد زنبور</a:t>
                      </a: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 </a:t>
                      </a:r>
                      <a:r>
                        <a:rPr lang="ar-SA" sz="2000" b="1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يحيى</a:t>
                      </a: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41407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ابن وهب</a:t>
                      </a: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ابن وهب</a:t>
                      </a: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ابن وهب</a:t>
                      </a: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عثمان بن </a:t>
                      </a: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مالك</a:t>
                      </a: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مالك</a:t>
                      </a:r>
                      <a:endParaRPr lang="en-US" sz="200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مالك</a:t>
                      </a: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إسماعيل</a:t>
                      </a: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إسماعيل </a:t>
                      </a:r>
                      <a:r>
                        <a:rPr lang="ar-SA" sz="2000" b="1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بن</a:t>
                      </a: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زهير </a:t>
                      </a:r>
                      <a:r>
                        <a:rPr lang="ar-SA" sz="2000" b="1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بن</a:t>
                      </a: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49169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يونس</a:t>
                      </a: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يونس</a:t>
                      </a: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يونس</a:t>
                      </a: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يونس</a:t>
                      </a: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يزيد بن </a:t>
                      </a:r>
                      <a:r>
                        <a:rPr lang="ar-SA" sz="2000" b="1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خصيفة</a:t>
                      </a: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يزيد بن </a:t>
                      </a:r>
                      <a:r>
                        <a:rPr lang="ar-SA" sz="2000" b="1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خصيفة</a:t>
                      </a: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يزيد بن </a:t>
                      </a:r>
                      <a:r>
                        <a:rPr lang="ar-SA" sz="2000" b="1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خصيفة</a:t>
                      </a: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يزيد بن </a:t>
                      </a:r>
                      <a:r>
                        <a:rPr lang="ar-SA" sz="2000" b="1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خصيفة</a:t>
                      </a: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يزيد بن </a:t>
                      </a:r>
                      <a:r>
                        <a:rPr lang="ar-SA" sz="2000" b="1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خصيفة</a:t>
                      </a: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يزيد بن </a:t>
                      </a:r>
                      <a:r>
                        <a:rPr lang="ar-SA" sz="2000" b="1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خصيفة</a:t>
                      </a: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84011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ابن شهاب</a:t>
                      </a: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ابن شهاب</a:t>
                      </a: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ابن شهاب</a:t>
                      </a: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ابن شهاب</a:t>
                      </a: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عمرو بن عبد الله بن </a:t>
                      </a:r>
                      <a:r>
                        <a:rPr lang="ar-SA" sz="2000" b="1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كعب</a:t>
                      </a: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عمرو بن عبد الله </a:t>
                      </a:r>
                      <a:r>
                        <a:rPr lang="ar-SA" sz="2000" b="1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بن</a:t>
                      </a:r>
                      <a:r>
                        <a:rPr lang="ar-SA" sz="2000" b="1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 كعب </a:t>
                      </a: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عمرو بن عبد الله بن كعب</a:t>
                      </a: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عمرو بن عبد الله بن كعب</a:t>
                      </a: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عمرو بن عبد </a:t>
                      </a:r>
                      <a:r>
                        <a:rPr lang="ar-SA" sz="2000" b="1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الله بن </a:t>
                      </a:r>
                      <a:r>
                        <a:rPr lang="ar-SA" sz="2000" b="1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كعب</a:t>
                      </a: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عمرو بن عبد الله بن كعب</a:t>
                      </a: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68485">
                <a:tc gridSpan="10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8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نافع بن </a:t>
                      </a:r>
                      <a:r>
                        <a:rPr lang="ar-SA" sz="2800" b="1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جبير</a:t>
                      </a:r>
                      <a:endParaRPr lang="en-US" sz="28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6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97421">
                <a:tc gridSpan="10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800" b="1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عثمان بن أبي </a:t>
                      </a:r>
                      <a:r>
                        <a:rPr lang="ar-SA" sz="2800" b="1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العاص</a:t>
                      </a:r>
                      <a:endParaRPr lang="en-US" sz="28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72350">
                <a:tc gridSpan="10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3200" b="1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</a:rPr>
                        <a:t>الرسول </a:t>
                      </a:r>
                      <a:r>
                        <a:rPr lang="en-US" sz="2000" b="1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Andalus" pitchFamily="18" charset="-78"/>
                          <a:ea typeface="Calibri"/>
                          <a:cs typeface="+mj-cs"/>
                          <a:sym typeface="AGA Arabesque"/>
                        </a:rPr>
                        <a:t></a:t>
                      </a: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Andalus" pitchFamily="18" charset="-78"/>
                        <a:ea typeface="Calibri"/>
                        <a:cs typeface="+mj-cs"/>
                      </a:endParaRPr>
                    </a:p>
                  </a:txBody>
                  <a:tcPr marL="35817" marR="3581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919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altLang="ar-SA" smtClean="0"/>
              <a:t>تخريج الحديث </a:t>
            </a:r>
            <a:endParaRPr lang="en-US" altLang="ar-SA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ar-SA" altLang="ar-SA" b="1" smtClean="0"/>
              <a:t>أخرجه مسلم في صحيحه كتاب اللباس </a:t>
            </a:r>
          </a:p>
          <a:p>
            <a:r>
              <a:rPr lang="ar-SA" altLang="ar-SA" b="1" smtClean="0"/>
              <a:t>باب تحريم فعل الواصلة والمستوصلة ص 1058حديث ( 5576 ) </a:t>
            </a:r>
          </a:p>
          <a:p>
            <a:r>
              <a:rPr lang="ar-SA" altLang="ar-SA" b="1" smtClean="0"/>
              <a:t>والنسائي في كتاب الزينة باب لعن المتنمصات والمتفلجات ص 2424 حديث (5255و5257 ) </a:t>
            </a:r>
          </a:p>
          <a:p>
            <a:r>
              <a:rPr lang="ar-SA" altLang="ar-SA" b="1" smtClean="0"/>
              <a:t>كلاهما من طريق الأعمش عن إبراهيم به بنحوه</a:t>
            </a:r>
            <a:endParaRPr lang="en-US" altLang="ar-SA" b="1" smtClean="0"/>
          </a:p>
        </p:txBody>
      </p:sp>
    </p:spTree>
    <p:extLst>
      <p:ext uri="{BB962C8B-B14F-4D97-AF65-F5344CB8AC3E}">
        <p14:creationId xmlns:p14="http://schemas.microsoft.com/office/powerpoint/2010/main" val="362370247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281548"/>
              </p:ext>
            </p:extLst>
          </p:nvPr>
        </p:nvGraphicFramePr>
        <p:xfrm>
          <a:off x="-23813" y="0"/>
          <a:ext cx="9275763" cy="6949418"/>
        </p:xfrm>
        <a:graphic>
          <a:graphicData uri="http://schemas.openxmlformats.org/drawingml/2006/table">
            <a:tbl>
              <a:tblPr rtl="1">
                <a:tableStyleId>{284E427A-3D55-4303-BF80-6455036E1DE7}</a:tableStyleId>
              </a:tblPr>
              <a:tblGrid>
                <a:gridCol w="1788767"/>
                <a:gridCol w="1795472"/>
                <a:gridCol w="1729861"/>
                <a:gridCol w="3961663"/>
              </a:tblGrid>
              <a:tr h="939881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ar-SA" sz="2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مسلم</a:t>
                      </a:r>
                      <a:endParaRPr kumimoji="0" lang="ar-S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 marL="91428" marR="91428" marT="45725" marB="45725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ar-SA" sz="2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النسائي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 marL="91428" marR="91428" marT="45725" marB="45725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ar-SA" sz="2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النسائي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 marL="91428" marR="91428" marT="45725" marB="45725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ar-SA" sz="2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الترمذي</a:t>
                      </a:r>
                      <a:endParaRPr kumimoji="0" lang="ar-S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 marL="91428" marR="91428" marT="45725" marB="45725"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101548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ar-S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 marL="91428" marR="91428" marT="45725" marB="45725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ar-SA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أحمد بن سعيد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 marL="91428" marR="91428" marT="45725" marB="45725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ar-SA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محمد بن المثنى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 marL="91428" marR="91428" marT="45725" marB="45725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ar-S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 marL="91428" marR="91428" marT="45725" marB="45725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01548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ar-SA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شيبان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 marL="91428" marR="91428" marT="45725" marB="45725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ar-SA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وهب بن جرير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 marL="91428" marR="91428" marT="45725" marB="45725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ar-SA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محمد بن جعفر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 marL="91428" marR="91428" marT="45725" marB="45725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ar-SA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أحمد بن منيع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1428" marR="91428" marT="45725" marB="45725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21589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ar-SA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جرير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 marL="91428" marR="91428" marT="45725" marB="45725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ar-SA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أبي (جرير)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 marL="91428" marR="91428" marT="45725" marB="45725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ar-SA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شعبة 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 marL="91428" marR="91428" marT="45725" marB="45725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ar-SA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عبيدة بن حميد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 marL="91428" marR="91428" marT="45725" marB="45725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107206">
                <a:tc gridSpan="3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ar-SA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                    </a:t>
                      </a:r>
                      <a:r>
                        <a:rPr kumimoji="0" lang="ar-SA" sz="3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الأعمش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 marL="91428" marR="91428" marT="45725" marB="45725" horzOverflow="overflow"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 marL="91428" marR="91428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 marL="91428" marR="91428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ar-SA" sz="3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منصور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 marL="91428" marR="91428" marT="45725" marB="45725" horzOverflow="overflow">
                    <a:solidFill>
                      <a:srgbClr val="FFFFCC"/>
                    </a:solidFill>
                  </a:tcPr>
                </a:tc>
              </a:tr>
              <a:tr h="742776">
                <a:tc gridSpan="4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ar-SA" sz="4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                    </a:t>
                      </a:r>
                      <a:r>
                        <a:rPr kumimoji="0" lang="ar-SA" sz="3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إبراهيم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 marL="91428" marR="91428" marT="45725" marB="45725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 marL="91428" marR="91428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 marL="91428" marR="91428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 marL="91428" marR="91428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67905">
                <a:tc gridSpan="4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ar-SA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                                   </a:t>
                      </a:r>
                      <a:r>
                        <a:rPr kumimoji="0" lang="ar-SA" sz="3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علقمة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 marL="91428" marR="91428" marT="45725" marB="45725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 marL="91428" marR="91428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 marL="91428" marR="91428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 marL="91428" marR="91428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</a:tr>
              <a:tr h="747672">
                <a:tc gridSpan="4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ar-SA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                                 </a:t>
                      </a:r>
                      <a:r>
                        <a:rPr kumimoji="0" lang="ar-SA" sz="3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عبد الله بن مسعود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 marL="91428" marR="91428" marT="45725" marB="45725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 marL="91428" marR="91428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 marL="91428" marR="91428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 marL="91428" marR="91428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90234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0421271"/>
              </p:ext>
            </p:extLst>
          </p:nvPr>
        </p:nvGraphicFramePr>
        <p:xfrm>
          <a:off x="1" y="71415"/>
          <a:ext cx="9143999" cy="6817499"/>
        </p:xfrm>
        <a:graphic>
          <a:graphicData uri="http://schemas.openxmlformats.org/drawingml/2006/table">
            <a:tbl>
              <a:tblPr rtl="1"/>
              <a:tblGrid>
                <a:gridCol w="795867"/>
                <a:gridCol w="642164"/>
                <a:gridCol w="642164"/>
                <a:gridCol w="642164"/>
                <a:gridCol w="642164"/>
                <a:gridCol w="642164"/>
                <a:gridCol w="642164"/>
                <a:gridCol w="642164"/>
                <a:gridCol w="642164"/>
                <a:gridCol w="642164"/>
                <a:gridCol w="642164"/>
                <a:gridCol w="636853"/>
                <a:gridCol w="647475"/>
                <a:gridCol w="642164"/>
              </a:tblGrid>
              <a:tr h="53911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البخاري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مسلم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النسائي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ابن ماجه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أحمد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الدارمي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61733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معلى بن أسد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عمرو بن الناقد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محمد بن حاتم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أبو الطاهر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احمد بن عمرو بن سرح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يونس بن عبد الأعلى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الحارث بن مسكين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عمرو بن منصور النسائي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محمد بن منصور المكي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عبد الله بن محمد بن عبد الرحمن الزهري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هشام بن عمار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يحيى بن إسحاق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مسلم بن </a:t>
                      </a:r>
                      <a:r>
                        <a:rPr lang="ar-SA" sz="16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إبراهيم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يحيى بن </a:t>
                      </a:r>
                      <a:r>
                        <a:rPr lang="ar-SA" sz="16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حسان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8509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بهز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عبد الله بن وهب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ابن وهب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ابن وهب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ابن وهب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المعلى بن أسد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0866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31849B"/>
                          </a:solidFill>
                          <a:latin typeface="Calibri"/>
                          <a:ea typeface="Calibri"/>
                          <a:cs typeface="Arial"/>
                        </a:rPr>
                        <a:t>وهيب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 smtClean="0">
                          <a:solidFill>
                            <a:srgbClr val="31849B"/>
                          </a:solidFill>
                          <a:latin typeface="Calibri"/>
                          <a:ea typeface="Calibri"/>
                          <a:cs typeface="Arial"/>
                        </a:rPr>
                        <a:t>سفيان </a:t>
                      </a:r>
                      <a:r>
                        <a:rPr lang="ar-SA" sz="1600" b="1" dirty="0">
                          <a:solidFill>
                            <a:srgbClr val="31849B"/>
                          </a:solidFill>
                          <a:latin typeface="Calibri"/>
                          <a:ea typeface="Calibri"/>
                          <a:cs typeface="Arial"/>
                        </a:rPr>
                        <a:t>بن </a:t>
                      </a:r>
                      <a:r>
                        <a:rPr lang="ar-SA" sz="1600" b="1" dirty="0" smtClean="0">
                          <a:solidFill>
                            <a:srgbClr val="31849B"/>
                          </a:solidFill>
                          <a:latin typeface="Calibri"/>
                          <a:ea typeface="Calibri"/>
                          <a:cs typeface="Arial"/>
                        </a:rPr>
                        <a:t>عيينة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31849B"/>
                          </a:solidFill>
                          <a:latin typeface="Calibri"/>
                          <a:ea typeface="Calibri"/>
                          <a:cs typeface="Arial"/>
                        </a:rPr>
                        <a:t>وهيب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31849B"/>
                          </a:solidFill>
                          <a:latin typeface="Calibri"/>
                          <a:ea typeface="Calibri"/>
                          <a:cs typeface="Arial"/>
                        </a:rPr>
                        <a:t>ابن جريح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31849B"/>
                          </a:solidFill>
                          <a:latin typeface="Calibri"/>
                          <a:ea typeface="Calibri"/>
                          <a:cs typeface="Arial"/>
                        </a:rPr>
                        <a:t>ابن جريح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31849B"/>
                          </a:solidFill>
                          <a:latin typeface="Calibri"/>
                          <a:ea typeface="Calibri"/>
                          <a:cs typeface="Arial"/>
                        </a:rPr>
                        <a:t>ابن جريح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31849B"/>
                          </a:solidFill>
                          <a:latin typeface="Calibri"/>
                          <a:ea typeface="Calibri"/>
                          <a:cs typeface="Arial"/>
                        </a:rPr>
                        <a:t>ابن جريح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31849B"/>
                          </a:solidFill>
                          <a:latin typeface="Calibri"/>
                          <a:ea typeface="Calibri"/>
                          <a:cs typeface="Arial"/>
                        </a:rPr>
                        <a:t>وهيب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 smtClean="0">
                          <a:solidFill>
                            <a:srgbClr val="31849B"/>
                          </a:solidFill>
                          <a:latin typeface="Calibri"/>
                          <a:ea typeface="Calibri"/>
                          <a:cs typeface="Arial"/>
                        </a:rPr>
                        <a:t>سفيان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 smtClean="0">
                          <a:solidFill>
                            <a:srgbClr val="31849B"/>
                          </a:solidFill>
                          <a:latin typeface="Calibri"/>
                          <a:ea typeface="Calibri"/>
                          <a:cs typeface="Arial"/>
                        </a:rPr>
                        <a:t>سفيان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 smtClean="0">
                          <a:solidFill>
                            <a:srgbClr val="31849B"/>
                          </a:solidFill>
                          <a:latin typeface="Calibri"/>
                          <a:ea typeface="Calibri"/>
                          <a:cs typeface="Arial"/>
                        </a:rPr>
                        <a:t>سفيان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 smtClean="0">
                          <a:solidFill>
                            <a:srgbClr val="31849B"/>
                          </a:solidFill>
                          <a:latin typeface="Calibri"/>
                          <a:ea typeface="Calibri"/>
                          <a:cs typeface="Arial"/>
                        </a:rPr>
                        <a:t>وهيب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31849B"/>
                          </a:solidFill>
                          <a:latin typeface="Calibri"/>
                          <a:ea typeface="Calibri"/>
                          <a:cs typeface="Arial"/>
                        </a:rPr>
                        <a:t>وهيب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31849B"/>
                          </a:solidFill>
                          <a:latin typeface="Calibri"/>
                          <a:ea typeface="Calibri"/>
                          <a:cs typeface="Arial"/>
                        </a:rPr>
                        <a:t>وهيب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80866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عبد الله بن </a:t>
                      </a:r>
                      <a:r>
                        <a:rPr lang="ar-SA" sz="16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طاوس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عبد الله بن </a:t>
                      </a:r>
                      <a:r>
                        <a:rPr lang="ar-SA" sz="16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طاوس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عبد الله بن </a:t>
                      </a:r>
                      <a:r>
                        <a:rPr lang="ar-SA" sz="16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طاوس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عبد الله بن </a:t>
                      </a:r>
                      <a:r>
                        <a:rPr lang="ar-SA" sz="16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طاوس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عبد الله بن </a:t>
                      </a:r>
                      <a:r>
                        <a:rPr lang="ar-SA" sz="16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طاوس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عبد الله بن </a:t>
                      </a:r>
                      <a:r>
                        <a:rPr lang="ar-SA" sz="16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طاوس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عبد الله بن </a:t>
                      </a:r>
                      <a:r>
                        <a:rPr lang="ar-SA" sz="16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طاوس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عبد الله بن </a:t>
                      </a:r>
                      <a:r>
                        <a:rPr lang="ar-SA" sz="16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طاوس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عبد الله بن </a:t>
                      </a:r>
                      <a:r>
                        <a:rPr lang="ar-SA" sz="16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طاوس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عبد الله بن </a:t>
                      </a:r>
                      <a:r>
                        <a:rPr lang="ar-SA" sz="16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طاوس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عبد الله بن </a:t>
                      </a:r>
                      <a:r>
                        <a:rPr lang="ar-SA" sz="16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طاوس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عبد الله بن </a:t>
                      </a:r>
                      <a:r>
                        <a:rPr lang="ar-SA" sz="16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طاوس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عبد الله بن </a:t>
                      </a:r>
                      <a:r>
                        <a:rPr lang="ar-SA" sz="16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طاوس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عب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الله بن </a:t>
                      </a:r>
                      <a:r>
                        <a:rPr lang="ar-SA" sz="16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طاوس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66"/>
                    </a:solidFill>
                  </a:tcPr>
                </a:tc>
              </a:tr>
              <a:tr h="38643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طاوس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طاوس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طاوس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طاوس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طاوس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طاوس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طاوس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طاوس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طاوس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طاوس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طاوس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طاوس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طاوس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طاوس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911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ابن عباس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ابن عباس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ابن عباس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ابن عباس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ابن عباس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ابن عباس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ابن عباس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ابن عباس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ابن عباس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ابن عباس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ابن عباس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ابن عباس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ابن عباس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ابن عباس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5931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الرسول صلى الله عليه و سلم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الرسول صلى الله عليه و سلم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الرسول صلى الله عليه و سلم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الرسول صلى الله عليه و سلم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الرسول صلى الله عليه و سلم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الرسول صلى الله عليه و سلم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الرسول صلى الله عليه و سلم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الرسول صلى الله عليه و سلم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الرسول صلى الله عليه و سلم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الرسول صلى الله عليه و سلم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الرسول صلى الله عليه و سلم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الرسول صلى الله عليه و سلم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الرسول صلى الله عليه و سلم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الرسول صلى الله عليه و سلم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lnL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6404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387754"/>
              </p:ext>
            </p:extLst>
          </p:nvPr>
        </p:nvGraphicFramePr>
        <p:xfrm>
          <a:off x="-108521" y="0"/>
          <a:ext cx="9288017" cy="7389605"/>
        </p:xfrm>
        <a:graphic>
          <a:graphicData uri="http://schemas.openxmlformats.org/drawingml/2006/table">
            <a:tbl>
              <a:tblPr rtl="1" firstRow="1" bandRow="1">
                <a:tableStyleId>{7DF18680-E054-41AD-8BC1-D1AEF772440D}</a:tableStyleId>
              </a:tblPr>
              <a:tblGrid>
                <a:gridCol w="587240"/>
                <a:gridCol w="651297"/>
                <a:gridCol w="769858"/>
                <a:gridCol w="646038"/>
                <a:gridCol w="646037"/>
                <a:gridCol w="622279"/>
                <a:gridCol w="817587"/>
                <a:gridCol w="648213"/>
                <a:gridCol w="526293"/>
                <a:gridCol w="208583"/>
                <a:gridCol w="758811"/>
                <a:gridCol w="571129"/>
                <a:gridCol w="568410"/>
                <a:gridCol w="612585"/>
                <a:gridCol w="653657"/>
              </a:tblGrid>
              <a:tr h="66698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البخاري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256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النسائي</a:t>
                      </a:r>
                      <a:endParaRPr lang="en-US" sz="1800" b="1" dirty="0" smtClean="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303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>
                          <a:solidFill>
                            <a:schemeClr val="bg1"/>
                          </a:solidFill>
                        </a:rPr>
                        <a:t>مسلم260</a:t>
                      </a:r>
                      <a:endParaRPr lang="ar-SA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>
                          <a:solidFill>
                            <a:schemeClr val="bg1"/>
                          </a:solidFill>
                        </a:rPr>
                        <a:t>أحمد</a:t>
                      </a:r>
                    </a:p>
                    <a:p>
                      <a:pPr rtl="1"/>
                      <a:r>
                        <a:rPr lang="ar-SA" sz="1800" b="1" dirty="0" smtClean="0">
                          <a:solidFill>
                            <a:schemeClr val="bg1"/>
                          </a:solidFill>
                        </a:rPr>
                        <a:t>241</a:t>
                      </a:r>
                      <a:endParaRPr lang="ar-SA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الدارمي</a:t>
                      </a:r>
                      <a:endParaRPr lang="en-US" sz="1800" b="1" dirty="0" smtClean="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255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>
                          <a:solidFill>
                            <a:schemeClr val="bg1"/>
                          </a:solidFill>
                        </a:rPr>
                        <a:t>مسلم260</a:t>
                      </a:r>
                      <a:endParaRPr lang="ar-SA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46563" marR="46563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النسائي</a:t>
                      </a:r>
                      <a:endParaRPr lang="en-US" sz="1800" b="1" dirty="0" smtClean="0">
                        <a:solidFill>
                          <a:schemeClr val="bg1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  <a:p>
                      <a:pPr rtl="1"/>
                      <a:r>
                        <a:rPr lang="ar-SA" sz="1800" b="1" dirty="0" smtClean="0">
                          <a:solidFill>
                            <a:schemeClr val="bg1"/>
                          </a:solidFill>
                        </a:rPr>
                        <a:t>303</a:t>
                      </a:r>
                      <a:endParaRPr lang="ar-SA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46563" marR="46563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sz="1800" b="1" dirty="0" smtClean="0">
                          <a:solidFill>
                            <a:schemeClr val="bg1"/>
                          </a:solidFill>
                        </a:rPr>
                        <a:t>ابن ماجه</a:t>
                      </a:r>
                    </a:p>
                    <a:p>
                      <a:pPr rtl="1"/>
                      <a:r>
                        <a:rPr lang="ar-SA" sz="1800" b="1" dirty="0" smtClean="0">
                          <a:solidFill>
                            <a:schemeClr val="bg1"/>
                          </a:solidFill>
                        </a:rPr>
                        <a:t>273</a:t>
                      </a:r>
                      <a:endParaRPr lang="ar-SA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46563" marR="46563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46563" marR="46563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+mn-cs"/>
                        </a:rPr>
                        <a:t>مسلم260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النسائي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303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0247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+mn-cs"/>
                        </a:rPr>
                        <a:t>عمرو بن منصور</a:t>
                      </a:r>
                      <a:endParaRPr lang="en-US" sz="2000" b="1" dirty="0" smtClean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6563" marR="4656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محمد بن حاتم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/>
                </a:tc>
                <a:tc gridSpan="8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 smtClean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6563" marR="46563" marT="0" marB="0"/>
                </a:tc>
                <a:tc h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 smtClean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6563" marR="46563" marT="0" marB="0"/>
                </a:tc>
                <a:tc hMerge="1">
                  <a:txBody>
                    <a:bodyPr/>
                    <a:lstStyle/>
                    <a:p>
                      <a:endParaRPr lang="ar-SA" dirty="0"/>
                    </a:p>
                  </a:txBody>
                  <a:tcPr marL="46563" marR="46563" marT="0" marB="0"/>
                </a:tc>
                <a:tc hMerge="1">
                  <a:txBody>
                    <a:bodyPr/>
                    <a:lstStyle/>
                    <a:p>
                      <a:endParaRPr lang="ar-SA" dirty="0"/>
                    </a:p>
                  </a:txBody>
                  <a:tcPr marL="46563" marR="46563" marT="0" marB="0"/>
                </a:tc>
                <a:tc hMerge="1">
                  <a:txBody>
                    <a:bodyPr/>
                    <a:lstStyle/>
                    <a:p>
                      <a:endParaRPr lang="ar-SA" dirty="0"/>
                    </a:p>
                  </a:txBody>
                  <a:tcPr marL="46563" marR="46563" marT="0" marB="0"/>
                </a:tc>
                <a:tc hMerge="1">
                  <a:txBody>
                    <a:bodyPr/>
                    <a:lstStyle/>
                    <a:p>
                      <a:endParaRPr lang="ar-SA" dirty="0"/>
                    </a:p>
                  </a:txBody>
                  <a:tcPr marL="46563" marR="46563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 dirty="0"/>
                    </a:p>
                  </a:txBody>
                  <a:tcPr marL="46563" marR="46563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+mn-cs"/>
                        </a:rPr>
                        <a:t>أبو الطاهر</a:t>
                      </a:r>
                      <a:endParaRPr lang="en-US" sz="1600" b="1" dirty="0" smtClean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6563" marR="4656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يونس بن </a:t>
                      </a:r>
                      <a:r>
                        <a:rPr lang="ar-SA" sz="1600" b="1" dirty="0" err="1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عبدالأعلى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+mn-cs"/>
                        </a:rPr>
                        <a:t>احمد بن عمرو بن سرح</a:t>
                      </a:r>
                      <a:endParaRPr lang="en-US" sz="1600" b="1" dirty="0" smtClean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6563" marR="46563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الحارث</a:t>
                      </a:r>
                      <a:r>
                        <a:rPr lang="ar-SA" sz="1600" b="1" baseline="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 بن مسكين </a:t>
                      </a: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/>
                </a:tc>
              </a:tr>
              <a:tr h="1090036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+mn-cs"/>
                        </a:rPr>
                        <a:t>معلى بن أسد</a:t>
                      </a:r>
                      <a:endParaRPr lang="en-US" sz="2000" b="1" dirty="0" smtClean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6563" marR="46563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+mn-cs"/>
                        </a:rPr>
                        <a:t>المعلى بن أسد</a:t>
                      </a:r>
                      <a:endParaRPr lang="en-US" sz="1800" b="1" dirty="0" smtClean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kern="120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+mn-cs"/>
                        </a:rPr>
                        <a:t>بهز</a:t>
                      </a:r>
                      <a:endParaRPr lang="en-US" sz="1800" b="1" kern="12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6563" marR="46563" marT="0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kern="120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+mn-cs"/>
                        </a:rPr>
                        <a:t>يحيى بن اسحاق</a:t>
                      </a:r>
                      <a:endParaRPr lang="en-US" sz="1800" b="1" kern="1200" dirty="0" smtClean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6563" marR="46563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kern="120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+mn-cs"/>
                        </a:rPr>
                        <a:t>مسلم بن ابراهيم </a:t>
                      </a:r>
                      <a:endParaRPr lang="en-US" sz="1800" b="1" kern="1200" dirty="0" smtClean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6563" marR="46563" marT="0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kern="120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+mn-cs"/>
                        </a:rPr>
                        <a:t>يحيى بن حسان </a:t>
                      </a:r>
                      <a:endParaRPr lang="ar-SA" sz="1800" b="1" kern="12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6563" marR="46563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kern="120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+mn-cs"/>
                        </a:rPr>
                        <a:t>عمرو الناقد</a:t>
                      </a: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1800" b="1" kern="12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6563" marR="46563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kern="120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+mn-cs"/>
                        </a:rPr>
                        <a:t>محمد بن منصور</a:t>
                      </a:r>
                    </a:p>
                  </a:txBody>
                  <a:tcPr marL="46563" marR="46563" marT="0" marB="0"/>
                </a:tc>
                <a:tc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kern="120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+mn-cs"/>
                        </a:rPr>
                        <a:t>عبد الله الزهري</a:t>
                      </a:r>
                      <a:endParaRPr lang="en-US" sz="1800" b="1" kern="1200" dirty="0" smtClean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="1" kern="12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6563" marR="46563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kern="120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+mn-cs"/>
                        </a:rPr>
                        <a:t>هشام بن عمار </a:t>
                      </a:r>
                    </a:p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1800" b="1" kern="12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6563" marR="46563" marT="0" marB="0"/>
                </a:tc>
                <a:tc gridSpan="4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kern="120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+mn-cs"/>
                        </a:rPr>
                        <a:t>       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kern="120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+mn-cs"/>
                        </a:rPr>
                        <a:t> عبد الله بن وهب</a:t>
                      </a:r>
                      <a:endParaRPr lang="ar-SA" sz="1800" b="1" kern="12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800" b="1" kern="1200" dirty="0" smtClean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46563" marR="46563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 dirty="0"/>
                    </a:p>
                  </a:txBody>
                  <a:tcPr marL="46563" marR="46563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 marL="46563" marR="46563" marT="0" marB="0"/>
                </a:tc>
              </a:tr>
              <a:tr h="592879">
                <a:tc gridSpan="6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54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وهيب</a:t>
                      </a:r>
                      <a:endParaRPr lang="en-US" sz="54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solidFill>
                      <a:srgbClr val="CC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ar-SA" dirty="0"/>
                    </a:p>
                  </a:txBody>
                  <a:tcPr marL="46563" marR="4656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ar-SA" dirty="0"/>
                    </a:p>
                  </a:txBody>
                  <a:tcPr marL="46563" marR="4656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ar-SA" dirty="0"/>
                    </a:p>
                  </a:txBody>
                  <a:tcPr marL="46563" marR="4656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5400" b="1" kern="120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 سفيان</a:t>
                      </a:r>
                    </a:p>
                  </a:txBody>
                  <a:tcPr marL="46563" marR="46563" marT="0" marB="0">
                    <a:solidFill>
                      <a:srgbClr val="CC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ar-SA" dirty="0"/>
                    </a:p>
                  </a:txBody>
                  <a:tcPr marL="46563" marR="46563" marT="0" marB="0">
                    <a:solidFill>
                      <a:srgbClr val="CC006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5400" b="1" kern="120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ابن جريج</a:t>
                      </a:r>
                      <a:endParaRPr lang="en-US" sz="5400" b="1" kern="12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solidFill>
                      <a:srgbClr val="CC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ar-SA" dirty="0"/>
                    </a:p>
                  </a:txBody>
                  <a:tcPr marL="46563" marR="46563" marT="0" marB="0">
                    <a:solidFill>
                      <a:srgbClr val="CC0066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797821">
                <a:tc gridSpan="1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4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عبد الله بن </a:t>
                      </a:r>
                      <a:r>
                        <a:rPr lang="ar-SA" sz="44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Arial"/>
                        </a:rPr>
                        <a:t>طاووس</a:t>
                      </a:r>
                      <a:endParaRPr lang="en-US" sz="4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622424">
                <a:tc gridSpan="1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8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طاووس</a:t>
                      </a:r>
                      <a:endParaRPr lang="en-US" sz="28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586529">
                <a:tc gridSpan="1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8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ابن </a:t>
                      </a:r>
                      <a:r>
                        <a:rPr lang="ar-SA" sz="28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عباس</a:t>
                      </a:r>
                      <a:endParaRPr lang="en-US" sz="28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997511">
                <a:tc gridSpan="1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8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الرسول صلى الله عليه و </a:t>
                      </a:r>
                      <a:r>
                        <a:rPr lang="ar-SA" sz="28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Arial"/>
                        </a:rPr>
                        <a:t>سلم</a:t>
                      </a:r>
                      <a:endParaRPr lang="en-US" sz="28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6563" marR="46563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431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1988019"/>
              </p:ext>
            </p:extLst>
          </p:nvPr>
        </p:nvGraphicFramePr>
        <p:xfrm>
          <a:off x="-128264" y="27537"/>
          <a:ext cx="9272264" cy="6896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00688"/>
                <a:gridCol w="862216"/>
                <a:gridCol w="1047824"/>
                <a:gridCol w="116840"/>
                <a:gridCol w="742648"/>
                <a:gridCol w="1272043"/>
                <a:gridCol w="965533"/>
                <a:gridCol w="1083648"/>
                <a:gridCol w="1022131"/>
                <a:gridCol w="858693"/>
              </a:tblGrid>
              <a:tr h="881183">
                <a:tc>
                  <a:txBody>
                    <a:bodyPr/>
                    <a:lstStyle>
                      <a:lvl1pPr marL="0" algn="r" defTabSz="914400" rtl="1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1pPr>
                      <a:lvl2pPr marL="457200" algn="r" defTabSz="914400" rtl="1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2pPr>
                      <a:lvl3pPr marL="914400" algn="r" defTabSz="914400" rtl="1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3pPr>
                      <a:lvl4pPr marL="13716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4pPr>
                      <a:lvl5pPr marL="18288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5pPr>
                      <a:lvl6pPr marL="22860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6pPr>
                      <a:lvl7pPr marL="27432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7pPr>
                      <a:lvl8pPr marL="32004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8pPr>
                      <a:lvl9pPr marL="36576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البخاري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256</a:t>
                      </a:r>
                    </a:p>
                  </a:txBody>
                  <a:tcPr horzOverflow="overflow">
                    <a:solidFill>
                      <a:srgbClr val="CCFFFF"/>
                    </a:solidFill>
                  </a:tcPr>
                </a:tc>
                <a:tc gridSpan="4">
                  <a:txBody>
                    <a:bodyPr/>
                    <a:lstStyle>
                      <a:lvl1pPr marL="0" algn="r" defTabSz="914400" rtl="1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1pPr>
                      <a:lvl2pPr marL="457200" algn="r" defTabSz="914400" rtl="1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2pPr>
                      <a:lvl3pPr marL="914400" algn="r" defTabSz="914400" rtl="1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3pPr>
                      <a:lvl4pPr marL="13716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4pPr>
                      <a:lvl5pPr marL="18288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5pPr>
                      <a:lvl6pPr marL="22860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6pPr>
                      <a:lvl7pPr marL="27432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7pPr>
                      <a:lvl8pPr marL="32004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8pPr>
                      <a:lvl9pPr marL="36576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مسلم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260</a:t>
                      </a: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>
                      <a:lvl1pPr marL="0" algn="r" defTabSz="914400" rtl="1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1pPr>
                      <a:lvl2pPr marL="457200" algn="r" defTabSz="914400" rtl="1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2pPr>
                      <a:lvl3pPr marL="914400" algn="r" defTabSz="914400" rtl="1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3pPr>
                      <a:lvl4pPr marL="13716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4pPr>
                      <a:lvl5pPr marL="18288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5pPr>
                      <a:lvl6pPr marL="22860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6pPr>
                      <a:lvl7pPr marL="27432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7pPr>
                      <a:lvl8pPr marL="32004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8pPr>
                      <a:lvl9pPr marL="36576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1pPr>
                      <a:lvl2pPr marL="457200" algn="r" defTabSz="914400" rtl="1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2pPr>
                      <a:lvl3pPr marL="914400" algn="r" defTabSz="914400" rtl="1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3pPr>
                      <a:lvl4pPr marL="13716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4pPr>
                      <a:lvl5pPr marL="18288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5pPr>
                      <a:lvl6pPr marL="22860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6pPr>
                      <a:lvl7pPr marL="27432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7pPr>
                      <a:lvl8pPr marL="32004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8pPr>
                      <a:lvl9pPr marL="36576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أبوداود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275</a:t>
                      </a: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1pPr>
                      <a:lvl2pPr marL="457200" algn="r" defTabSz="914400" rtl="1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2pPr>
                      <a:lvl3pPr marL="914400" algn="r" defTabSz="914400" rtl="1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3pPr>
                      <a:lvl4pPr marL="13716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4pPr>
                      <a:lvl5pPr marL="18288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5pPr>
                      <a:lvl6pPr marL="22860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6pPr>
                      <a:lvl7pPr marL="27432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7pPr>
                      <a:lvl8pPr marL="32004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8pPr>
                      <a:lvl9pPr marL="36576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ابن ماجه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273</a:t>
                      </a: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مسلم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260</a:t>
                      </a: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horzOverflow="overflow">
                    <a:solidFill>
                      <a:srgbClr val="CC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ابن ماجه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273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horzOverflow="overflow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115422">
                <a:tc>
                  <a:txBody>
                    <a:bodyPr/>
                    <a:lstStyle>
                      <a:lvl1pPr marL="0" algn="r" defTabSz="914400" rtl="1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1pPr>
                      <a:lvl2pPr marL="457200" algn="r" defTabSz="914400" rtl="1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2pPr>
                      <a:lvl3pPr marL="914400" algn="r" defTabSz="914400" rtl="1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3pPr>
                      <a:lvl4pPr marL="13716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4pPr>
                      <a:lvl5pPr marL="18288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5pPr>
                      <a:lvl6pPr marL="22860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6pPr>
                      <a:lvl7pPr marL="27432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7pPr>
                      <a:lvl8pPr marL="32004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8pPr>
                      <a:lvl9pPr marL="36576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1pPr>
                      <a:lvl2pPr marL="457200" algn="r" defTabSz="914400" rtl="1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2pPr>
                      <a:lvl3pPr marL="914400" algn="r" defTabSz="914400" rtl="1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3pPr>
                      <a:lvl4pPr marL="13716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4pPr>
                      <a:lvl5pPr marL="18288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5pPr>
                      <a:lvl6pPr marL="22860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6pPr>
                      <a:lvl7pPr marL="27432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7pPr>
                      <a:lvl8pPr marL="32004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8pPr>
                      <a:lvl9pPr marL="36576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 gridSpan="2">
                  <a:txBody>
                    <a:bodyPr/>
                    <a:lstStyle>
                      <a:lvl1pPr marL="0" algn="r" defTabSz="914400" rtl="1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1pPr>
                      <a:lvl2pPr marL="457200" algn="r" defTabSz="914400" rtl="1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2pPr>
                      <a:lvl3pPr marL="914400" algn="r" defTabSz="914400" rtl="1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3pPr>
                      <a:lvl4pPr marL="13716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4pPr>
                      <a:lvl5pPr marL="18288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5pPr>
                      <a:lvl6pPr marL="22860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6pPr>
                      <a:lvl7pPr marL="27432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7pPr>
                      <a:lvl8pPr marL="32004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8pPr>
                      <a:lvl9pPr marL="36576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محمدبن</a:t>
                      </a:r>
                      <a:r>
                        <a:rPr kumimoji="0" lang="ar-SA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 المثنى</a:t>
                      </a: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ابن بشار</a:t>
                      </a: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1pPr>
                      <a:lvl2pPr marL="457200" algn="r" defTabSz="914400" rtl="1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2pPr>
                      <a:lvl3pPr marL="914400" algn="r" defTabSz="914400" rtl="1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3pPr>
                      <a:lvl4pPr marL="13716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4pPr>
                      <a:lvl5pPr marL="18288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5pPr>
                      <a:lvl6pPr marL="22860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6pPr>
                      <a:lvl7pPr marL="27432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7pPr>
                      <a:lvl8pPr marL="32004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8pPr>
                      <a:lvl9pPr marL="36576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1pPr>
                      <a:lvl2pPr marL="457200" algn="r" defTabSz="914400" rtl="1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2pPr>
                      <a:lvl3pPr marL="914400" algn="r" defTabSz="914400" rtl="1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3pPr>
                      <a:lvl4pPr marL="13716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4pPr>
                      <a:lvl5pPr marL="18288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5pPr>
                      <a:lvl6pPr marL="22860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6pPr>
                      <a:lvl7pPr marL="27432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7pPr>
                      <a:lvl8pPr marL="32004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8pPr>
                      <a:lvl9pPr marL="36576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علي بن محمد</a:t>
                      </a: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horzOverflow="overflow"/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 marT="45725" marB="45725" horzOverflow="overflow"/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 marT="45725" marB="45725" horzOverflow="overflow"/>
                </a:tc>
              </a:tr>
              <a:tr h="777418">
                <a:tc>
                  <a:txBody>
                    <a:bodyPr/>
                    <a:lstStyle>
                      <a:lvl1pPr marL="0" algn="r" defTabSz="914400" rtl="1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1pPr>
                      <a:lvl2pPr marL="457200" algn="r" defTabSz="914400" rtl="1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2pPr>
                      <a:lvl3pPr marL="914400" algn="r" defTabSz="914400" rtl="1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3pPr>
                      <a:lvl4pPr marL="13716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4pPr>
                      <a:lvl5pPr marL="18288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5pPr>
                      <a:lvl6pPr marL="22860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6pPr>
                      <a:lvl7pPr marL="27432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7pPr>
                      <a:lvl8pPr marL="32004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8pPr>
                      <a:lvl9pPr marL="36576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محمد بن كثير</a:t>
                      </a: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1pPr>
                      <a:lvl2pPr marL="457200" algn="r" defTabSz="914400" rtl="1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2pPr>
                      <a:lvl3pPr marL="914400" algn="r" defTabSz="914400" rtl="1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3pPr>
                      <a:lvl4pPr marL="13716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4pPr>
                      <a:lvl5pPr marL="18288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5pPr>
                      <a:lvl6pPr marL="22860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6pPr>
                      <a:lvl7pPr marL="27432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7pPr>
                      <a:lvl8pPr marL="32004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8pPr>
                      <a:lvl9pPr marL="36576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أبوبكر</a:t>
                      </a: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 gridSpan="3">
                  <a:txBody>
                    <a:bodyPr/>
                    <a:lstStyle>
                      <a:lvl1pPr marL="0" algn="r" defTabSz="914400" rtl="1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1pPr>
                      <a:lvl2pPr marL="457200" algn="r" defTabSz="914400" rtl="1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2pPr>
                      <a:lvl3pPr marL="914400" algn="r" defTabSz="914400" rtl="1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3pPr>
                      <a:lvl4pPr marL="13716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4pPr>
                      <a:lvl5pPr marL="18288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5pPr>
                      <a:lvl6pPr marL="22860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6pPr>
                      <a:lvl7pPr marL="27432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7pPr>
                      <a:lvl8pPr marL="32004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8pPr>
                      <a:lvl9pPr marL="36576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عبدالرحمن</a:t>
                      </a: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1pPr>
                      <a:lvl2pPr marL="457200" algn="r" defTabSz="914400" rtl="1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2pPr>
                      <a:lvl3pPr marL="914400" algn="r" defTabSz="914400" rtl="1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3pPr>
                      <a:lvl4pPr marL="13716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4pPr>
                      <a:lvl5pPr marL="18288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5pPr>
                      <a:lvl6pPr marL="22860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6pPr>
                      <a:lvl7pPr marL="27432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7pPr>
                      <a:lvl8pPr marL="32004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8pPr>
                      <a:lvl9pPr marL="36576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محمدبن كثير</a:t>
                      </a: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1pPr>
                      <a:lvl2pPr marL="457200" algn="r" defTabSz="914400" rtl="1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2pPr>
                      <a:lvl3pPr marL="914400" algn="r" defTabSz="914400" rtl="1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3pPr>
                      <a:lvl4pPr marL="13716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4pPr>
                      <a:lvl5pPr marL="18288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5pPr>
                      <a:lvl6pPr marL="22860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6pPr>
                      <a:lvl7pPr marL="27432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7pPr>
                      <a:lvl8pPr marL="32004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8pPr>
                      <a:lvl9pPr marL="36576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وكيع</a:t>
                      </a: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en-US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ابن نمير</a:t>
                      </a:r>
                      <a:endParaRPr kumimoji="0" lang="en-US" altLang="en-US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T="45725" marB="45725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altLang="en-US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ابن نمير</a:t>
                      </a:r>
                      <a:endParaRPr kumimoji="0" lang="en-US" altLang="en-US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SA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T="45725" marB="45725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altLang="en-US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بن نمير</a:t>
                      </a:r>
                      <a:endParaRPr kumimoji="0" lang="en-US" altLang="en-US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SA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T="45725" marB="45725" horzOverflow="overflow"/>
                </a:tc>
              </a:tr>
              <a:tr h="777418">
                <a:tc>
                  <a:txBody>
                    <a:bodyPr/>
                    <a:lstStyle>
                      <a:lvl1pPr marL="0" algn="r" defTabSz="914400" rtl="1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1pPr>
                      <a:lvl2pPr marL="457200" algn="r" defTabSz="914400" rtl="1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2pPr>
                      <a:lvl3pPr marL="914400" algn="r" defTabSz="914400" rtl="1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3pPr>
                      <a:lvl4pPr marL="13716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4pPr>
                      <a:lvl5pPr marL="18288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5pPr>
                      <a:lvl6pPr marL="22860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6pPr>
                      <a:lvl7pPr marL="27432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7pPr>
                      <a:lvl8pPr marL="32004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8pPr>
                      <a:lvl9pPr marL="36576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سفيان</a:t>
                      </a: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1pPr>
                      <a:lvl2pPr marL="457200" algn="r" defTabSz="914400" rtl="1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2pPr>
                      <a:lvl3pPr marL="914400" algn="r" defTabSz="914400" rtl="1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3pPr>
                      <a:lvl4pPr marL="13716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4pPr>
                      <a:lvl5pPr marL="18288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5pPr>
                      <a:lvl6pPr marL="22860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6pPr>
                      <a:lvl7pPr marL="27432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7pPr>
                      <a:lvl8pPr marL="32004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8pPr>
                      <a:lvl9pPr marL="36576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هشيم</a:t>
                      </a: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1pPr>
                      <a:lvl2pPr marL="457200" algn="r" defTabSz="914400" rtl="1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2pPr>
                      <a:lvl3pPr marL="914400" algn="r" defTabSz="914400" rtl="1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3pPr>
                      <a:lvl4pPr marL="13716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4pPr>
                      <a:lvl5pPr marL="18288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5pPr>
                      <a:lvl6pPr marL="22860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6pPr>
                      <a:lvl7pPr marL="27432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7pPr>
                      <a:lvl8pPr marL="32004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8pPr>
                      <a:lvl9pPr marL="36576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سفيان</a:t>
                      </a: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سفيان</a:t>
                      </a: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1pPr>
                      <a:lvl2pPr marL="457200" algn="r" defTabSz="914400" rtl="1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2pPr>
                      <a:lvl3pPr marL="914400" algn="r" defTabSz="914400" rtl="1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3pPr>
                      <a:lvl4pPr marL="13716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4pPr>
                      <a:lvl5pPr marL="18288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5pPr>
                      <a:lvl6pPr marL="22860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6pPr>
                      <a:lvl7pPr marL="27432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7pPr>
                      <a:lvl8pPr marL="32004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8pPr>
                      <a:lvl9pPr marL="36576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سفيان</a:t>
                      </a: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1pPr>
                      <a:lvl2pPr marL="457200" algn="r" defTabSz="914400" rtl="1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2pPr>
                      <a:lvl3pPr marL="914400" algn="r" defTabSz="914400" rtl="1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3pPr>
                      <a:lvl4pPr marL="13716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4pPr>
                      <a:lvl5pPr marL="18288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5pPr>
                      <a:lvl6pPr marL="22860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6pPr>
                      <a:lvl7pPr marL="27432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7pPr>
                      <a:lvl8pPr marL="32004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8pPr>
                      <a:lvl9pPr marL="36576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سفيان</a:t>
                      </a: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en-US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أبو معاوية</a:t>
                      </a:r>
                      <a:endParaRPr kumimoji="0" lang="en-US" altLang="en-US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T="45725" marB="45725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أبومعاوية</a:t>
                      </a:r>
                      <a:endParaRPr kumimoji="0" lang="ar-SA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SA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T="45725" marB="45725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altLang="en-US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   أبيه</a:t>
                      </a:r>
                      <a:endParaRPr kumimoji="0" lang="en-US" altLang="en-US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SA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T="45725" marB="45725" horzOverflow="overflow"/>
                </a:tc>
              </a:tr>
              <a:tr h="439415">
                <a:tc gridSpan="7">
                  <a:txBody>
                    <a:bodyPr/>
                    <a:lstStyle>
                      <a:lvl1pPr marL="0" algn="r" defTabSz="914400" rtl="1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1pPr>
                      <a:lvl2pPr marL="457200" algn="r" defTabSz="914400" rtl="1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2pPr>
                      <a:lvl3pPr marL="914400" algn="r" defTabSz="914400" rtl="1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3pPr>
                      <a:lvl4pPr marL="13716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4pPr>
                      <a:lvl5pPr marL="18288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5pPr>
                      <a:lvl6pPr marL="22860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6pPr>
                      <a:lvl7pPr marL="27432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7pPr>
                      <a:lvl8pPr marL="32004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8pPr>
                      <a:lvl9pPr marL="36576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          حصين</a:t>
                      </a: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solidFill>
                      <a:srgbClr val="CFF3D8"/>
                    </a:solidFill>
                  </a:tcPr>
                </a:tc>
                <a:tc hMerge="1">
                  <a:txBody>
                    <a:bodyPr/>
                    <a:lstStyle>
                      <a:lvl1pPr marL="0" algn="r" defTabSz="914400" rtl="1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1pPr>
                      <a:lvl2pPr marL="457200" algn="r" defTabSz="914400" rtl="1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2pPr>
                      <a:lvl3pPr marL="914400" algn="r" defTabSz="914400" rtl="1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3pPr>
                      <a:lvl4pPr marL="13716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4pPr>
                      <a:lvl5pPr marL="18288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5pPr>
                      <a:lvl6pPr marL="22860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6pPr>
                      <a:lvl7pPr marL="27432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7pPr>
                      <a:lvl8pPr marL="32004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8pPr>
                      <a:lvl9pPr marL="36576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>
                      <a:lvl1pPr marL="0" algn="r" defTabSz="914400" rtl="1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1pPr>
                      <a:lvl2pPr marL="457200" algn="r" defTabSz="914400" rtl="1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2pPr>
                      <a:lvl3pPr marL="914400" algn="r" defTabSz="914400" rtl="1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3pPr>
                      <a:lvl4pPr marL="13716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4pPr>
                      <a:lvl5pPr marL="18288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5pPr>
                      <a:lvl6pPr marL="22860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6pPr>
                      <a:lvl7pPr marL="27432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7pPr>
                      <a:lvl8pPr marL="32004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8pPr>
                      <a:lvl9pPr marL="36576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>
                      <a:lvl1pPr marL="0" algn="r" defTabSz="914400" rtl="1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1pPr>
                      <a:lvl2pPr marL="457200" algn="r" defTabSz="914400" rtl="1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2pPr>
                      <a:lvl3pPr marL="914400" algn="r" defTabSz="914400" rtl="1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3pPr>
                      <a:lvl4pPr marL="13716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4pPr>
                      <a:lvl5pPr marL="18288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5pPr>
                      <a:lvl6pPr marL="22860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6pPr>
                      <a:lvl7pPr marL="27432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7pPr>
                      <a:lvl8pPr marL="32004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8pPr>
                      <a:lvl9pPr marL="36576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>
                      <a:lvl1pPr marL="0" algn="r" defTabSz="914400" rtl="1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1pPr>
                      <a:lvl2pPr marL="457200" algn="r" defTabSz="914400" rtl="1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2pPr>
                      <a:lvl3pPr marL="914400" algn="r" defTabSz="914400" rtl="1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3pPr>
                      <a:lvl4pPr marL="13716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4pPr>
                      <a:lvl5pPr marL="18288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5pPr>
                      <a:lvl6pPr marL="22860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6pPr>
                      <a:lvl7pPr marL="27432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7pPr>
                      <a:lvl8pPr marL="32004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8pPr>
                      <a:lvl9pPr marL="36576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الأعمش</a:t>
                      </a: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horzOverflow="overflow"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horzOverflow="overflow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777418">
                <a:tc gridSpan="10">
                  <a:txBody>
                    <a:bodyPr/>
                    <a:lstStyle>
                      <a:lvl1pPr marL="0" algn="r" defTabSz="914400" rtl="1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1pPr>
                      <a:lvl2pPr marL="457200" algn="r" defTabSz="914400" rtl="1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2pPr>
                      <a:lvl3pPr marL="914400" algn="r" defTabSz="914400" rtl="1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3pPr>
                      <a:lvl4pPr marL="13716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4pPr>
                      <a:lvl5pPr marL="18288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5pPr>
                      <a:lvl6pPr marL="22860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6pPr>
                      <a:lvl7pPr marL="27432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7pPr>
                      <a:lvl8pPr marL="32004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8pPr>
                      <a:lvl9pPr marL="36576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                   أبو وائل</a:t>
                      </a: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>
                      <a:lvl1pPr marL="0" algn="r" defTabSz="914400" rtl="1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1pPr>
                      <a:lvl2pPr marL="457200" algn="r" defTabSz="914400" rtl="1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2pPr>
                      <a:lvl3pPr marL="914400" algn="r" defTabSz="914400" rtl="1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3pPr>
                      <a:lvl4pPr marL="13716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4pPr>
                      <a:lvl5pPr marL="18288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5pPr>
                      <a:lvl6pPr marL="22860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6pPr>
                      <a:lvl7pPr marL="27432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7pPr>
                      <a:lvl8pPr marL="32004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8pPr>
                      <a:lvl9pPr marL="36576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>
                      <a:lvl1pPr marL="0" algn="r" defTabSz="914400" rtl="1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1pPr>
                      <a:lvl2pPr marL="457200" algn="r" defTabSz="914400" rtl="1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2pPr>
                      <a:lvl3pPr marL="914400" algn="r" defTabSz="914400" rtl="1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3pPr>
                      <a:lvl4pPr marL="13716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4pPr>
                      <a:lvl5pPr marL="18288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5pPr>
                      <a:lvl6pPr marL="22860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6pPr>
                      <a:lvl7pPr marL="27432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7pPr>
                      <a:lvl8pPr marL="32004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8pPr>
                      <a:lvl9pPr marL="36576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>
                      <a:lvl1pPr marL="0" algn="r" defTabSz="914400" rtl="1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1pPr>
                      <a:lvl2pPr marL="457200" algn="r" defTabSz="914400" rtl="1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2pPr>
                      <a:lvl3pPr marL="914400" algn="r" defTabSz="914400" rtl="1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3pPr>
                      <a:lvl4pPr marL="13716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4pPr>
                      <a:lvl5pPr marL="18288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5pPr>
                      <a:lvl6pPr marL="22860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6pPr>
                      <a:lvl7pPr marL="27432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7pPr>
                      <a:lvl8pPr marL="32004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8pPr>
                      <a:lvl9pPr marL="36576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>
                      <a:lvl1pPr marL="0" algn="r" defTabSz="914400" rtl="1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1pPr>
                      <a:lvl2pPr marL="457200" algn="r" defTabSz="914400" rtl="1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2pPr>
                      <a:lvl3pPr marL="914400" algn="r" defTabSz="914400" rtl="1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3pPr>
                      <a:lvl4pPr marL="13716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4pPr>
                      <a:lvl5pPr marL="18288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5pPr>
                      <a:lvl6pPr marL="22860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6pPr>
                      <a:lvl7pPr marL="27432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7pPr>
                      <a:lvl8pPr marL="32004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8pPr>
                      <a:lvl9pPr marL="36576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horzOverflow="overflow"/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horzOverflow="overflow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777418">
                <a:tc gridSpan="10">
                  <a:txBody>
                    <a:bodyPr/>
                    <a:lstStyle>
                      <a:lvl1pPr marL="0" algn="r" defTabSz="914400" rtl="1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1pPr>
                      <a:lvl2pPr marL="457200" algn="r" defTabSz="914400" rtl="1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2pPr>
                      <a:lvl3pPr marL="914400" algn="r" defTabSz="914400" rtl="1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3pPr>
                      <a:lvl4pPr marL="13716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4pPr>
                      <a:lvl5pPr marL="18288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5pPr>
                      <a:lvl6pPr marL="22860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6pPr>
                      <a:lvl7pPr marL="27432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7pPr>
                      <a:lvl8pPr marL="32004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8pPr>
                      <a:lvl9pPr marL="36576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               حذيفة بن اليمان</a:t>
                      </a: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>
                      <a:lvl1pPr marL="0" algn="r" defTabSz="914400" rtl="1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1pPr>
                      <a:lvl2pPr marL="457200" algn="r" defTabSz="914400" rtl="1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2pPr>
                      <a:lvl3pPr marL="914400" algn="r" defTabSz="914400" rtl="1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3pPr>
                      <a:lvl4pPr marL="13716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4pPr>
                      <a:lvl5pPr marL="18288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5pPr>
                      <a:lvl6pPr marL="22860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6pPr>
                      <a:lvl7pPr marL="27432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7pPr>
                      <a:lvl8pPr marL="32004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8pPr>
                      <a:lvl9pPr marL="36576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>
                      <a:lvl1pPr marL="0" algn="r" defTabSz="914400" rtl="1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1pPr>
                      <a:lvl2pPr marL="457200" algn="r" defTabSz="914400" rtl="1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2pPr>
                      <a:lvl3pPr marL="914400" algn="r" defTabSz="914400" rtl="1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3pPr>
                      <a:lvl4pPr marL="13716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4pPr>
                      <a:lvl5pPr marL="18288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5pPr>
                      <a:lvl6pPr marL="22860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6pPr>
                      <a:lvl7pPr marL="27432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7pPr>
                      <a:lvl8pPr marL="32004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8pPr>
                      <a:lvl9pPr marL="36576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>
                      <a:lvl1pPr marL="0" algn="r" defTabSz="914400" rtl="1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1pPr>
                      <a:lvl2pPr marL="457200" algn="r" defTabSz="914400" rtl="1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2pPr>
                      <a:lvl3pPr marL="914400" algn="r" defTabSz="914400" rtl="1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3pPr>
                      <a:lvl4pPr marL="13716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4pPr>
                      <a:lvl5pPr marL="18288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5pPr>
                      <a:lvl6pPr marL="22860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6pPr>
                      <a:lvl7pPr marL="27432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7pPr>
                      <a:lvl8pPr marL="32004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8pPr>
                      <a:lvl9pPr marL="36576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>
                      <a:lvl1pPr marL="0" algn="r" defTabSz="914400" rtl="1" eaLnBrk="1" latinLnBrk="0" hangingPunct="1">
                        <a:spcBef>
                          <a:spcPct val="20000"/>
                        </a:spcBef>
                        <a:defRPr sz="2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1pPr>
                      <a:lvl2pPr marL="457200" algn="r" defTabSz="914400" rtl="1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2pPr>
                      <a:lvl3pPr marL="914400" algn="r" defTabSz="914400" rtl="1" eaLnBrk="1" latinLnBrk="0" hangingPunct="1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3pPr>
                      <a:lvl4pPr marL="13716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4pPr>
                      <a:lvl5pPr marL="1828800" algn="r" defTabSz="914400" rtl="1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5pPr>
                      <a:lvl6pPr marL="22860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6pPr>
                      <a:lvl7pPr marL="27432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7pPr>
                      <a:lvl8pPr marL="32004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8pPr>
                      <a:lvl9pPr marL="3657600" algn="r" defTabSz="914400" rtl="1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  <a:ea typeface="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horzOverflow="overflow"/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algn="r" rtl="1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5" marB="45725" horzOverflow="overflow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271913">
                <a:tc gridSpan="10">
                  <a:txBody>
                    <a:bodyPr/>
                    <a:lstStyle/>
                    <a:p>
                      <a:pPr rtl="1"/>
                      <a:r>
                        <a:rPr lang="ar-SA" sz="28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                                   الرسول عليه السلام </a:t>
                      </a:r>
                      <a:endParaRPr lang="ar-SA" sz="28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898182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3737696"/>
              </p:ext>
            </p:extLst>
          </p:nvPr>
        </p:nvGraphicFramePr>
        <p:xfrm>
          <a:off x="0" y="44624"/>
          <a:ext cx="9144000" cy="69978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9592"/>
                <a:gridCol w="624408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38214"/>
                <a:gridCol w="785786"/>
              </a:tblGrid>
              <a:tr h="955247">
                <a:tc>
                  <a:txBody>
                    <a:bodyPr/>
                    <a:lstStyle/>
                    <a:p>
                      <a:pPr indent="288290" algn="ctr" rtl="1">
                        <a:spcAft>
                          <a:spcPts val="0"/>
                        </a:spcAft>
                      </a:pPr>
                      <a:r>
                        <a:rPr lang="ar-SA" sz="2000" dirty="0">
                          <a:solidFill>
                            <a:srgbClr val="000000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 </a:t>
                      </a:r>
                      <a:r>
                        <a:rPr lang="ar-SA" sz="2000" dirty="0" smtClean="0">
                          <a:solidFill>
                            <a:srgbClr val="000000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12</a:t>
                      </a:r>
                      <a:endParaRPr lang="en-GB" sz="2000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  <a:p>
                      <a:pPr indent="288290" algn="ctr" rtl="1">
                        <a:spcAft>
                          <a:spcPts val="0"/>
                        </a:spcAft>
                      </a:pPr>
                      <a:r>
                        <a:rPr lang="ar-SA" sz="2000" dirty="0">
                          <a:solidFill>
                            <a:srgbClr val="000000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أحمد</a:t>
                      </a:r>
                      <a:endParaRPr lang="en-GB" sz="2000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1">
                        <a:spcAft>
                          <a:spcPts val="0"/>
                        </a:spcAft>
                      </a:pPr>
                      <a:r>
                        <a:rPr lang="ar-SA" sz="2000" dirty="0">
                          <a:solidFill>
                            <a:srgbClr val="000000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11</a:t>
                      </a:r>
                      <a:endParaRPr lang="en-GB" sz="2000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  <a:p>
                      <a:pPr marL="0" indent="0" algn="ctr" rtl="1">
                        <a:spcAft>
                          <a:spcPts val="0"/>
                        </a:spcAft>
                      </a:pPr>
                      <a:r>
                        <a:rPr lang="ar-SA" sz="2000" dirty="0">
                          <a:solidFill>
                            <a:srgbClr val="000000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ابن ماجه </a:t>
                      </a:r>
                      <a:endParaRPr lang="en-GB" sz="2000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indent="288290" algn="justLow" rtl="1">
                        <a:spcAft>
                          <a:spcPts val="0"/>
                        </a:spcAft>
                      </a:pPr>
                      <a:r>
                        <a:rPr lang="ar-SA" sz="2000" dirty="0">
                          <a:solidFill>
                            <a:srgbClr val="000000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10</a:t>
                      </a:r>
                      <a:endParaRPr lang="en-GB" sz="2000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  <a:p>
                      <a:pPr marL="0" indent="0" algn="justLow" rtl="1">
                        <a:spcAft>
                          <a:spcPts val="0"/>
                        </a:spcAft>
                      </a:pPr>
                      <a:r>
                        <a:rPr lang="ar-SA" sz="2000" dirty="0">
                          <a:solidFill>
                            <a:srgbClr val="000000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الترمذي </a:t>
                      </a:r>
                      <a:endParaRPr lang="en-GB" sz="2000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indent="288290" algn="justLow" rtl="1">
                        <a:spcAft>
                          <a:spcPts val="0"/>
                        </a:spcAft>
                      </a:pPr>
                      <a:r>
                        <a:rPr lang="ar-SA" sz="2000" dirty="0">
                          <a:solidFill>
                            <a:srgbClr val="000000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9   </a:t>
                      </a:r>
                      <a:endParaRPr lang="en-GB" sz="2000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  <a:p>
                      <a:pPr marL="0" indent="0" algn="ctr" rtl="1">
                        <a:spcAft>
                          <a:spcPts val="0"/>
                        </a:spcAft>
                      </a:pPr>
                      <a:r>
                        <a:rPr lang="ar-SA" sz="2000" dirty="0">
                          <a:solidFill>
                            <a:srgbClr val="000000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  أبو داود </a:t>
                      </a:r>
                      <a:endParaRPr lang="en-GB" sz="2000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indent="288290" algn="justLow" rtl="1">
                        <a:spcAft>
                          <a:spcPts val="0"/>
                        </a:spcAft>
                      </a:pPr>
                      <a:r>
                        <a:rPr lang="ar-SA" sz="2000" dirty="0">
                          <a:solidFill>
                            <a:srgbClr val="000000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8 الدارمي</a:t>
                      </a:r>
                      <a:endParaRPr lang="en-GB" sz="2000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1">
                        <a:spcAft>
                          <a:spcPts val="0"/>
                        </a:spcAft>
                      </a:pPr>
                      <a:r>
                        <a:rPr lang="ar-SA" sz="2000" dirty="0">
                          <a:solidFill>
                            <a:srgbClr val="000000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7</a:t>
                      </a:r>
                      <a:endParaRPr lang="en-GB" sz="2000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  <a:p>
                      <a:pPr marL="0" indent="0" algn="ctr" rtl="1">
                        <a:spcAft>
                          <a:spcPts val="0"/>
                        </a:spcAft>
                      </a:pPr>
                      <a:r>
                        <a:rPr lang="ar-SA" sz="2000" dirty="0">
                          <a:solidFill>
                            <a:srgbClr val="000000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النسائي</a:t>
                      </a:r>
                      <a:endParaRPr lang="en-GB" sz="2000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indent="288290" algn="ctr" rtl="1">
                        <a:spcAft>
                          <a:spcPts val="0"/>
                        </a:spcAft>
                      </a:pPr>
                      <a:r>
                        <a:rPr lang="ar-SA" sz="2000" dirty="0">
                          <a:solidFill>
                            <a:srgbClr val="000000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  6</a:t>
                      </a:r>
                      <a:endParaRPr lang="en-GB" sz="2000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  <a:p>
                      <a:pPr marL="0" indent="0" algn="ctr" rtl="1">
                        <a:spcAft>
                          <a:spcPts val="0"/>
                        </a:spcAft>
                      </a:pPr>
                      <a:r>
                        <a:rPr lang="ar-SA" sz="2000" dirty="0">
                          <a:solidFill>
                            <a:srgbClr val="000000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مسلم</a:t>
                      </a:r>
                      <a:endParaRPr lang="en-GB" sz="2000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indent="288290" algn="justLow" rtl="1">
                        <a:spcAft>
                          <a:spcPts val="0"/>
                        </a:spcAft>
                      </a:pPr>
                      <a:r>
                        <a:rPr lang="ar-SA" sz="2000" dirty="0">
                          <a:solidFill>
                            <a:srgbClr val="000000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5  أحمد</a:t>
                      </a:r>
                      <a:endParaRPr lang="en-GB" sz="2000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indent="288290" algn="ctr" rtl="1">
                        <a:spcAft>
                          <a:spcPts val="0"/>
                        </a:spcAft>
                      </a:pPr>
                      <a:r>
                        <a:rPr lang="ar-SA" sz="2000" dirty="0">
                          <a:solidFill>
                            <a:srgbClr val="000000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4</a:t>
                      </a:r>
                      <a:endParaRPr lang="en-GB" sz="2000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  <a:p>
                      <a:pPr marL="0" indent="0" algn="ctr" rtl="1">
                        <a:spcAft>
                          <a:spcPts val="0"/>
                        </a:spcAft>
                      </a:pPr>
                      <a:r>
                        <a:rPr lang="ar-SA" sz="2000" dirty="0">
                          <a:solidFill>
                            <a:srgbClr val="000000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الترمذي </a:t>
                      </a:r>
                      <a:endParaRPr lang="en-GB" sz="2000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indent="288290" algn="ctr" rtl="1">
                        <a:spcAft>
                          <a:spcPts val="0"/>
                        </a:spcAft>
                      </a:pPr>
                      <a:r>
                        <a:rPr lang="ar-SA" sz="2000" dirty="0">
                          <a:solidFill>
                            <a:srgbClr val="000000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3</a:t>
                      </a:r>
                      <a:endParaRPr lang="en-GB" sz="2000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  <a:p>
                      <a:pPr marL="0" indent="0" algn="ctr" rtl="1">
                        <a:spcAft>
                          <a:spcPts val="0"/>
                        </a:spcAft>
                      </a:pPr>
                      <a:r>
                        <a:rPr lang="ar-SA" sz="2000" dirty="0">
                          <a:solidFill>
                            <a:srgbClr val="000000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الترمذي</a:t>
                      </a:r>
                      <a:endParaRPr lang="en-GB" sz="2000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93663" algn="justLow" rtl="1">
                        <a:spcAft>
                          <a:spcPts val="0"/>
                        </a:spcAft>
                      </a:pPr>
                      <a:r>
                        <a:rPr lang="ar-SA" sz="2000" dirty="0">
                          <a:solidFill>
                            <a:srgbClr val="000000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  2</a:t>
                      </a:r>
                      <a:endParaRPr lang="en-GB" sz="2000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  <a:p>
                      <a:pPr marL="0" indent="93663" algn="justLow" rtl="1">
                        <a:spcAft>
                          <a:spcPts val="0"/>
                        </a:spcAft>
                      </a:pPr>
                      <a:r>
                        <a:rPr lang="ar-SA" sz="2000" dirty="0">
                          <a:solidFill>
                            <a:srgbClr val="000000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مسلم</a:t>
                      </a:r>
                      <a:endParaRPr lang="en-GB" sz="2000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1">
                        <a:spcAft>
                          <a:spcPts val="0"/>
                        </a:spcAft>
                      </a:pPr>
                      <a:r>
                        <a:rPr lang="ar-SA" sz="2400" dirty="0" smtClean="0">
                          <a:solidFill>
                            <a:srgbClr val="000000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1</a:t>
                      </a:r>
                      <a:endParaRPr lang="en-GB" sz="2400" dirty="0" smtClean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  <a:p>
                      <a:pPr marL="0" indent="0" algn="ctr" rtl="1">
                        <a:spcAft>
                          <a:spcPts val="0"/>
                        </a:spcAft>
                      </a:pPr>
                      <a:r>
                        <a:rPr lang="ar-SA" sz="2400" dirty="0" smtClean="0">
                          <a:solidFill>
                            <a:srgbClr val="000000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مسلم</a:t>
                      </a:r>
                      <a:endParaRPr lang="en-GB" sz="2400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chemeClr val="bg2"/>
                    </a:solidFill>
                  </a:tcPr>
                </a:tc>
              </a:tr>
              <a:tr h="1221108">
                <a:tc>
                  <a:txBody>
                    <a:bodyPr/>
                    <a:lstStyle/>
                    <a:p>
                      <a:pPr marL="0" indent="0"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chemeClr val="tx1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سريج</a:t>
                      </a:r>
                      <a:endParaRPr lang="en-GB" sz="1800" b="1" dirty="0">
                        <a:solidFill>
                          <a:schemeClr val="tx1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chemeClr val="tx1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علي بن محمد</a:t>
                      </a:r>
                      <a:endParaRPr lang="en-GB" sz="1800" b="1" dirty="0">
                        <a:solidFill>
                          <a:schemeClr val="tx1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Low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chemeClr val="tx1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هناد السري </a:t>
                      </a:r>
                      <a:endParaRPr lang="en-GB" sz="1800" b="1" dirty="0">
                        <a:solidFill>
                          <a:schemeClr val="tx1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1">
                        <a:spcAft>
                          <a:spcPts val="0"/>
                        </a:spcAft>
                      </a:pPr>
                      <a:r>
                        <a:rPr lang="ar-SA" sz="1800" b="1" dirty="0" smtClean="0">
                          <a:solidFill>
                            <a:schemeClr val="tx1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أحمد</a:t>
                      </a:r>
                    </a:p>
                    <a:p>
                      <a:pPr marL="0" indent="0" algn="ctr" rtl="1">
                        <a:spcAft>
                          <a:spcPts val="0"/>
                        </a:spcAft>
                      </a:pPr>
                      <a:r>
                        <a:rPr lang="ar-SA" sz="1800" b="1" dirty="0" smtClean="0">
                          <a:solidFill>
                            <a:schemeClr val="tx1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 </a:t>
                      </a:r>
                      <a:r>
                        <a:rPr lang="ar-SA" sz="1800" b="1" dirty="0">
                          <a:solidFill>
                            <a:schemeClr val="tx1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بن حنبل </a:t>
                      </a:r>
                      <a:endParaRPr lang="en-GB" sz="1800" b="1" dirty="0">
                        <a:solidFill>
                          <a:schemeClr val="tx1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1">
                        <a:spcAft>
                          <a:spcPts val="0"/>
                        </a:spcAft>
                      </a:pPr>
                      <a:r>
                        <a:rPr lang="ar-SA" sz="1800" b="1" dirty="0" smtClean="0">
                          <a:solidFill>
                            <a:schemeClr val="tx1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 </a:t>
                      </a:r>
                      <a:endParaRPr lang="en-GB" sz="1800" b="1" dirty="0">
                        <a:solidFill>
                          <a:schemeClr val="tx1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chemeClr val="tx1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أحمد </a:t>
                      </a:r>
                      <a:endParaRPr lang="ar-SA" sz="1800" b="1" dirty="0" smtClean="0">
                        <a:solidFill>
                          <a:schemeClr val="tx1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  <a:p>
                      <a:pPr marL="0" indent="0" algn="ctr" rtl="1">
                        <a:spcAft>
                          <a:spcPts val="0"/>
                        </a:spcAft>
                      </a:pPr>
                      <a:r>
                        <a:rPr lang="ar-SA" sz="1800" b="1" dirty="0" smtClean="0">
                          <a:solidFill>
                            <a:schemeClr val="tx1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بن </a:t>
                      </a:r>
                    </a:p>
                    <a:p>
                      <a:pPr marL="0" indent="0" algn="ctr" rtl="1">
                        <a:spcAft>
                          <a:spcPts val="0"/>
                        </a:spcAft>
                      </a:pPr>
                      <a:r>
                        <a:rPr lang="ar-SA" sz="1800" b="1" dirty="0" smtClean="0">
                          <a:solidFill>
                            <a:schemeClr val="tx1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حرب</a:t>
                      </a:r>
                      <a:endParaRPr lang="en-GB" sz="1800" b="1" dirty="0">
                        <a:solidFill>
                          <a:schemeClr val="tx1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chemeClr val="tx1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أبو غسان المسمعي</a:t>
                      </a:r>
                      <a:endParaRPr lang="en-GB" sz="1800" b="1" dirty="0">
                        <a:solidFill>
                          <a:schemeClr val="tx1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93663" algn="justLow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chemeClr val="tx1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معاوية</a:t>
                      </a:r>
                      <a:endParaRPr lang="en-GB" sz="1800" b="1" dirty="0">
                        <a:solidFill>
                          <a:schemeClr val="tx1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88290"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chemeClr val="tx1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قتيبة</a:t>
                      </a:r>
                      <a:endParaRPr lang="en-GB" sz="1800" b="1" dirty="0">
                        <a:solidFill>
                          <a:schemeClr val="tx1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88290"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chemeClr val="tx1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قتيبة</a:t>
                      </a:r>
                      <a:endParaRPr lang="en-GB" sz="1800" b="1" dirty="0">
                        <a:solidFill>
                          <a:schemeClr val="tx1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Low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chemeClr val="tx1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وعثمان بن أبي شيبة</a:t>
                      </a:r>
                      <a:endParaRPr lang="en-GB" sz="1800" b="1" dirty="0">
                        <a:solidFill>
                          <a:schemeClr val="tx1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88290" algn="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chemeClr val="tx1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يحيى بن يحيى التميمي</a:t>
                      </a:r>
                      <a:endParaRPr lang="en-GB" sz="1800" b="1" dirty="0">
                        <a:solidFill>
                          <a:schemeClr val="tx1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978302">
                <a:tc>
                  <a:txBody>
                    <a:bodyPr/>
                    <a:lstStyle/>
                    <a:p>
                      <a:pPr marL="0" indent="0" algn="ctr" rtl="1">
                        <a:spcAft>
                          <a:spcPts val="0"/>
                        </a:spcAft>
                      </a:pPr>
                      <a:endParaRPr lang="ar-SA" sz="1800" b="1" dirty="0" smtClean="0">
                        <a:solidFill>
                          <a:schemeClr val="tx1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  <a:p>
                      <a:pPr marL="0" indent="0" algn="ctr" rtl="1">
                        <a:spcAft>
                          <a:spcPts val="0"/>
                        </a:spcAft>
                      </a:pPr>
                      <a:r>
                        <a:rPr lang="ar-SA" sz="1800" b="1" dirty="0" smtClean="0">
                          <a:solidFill>
                            <a:schemeClr val="tx1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ابن </a:t>
                      </a:r>
                      <a:r>
                        <a:rPr lang="ar-SA" sz="1800" b="1" dirty="0">
                          <a:solidFill>
                            <a:schemeClr val="tx1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أبي الزناد</a:t>
                      </a:r>
                      <a:endParaRPr lang="en-GB" sz="1800" b="1" dirty="0">
                        <a:solidFill>
                          <a:schemeClr val="tx1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indent="0" algn="ctr" rtl="1">
                        <a:spcAft>
                          <a:spcPts val="0"/>
                        </a:spcAft>
                      </a:pPr>
                      <a:endParaRPr lang="ar-SA" sz="1800" b="1" dirty="0" smtClean="0">
                        <a:solidFill>
                          <a:schemeClr val="tx1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  <a:p>
                      <a:pPr marL="0" indent="0" algn="ctr" rtl="1">
                        <a:spcAft>
                          <a:spcPts val="0"/>
                        </a:spcAft>
                      </a:pPr>
                      <a:r>
                        <a:rPr lang="ar-SA" sz="1800" b="1" dirty="0" smtClean="0">
                          <a:solidFill>
                            <a:schemeClr val="tx1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وكيع</a:t>
                      </a:r>
                      <a:r>
                        <a:rPr lang="ar-SA" sz="1800" b="1" baseline="0" dirty="0" smtClean="0">
                          <a:solidFill>
                            <a:schemeClr val="tx1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 </a:t>
                      </a:r>
                      <a:endParaRPr lang="en-GB" sz="1800" b="1" dirty="0">
                        <a:solidFill>
                          <a:schemeClr val="tx1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ctr" rtl="1"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/>
                </a:tc>
                <a:tc hMerge="1">
                  <a:txBody>
                    <a:bodyPr/>
                    <a:lstStyle/>
                    <a:p>
                      <a:pPr marL="0" indent="0" algn="ctr" rtl="1"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/>
                </a:tc>
                <a:tc>
                  <a:txBody>
                    <a:bodyPr/>
                    <a:lstStyle/>
                    <a:p>
                      <a:pPr marL="0" indent="0" algn="ctr" rtl="1">
                        <a:spcAft>
                          <a:spcPts val="0"/>
                        </a:spcAft>
                      </a:pPr>
                      <a:endParaRPr lang="ar-SA" sz="1800" b="1" dirty="0" smtClean="0">
                        <a:solidFill>
                          <a:schemeClr val="tx1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  <a:p>
                      <a:pPr marL="0" indent="0" algn="ctr" rtl="1">
                        <a:spcAft>
                          <a:spcPts val="0"/>
                        </a:spcAft>
                      </a:pPr>
                      <a:r>
                        <a:rPr lang="ar-SA" sz="1800" b="1" dirty="0" smtClean="0">
                          <a:solidFill>
                            <a:schemeClr val="tx1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أبو </a:t>
                      </a:r>
                    </a:p>
                    <a:p>
                      <a:pPr marL="0" indent="0" algn="ctr" rtl="1">
                        <a:spcAft>
                          <a:spcPts val="0"/>
                        </a:spcAft>
                      </a:pPr>
                      <a:r>
                        <a:rPr lang="ar-SA" sz="1800" b="1" dirty="0" smtClean="0">
                          <a:solidFill>
                            <a:schemeClr val="tx1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عاصم</a:t>
                      </a:r>
                      <a:endParaRPr lang="en-GB" sz="1800" b="1" dirty="0">
                        <a:solidFill>
                          <a:schemeClr val="tx1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1">
                        <a:spcAft>
                          <a:spcPts val="0"/>
                        </a:spcAft>
                      </a:pPr>
                      <a:endParaRPr lang="ar-SA" sz="1800" b="1" dirty="0" smtClean="0">
                        <a:solidFill>
                          <a:schemeClr val="tx1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  <a:p>
                      <a:pPr marL="0" indent="0" algn="ctr" rtl="1">
                        <a:spcAft>
                          <a:spcPts val="0"/>
                        </a:spcAft>
                      </a:pPr>
                      <a:r>
                        <a:rPr lang="ar-SA" sz="1800" b="1" dirty="0" smtClean="0">
                          <a:solidFill>
                            <a:schemeClr val="tx1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محمد</a:t>
                      </a:r>
                    </a:p>
                    <a:p>
                      <a:pPr marL="0" indent="0" algn="ctr" rtl="1">
                        <a:spcAft>
                          <a:spcPts val="0"/>
                        </a:spcAft>
                      </a:pPr>
                      <a:r>
                        <a:rPr lang="ar-SA" sz="1800" b="1" dirty="0" smtClean="0">
                          <a:solidFill>
                            <a:schemeClr val="tx1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 </a:t>
                      </a:r>
                      <a:r>
                        <a:rPr lang="ar-SA" sz="1800" b="1" dirty="0">
                          <a:solidFill>
                            <a:schemeClr val="tx1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بن ربيعة </a:t>
                      </a:r>
                      <a:endParaRPr lang="en-GB" sz="1800" b="1" dirty="0">
                        <a:solidFill>
                          <a:schemeClr val="tx1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1">
                        <a:spcAft>
                          <a:spcPts val="0"/>
                        </a:spcAft>
                      </a:pPr>
                      <a:endParaRPr lang="ar-SA" sz="1800" b="1" dirty="0" smtClean="0">
                        <a:solidFill>
                          <a:schemeClr val="tx1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  <a:p>
                      <a:pPr marL="0" indent="0" algn="ctr" rtl="1">
                        <a:spcAft>
                          <a:spcPts val="0"/>
                        </a:spcAft>
                      </a:pPr>
                      <a:r>
                        <a:rPr lang="ar-SA" sz="1800" b="1" dirty="0" smtClean="0">
                          <a:solidFill>
                            <a:schemeClr val="tx1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الضحاك </a:t>
                      </a:r>
                      <a:r>
                        <a:rPr lang="ar-SA" sz="1800" b="1" dirty="0">
                          <a:solidFill>
                            <a:schemeClr val="tx1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بن مخلد</a:t>
                      </a:r>
                      <a:endParaRPr lang="en-GB" sz="1800" b="1" dirty="0">
                        <a:solidFill>
                          <a:schemeClr val="tx1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93663" algn="ctr" rtl="1">
                        <a:spcAft>
                          <a:spcPts val="0"/>
                        </a:spcAft>
                      </a:pPr>
                      <a:endParaRPr lang="ar-SA" sz="1800" b="1" dirty="0" smtClean="0">
                        <a:solidFill>
                          <a:schemeClr val="tx1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  <a:p>
                      <a:pPr marL="0" indent="93663" algn="ctr" rtl="1">
                        <a:spcAft>
                          <a:spcPts val="0"/>
                        </a:spcAft>
                      </a:pPr>
                      <a:r>
                        <a:rPr lang="ar-SA" sz="1800" b="1" dirty="0" smtClean="0">
                          <a:solidFill>
                            <a:schemeClr val="tx1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أبو </a:t>
                      </a:r>
                      <a:r>
                        <a:rPr lang="ar-SA" sz="1800" b="1" dirty="0">
                          <a:solidFill>
                            <a:schemeClr val="tx1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إسحاق</a:t>
                      </a:r>
                      <a:endParaRPr lang="en-GB" sz="1800" b="1" dirty="0">
                        <a:solidFill>
                          <a:schemeClr val="tx1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1">
                        <a:spcAft>
                          <a:spcPts val="0"/>
                        </a:spcAft>
                      </a:pPr>
                      <a:endParaRPr lang="ar-SA" sz="1800" b="1" dirty="0" smtClean="0">
                        <a:solidFill>
                          <a:schemeClr val="tx1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  <a:p>
                      <a:pPr marL="0" indent="0" algn="ctr" rtl="1">
                        <a:spcAft>
                          <a:spcPts val="0"/>
                        </a:spcAft>
                      </a:pPr>
                      <a:r>
                        <a:rPr lang="ar-SA" sz="1800" b="1" dirty="0" smtClean="0">
                          <a:solidFill>
                            <a:schemeClr val="tx1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أبو </a:t>
                      </a:r>
                      <a:r>
                        <a:rPr lang="ar-SA" sz="1800" b="1" dirty="0">
                          <a:solidFill>
                            <a:schemeClr val="tx1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معاوية</a:t>
                      </a:r>
                      <a:endParaRPr lang="en-GB" sz="1800" b="1" dirty="0">
                        <a:solidFill>
                          <a:schemeClr val="tx1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indent="0" algn="ctr" rtl="1">
                        <a:spcAft>
                          <a:spcPts val="0"/>
                        </a:spcAft>
                      </a:pPr>
                      <a:endParaRPr lang="ar-SA" sz="1800" b="1" dirty="0" smtClean="0">
                        <a:solidFill>
                          <a:schemeClr val="tx1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  <a:p>
                      <a:pPr marL="0" indent="0" algn="ctr" rtl="1">
                        <a:spcAft>
                          <a:spcPts val="0"/>
                        </a:spcAft>
                      </a:pPr>
                      <a:r>
                        <a:rPr lang="ar-SA" sz="1800" b="1" dirty="0" smtClean="0">
                          <a:solidFill>
                            <a:schemeClr val="tx1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جرير</a:t>
                      </a:r>
                      <a:endParaRPr lang="en-GB" sz="1800" b="1" dirty="0">
                        <a:solidFill>
                          <a:schemeClr val="tx1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93663" algn="justLow" rtl="1"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/>
                </a:tc>
                <a:tc hMerge="1">
                  <a:txBody>
                    <a:bodyPr/>
                    <a:lstStyle/>
                    <a:p>
                      <a:pPr marL="0" indent="0" algn="r" rtl="1">
                        <a:spcAft>
                          <a:spcPts val="0"/>
                        </a:spcAft>
                      </a:pPr>
                      <a:endParaRPr lang="en-GB" sz="2400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/>
                </a:tc>
              </a:tr>
              <a:tr h="573148">
                <a:tc>
                  <a:txBody>
                    <a:bodyPr/>
                    <a:lstStyle/>
                    <a:p>
                      <a:pPr marL="0" indent="0"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chemeClr val="tx1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موسى </a:t>
                      </a:r>
                      <a:endParaRPr lang="ar-SA" sz="1800" b="1" dirty="0" smtClean="0">
                        <a:solidFill>
                          <a:schemeClr val="tx1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  <a:p>
                      <a:pPr marL="0" indent="0" algn="ctr" rtl="1">
                        <a:spcAft>
                          <a:spcPts val="0"/>
                        </a:spcAft>
                      </a:pPr>
                      <a:r>
                        <a:rPr lang="ar-SA" sz="1800" b="1" dirty="0" smtClean="0">
                          <a:solidFill>
                            <a:schemeClr val="tx1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بن </a:t>
                      </a:r>
                      <a:r>
                        <a:rPr lang="ar-SA" sz="1800" b="1" dirty="0">
                          <a:solidFill>
                            <a:schemeClr val="tx1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عقبة</a:t>
                      </a:r>
                      <a:endParaRPr lang="en-GB" sz="1800" b="1" dirty="0">
                        <a:solidFill>
                          <a:schemeClr val="tx1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indent="0" algn="ctr" rtl="1">
                        <a:spcAft>
                          <a:spcPts val="0"/>
                        </a:spcAft>
                      </a:pPr>
                      <a:r>
                        <a:rPr lang="ar-SA" sz="1800" b="1" dirty="0" smtClean="0">
                          <a:solidFill>
                            <a:schemeClr val="tx1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سفيان</a:t>
                      </a:r>
                      <a:endParaRPr lang="en-GB" sz="1800" b="1" dirty="0">
                        <a:solidFill>
                          <a:schemeClr val="tx1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ctr" rtl="1">
                        <a:spcAft>
                          <a:spcPts val="0"/>
                        </a:spcAft>
                      </a:pPr>
                      <a:endParaRPr lang="en-GB" sz="2800" b="1" dirty="0">
                        <a:solidFill>
                          <a:srgbClr val="00660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/>
                </a:tc>
                <a:tc hMerge="1">
                  <a:txBody>
                    <a:bodyPr/>
                    <a:lstStyle/>
                    <a:p>
                      <a:pPr marL="0" indent="0" algn="ctr" rtl="1">
                        <a:spcAft>
                          <a:spcPts val="0"/>
                        </a:spcAft>
                      </a:pPr>
                      <a:endParaRPr lang="en-GB" sz="2800" b="1" dirty="0">
                        <a:solidFill>
                          <a:srgbClr val="00660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/>
                </a:tc>
                <a:tc gridSpan="3">
                  <a:txBody>
                    <a:bodyPr/>
                    <a:lstStyle/>
                    <a:p>
                      <a:pPr marL="0" indent="0" algn="justLow" rtl="1">
                        <a:spcAft>
                          <a:spcPts val="0"/>
                        </a:spcAft>
                      </a:pPr>
                      <a:r>
                        <a:rPr lang="ar-SA" sz="1800" b="1" dirty="0" smtClean="0">
                          <a:solidFill>
                            <a:schemeClr val="tx1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       ابن</a:t>
                      </a:r>
                      <a:r>
                        <a:rPr lang="ar-SA" sz="1800" b="1" baseline="0" dirty="0" smtClean="0">
                          <a:solidFill>
                            <a:schemeClr val="tx1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 جريج </a:t>
                      </a:r>
                      <a:endParaRPr lang="en-GB" sz="1800" b="1" dirty="0">
                        <a:solidFill>
                          <a:schemeClr val="tx1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ctr" rtl="1">
                        <a:spcAft>
                          <a:spcPts val="0"/>
                        </a:spcAft>
                      </a:pPr>
                      <a:endParaRPr lang="en-GB" sz="2400" b="1" dirty="0">
                        <a:solidFill>
                          <a:srgbClr val="3333CC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/>
                </a:tc>
                <a:tc hMerge="1">
                  <a:txBody>
                    <a:bodyPr/>
                    <a:lstStyle/>
                    <a:p>
                      <a:pPr marL="0" indent="0" algn="ctr" rtl="1">
                        <a:spcAft>
                          <a:spcPts val="0"/>
                        </a:spcAft>
                      </a:pPr>
                      <a:endParaRPr lang="en-GB" sz="2400" b="1" dirty="0">
                        <a:solidFill>
                          <a:srgbClr val="3333CC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/>
                </a:tc>
                <a:tc gridSpan="5">
                  <a:txBody>
                    <a:bodyPr/>
                    <a:lstStyle/>
                    <a:p>
                      <a:pPr marL="0" indent="0" algn="justLow" rtl="1">
                        <a:spcAft>
                          <a:spcPts val="0"/>
                        </a:spcAft>
                      </a:pPr>
                      <a:r>
                        <a:rPr lang="ar-SA" sz="1800" b="1" kern="1200" dirty="0" smtClean="0">
                          <a:solidFill>
                            <a:schemeClr val="tx1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             الأعمش</a:t>
                      </a:r>
                      <a:endParaRPr lang="en-GB" sz="1800" b="1" kern="1200" dirty="0">
                        <a:solidFill>
                          <a:schemeClr val="tx1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ctr" rtl="1">
                        <a:spcAft>
                          <a:spcPts val="0"/>
                        </a:spcAft>
                      </a:pPr>
                      <a:endParaRPr lang="en-GB" sz="2400" b="1" dirty="0">
                        <a:solidFill>
                          <a:srgbClr val="CC0099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/>
                </a:tc>
                <a:tc hMerge="1">
                  <a:txBody>
                    <a:bodyPr/>
                    <a:lstStyle/>
                    <a:p>
                      <a:pPr marL="0" indent="0" algn="ctr" rtl="1">
                        <a:spcAft>
                          <a:spcPts val="0"/>
                        </a:spcAft>
                      </a:pPr>
                      <a:endParaRPr lang="en-GB" sz="2400" b="1" dirty="0">
                        <a:solidFill>
                          <a:srgbClr val="CC0099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/>
                </a:tc>
                <a:tc hMerge="1">
                  <a:txBody>
                    <a:bodyPr/>
                    <a:lstStyle/>
                    <a:p>
                      <a:pPr marL="0" indent="0" algn="justLow" rtl="1">
                        <a:spcAft>
                          <a:spcPts val="0"/>
                        </a:spcAft>
                      </a:pPr>
                      <a:endParaRPr lang="en-GB" sz="2400" b="1" dirty="0">
                        <a:solidFill>
                          <a:srgbClr val="CC0099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/>
                </a:tc>
                <a:tc hMerge="1">
                  <a:txBody>
                    <a:bodyPr/>
                    <a:lstStyle/>
                    <a:p>
                      <a:pPr marL="0" indent="0" algn="r" rtl="1">
                        <a:spcAft>
                          <a:spcPts val="0"/>
                        </a:spcAft>
                      </a:pPr>
                      <a:endParaRPr lang="en-GB" sz="2400" b="1" kern="1200" dirty="0">
                        <a:solidFill>
                          <a:srgbClr val="CC0099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/>
                </a:tc>
              </a:tr>
              <a:tr h="953912">
                <a:tc gridSpan="7">
                  <a:txBody>
                    <a:bodyPr/>
                    <a:lstStyle/>
                    <a:p>
                      <a:pPr marL="0" indent="0" algn="ctr" rtl="1">
                        <a:spcAft>
                          <a:spcPts val="0"/>
                        </a:spcAft>
                      </a:pPr>
                      <a:r>
                        <a:rPr lang="ar-SA" sz="2800" b="1" dirty="0">
                          <a:solidFill>
                            <a:srgbClr val="7030A0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أبو </a:t>
                      </a:r>
                      <a:r>
                        <a:rPr lang="ar-SA" sz="2800" b="1" dirty="0" smtClean="0">
                          <a:solidFill>
                            <a:srgbClr val="7030A0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الزبير</a:t>
                      </a:r>
                      <a:endParaRPr lang="en-GB" sz="2800" b="1" dirty="0">
                        <a:solidFill>
                          <a:srgbClr val="7030A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93663" algn="ctr" rtl="1">
                        <a:spcAft>
                          <a:spcPts val="0"/>
                        </a:spcAft>
                      </a:pPr>
                      <a:endParaRPr lang="en-GB" sz="2400" b="1" dirty="0">
                        <a:solidFill>
                          <a:srgbClr val="7030A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ctr" rtl="1">
                        <a:spcAft>
                          <a:spcPts val="0"/>
                        </a:spcAft>
                      </a:pPr>
                      <a:endParaRPr lang="en-GB" sz="2400" b="1" dirty="0">
                        <a:solidFill>
                          <a:srgbClr val="7030A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ctr" rtl="1">
                        <a:spcAft>
                          <a:spcPts val="0"/>
                        </a:spcAft>
                      </a:pPr>
                      <a:endParaRPr lang="en-GB" sz="2400" b="1" dirty="0">
                        <a:solidFill>
                          <a:srgbClr val="7030A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ctr" rtl="1">
                        <a:spcAft>
                          <a:spcPts val="0"/>
                        </a:spcAft>
                      </a:pPr>
                      <a:endParaRPr lang="en-GB" sz="2400" b="1" dirty="0">
                        <a:solidFill>
                          <a:srgbClr val="7030A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ctr" rtl="1">
                        <a:spcAft>
                          <a:spcPts val="0"/>
                        </a:spcAft>
                      </a:pPr>
                      <a:endParaRPr lang="en-GB" sz="2400" b="1" dirty="0">
                        <a:solidFill>
                          <a:srgbClr val="7030A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ctr" rtl="1">
                        <a:spcAft>
                          <a:spcPts val="0"/>
                        </a:spcAft>
                      </a:pPr>
                      <a:endParaRPr lang="en-GB" sz="2400" b="1" dirty="0">
                        <a:solidFill>
                          <a:srgbClr val="7030A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rgbClr val="92D050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indent="0" algn="ctr" rtl="1">
                        <a:spcAft>
                          <a:spcPts val="0"/>
                        </a:spcAft>
                      </a:pPr>
                      <a:r>
                        <a:rPr lang="ar-SA" sz="2800" b="1" dirty="0" smtClean="0">
                          <a:solidFill>
                            <a:srgbClr val="CC0099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أبو سفيان</a:t>
                      </a:r>
                      <a:endParaRPr lang="en-GB" sz="2800" b="1" dirty="0">
                        <a:solidFill>
                          <a:srgbClr val="CC0099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ctr" rtl="1">
                        <a:spcAft>
                          <a:spcPts val="0"/>
                        </a:spcAft>
                      </a:pPr>
                      <a:endParaRPr lang="en-GB" sz="2400" b="1" dirty="0">
                        <a:solidFill>
                          <a:srgbClr val="CC0099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93663" algn="ctr" rtl="1">
                        <a:spcAft>
                          <a:spcPts val="0"/>
                        </a:spcAft>
                      </a:pPr>
                      <a:endParaRPr lang="en-GB" sz="2400" b="1" dirty="0">
                        <a:solidFill>
                          <a:srgbClr val="CC0099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ctr" rtl="1">
                        <a:spcAft>
                          <a:spcPts val="0"/>
                        </a:spcAft>
                      </a:pPr>
                      <a:endParaRPr lang="en-GB" sz="2400" b="1" dirty="0">
                        <a:solidFill>
                          <a:srgbClr val="CC0099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93663" algn="r" rtl="1">
                        <a:spcAft>
                          <a:spcPts val="0"/>
                        </a:spcAft>
                      </a:pPr>
                      <a:endParaRPr lang="en-GB" sz="2400" b="1" dirty="0">
                        <a:solidFill>
                          <a:srgbClr val="CC0099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rgbClr val="92D050"/>
                    </a:solidFill>
                  </a:tcPr>
                </a:tc>
              </a:tr>
              <a:tr h="796142">
                <a:tc gridSpan="12">
                  <a:txBody>
                    <a:bodyPr/>
                    <a:lstStyle/>
                    <a:p>
                      <a:pPr marL="0" indent="0" algn="ctr" rtl="1">
                        <a:spcAft>
                          <a:spcPts val="0"/>
                        </a:spcAft>
                      </a:pPr>
                      <a:endParaRPr lang="ar-SA" sz="2400" b="1" dirty="0" smtClean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  <a:p>
                      <a:pPr marL="0" indent="0" algn="ctr" rtl="1"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solidFill>
                            <a:srgbClr val="000000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جابر</a:t>
                      </a:r>
                      <a:r>
                        <a:rPr lang="ar-SA" sz="2400" b="1" baseline="0" dirty="0" smtClean="0">
                          <a:solidFill>
                            <a:srgbClr val="000000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 بن عبدالله رضي الله عنه</a:t>
                      </a:r>
                    </a:p>
                    <a:p>
                      <a:pPr marL="0" indent="0" algn="ctr" rtl="1">
                        <a:spcAft>
                          <a:spcPts val="0"/>
                        </a:spcAft>
                      </a:pPr>
                      <a:endParaRPr lang="en-GB" sz="2400" b="1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rgbClr val="CC006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ctr" rtl="1">
                        <a:spcAft>
                          <a:spcPts val="0"/>
                        </a:spcAft>
                      </a:pPr>
                      <a:endParaRPr lang="en-GB" sz="2400" b="1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rgbClr val="CC006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justLow" rtl="1">
                        <a:spcAft>
                          <a:spcPts val="0"/>
                        </a:spcAft>
                      </a:pPr>
                      <a:endParaRPr lang="en-GB" sz="2400" b="1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rgbClr val="CC006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justLow" rtl="1">
                        <a:spcAft>
                          <a:spcPts val="0"/>
                        </a:spcAft>
                      </a:pPr>
                      <a:endParaRPr lang="en-GB" sz="2400" b="1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rgbClr val="CC006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justLow" rtl="1">
                        <a:spcAft>
                          <a:spcPts val="0"/>
                        </a:spcAft>
                      </a:pPr>
                      <a:endParaRPr lang="en-GB" sz="2400" b="1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rgbClr val="CC006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ctr" rtl="1">
                        <a:spcAft>
                          <a:spcPts val="0"/>
                        </a:spcAft>
                      </a:pPr>
                      <a:endParaRPr lang="en-GB" sz="2400" b="1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rgbClr val="CC006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ctr" rtl="1">
                        <a:spcAft>
                          <a:spcPts val="0"/>
                        </a:spcAft>
                      </a:pPr>
                      <a:endParaRPr lang="en-GB" sz="2400" b="1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rgbClr val="CC006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justLow" rtl="1">
                        <a:spcAft>
                          <a:spcPts val="0"/>
                        </a:spcAft>
                      </a:pPr>
                      <a:endParaRPr lang="en-GB" sz="2400" b="1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rgbClr val="CC006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ctr" rtl="1">
                        <a:spcAft>
                          <a:spcPts val="0"/>
                        </a:spcAft>
                      </a:pPr>
                      <a:endParaRPr lang="en-GB" sz="2400" b="1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rgbClr val="CC006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93663" algn="ctr" rtl="1">
                        <a:spcAft>
                          <a:spcPts val="0"/>
                        </a:spcAft>
                      </a:pPr>
                      <a:endParaRPr lang="en-GB" sz="2400" b="1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rgbClr val="CC006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justLow" rtl="1">
                        <a:spcAft>
                          <a:spcPts val="0"/>
                        </a:spcAft>
                      </a:pPr>
                      <a:endParaRPr lang="en-GB" sz="2400" b="1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rgbClr val="CC006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93663" algn="r" rtl="1">
                        <a:spcAft>
                          <a:spcPts val="0"/>
                        </a:spcAft>
                      </a:pPr>
                      <a:endParaRPr lang="en-GB" sz="2400" b="1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>
                    <a:solidFill>
                      <a:srgbClr val="CC0066"/>
                    </a:solidFill>
                  </a:tcPr>
                </a:tc>
              </a:tr>
              <a:tr h="1218884">
                <a:tc gridSpan="12">
                  <a:txBody>
                    <a:bodyPr/>
                    <a:lstStyle/>
                    <a:p>
                      <a:pPr marL="0" indent="0" algn="ctr" rtl="1"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solidFill>
                            <a:srgbClr val="000000"/>
                          </a:solidFill>
                          <a:latin typeface="Tahoma"/>
                          <a:ea typeface="Times New Roman"/>
                          <a:cs typeface="Traditional Arabic"/>
                        </a:rPr>
                        <a:t>الرسول عليه السلام</a:t>
                      </a:r>
                      <a:endParaRPr lang="en-GB" sz="2400" b="1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/>
                </a:tc>
                <a:tc hMerge="1">
                  <a:txBody>
                    <a:bodyPr/>
                    <a:lstStyle/>
                    <a:p>
                      <a:pPr marL="0" indent="0" algn="ctr" rtl="1">
                        <a:spcAft>
                          <a:spcPts val="0"/>
                        </a:spcAft>
                      </a:pPr>
                      <a:endParaRPr lang="en-GB" sz="2400" b="1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/>
                </a:tc>
                <a:tc hMerge="1">
                  <a:txBody>
                    <a:bodyPr/>
                    <a:lstStyle/>
                    <a:p>
                      <a:pPr marL="0" indent="0" algn="justLow" rtl="1">
                        <a:spcAft>
                          <a:spcPts val="0"/>
                        </a:spcAft>
                      </a:pPr>
                      <a:endParaRPr lang="en-GB" sz="2400" b="1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/>
                </a:tc>
                <a:tc hMerge="1">
                  <a:txBody>
                    <a:bodyPr/>
                    <a:lstStyle/>
                    <a:p>
                      <a:pPr marL="0" indent="0" algn="justLow" rtl="1">
                        <a:spcAft>
                          <a:spcPts val="0"/>
                        </a:spcAft>
                      </a:pPr>
                      <a:endParaRPr lang="en-GB" sz="2400" b="1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/>
                </a:tc>
                <a:tc hMerge="1">
                  <a:txBody>
                    <a:bodyPr/>
                    <a:lstStyle/>
                    <a:p>
                      <a:pPr marL="0" indent="0" algn="justLow" rtl="1">
                        <a:spcAft>
                          <a:spcPts val="0"/>
                        </a:spcAft>
                      </a:pPr>
                      <a:endParaRPr lang="en-GB" sz="2400" b="1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/>
                </a:tc>
                <a:tc hMerge="1">
                  <a:txBody>
                    <a:bodyPr/>
                    <a:lstStyle/>
                    <a:p>
                      <a:pPr marL="0" indent="0" algn="ctr" rtl="1">
                        <a:spcAft>
                          <a:spcPts val="0"/>
                        </a:spcAft>
                      </a:pPr>
                      <a:endParaRPr lang="en-GB" sz="2400" b="1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/>
                </a:tc>
                <a:tc hMerge="1">
                  <a:txBody>
                    <a:bodyPr/>
                    <a:lstStyle/>
                    <a:p>
                      <a:pPr marL="0" indent="0" algn="ctr" rtl="1">
                        <a:spcAft>
                          <a:spcPts val="0"/>
                        </a:spcAft>
                      </a:pPr>
                      <a:endParaRPr lang="en-GB" sz="2400" b="1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/>
                </a:tc>
                <a:tc hMerge="1">
                  <a:txBody>
                    <a:bodyPr/>
                    <a:lstStyle/>
                    <a:p>
                      <a:pPr marL="0" indent="0" algn="justLow" rtl="1">
                        <a:spcAft>
                          <a:spcPts val="0"/>
                        </a:spcAft>
                      </a:pPr>
                      <a:endParaRPr lang="en-GB" sz="2400" b="1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/>
                </a:tc>
                <a:tc hMerge="1">
                  <a:txBody>
                    <a:bodyPr/>
                    <a:lstStyle/>
                    <a:p>
                      <a:pPr marL="0" indent="0" algn="ctr" rtl="1">
                        <a:spcAft>
                          <a:spcPts val="0"/>
                        </a:spcAft>
                      </a:pPr>
                      <a:endParaRPr lang="en-GB" sz="2400" b="1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/>
                </a:tc>
                <a:tc hMerge="1">
                  <a:txBody>
                    <a:bodyPr/>
                    <a:lstStyle/>
                    <a:p>
                      <a:pPr marL="0" indent="93663" algn="ctr" rtl="1">
                        <a:spcAft>
                          <a:spcPts val="0"/>
                        </a:spcAft>
                      </a:pPr>
                      <a:endParaRPr lang="en-GB" sz="2400" b="1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/>
                </a:tc>
                <a:tc hMerge="1">
                  <a:txBody>
                    <a:bodyPr/>
                    <a:lstStyle/>
                    <a:p>
                      <a:pPr marL="0" indent="0" algn="justLow" rtl="1">
                        <a:spcAft>
                          <a:spcPts val="0"/>
                        </a:spcAft>
                      </a:pPr>
                      <a:endParaRPr lang="en-GB" sz="2400" b="1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/>
                </a:tc>
                <a:tc hMerge="1">
                  <a:txBody>
                    <a:bodyPr/>
                    <a:lstStyle/>
                    <a:p>
                      <a:pPr marL="0" indent="93663" algn="r" rtl="1">
                        <a:spcAft>
                          <a:spcPts val="0"/>
                        </a:spcAft>
                      </a:pPr>
                      <a:endParaRPr lang="en-GB" sz="2400" b="1" dirty="0">
                        <a:solidFill>
                          <a:srgbClr val="000000"/>
                        </a:solidFill>
                        <a:latin typeface="Tahoma"/>
                        <a:ea typeface="Times New Roman"/>
                        <a:cs typeface="Traditional Arabic"/>
                      </a:endParaRPr>
                    </a:p>
                  </a:txBody>
                  <a:tcPr marL="45672" marR="4567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132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714375"/>
            <a:ext cx="8858250" cy="6000750"/>
          </a:xfrm>
        </p:spPr>
        <p:txBody>
          <a:bodyPr rtlCol="0">
            <a:noAutofit/>
          </a:bodyPr>
          <a:lstStyle/>
          <a:p>
            <a:pPr marL="0" indent="0" algn="r" rt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SA" b="1" dirty="0" smtClean="0">
                <a:solidFill>
                  <a:srgbClr val="7030A0"/>
                </a:solidFill>
              </a:rPr>
              <a:t>أخرجه مسلم في صحيحه </a:t>
            </a:r>
            <a:r>
              <a:rPr lang="ar-SA" b="1" dirty="0" smtClean="0">
                <a:solidFill>
                  <a:srgbClr val="002060"/>
                </a:solidFill>
              </a:rPr>
              <a:t>، كتاب الإيمان ، باب بيان إطلاق اسم الكفر على من ترك الصلاة 1/88 (82 ) </a:t>
            </a:r>
            <a:r>
              <a:rPr lang="ar-SA" b="1" dirty="0" smtClean="0">
                <a:solidFill>
                  <a:srgbClr val="CC0099"/>
                </a:solidFill>
              </a:rPr>
              <a:t>من طريق أبي سفيان (طلحة بن نافع ) .</a:t>
            </a:r>
            <a:endParaRPr lang="en-GB" dirty="0" smtClean="0">
              <a:solidFill>
                <a:srgbClr val="CC0099"/>
              </a:solidFill>
            </a:endParaRPr>
          </a:p>
          <a:p>
            <a:pPr marL="0" indent="0" algn="r" rt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SA" b="1" dirty="0" smtClean="0">
                <a:solidFill>
                  <a:srgbClr val="7030A0"/>
                </a:solidFill>
              </a:rPr>
              <a:t>ومسلم في صحيحه </a:t>
            </a:r>
            <a:r>
              <a:rPr lang="ar-SA" b="1" dirty="0" smtClean="0">
                <a:solidFill>
                  <a:srgbClr val="002060"/>
                </a:solidFill>
              </a:rPr>
              <a:t>، كتاب الإيمان ، باب بيان إطلاق اسم الكفر على من ترك الصلاة 1/88 (82 ) ، </a:t>
            </a:r>
            <a:endParaRPr lang="en-GB" b="1" dirty="0" smtClean="0">
              <a:solidFill>
                <a:srgbClr val="002060"/>
              </a:solidFill>
            </a:endParaRPr>
          </a:p>
          <a:p>
            <a:pPr marL="0" indent="0" algn="r" rt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SA" b="1" dirty="0" smtClean="0">
                <a:solidFill>
                  <a:srgbClr val="7030A0"/>
                </a:solidFill>
              </a:rPr>
              <a:t>وأبو داود في كتاب السنة</a:t>
            </a:r>
            <a:r>
              <a:rPr lang="ar-SA" b="1" dirty="0" smtClean="0">
                <a:solidFill>
                  <a:srgbClr val="002060"/>
                </a:solidFill>
              </a:rPr>
              <a:t>، باب في رد الإرجاء 4/219</a:t>
            </a:r>
            <a:r>
              <a:rPr lang="en-GB" b="1" dirty="0" smtClean="0">
                <a:solidFill>
                  <a:srgbClr val="002060"/>
                </a:solidFill>
              </a:rPr>
              <a:t> </a:t>
            </a:r>
            <a:r>
              <a:rPr lang="ar-SA" b="1" dirty="0" smtClean="0">
                <a:solidFill>
                  <a:srgbClr val="002060"/>
                </a:solidFill>
              </a:rPr>
              <a:t>(46789</a:t>
            </a:r>
            <a:r>
              <a:rPr lang="en-GB" b="1" dirty="0" smtClean="0">
                <a:solidFill>
                  <a:srgbClr val="002060"/>
                </a:solidFill>
              </a:rPr>
              <a:t>(</a:t>
            </a:r>
            <a:r>
              <a:rPr lang="ar-SA" b="1" dirty="0" smtClean="0">
                <a:solidFill>
                  <a:srgbClr val="002060"/>
                </a:solidFill>
              </a:rPr>
              <a:t> </a:t>
            </a:r>
            <a:r>
              <a:rPr lang="ar-SA" b="1" dirty="0" smtClean="0">
                <a:solidFill>
                  <a:srgbClr val="7030A0"/>
                </a:solidFill>
              </a:rPr>
              <a:t>والترمذي في سننه</a:t>
            </a:r>
            <a:r>
              <a:rPr lang="ar-SA" b="1" dirty="0" smtClean="0">
                <a:solidFill>
                  <a:srgbClr val="4C216D"/>
                </a:solidFill>
              </a:rPr>
              <a:t>، </a:t>
            </a:r>
            <a:r>
              <a:rPr lang="ar-SA" b="1" dirty="0" smtClean="0">
                <a:solidFill>
                  <a:srgbClr val="002060"/>
                </a:solidFill>
              </a:rPr>
              <a:t>كتاب الإيمان ، باب ما جاء في ترك الصلاة</a:t>
            </a:r>
            <a:endParaRPr lang="en-GB" b="1" dirty="0" smtClean="0">
              <a:solidFill>
                <a:srgbClr val="002060"/>
              </a:solidFill>
            </a:endParaRPr>
          </a:p>
          <a:p>
            <a:pPr marL="0" indent="0" algn="r" rt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SA" b="1" dirty="0" smtClean="0">
                <a:solidFill>
                  <a:srgbClr val="002060"/>
                </a:solidFill>
              </a:rPr>
              <a:t>5/ 13 (2620) ، </a:t>
            </a:r>
            <a:endParaRPr lang="en-GB" b="1" dirty="0" smtClean="0">
              <a:solidFill>
                <a:srgbClr val="002060"/>
              </a:solidFill>
            </a:endParaRPr>
          </a:p>
          <a:p>
            <a:pPr marL="0" indent="0" algn="r" rt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SA" b="1" dirty="0" smtClean="0">
                <a:solidFill>
                  <a:srgbClr val="7030A0"/>
                </a:solidFill>
              </a:rPr>
              <a:t>وابن ماجه في سننه </a:t>
            </a:r>
            <a:r>
              <a:rPr lang="ar-SA" b="1" dirty="0" smtClean="0">
                <a:solidFill>
                  <a:srgbClr val="002060"/>
                </a:solidFill>
              </a:rPr>
              <a:t>، كتاب الصلاة ، باب ما جاء فيمن ترك الصلاة 1/342(1078) </a:t>
            </a:r>
            <a:r>
              <a:rPr lang="ar-SA" b="1" dirty="0" smtClean="0">
                <a:solidFill>
                  <a:srgbClr val="CC0099"/>
                </a:solidFill>
              </a:rPr>
              <a:t>من طريق أبي الزبير</a:t>
            </a:r>
            <a:r>
              <a:rPr lang="ar-SA" b="1" dirty="0" smtClean="0">
                <a:solidFill>
                  <a:srgbClr val="002060"/>
                </a:solidFill>
              </a:rPr>
              <a:t>.</a:t>
            </a:r>
            <a:endParaRPr lang="en-GB" dirty="0" smtClean="0">
              <a:solidFill>
                <a:srgbClr val="002060"/>
              </a:solidFill>
            </a:endParaRP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SA" b="1" dirty="0" smtClean="0">
                <a:solidFill>
                  <a:srgbClr val="CC0099"/>
                </a:solidFill>
              </a:rPr>
              <a:t>كلاهما</a:t>
            </a:r>
            <a:r>
              <a:rPr lang="ar-SA" b="1" dirty="0" smtClean="0">
                <a:solidFill>
                  <a:srgbClr val="002060"/>
                </a:solidFill>
              </a:rPr>
              <a:t> ( أبو سفيان وأبو الزبير ) عن جابر به بنحوه .</a:t>
            </a:r>
            <a:endParaRPr lang="en-GB" dirty="0" smtClean="0">
              <a:solidFill>
                <a:srgbClr val="002060"/>
              </a:solidFill>
            </a:endParaRP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SA" b="1" dirty="0" smtClean="0">
                <a:solidFill>
                  <a:srgbClr val="002060"/>
                </a:solidFill>
              </a:rPr>
              <a:t> </a:t>
            </a:r>
            <a:endParaRPr lang="en-GB" dirty="0" smtClean="0">
              <a:solidFill>
                <a:srgbClr val="002060"/>
              </a:solidFill>
            </a:endParaRP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SA" dirty="0" smtClean="0">
                <a:solidFill>
                  <a:srgbClr val="002060"/>
                </a:solidFill>
              </a:rPr>
              <a:t> </a:t>
            </a:r>
            <a:endParaRPr lang="en-GB" dirty="0" smtClean="0">
              <a:solidFill>
                <a:srgbClr val="002060"/>
              </a:solidFill>
            </a:endParaRPr>
          </a:p>
          <a:p>
            <a:pPr rt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8915" name="TextBox 4"/>
          <p:cNvSpPr txBox="1">
            <a:spLocks noChangeArrowheads="1"/>
          </p:cNvSpPr>
          <p:nvPr/>
        </p:nvSpPr>
        <p:spPr bwMode="auto">
          <a:xfrm>
            <a:off x="2428875" y="71438"/>
            <a:ext cx="4572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ar-SA" altLang="ar-SA" sz="3600">
                <a:solidFill>
                  <a:srgbClr val="CC0099"/>
                </a:solidFill>
                <a:latin typeface="Calibri" pitchFamily="34" charset="0"/>
              </a:rPr>
              <a:t>تخريج الحديث</a:t>
            </a:r>
            <a:endParaRPr lang="en-GB" altLang="ar-SA" sz="3600">
              <a:solidFill>
                <a:srgbClr val="CC009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65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/>
        </p:nvGraphicFramePr>
        <p:xfrm>
          <a:off x="-370416" y="-642"/>
          <a:ext cx="9514414" cy="8523821"/>
        </p:xfrm>
        <a:graphic>
          <a:graphicData uri="http://schemas.openxmlformats.org/drawingml/2006/table">
            <a:tbl>
              <a:tblPr rtl="1" firstRow="1" bandRow="1">
                <a:effectLst>
                  <a:outerShdw blurRad="76200" dir="13500000" sy="23000" kx="1200000" algn="br" rotWithShape="0">
                    <a:prstClr val="black">
                      <a:alpha val="20000"/>
                    </a:prstClr>
                  </a:outerShdw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780345"/>
                <a:gridCol w="111729"/>
                <a:gridCol w="802833"/>
                <a:gridCol w="111729"/>
                <a:gridCol w="743350"/>
                <a:gridCol w="154428"/>
                <a:gridCol w="648405"/>
                <a:gridCol w="111729"/>
                <a:gridCol w="730475"/>
                <a:gridCol w="678165"/>
                <a:gridCol w="115074"/>
                <a:gridCol w="628740"/>
                <a:gridCol w="731231"/>
                <a:gridCol w="872641"/>
                <a:gridCol w="822099"/>
                <a:gridCol w="716376"/>
                <a:gridCol w="755065"/>
              </a:tblGrid>
              <a:tr h="674125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rgbClr val="FFFF00"/>
                          </a:solidFill>
                        </a:rPr>
                        <a:t>مسلم </a:t>
                      </a:r>
                      <a:endParaRPr lang="ar-SA" dirty="0">
                        <a:solidFill>
                          <a:srgbClr val="FFFF00"/>
                        </a:solidFill>
                      </a:endParaRPr>
                    </a:p>
                  </a:txBody>
                  <a:tcPr marL="86329" marR="86329"/>
                </a:tc>
                <a:tc gridSpan="3">
                  <a:txBody>
                    <a:bodyPr/>
                    <a:lstStyle/>
                    <a:p>
                      <a:pPr rtl="1"/>
                      <a:r>
                        <a:rPr lang="ar-SA" dirty="0" err="1" smtClean="0">
                          <a:solidFill>
                            <a:srgbClr val="FFFF00"/>
                          </a:solidFill>
                        </a:rPr>
                        <a:t>ابو</a:t>
                      </a:r>
                      <a:r>
                        <a:rPr lang="ar-SA" dirty="0" smtClean="0">
                          <a:solidFill>
                            <a:srgbClr val="FFFF00"/>
                          </a:solidFill>
                        </a:rPr>
                        <a:t> نعيم</a:t>
                      </a:r>
                      <a:endParaRPr lang="ar-SA" dirty="0">
                        <a:solidFill>
                          <a:srgbClr val="FFFF00"/>
                        </a:solidFill>
                      </a:endParaRPr>
                    </a:p>
                  </a:txBody>
                  <a:tcPr marL="86329" marR="86329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rgbClr val="FFFF00"/>
                          </a:solidFill>
                        </a:rPr>
                        <a:t>ابن</a:t>
                      </a:r>
                      <a:r>
                        <a:rPr lang="ar-SA" baseline="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ar-SA" dirty="0" smtClean="0">
                          <a:solidFill>
                            <a:srgbClr val="FFFF00"/>
                          </a:solidFill>
                        </a:rPr>
                        <a:t>عساكر</a:t>
                      </a:r>
                      <a:endParaRPr lang="ar-SA" dirty="0">
                        <a:solidFill>
                          <a:srgbClr val="FFFF00"/>
                        </a:solidFill>
                      </a:endParaRPr>
                    </a:p>
                  </a:txBody>
                  <a:tcPr marL="86329" marR="86329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sz="1600" dirty="0" err="1" smtClean="0">
                          <a:solidFill>
                            <a:srgbClr val="FFFF00"/>
                          </a:solidFill>
                        </a:rPr>
                        <a:t>السبكي</a:t>
                      </a:r>
                      <a:endParaRPr lang="ar-SA" sz="1600" dirty="0">
                        <a:solidFill>
                          <a:srgbClr val="FFFF00"/>
                        </a:solidFill>
                      </a:endParaRPr>
                    </a:p>
                  </a:txBody>
                  <a:tcPr marL="86329" marR="86329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err="1" smtClean="0">
                          <a:solidFill>
                            <a:srgbClr val="FFFF00"/>
                          </a:solidFill>
                        </a:rPr>
                        <a:t>البيهقي</a:t>
                      </a:r>
                      <a:endParaRPr lang="ar-SA" dirty="0">
                        <a:solidFill>
                          <a:srgbClr val="FFFF00"/>
                        </a:solidFill>
                      </a:endParaRPr>
                    </a:p>
                  </a:txBody>
                  <a:tcPr marL="86329" marR="86329"/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rgbClr val="FFFF00"/>
                          </a:solidFill>
                        </a:rPr>
                        <a:t>أحمد</a:t>
                      </a:r>
                      <a:endParaRPr lang="ar-SA" dirty="0">
                        <a:solidFill>
                          <a:srgbClr val="FFFF00"/>
                        </a:solidFill>
                      </a:endParaRPr>
                    </a:p>
                  </a:txBody>
                  <a:tcPr marL="86329" marR="86329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rgbClr val="FFFF00"/>
                          </a:solidFill>
                        </a:rPr>
                        <a:t>أبو</a:t>
                      </a:r>
                      <a:r>
                        <a:rPr lang="ar-SA" baseline="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ar-SA" baseline="0" dirty="0" err="1" smtClean="0">
                          <a:solidFill>
                            <a:srgbClr val="FFFF00"/>
                          </a:solidFill>
                        </a:rPr>
                        <a:t>عوانة</a:t>
                      </a:r>
                      <a:endParaRPr lang="ar-SA" dirty="0">
                        <a:solidFill>
                          <a:srgbClr val="FFFF00"/>
                        </a:solidFill>
                      </a:endParaRPr>
                    </a:p>
                  </a:txBody>
                  <a:tcPr marL="86329" marR="86329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rgbClr val="FFFF00"/>
                          </a:solidFill>
                        </a:rPr>
                        <a:t>أبو نعيم </a:t>
                      </a:r>
                      <a:endParaRPr lang="ar-SA" dirty="0">
                        <a:solidFill>
                          <a:srgbClr val="FFFF00"/>
                        </a:solidFill>
                      </a:endParaRPr>
                    </a:p>
                  </a:txBody>
                  <a:tcPr marL="86329" marR="86329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rgbClr val="FFFF00"/>
                          </a:solidFill>
                        </a:rPr>
                        <a:t>الخطيب </a:t>
                      </a:r>
                      <a:endParaRPr lang="ar-SA" dirty="0">
                        <a:solidFill>
                          <a:srgbClr val="FFFF00"/>
                        </a:solidFill>
                      </a:endParaRPr>
                    </a:p>
                  </a:txBody>
                  <a:tcPr marL="86329" marR="86329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 smtClean="0">
                          <a:solidFill>
                            <a:srgbClr val="FFFF00"/>
                          </a:solidFill>
                        </a:rPr>
                        <a:t>ابن</a:t>
                      </a:r>
                      <a:r>
                        <a:rPr lang="ar-SA" baseline="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ar-SA" dirty="0" err="1" smtClean="0">
                          <a:solidFill>
                            <a:srgbClr val="FFFF00"/>
                          </a:solidFill>
                        </a:rPr>
                        <a:t>خزيمة</a:t>
                      </a:r>
                      <a:endParaRPr lang="ar-SA" dirty="0" smtClean="0">
                        <a:solidFill>
                          <a:srgbClr val="FFFF00"/>
                        </a:solidFill>
                      </a:endParaRPr>
                    </a:p>
                    <a:p>
                      <a:pPr rtl="1"/>
                      <a:endParaRPr lang="ar-SA" dirty="0">
                        <a:solidFill>
                          <a:srgbClr val="FFFF00"/>
                        </a:solidFill>
                      </a:endParaRPr>
                    </a:p>
                  </a:txBody>
                  <a:tcPr marL="86329" marR="86329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 err="1" smtClean="0">
                          <a:solidFill>
                            <a:srgbClr val="FFFF00"/>
                          </a:solidFill>
                        </a:rPr>
                        <a:t>أبويعلى</a:t>
                      </a:r>
                      <a:endParaRPr lang="ar-SA" dirty="0" smtClean="0">
                        <a:solidFill>
                          <a:srgbClr val="FFFF00"/>
                        </a:solidFill>
                      </a:endParaRPr>
                    </a:p>
                    <a:p>
                      <a:pPr rtl="1"/>
                      <a:endParaRPr lang="ar-SA" dirty="0">
                        <a:solidFill>
                          <a:srgbClr val="FFFF00"/>
                        </a:solidFill>
                      </a:endParaRPr>
                    </a:p>
                  </a:txBody>
                  <a:tcPr marL="86329" marR="86329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rgbClr val="FFFF00"/>
                          </a:solidFill>
                        </a:rPr>
                        <a:t>ابن حبان </a:t>
                      </a:r>
                      <a:endParaRPr lang="ar-SA" dirty="0">
                        <a:solidFill>
                          <a:srgbClr val="FFFF00"/>
                        </a:solidFill>
                      </a:endParaRPr>
                    </a:p>
                  </a:txBody>
                  <a:tcPr marL="86329" marR="86329"/>
                </a:tc>
              </a:tr>
              <a:tr h="756042"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 marL="86329" marR="86329"/>
                </a:tc>
                <a:tc gridSpan="3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bg1"/>
                        </a:solidFill>
                      </a:endParaRPr>
                    </a:p>
                  </a:txBody>
                  <a:tcPr marL="86329" marR="86329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sz="18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إ</a:t>
                      </a:r>
                      <a:r>
                        <a:rPr lang="ar-SA" sz="16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سماعيل</a:t>
                      </a:r>
                      <a:r>
                        <a:rPr lang="ar-SA" sz="1600" b="1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 </a:t>
                      </a:r>
                      <a:r>
                        <a:rPr lang="ar-SA" sz="16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الحسين</a:t>
                      </a:r>
                      <a:endParaRPr lang="ar-SA" sz="16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L="86329" marR="86329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endParaRPr lang="ar-SA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L="86329" marR="86329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أبو عبد الله</a:t>
                      </a:r>
                      <a:endParaRPr lang="ar-SA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L="77149" marR="77149"/>
                </a:tc>
                <a:tc gridSpan="2">
                  <a:txBody>
                    <a:bodyPr/>
                    <a:lstStyle/>
                    <a:p>
                      <a:pPr rtl="1"/>
                      <a:endParaRPr lang="ar-SA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L="86329" marR="86329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b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L="86329" marR="86329"/>
                </a:tc>
                <a:tc>
                  <a:txBody>
                    <a:bodyPr/>
                    <a:lstStyle/>
                    <a:p>
                      <a:pPr rtl="1"/>
                      <a:endParaRPr lang="ar-SA" b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L="86329" marR="86329"/>
                </a:tc>
                <a:tc>
                  <a:txBody>
                    <a:bodyPr/>
                    <a:lstStyle/>
                    <a:p>
                      <a:pPr rtl="1"/>
                      <a:endParaRPr lang="ar-SA" b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L="86329" marR="86329"/>
                </a:tc>
                <a:tc>
                  <a:txBody>
                    <a:bodyPr/>
                    <a:lstStyle/>
                    <a:p>
                      <a:pPr rtl="1"/>
                      <a:endParaRPr lang="ar-SA" b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L="86329" marR="86329"/>
                </a:tc>
                <a:tc>
                  <a:txBody>
                    <a:bodyPr/>
                    <a:lstStyle/>
                    <a:p>
                      <a:pPr rtl="1"/>
                      <a:endParaRPr lang="ar-SA" b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L="86329" marR="86329"/>
                </a:tc>
                <a:tc>
                  <a:txBody>
                    <a:bodyPr/>
                    <a:lstStyle/>
                    <a:p>
                      <a:pPr rtl="1"/>
                      <a:endParaRPr lang="ar-SA" b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L="86329" marR="86329"/>
                </a:tc>
              </a:tr>
              <a:tr h="761981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 marL="86329" marR="86329"/>
                </a:tc>
                <a:tc gridSpan="3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bg1"/>
                        </a:solidFill>
                      </a:endParaRPr>
                    </a:p>
                  </a:txBody>
                  <a:tcPr marL="86329" marR="86329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sz="18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يعقوب الصيرفي </a:t>
                      </a:r>
                      <a:endParaRPr lang="ar-SA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L="86329" marR="86329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endParaRPr lang="ar-SA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L="86329" marR="86329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محمد المزكي </a:t>
                      </a:r>
                      <a:endParaRPr lang="ar-SA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L="77149" marR="77149"/>
                </a:tc>
                <a:tc gridSpan="2">
                  <a:txBody>
                    <a:bodyPr/>
                    <a:lstStyle/>
                    <a:p>
                      <a:pPr rtl="1"/>
                      <a:endParaRPr lang="ar-SA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L="86329" marR="86329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b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L="86329" marR="86329"/>
                </a:tc>
                <a:tc>
                  <a:txBody>
                    <a:bodyPr/>
                    <a:lstStyle/>
                    <a:p>
                      <a:pPr rtl="1"/>
                      <a:endParaRPr lang="ar-SA" b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L="86329" marR="86329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القطان</a:t>
                      </a:r>
                      <a:endParaRPr lang="ar-SA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L="86329" marR="86329"/>
                </a:tc>
                <a:tc>
                  <a:txBody>
                    <a:bodyPr/>
                    <a:lstStyle/>
                    <a:p>
                      <a:pPr rtl="1"/>
                      <a:endParaRPr lang="ar-SA" b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L="86329" marR="86329"/>
                </a:tc>
                <a:tc>
                  <a:txBody>
                    <a:bodyPr/>
                    <a:lstStyle/>
                    <a:p>
                      <a:pPr rtl="1"/>
                      <a:endParaRPr lang="ar-SA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L="86329" marR="86329"/>
                </a:tc>
                <a:tc>
                  <a:txBody>
                    <a:bodyPr/>
                    <a:lstStyle/>
                    <a:p>
                      <a:pPr rtl="1"/>
                      <a:endParaRPr lang="ar-SA" b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L="86329" marR="86329"/>
                </a:tc>
              </a:tr>
              <a:tr h="674125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 marL="86329" marR="86329"/>
                </a:tc>
                <a:tc gridSpan="3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إبراهيم</a:t>
                      </a:r>
                      <a:endParaRPr lang="ar-SA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  <a:p>
                      <a:pPr rtl="1"/>
                      <a:endParaRPr lang="ar-SA" dirty="0">
                        <a:solidFill>
                          <a:schemeClr val="bg1"/>
                        </a:solidFill>
                      </a:endParaRPr>
                    </a:p>
                  </a:txBody>
                  <a:tcPr marL="86329" marR="86329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sz="16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الحسن </a:t>
                      </a:r>
                      <a:r>
                        <a:rPr lang="ar-SA" sz="1600" b="1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المخلدي</a:t>
                      </a:r>
                      <a:r>
                        <a:rPr lang="ar-SA" sz="16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 </a:t>
                      </a:r>
                      <a:endParaRPr lang="ar-SA" sz="16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L="86329" marR="86329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الحسن </a:t>
                      </a:r>
                      <a:r>
                        <a:rPr lang="ar-SA" sz="1600" b="1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المخلدي</a:t>
                      </a:r>
                      <a:r>
                        <a:rPr lang="ar-SA" sz="16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 </a:t>
                      </a:r>
                    </a:p>
                  </a:txBody>
                  <a:tcPr marL="86329" marR="86329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L="77149" marR="77149"/>
                </a:tc>
                <a:tc gridSpan="2">
                  <a:txBody>
                    <a:bodyPr/>
                    <a:lstStyle/>
                    <a:p>
                      <a:pPr rtl="1"/>
                      <a:endParaRPr lang="ar-SA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L="86329" marR="86329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b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L="86329" marR="86329"/>
                </a:tc>
                <a:tc>
                  <a:txBody>
                    <a:bodyPr/>
                    <a:lstStyle/>
                    <a:p>
                      <a:pPr rtl="1"/>
                      <a:endParaRPr lang="ar-SA" b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L="86329" marR="86329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محمد</a:t>
                      </a:r>
                      <a:endParaRPr lang="ar-SA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L="86329" marR="86329"/>
                </a:tc>
                <a:tc>
                  <a:txBody>
                    <a:bodyPr/>
                    <a:lstStyle/>
                    <a:p>
                      <a:pPr rtl="1"/>
                      <a:endParaRPr lang="ar-SA" b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L="86329" marR="86329"/>
                </a:tc>
                <a:tc>
                  <a:txBody>
                    <a:bodyPr/>
                    <a:lstStyle/>
                    <a:p>
                      <a:pPr rtl="1"/>
                      <a:endParaRPr lang="ar-SA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L="86329" marR="86329"/>
                </a:tc>
                <a:tc>
                  <a:txBody>
                    <a:bodyPr/>
                    <a:lstStyle/>
                    <a:p>
                      <a:pPr rtl="1"/>
                      <a:endParaRPr lang="ar-SA" b="1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L="86329" marR="86329"/>
                </a:tc>
              </a:tr>
              <a:tr h="674125">
                <a:tc>
                  <a:txBody>
                    <a:bodyPr/>
                    <a:lstStyle/>
                    <a:p>
                      <a:pPr rtl="1"/>
                      <a:r>
                        <a:rPr lang="ar-SA" b="1" dirty="0" smtClean="0">
                          <a:solidFill>
                            <a:schemeClr val="bg1"/>
                          </a:solidFill>
                        </a:rPr>
                        <a:t>مسلم</a:t>
                      </a:r>
                      <a:endParaRPr lang="ar-SA" b="1" dirty="0">
                        <a:solidFill>
                          <a:schemeClr val="bg1"/>
                        </a:solidFill>
                      </a:endParaRPr>
                    </a:p>
                  </a:txBody>
                  <a:tcPr marL="86329" marR="86329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rtl="1"/>
                      <a:r>
                        <a:rPr lang="ar-SA" sz="1800" b="1" dirty="0" smtClean="0">
                          <a:solidFill>
                            <a:schemeClr val="bg1"/>
                          </a:solidFill>
                        </a:rPr>
                        <a:t>            أبو العباس  السراج </a:t>
                      </a:r>
                      <a:endParaRPr lang="ar-SA" dirty="0">
                        <a:solidFill>
                          <a:schemeClr val="bg1"/>
                        </a:solidFill>
                      </a:endParaRPr>
                    </a:p>
                  </a:txBody>
                  <a:tcPr marL="86329" marR="86329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L="102321" marR="102321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L="102321" marR="102321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b="1" dirty="0" smtClean="0">
                          <a:solidFill>
                            <a:schemeClr val="bg1"/>
                          </a:solidFill>
                        </a:rPr>
                        <a:t>أحمد بن </a:t>
                      </a:r>
                      <a:r>
                        <a:rPr lang="ar-SA" b="1" dirty="0" err="1" smtClean="0">
                          <a:solidFill>
                            <a:schemeClr val="bg1"/>
                          </a:solidFill>
                        </a:rPr>
                        <a:t>سلمة</a:t>
                      </a:r>
                      <a:r>
                        <a:rPr lang="ar-SA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ar-SA" b="1" dirty="0">
                        <a:solidFill>
                          <a:schemeClr val="bg1"/>
                        </a:solidFill>
                      </a:endParaRPr>
                    </a:p>
                  </a:txBody>
                  <a:tcPr marL="77149" marR="77149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endParaRPr lang="ar-SA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L="86329" marR="86329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حنبل </a:t>
                      </a:r>
                      <a:endParaRPr lang="ar-SA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L="86329" marR="86329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إبراهيم</a:t>
                      </a:r>
                      <a:endParaRPr lang="ar-SA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L="86329" marR="86329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أحمد بن نصر</a:t>
                      </a:r>
                      <a:endParaRPr lang="ar-SA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L="86329" marR="86329"/>
                </a:tc>
                <a:tc>
                  <a:txBody>
                    <a:bodyPr/>
                    <a:lstStyle/>
                    <a:p>
                      <a:pPr rtl="1"/>
                      <a:endParaRPr lang="ar-SA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L="86329" marR="86329"/>
                </a:tc>
                <a:tc>
                  <a:txBody>
                    <a:bodyPr/>
                    <a:lstStyle/>
                    <a:p>
                      <a:pPr rtl="1"/>
                      <a:endParaRPr lang="ar-SA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L="86329" marR="86329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أحمد ( </a:t>
                      </a:r>
                      <a:r>
                        <a:rPr lang="ar-SA" b="1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أبويعلى</a:t>
                      </a:r>
                      <a:r>
                        <a:rPr lang="ar-SA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)</a:t>
                      </a:r>
                      <a:endParaRPr lang="ar-SA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L="86329" marR="86329"/>
                </a:tc>
              </a:tr>
              <a:tr h="700695">
                <a:tc gridSpan="2">
                  <a:txBody>
                    <a:bodyPr/>
                    <a:lstStyle/>
                    <a:p>
                      <a:pPr rtl="1"/>
                      <a:r>
                        <a:rPr lang="ar-SA" sz="1800" b="1" dirty="0" err="1" smtClean="0">
                          <a:solidFill>
                            <a:schemeClr val="tx1"/>
                          </a:solidFill>
                        </a:rPr>
                        <a:t>قتيبة</a:t>
                      </a:r>
                      <a:endParaRPr lang="ar-SA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86329" marR="86329">
                    <a:gradFill flip="none" rotWithShape="1">
                      <a:gsLst>
                        <a:gs pos="0">
                          <a:schemeClr val="tx2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rgbClr val="9217B9"/>
                        </a:solidFill>
                      </a:endParaRPr>
                    </a:p>
                  </a:txBody>
                  <a:tcPr marL="102321" marR="10232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err="1" smtClean="0">
                          <a:solidFill>
                            <a:schemeClr val="tx1"/>
                          </a:solidFill>
                        </a:rPr>
                        <a:t>قتيبة</a:t>
                      </a:r>
                      <a:endParaRPr lang="ar-SA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86329" marR="86329">
                    <a:gradFill flip="none" rotWithShape="1">
                      <a:gsLst>
                        <a:gs pos="0">
                          <a:schemeClr val="tx2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sz="1800" b="1" dirty="0" err="1" smtClean="0">
                          <a:solidFill>
                            <a:schemeClr val="tx1"/>
                          </a:solidFill>
                        </a:rPr>
                        <a:t>قتيبة</a:t>
                      </a:r>
                      <a:endParaRPr lang="ar-SA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86329" marR="86329">
                    <a:gradFill flip="none" rotWithShape="1">
                      <a:gsLst>
                        <a:gs pos="0">
                          <a:schemeClr val="tx2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b="1" dirty="0">
                        <a:solidFill>
                          <a:srgbClr val="9217B9"/>
                        </a:solidFill>
                      </a:endParaRPr>
                    </a:p>
                  </a:txBody>
                  <a:tcPr marL="102321" marR="102321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sz="1800" b="1" dirty="0" err="1" smtClean="0">
                          <a:solidFill>
                            <a:schemeClr val="tx1"/>
                          </a:solidFill>
                        </a:rPr>
                        <a:t>قتيبة</a:t>
                      </a:r>
                      <a:endParaRPr lang="ar-SA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86329" marR="86329">
                    <a:gradFill flip="none" rotWithShape="1">
                      <a:gsLst>
                        <a:gs pos="0">
                          <a:schemeClr val="tx2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b="1" dirty="0">
                        <a:solidFill>
                          <a:srgbClr val="9217B9"/>
                        </a:solidFill>
                      </a:endParaRPr>
                    </a:p>
                  </a:txBody>
                  <a:tcPr marL="102321" marR="102321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sz="1800" b="1" dirty="0" err="1" smtClean="0">
                          <a:solidFill>
                            <a:schemeClr val="tx1"/>
                          </a:solidFill>
                        </a:rPr>
                        <a:t>قتيبة</a:t>
                      </a:r>
                      <a:endParaRPr lang="ar-SA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86329" marR="86329">
                    <a:gradFill flip="none" rotWithShape="1">
                      <a:gsLst>
                        <a:gs pos="0">
                          <a:schemeClr val="tx2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b="1" dirty="0">
                        <a:solidFill>
                          <a:srgbClr val="9217B9"/>
                        </a:solidFill>
                      </a:endParaRPr>
                    </a:p>
                  </a:txBody>
                  <a:tcPr marL="102321" marR="102321"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rtl="1"/>
                      <a:r>
                        <a:rPr lang="ar-SA" sz="2000" b="1" dirty="0" smtClean="0">
                          <a:solidFill>
                            <a:schemeClr val="tx1"/>
                          </a:solidFill>
                        </a:rPr>
                        <a:t>حسين بن محمد</a:t>
                      </a:r>
                      <a:endParaRPr lang="ar-SA" sz="2000" b="1" dirty="0">
                        <a:solidFill>
                          <a:schemeClr val="tx1"/>
                        </a:solidFill>
                      </a:endParaRPr>
                    </a:p>
                    <a:p>
                      <a:pPr rtl="1"/>
                      <a:r>
                        <a:rPr lang="ar-SA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ar-SA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86329" marR="86329">
                    <a:gradFill flip="none" rotWithShape="1">
                      <a:gsLst>
                        <a:gs pos="0">
                          <a:schemeClr val="tx2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 marL="102321" marR="102321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000" b="1" dirty="0" smtClean="0">
                          <a:solidFill>
                            <a:schemeClr val="tx1"/>
                          </a:solidFill>
                        </a:rPr>
                        <a:t>داود</a:t>
                      </a:r>
                      <a:endParaRPr lang="ar-SA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86329" marR="86329">
                    <a:gradFill flip="none" rotWithShape="1">
                      <a:gsLst>
                        <a:gs pos="0">
                          <a:schemeClr val="tx2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dirty="0" smtClean="0">
                          <a:solidFill>
                            <a:schemeClr val="tx1"/>
                          </a:solidFill>
                        </a:rPr>
                        <a:t>زكريا</a:t>
                      </a:r>
                    </a:p>
                  </a:txBody>
                  <a:tcPr marL="86329" marR="86329">
                    <a:gradFill flip="none" rotWithShape="1">
                      <a:gsLst>
                        <a:gs pos="0">
                          <a:schemeClr val="tx2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إبراهيم الصيرفي</a:t>
                      </a:r>
                      <a:endParaRPr lang="ar-SA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86329" marR="86329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عبد</a:t>
                      </a:r>
                      <a:r>
                        <a:rPr lang="ar-SA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الغفار</a:t>
                      </a:r>
                      <a:endParaRPr lang="ar-SA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86329" marR="86329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 marL="102321" marR="102321"/>
                </a:tc>
              </a:tr>
              <a:tr h="674125"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>
                          <a:solidFill>
                            <a:srgbClr val="29C52D"/>
                          </a:solidFill>
                        </a:rPr>
                        <a:t>خلف بن خليفة</a:t>
                      </a:r>
                      <a:endParaRPr lang="ar-SA" dirty="0">
                        <a:solidFill>
                          <a:srgbClr val="29C52D"/>
                        </a:solidFill>
                      </a:endParaRPr>
                    </a:p>
                  </a:txBody>
                  <a:tcPr marL="86329" marR="86329">
                    <a:gradFill flip="none" rotWithShape="1">
                      <a:gsLst>
                        <a:gs pos="0">
                          <a:srgbClr val="CC3399">
                            <a:shade val="30000"/>
                            <a:satMod val="115000"/>
                          </a:srgbClr>
                        </a:gs>
                        <a:gs pos="50000">
                          <a:srgbClr val="CC3399">
                            <a:shade val="67500"/>
                            <a:satMod val="115000"/>
                          </a:srgbClr>
                        </a:gs>
                        <a:gs pos="100000">
                          <a:srgbClr val="CC3399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 gridSpan="3">
                  <a:txBody>
                    <a:bodyPr/>
                    <a:lstStyle/>
                    <a:p>
                      <a:pPr rtl="1"/>
                      <a:r>
                        <a:rPr lang="ar-SA" sz="1800" b="1" dirty="0" smtClean="0">
                          <a:solidFill>
                            <a:srgbClr val="29C52D"/>
                          </a:solidFill>
                        </a:rPr>
                        <a:t>خلف بن خليفة</a:t>
                      </a:r>
                      <a:endParaRPr lang="ar-SA" dirty="0">
                        <a:solidFill>
                          <a:srgbClr val="29C52D"/>
                        </a:solidFill>
                      </a:endParaRPr>
                    </a:p>
                  </a:txBody>
                  <a:tcPr marL="86329" marR="86329">
                    <a:gradFill flip="none" rotWithShape="1">
                      <a:gsLst>
                        <a:gs pos="0">
                          <a:srgbClr val="CC3399">
                            <a:shade val="30000"/>
                            <a:satMod val="115000"/>
                          </a:srgbClr>
                        </a:gs>
                        <a:gs pos="50000">
                          <a:srgbClr val="CC3399">
                            <a:shade val="67500"/>
                            <a:satMod val="115000"/>
                          </a:srgbClr>
                        </a:gs>
                        <a:gs pos="100000">
                          <a:srgbClr val="CC3399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sz="1800" b="1" dirty="0" smtClean="0">
                          <a:solidFill>
                            <a:srgbClr val="29C52D"/>
                          </a:solidFill>
                        </a:rPr>
                        <a:t>خلف بن خليفة</a:t>
                      </a:r>
                      <a:endParaRPr lang="ar-SA" b="1" dirty="0">
                        <a:solidFill>
                          <a:srgbClr val="29C52D"/>
                        </a:solidFill>
                      </a:endParaRPr>
                    </a:p>
                  </a:txBody>
                  <a:tcPr marL="86329" marR="86329">
                    <a:gradFill flip="none" rotWithShape="1">
                      <a:gsLst>
                        <a:gs pos="0">
                          <a:srgbClr val="CC3399">
                            <a:shade val="30000"/>
                            <a:satMod val="115000"/>
                          </a:srgbClr>
                        </a:gs>
                        <a:gs pos="50000">
                          <a:srgbClr val="CC3399">
                            <a:shade val="67500"/>
                            <a:satMod val="115000"/>
                          </a:srgbClr>
                        </a:gs>
                        <a:gs pos="100000">
                          <a:srgbClr val="CC3399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sz="1800" b="1" dirty="0" smtClean="0">
                          <a:solidFill>
                            <a:srgbClr val="29C52D"/>
                          </a:solidFill>
                        </a:rPr>
                        <a:t>خلف بن خليفة</a:t>
                      </a:r>
                      <a:endParaRPr lang="ar-SA" b="1" dirty="0">
                        <a:solidFill>
                          <a:srgbClr val="29C52D"/>
                        </a:solidFill>
                      </a:endParaRPr>
                    </a:p>
                  </a:txBody>
                  <a:tcPr marL="86329" marR="86329">
                    <a:gradFill flip="none" rotWithShape="1">
                      <a:gsLst>
                        <a:gs pos="0">
                          <a:srgbClr val="CC3399">
                            <a:shade val="30000"/>
                            <a:satMod val="115000"/>
                          </a:srgbClr>
                        </a:gs>
                        <a:gs pos="50000">
                          <a:srgbClr val="CC3399">
                            <a:shade val="67500"/>
                            <a:satMod val="115000"/>
                          </a:srgbClr>
                        </a:gs>
                        <a:gs pos="100000">
                          <a:srgbClr val="CC3399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>
                          <a:solidFill>
                            <a:srgbClr val="29C52D"/>
                          </a:solidFill>
                        </a:rPr>
                        <a:t>خلف بن خليفة</a:t>
                      </a:r>
                      <a:endParaRPr lang="ar-SA" b="1" dirty="0">
                        <a:solidFill>
                          <a:srgbClr val="29C52D"/>
                        </a:solidFill>
                      </a:endParaRPr>
                    </a:p>
                  </a:txBody>
                  <a:tcPr marL="86329" marR="86329">
                    <a:gradFill flip="none" rotWithShape="1">
                      <a:gsLst>
                        <a:gs pos="0">
                          <a:srgbClr val="CC3399">
                            <a:shade val="30000"/>
                            <a:satMod val="115000"/>
                          </a:srgbClr>
                        </a:gs>
                        <a:gs pos="50000">
                          <a:srgbClr val="CC3399">
                            <a:shade val="67500"/>
                            <a:satMod val="115000"/>
                          </a:srgbClr>
                        </a:gs>
                        <a:gs pos="100000">
                          <a:srgbClr val="CC3399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>
                          <a:solidFill>
                            <a:srgbClr val="29C52D"/>
                          </a:solidFill>
                        </a:rPr>
                        <a:t>خلف بن خليفة</a:t>
                      </a:r>
                      <a:endParaRPr lang="ar-SA" b="1" dirty="0">
                        <a:solidFill>
                          <a:srgbClr val="29C52D"/>
                        </a:solidFill>
                      </a:endParaRPr>
                    </a:p>
                  </a:txBody>
                  <a:tcPr marL="86329" marR="86329">
                    <a:gradFill flip="none" rotWithShape="1">
                      <a:gsLst>
                        <a:gs pos="0">
                          <a:srgbClr val="CC3399">
                            <a:shade val="30000"/>
                            <a:satMod val="115000"/>
                          </a:srgbClr>
                        </a:gs>
                        <a:gs pos="50000">
                          <a:srgbClr val="CC3399">
                            <a:shade val="67500"/>
                            <a:satMod val="115000"/>
                          </a:srgbClr>
                        </a:gs>
                        <a:gs pos="100000">
                          <a:srgbClr val="CC3399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sz="1800" b="1" dirty="0" smtClean="0">
                          <a:solidFill>
                            <a:srgbClr val="29C52D"/>
                          </a:solidFill>
                        </a:rPr>
                        <a:t>خلف بن خليفة</a:t>
                      </a:r>
                      <a:endParaRPr lang="ar-SA" b="1" dirty="0">
                        <a:solidFill>
                          <a:srgbClr val="29C52D"/>
                        </a:solidFill>
                      </a:endParaRPr>
                    </a:p>
                  </a:txBody>
                  <a:tcPr marL="86329" marR="86329">
                    <a:gradFill flip="none" rotWithShape="1">
                      <a:gsLst>
                        <a:gs pos="0">
                          <a:srgbClr val="CC3399">
                            <a:shade val="30000"/>
                            <a:satMod val="115000"/>
                          </a:srgbClr>
                        </a:gs>
                        <a:gs pos="50000">
                          <a:srgbClr val="CC3399">
                            <a:shade val="67500"/>
                            <a:satMod val="115000"/>
                          </a:srgbClr>
                        </a:gs>
                        <a:gs pos="100000">
                          <a:srgbClr val="CC3399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b="1" dirty="0">
                        <a:solidFill>
                          <a:srgbClr val="800080"/>
                        </a:solidFill>
                      </a:endParaRPr>
                    </a:p>
                  </a:txBody>
                  <a:tcPr marL="102321" marR="102321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>
                          <a:solidFill>
                            <a:srgbClr val="29C52D"/>
                          </a:solidFill>
                        </a:rPr>
                        <a:t>خلف بن خليفة</a:t>
                      </a:r>
                      <a:endParaRPr lang="ar-SA" b="1" dirty="0">
                        <a:solidFill>
                          <a:srgbClr val="29C52D"/>
                        </a:solidFill>
                      </a:endParaRPr>
                    </a:p>
                  </a:txBody>
                  <a:tcPr marL="86329" marR="86329">
                    <a:gradFill flip="none" rotWithShape="1">
                      <a:gsLst>
                        <a:gs pos="0">
                          <a:srgbClr val="CC3399">
                            <a:shade val="30000"/>
                            <a:satMod val="115000"/>
                          </a:srgbClr>
                        </a:gs>
                        <a:gs pos="50000">
                          <a:srgbClr val="CC3399">
                            <a:shade val="67500"/>
                            <a:satMod val="115000"/>
                          </a:srgbClr>
                        </a:gs>
                        <a:gs pos="100000">
                          <a:srgbClr val="CC3399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>
                          <a:solidFill>
                            <a:srgbClr val="29C52D"/>
                          </a:solidFill>
                        </a:rPr>
                        <a:t>خلف بن خليفة </a:t>
                      </a:r>
                      <a:endParaRPr lang="ar-SA" b="1" dirty="0">
                        <a:solidFill>
                          <a:srgbClr val="29C52D"/>
                        </a:solidFill>
                      </a:endParaRPr>
                    </a:p>
                  </a:txBody>
                  <a:tcPr marL="86329" marR="86329">
                    <a:gradFill flip="none" rotWithShape="1">
                      <a:gsLst>
                        <a:gs pos="0">
                          <a:srgbClr val="CC3399">
                            <a:shade val="30000"/>
                            <a:satMod val="115000"/>
                          </a:srgbClr>
                        </a:gs>
                        <a:gs pos="50000">
                          <a:srgbClr val="CC3399">
                            <a:shade val="67500"/>
                            <a:satMod val="115000"/>
                          </a:srgbClr>
                        </a:gs>
                        <a:gs pos="100000">
                          <a:srgbClr val="CC3399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b="1" baseline="0" dirty="0" smtClean="0">
                          <a:solidFill>
                            <a:srgbClr val="29C52D"/>
                          </a:solidFill>
                        </a:rPr>
                        <a:t>ابن إدريس</a:t>
                      </a:r>
                      <a:endParaRPr lang="ar-SA" b="1" dirty="0" smtClean="0">
                        <a:solidFill>
                          <a:srgbClr val="29C52D"/>
                        </a:solidFill>
                      </a:endParaRPr>
                    </a:p>
                    <a:p>
                      <a:pPr rtl="1"/>
                      <a:endParaRPr lang="ar-SA" b="1" dirty="0">
                        <a:solidFill>
                          <a:srgbClr val="29C52D"/>
                        </a:solidFill>
                      </a:endParaRPr>
                    </a:p>
                  </a:txBody>
                  <a:tcPr marL="86329" marR="86329">
                    <a:gradFill flip="none" rotWithShape="1">
                      <a:gsLst>
                        <a:gs pos="0">
                          <a:srgbClr val="CC3399">
                            <a:tint val="66000"/>
                            <a:satMod val="160000"/>
                          </a:srgbClr>
                        </a:gs>
                        <a:gs pos="50000">
                          <a:srgbClr val="CC3399">
                            <a:tint val="44500"/>
                            <a:satMod val="160000"/>
                          </a:srgbClr>
                        </a:gs>
                        <a:gs pos="100000">
                          <a:srgbClr val="CC3399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b="1" dirty="0" smtClean="0">
                          <a:solidFill>
                            <a:srgbClr val="29C52D"/>
                          </a:solidFill>
                        </a:rPr>
                        <a:t>علي</a:t>
                      </a:r>
                      <a:r>
                        <a:rPr lang="ar-SA" b="1" baseline="0" dirty="0" smtClean="0">
                          <a:solidFill>
                            <a:srgbClr val="29C52D"/>
                          </a:solidFill>
                        </a:rPr>
                        <a:t> بن </a:t>
                      </a:r>
                      <a:r>
                        <a:rPr lang="ar-SA" b="1" baseline="0" dirty="0" err="1" smtClean="0">
                          <a:solidFill>
                            <a:srgbClr val="29C52D"/>
                          </a:solidFill>
                        </a:rPr>
                        <a:t>مسهر</a:t>
                      </a:r>
                      <a:endParaRPr lang="ar-SA" b="1" dirty="0">
                        <a:solidFill>
                          <a:srgbClr val="29C52D"/>
                        </a:solidFill>
                      </a:endParaRPr>
                    </a:p>
                  </a:txBody>
                  <a:tcPr marL="86329" marR="86329">
                    <a:gradFill flip="none" rotWithShape="1">
                      <a:gsLst>
                        <a:gs pos="0">
                          <a:srgbClr val="CC3399">
                            <a:tint val="66000"/>
                            <a:satMod val="160000"/>
                          </a:srgbClr>
                        </a:gs>
                        <a:gs pos="50000">
                          <a:srgbClr val="CC3399">
                            <a:tint val="44500"/>
                            <a:satMod val="160000"/>
                          </a:srgbClr>
                        </a:gs>
                        <a:gs pos="100000">
                          <a:srgbClr val="CC3399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 marL="102321" marR="102321"/>
                </a:tc>
              </a:tr>
              <a:tr h="424219"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>
                          <a:solidFill>
                            <a:srgbClr val="E806AD"/>
                          </a:solidFill>
                        </a:rPr>
                        <a:t>أبو مالك </a:t>
                      </a:r>
                      <a:endParaRPr lang="ar-SA" dirty="0">
                        <a:solidFill>
                          <a:srgbClr val="E806AD"/>
                        </a:solidFill>
                      </a:endParaRPr>
                    </a:p>
                  </a:txBody>
                  <a:tcPr marL="86329" marR="86329"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 gridSpan="3">
                  <a:txBody>
                    <a:bodyPr/>
                    <a:lstStyle/>
                    <a:p>
                      <a:pPr rtl="1"/>
                      <a:r>
                        <a:rPr lang="ar-SA" sz="1800" b="1" dirty="0" smtClean="0">
                          <a:solidFill>
                            <a:srgbClr val="E806AD"/>
                          </a:solidFill>
                        </a:rPr>
                        <a:t>أبو مالك</a:t>
                      </a:r>
                      <a:endParaRPr lang="ar-SA" dirty="0">
                        <a:solidFill>
                          <a:srgbClr val="E806AD"/>
                        </a:solidFill>
                      </a:endParaRPr>
                    </a:p>
                  </a:txBody>
                  <a:tcPr marL="86329" marR="86329"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sz="1800" b="1" dirty="0" err="1" smtClean="0">
                          <a:solidFill>
                            <a:srgbClr val="E806AD"/>
                          </a:solidFill>
                        </a:rPr>
                        <a:t>أبومالك</a:t>
                      </a:r>
                      <a:r>
                        <a:rPr lang="ar-SA" sz="1800" b="1" dirty="0" smtClean="0">
                          <a:solidFill>
                            <a:srgbClr val="E806AD"/>
                          </a:solidFill>
                        </a:rPr>
                        <a:t> </a:t>
                      </a:r>
                      <a:endParaRPr lang="ar-SA" b="1" dirty="0">
                        <a:solidFill>
                          <a:srgbClr val="E806AD"/>
                        </a:solidFill>
                      </a:endParaRPr>
                    </a:p>
                  </a:txBody>
                  <a:tcPr marL="86329" marR="86329"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sz="1800" b="1" dirty="0" err="1" smtClean="0">
                          <a:solidFill>
                            <a:srgbClr val="E806AD"/>
                          </a:solidFill>
                        </a:rPr>
                        <a:t>أبومالك</a:t>
                      </a:r>
                      <a:r>
                        <a:rPr lang="ar-SA" sz="1800" b="1" dirty="0" smtClean="0">
                          <a:solidFill>
                            <a:srgbClr val="E806AD"/>
                          </a:solidFill>
                        </a:rPr>
                        <a:t> </a:t>
                      </a:r>
                      <a:endParaRPr lang="ar-SA" b="1" dirty="0">
                        <a:solidFill>
                          <a:srgbClr val="E806AD"/>
                        </a:solidFill>
                      </a:endParaRPr>
                    </a:p>
                  </a:txBody>
                  <a:tcPr marL="86329" marR="86329"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err="1" smtClean="0">
                          <a:solidFill>
                            <a:srgbClr val="E806AD"/>
                          </a:solidFill>
                        </a:rPr>
                        <a:t>أبومالك</a:t>
                      </a:r>
                      <a:endParaRPr lang="ar-SA" b="1" dirty="0">
                        <a:solidFill>
                          <a:srgbClr val="E806AD"/>
                        </a:solidFill>
                      </a:endParaRPr>
                    </a:p>
                  </a:txBody>
                  <a:tcPr marL="86329" marR="86329"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err="1" smtClean="0">
                          <a:solidFill>
                            <a:srgbClr val="E806AD"/>
                          </a:solidFill>
                        </a:rPr>
                        <a:t>أبومالك</a:t>
                      </a:r>
                      <a:r>
                        <a:rPr lang="ar-SA" sz="1800" b="1" dirty="0" smtClean="0">
                          <a:solidFill>
                            <a:srgbClr val="E806AD"/>
                          </a:solidFill>
                        </a:rPr>
                        <a:t> </a:t>
                      </a:r>
                      <a:endParaRPr lang="ar-SA" b="1" dirty="0">
                        <a:solidFill>
                          <a:srgbClr val="E806AD"/>
                        </a:solidFill>
                      </a:endParaRPr>
                    </a:p>
                  </a:txBody>
                  <a:tcPr marL="86329" marR="86329"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sz="1800" b="1" dirty="0" err="1" smtClean="0">
                          <a:solidFill>
                            <a:srgbClr val="E806AD"/>
                          </a:solidFill>
                        </a:rPr>
                        <a:t>أبومالك</a:t>
                      </a:r>
                      <a:r>
                        <a:rPr lang="ar-SA" sz="1800" b="1" dirty="0" smtClean="0">
                          <a:solidFill>
                            <a:srgbClr val="E806AD"/>
                          </a:solidFill>
                        </a:rPr>
                        <a:t> </a:t>
                      </a:r>
                      <a:endParaRPr lang="ar-SA" b="1" dirty="0">
                        <a:solidFill>
                          <a:srgbClr val="E806AD"/>
                        </a:solidFill>
                      </a:endParaRPr>
                    </a:p>
                  </a:txBody>
                  <a:tcPr marL="86329" marR="86329"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b="1" dirty="0">
                        <a:solidFill>
                          <a:srgbClr val="CC3399"/>
                        </a:solidFill>
                      </a:endParaRPr>
                    </a:p>
                  </a:txBody>
                  <a:tcPr marL="102321" marR="102321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err="1" smtClean="0">
                          <a:solidFill>
                            <a:srgbClr val="E806AD"/>
                          </a:solidFill>
                        </a:rPr>
                        <a:t>أبومالك</a:t>
                      </a:r>
                      <a:endParaRPr lang="ar-SA" b="1" dirty="0">
                        <a:solidFill>
                          <a:srgbClr val="E806AD"/>
                        </a:solidFill>
                      </a:endParaRPr>
                    </a:p>
                  </a:txBody>
                  <a:tcPr marL="86329" marR="86329"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err="1" smtClean="0">
                          <a:solidFill>
                            <a:srgbClr val="E806AD"/>
                          </a:solidFill>
                        </a:rPr>
                        <a:t>أبومالك</a:t>
                      </a:r>
                      <a:r>
                        <a:rPr lang="ar-SA" sz="1800" b="1" dirty="0" smtClean="0">
                          <a:solidFill>
                            <a:srgbClr val="E806AD"/>
                          </a:solidFill>
                        </a:rPr>
                        <a:t> </a:t>
                      </a:r>
                      <a:endParaRPr lang="ar-SA" b="1" dirty="0">
                        <a:solidFill>
                          <a:srgbClr val="E806AD"/>
                        </a:solidFill>
                      </a:endParaRPr>
                    </a:p>
                  </a:txBody>
                  <a:tcPr marL="86329" marR="86329"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err="1" smtClean="0">
                          <a:solidFill>
                            <a:srgbClr val="E806AD"/>
                          </a:solidFill>
                        </a:rPr>
                        <a:t>أبومالك</a:t>
                      </a:r>
                      <a:r>
                        <a:rPr lang="ar-SA" sz="1800" b="1" dirty="0" smtClean="0">
                          <a:solidFill>
                            <a:srgbClr val="E806AD"/>
                          </a:solidFill>
                        </a:rPr>
                        <a:t> </a:t>
                      </a:r>
                      <a:endParaRPr lang="ar-SA" b="1" dirty="0">
                        <a:solidFill>
                          <a:srgbClr val="E806AD"/>
                        </a:solidFill>
                      </a:endParaRPr>
                    </a:p>
                  </a:txBody>
                  <a:tcPr marL="86329" marR="86329"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err="1" smtClean="0">
                          <a:solidFill>
                            <a:srgbClr val="E806AD"/>
                          </a:solidFill>
                        </a:rPr>
                        <a:t>أبومالك</a:t>
                      </a:r>
                      <a:r>
                        <a:rPr lang="ar-SA" sz="1800" b="1" dirty="0" smtClean="0">
                          <a:solidFill>
                            <a:srgbClr val="E806AD"/>
                          </a:solidFill>
                        </a:rPr>
                        <a:t> </a:t>
                      </a:r>
                      <a:endParaRPr lang="ar-SA" b="1" dirty="0">
                        <a:solidFill>
                          <a:srgbClr val="E806AD"/>
                        </a:solidFill>
                      </a:endParaRPr>
                    </a:p>
                  </a:txBody>
                  <a:tcPr marL="86329" marR="86329"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b="1" dirty="0" smtClean="0">
                          <a:solidFill>
                            <a:srgbClr val="E806AD"/>
                          </a:solidFill>
                        </a:rPr>
                        <a:t>أبو مالك</a:t>
                      </a:r>
                      <a:endParaRPr lang="ar-SA" b="1" dirty="0">
                        <a:solidFill>
                          <a:srgbClr val="E806AD"/>
                        </a:solidFill>
                      </a:endParaRPr>
                    </a:p>
                  </a:txBody>
                  <a:tcPr marL="86329" marR="86329">
                    <a:gradFill flip="none" rotWithShape="1">
                      <a:gsLst>
                        <a:gs pos="0">
                          <a:srgbClr val="FFFF00">
                            <a:shade val="30000"/>
                            <a:satMod val="115000"/>
                          </a:srgbClr>
                        </a:gs>
                        <a:gs pos="50000">
                          <a:srgbClr val="FFFF00">
                            <a:shade val="67500"/>
                            <a:satMod val="115000"/>
                          </a:srgbClr>
                        </a:gs>
                        <a:gs pos="100000">
                          <a:srgbClr val="FFFF00">
                            <a:shade val="100000"/>
                            <a:satMod val="115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  <a:tr h="400397"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>
                          <a:solidFill>
                            <a:srgbClr val="0070C0"/>
                          </a:solidFill>
                        </a:rPr>
                        <a:t>أبو حازم </a:t>
                      </a:r>
                      <a:endParaRPr lang="ar-SA" dirty="0"/>
                    </a:p>
                  </a:txBody>
                  <a:tcPr marL="86329" marR="86329"/>
                </a:tc>
                <a:tc gridSpan="3">
                  <a:txBody>
                    <a:bodyPr/>
                    <a:lstStyle/>
                    <a:p>
                      <a:pPr rtl="1"/>
                      <a:r>
                        <a:rPr lang="ar-SA" sz="1800" b="1" dirty="0" smtClean="0">
                          <a:solidFill>
                            <a:srgbClr val="0070C0"/>
                          </a:solidFill>
                        </a:rPr>
                        <a:t>أبو حازم </a:t>
                      </a:r>
                      <a:endParaRPr lang="ar-SA" dirty="0"/>
                    </a:p>
                  </a:txBody>
                  <a:tcPr marL="86329" marR="86329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sz="1800" b="1" dirty="0" smtClean="0">
                          <a:solidFill>
                            <a:srgbClr val="0070C0"/>
                          </a:solidFill>
                        </a:rPr>
                        <a:t>أبو حازم </a:t>
                      </a:r>
                      <a:endParaRPr lang="ar-SA" b="1" dirty="0"/>
                    </a:p>
                  </a:txBody>
                  <a:tcPr marL="86329" marR="86329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sz="1800" b="1" dirty="0" err="1" smtClean="0">
                          <a:solidFill>
                            <a:srgbClr val="0070C0"/>
                          </a:solidFill>
                        </a:rPr>
                        <a:t>أبوحازم</a:t>
                      </a:r>
                      <a:r>
                        <a:rPr lang="ar-SA" sz="1800" b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endParaRPr lang="ar-SA" b="1" dirty="0"/>
                    </a:p>
                  </a:txBody>
                  <a:tcPr marL="86329" marR="86329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err="1" smtClean="0">
                          <a:solidFill>
                            <a:srgbClr val="0070C0"/>
                          </a:solidFill>
                        </a:rPr>
                        <a:t>أبوحازم</a:t>
                      </a:r>
                      <a:r>
                        <a:rPr lang="ar-SA" sz="1800" b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endParaRPr lang="ar-SA" b="1" dirty="0"/>
                    </a:p>
                  </a:txBody>
                  <a:tcPr marL="86329" marR="86329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err="1" smtClean="0">
                          <a:solidFill>
                            <a:srgbClr val="0070C0"/>
                          </a:solidFill>
                        </a:rPr>
                        <a:t>أبوحازم</a:t>
                      </a:r>
                      <a:r>
                        <a:rPr lang="ar-SA" sz="1800" b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endParaRPr lang="ar-SA" b="1" dirty="0"/>
                    </a:p>
                  </a:txBody>
                  <a:tcPr marL="86329" marR="86329"/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sz="1800" b="1" dirty="0" err="1" smtClean="0">
                          <a:solidFill>
                            <a:srgbClr val="0070C0"/>
                          </a:solidFill>
                        </a:rPr>
                        <a:t>أبوحازم</a:t>
                      </a:r>
                      <a:r>
                        <a:rPr lang="ar-SA" sz="1800" b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endParaRPr lang="ar-SA" b="1" dirty="0"/>
                    </a:p>
                  </a:txBody>
                  <a:tcPr marL="86329" marR="86329"/>
                </a:tc>
                <a:tc hMerge="1">
                  <a:txBody>
                    <a:bodyPr/>
                    <a:lstStyle/>
                    <a:p>
                      <a:pPr rtl="1"/>
                      <a:endParaRPr lang="ar-SA" b="1" dirty="0"/>
                    </a:p>
                  </a:txBody>
                  <a:tcPr marL="102321" marR="102321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err="1" smtClean="0">
                          <a:solidFill>
                            <a:srgbClr val="0070C0"/>
                          </a:solidFill>
                        </a:rPr>
                        <a:t>أبوحازم</a:t>
                      </a:r>
                      <a:r>
                        <a:rPr lang="ar-SA" sz="1800" b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endParaRPr lang="ar-SA" b="1" dirty="0"/>
                    </a:p>
                  </a:txBody>
                  <a:tcPr marL="86329" marR="86329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err="1" smtClean="0">
                          <a:solidFill>
                            <a:srgbClr val="0070C0"/>
                          </a:solidFill>
                        </a:rPr>
                        <a:t>أبوحازم</a:t>
                      </a:r>
                      <a:r>
                        <a:rPr lang="ar-SA" sz="1800" b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endParaRPr lang="ar-SA" b="1" dirty="0"/>
                    </a:p>
                  </a:txBody>
                  <a:tcPr marL="86329" marR="86329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>
                          <a:solidFill>
                            <a:srgbClr val="0070C0"/>
                          </a:solidFill>
                        </a:rPr>
                        <a:t>أبو حازم </a:t>
                      </a:r>
                      <a:endParaRPr lang="ar-SA" b="1" dirty="0"/>
                    </a:p>
                  </a:txBody>
                  <a:tcPr marL="86329" marR="86329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err="1" smtClean="0">
                          <a:solidFill>
                            <a:srgbClr val="0070C0"/>
                          </a:solidFill>
                        </a:rPr>
                        <a:t>أبوحازم</a:t>
                      </a:r>
                      <a:r>
                        <a:rPr lang="ar-SA" sz="1800" b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endParaRPr lang="ar-SA" b="1" dirty="0"/>
                    </a:p>
                  </a:txBody>
                  <a:tcPr marL="86329" marR="86329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أبو حازم</a:t>
                      </a:r>
                      <a:endParaRPr lang="ar-SA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L="86329" marR="86329"/>
                </a:tc>
              </a:tr>
              <a:tr h="456417"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err="1" smtClean="0">
                          <a:solidFill>
                            <a:srgbClr val="0070C0"/>
                          </a:solidFill>
                        </a:rPr>
                        <a:t>أبوهريرة</a:t>
                      </a:r>
                      <a:endParaRPr lang="ar-SA" dirty="0"/>
                    </a:p>
                  </a:txBody>
                  <a:tcPr marL="86329" marR="86329"/>
                </a:tc>
                <a:tc gridSpan="3">
                  <a:txBody>
                    <a:bodyPr/>
                    <a:lstStyle/>
                    <a:p>
                      <a:pPr rtl="1"/>
                      <a:r>
                        <a:rPr lang="ar-SA" sz="1800" b="1" dirty="0" err="1" smtClean="0">
                          <a:solidFill>
                            <a:srgbClr val="0070C0"/>
                          </a:solidFill>
                        </a:rPr>
                        <a:t>أبوهريرة</a:t>
                      </a:r>
                      <a:endParaRPr lang="ar-SA" dirty="0"/>
                    </a:p>
                  </a:txBody>
                  <a:tcPr marL="86329" marR="86329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sz="1800" b="1" dirty="0" smtClean="0">
                          <a:solidFill>
                            <a:srgbClr val="0070C0"/>
                          </a:solidFill>
                        </a:rPr>
                        <a:t>أبو هريرة </a:t>
                      </a:r>
                      <a:endParaRPr lang="ar-SA" b="1" dirty="0"/>
                    </a:p>
                  </a:txBody>
                  <a:tcPr marL="86329" marR="86329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sz="1800" b="1" dirty="0" err="1" smtClean="0">
                          <a:solidFill>
                            <a:srgbClr val="0070C0"/>
                          </a:solidFill>
                        </a:rPr>
                        <a:t>أبوهريرة</a:t>
                      </a:r>
                      <a:endParaRPr lang="ar-SA" b="1" dirty="0"/>
                    </a:p>
                  </a:txBody>
                  <a:tcPr marL="86329" marR="86329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err="1" smtClean="0">
                          <a:solidFill>
                            <a:srgbClr val="0070C0"/>
                          </a:solidFill>
                        </a:rPr>
                        <a:t>أبوهريرة</a:t>
                      </a:r>
                      <a:endParaRPr lang="ar-SA" b="1" dirty="0"/>
                    </a:p>
                  </a:txBody>
                  <a:tcPr marL="86329" marR="86329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err="1" smtClean="0">
                          <a:solidFill>
                            <a:srgbClr val="0070C0"/>
                          </a:solidFill>
                        </a:rPr>
                        <a:t>أبوهرير</a:t>
                      </a:r>
                      <a:endParaRPr lang="ar-SA" b="1" dirty="0"/>
                    </a:p>
                  </a:txBody>
                  <a:tcPr marL="86329" marR="86329"/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sz="1800" b="1" dirty="0" err="1" smtClean="0">
                          <a:solidFill>
                            <a:srgbClr val="0070C0"/>
                          </a:solidFill>
                        </a:rPr>
                        <a:t>أبوهريرة</a:t>
                      </a:r>
                      <a:endParaRPr lang="ar-SA" b="1" dirty="0"/>
                    </a:p>
                  </a:txBody>
                  <a:tcPr marL="86329" marR="86329"/>
                </a:tc>
                <a:tc hMerge="1">
                  <a:txBody>
                    <a:bodyPr/>
                    <a:lstStyle/>
                    <a:p>
                      <a:pPr rtl="1"/>
                      <a:endParaRPr lang="ar-SA" b="1" dirty="0"/>
                    </a:p>
                  </a:txBody>
                  <a:tcPr marL="102321" marR="102321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err="1" smtClean="0">
                          <a:solidFill>
                            <a:srgbClr val="0070C0"/>
                          </a:solidFill>
                        </a:rPr>
                        <a:t>أبوهريرة</a:t>
                      </a:r>
                      <a:endParaRPr lang="ar-SA" b="1" dirty="0"/>
                    </a:p>
                  </a:txBody>
                  <a:tcPr marL="86329" marR="86329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>
                          <a:solidFill>
                            <a:srgbClr val="0070C0"/>
                          </a:solidFill>
                        </a:rPr>
                        <a:t>أبو هريرة </a:t>
                      </a:r>
                      <a:endParaRPr lang="ar-SA" b="1" dirty="0"/>
                    </a:p>
                  </a:txBody>
                  <a:tcPr marL="86329" marR="86329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err="1" smtClean="0">
                          <a:solidFill>
                            <a:srgbClr val="0070C0"/>
                          </a:solidFill>
                        </a:rPr>
                        <a:t>أبوهريرة</a:t>
                      </a:r>
                      <a:endParaRPr lang="ar-SA" b="1" dirty="0"/>
                    </a:p>
                  </a:txBody>
                  <a:tcPr marL="86329" marR="86329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err="1" smtClean="0">
                          <a:solidFill>
                            <a:srgbClr val="0070C0"/>
                          </a:solidFill>
                        </a:rPr>
                        <a:t>أبوهريرة</a:t>
                      </a:r>
                      <a:r>
                        <a:rPr lang="ar-SA" sz="1800" b="1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endParaRPr lang="ar-SA" b="1" dirty="0"/>
                    </a:p>
                  </a:txBody>
                  <a:tcPr marL="86329" marR="86329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b="1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أبوهريرة</a:t>
                      </a:r>
                      <a:endParaRPr lang="ar-SA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L="86329" marR="86329"/>
                </a:tc>
              </a:tr>
              <a:tr h="662393"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ea typeface="Times New Roman" pitchFamily="18" charset="0"/>
                          <a:cs typeface="Traditional Arabic" pitchFamily="2" charset="-78"/>
                          <a:sym typeface="AGA Arabesque"/>
                        </a:rPr>
                        <a:t></a:t>
                      </a:r>
                      <a:r>
                        <a:rPr lang="en-GB" sz="18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ea typeface="Times New Roman" pitchFamily="18" charset="0"/>
                          <a:cs typeface="Traditional Arabic" pitchFamily="2" charset="-78"/>
                          <a:sym typeface="AGA Arabesque"/>
                        </a:rPr>
                        <a:t> </a:t>
                      </a:r>
                      <a:endParaRPr lang="ar-SA" b="1" dirty="0"/>
                    </a:p>
                  </a:txBody>
                  <a:tcPr marL="86329" marR="86329"/>
                </a:tc>
                <a:tc gridSpan="3">
                  <a:txBody>
                    <a:bodyPr/>
                    <a:lstStyle/>
                    <a:p>
                      <a:pPr rtl="1"/>
                      <a:r>
                        <a:rPr lang="ar-SA" sz="18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ea typeface="Times New Roman" pitchFamily="18" charset="0"/>
                          <a:cs typeface="Traditional Arabic" pitchFamily="2" charset="-78"/>
                          <a:sym typeface="AGA Arabesque"/>
                        </a:rPr>
                        <a:t></a:t>
                      </a:r>
                      <a:r>
                        <a:rPr lang="en-GB" sz="18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ea typeface="Times New Roman" pitchFamily="18" charset="0"/>
                          <a:cs typeface="Traditional Arabic" pitchFamily="2" charset="-78"/>
                          <a:sym typeface="AGA Arabesque"/>
                        </a:rPr>
                        <a:t> </a:t>
                      </a:r>
                      <a:endParaRPr lang="ar-SA" b="1" dirty="0"/>
                    </a:p>
                  </a:txBody>
                  <a:tcPr marL="86329" marR="86329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sz="18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ea typeface="Times New Roman" pitchFamily="18" charset="0"/>
                          <a:cs typeface="Traditional Arabic" pitchFamily="2" charset="-78"/>
                          <a:sym typeface="AGA Arabesque"/>
                        </a:rPr>
                        <a:t></a:t>
                      </a:r>
                      <a:r>
                        <a:rPr lang="en-GB" sz="18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ea typeface="Times New Roman" pitchFamily="18" charset="0"/>
                          <a:cs typeface="Traditional Arabic" pitchFamily="2" charset="-78"/>
                          <a:sym typeface="AGA Arabesque"/>
                        </a:rPr>
                        <a:t> </a:t>
                      </a:r>
                      <a:endParaRPr lang="ar-SA" b="1" dirty="0"/>
                    </a:p>
                  </a:txBody>
                  <a:tcPr marL="86329" marR="86329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sz="18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ea typeface="Times New Roman" pitchFamily="18" charset="0"/>
                          <a:cs typeface="Traditional Arabic" pitchFamily="2" charset="-78"/>
                          <a:sym typeface="AGA Arabesque"/>
                        </a:rPr>
                        <a:t></a:t>
                      </a:r>
                      <a:r>
                        <a:rPr lang="en-GB" sz="18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ea typeface="Times New Roman" pitchFamily="18" charset="0"/>
                          <a:cs typeface="Traditional Arabic" pitchFamily="2" charset="-78"/>
                          <a:sym typeface="AGA Arabesque"/>
                        </a:rPr>
                        <a:t> </a:t>
                      </a:r>
                      <a:endParaRPr lang="ar-SA" b="1" dirty="0"/>
                    </a:p>
                  </a:txBody>
                  <a:tcPr marL="86329" marR="86329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ea typeface="Times New Roman" pitchFamily="18" charset="0"/>
                          <a:cs typeface="Traditional Arabic" pitchFamily="2" charset="-78"/>
                          <a:sym typeface="AGA Arabesque"/>
                        </a:rPr>
                        <a:t></a:t>
                      </a:r>
                      <a:r>
                        <a:rPr lang="en-GB" sz="18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ea typeface="Times New Roman" pitchFamily="18" charset="0"/>
                          <a:cs typeface="Traditional Arabic" pitchFamily="2" charset="-78"/>
                          <a:sym typeface="AGA Arabesque"/>
                        </a:rPr>
                        <a:t> </a:t>
                      </a:r>
                      <a:endParaRPr lang="ar-SA" b="1" dirty="0"/>
                    </a:p>
                  </a:txBody>
                  <a:tcPr marL="86329" marR="86329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ea typeface="Times New Roman" pitchFamily="18" charset="0"/>
                          <a:cs typeface="Traditional Arabic" pitchFamily="2" charset="-78"/>
                          <a:sym typeface="AGA Arabesque"/>
                        </a:rPr>
                        <a:t></a:t>
                      </a:r>
                      <a:r>
                        <a:rPr lang="en-GB" sz="18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ea typeface="Times New Roman" pitchFamily="18" charset="0"/>
                          <a:cs typeface="Traditional Arabic" pitchFamily="2" charset="-78"/>
                          <a:sym typeface="AGA Arabesque"/>
                        </a:rPr>
                        <a:t> </a:t>
                      </a:r>
                      <a:endParaRPr lang="ar-SA" b="1" dirty="0"/>
                    </a:p>
                  </a:txBody>
                  <a:tcPr marL="86329" marR="86329"/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sz="18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ea typeface="Times New Roman" pitchFamily="18" charset="0"/>
                          <a:cs typeface="Traditional Arabic" pitchFamily="2" charset="-78"/>
                          <a:sym typeface="AGA Arabesque"/>
                        </a:rPr>
                        <a:t></a:t>
                      </a:r>
                      <a:r>
                        <a:rPr lang="en-GB" sz="18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ea typeface="Times New Roman" pitchFamily="18" charset="0"/>
                          <a:cs typeface="Traditional Arabic" pitchFamily="2" charset="-78"/>
                          <a:sym typeface="AGA Arabesque"/>
                        </a:rPr>
                        <a:t> </a:t>
                      </a:r>
                      <a:endParaRPr lang="ar-SA" b="1" dirty="0"/>
                    </a:p>
                  </a:txBody>
                  <a:tcPr marL="86329" marR="86329"/>
                </a:tc>
                <a:tc hMerge="1">
                  <a:txBody>
                    <a:bodyPr/>
                    <a:lstStyle/>
                    <a:p>
                      <a:pPr rtl="1"/>
                      <a:endParaRPr lang="ar-SA" b="1" dirty="0"/>
                    </a:p>
                  </a:txBody>
                  <a:tcPr marL="102321" marR="102321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ea typeface="Times New Roman" pitchFamily="18" charset="0"/>
                          <a:cs typeface="Traditional Arabic" pitchFamily="2" charset="-78"/>
                          <a:sym typeface="AGA Arabesque"/>
                        </a:rPr>
                        <a:t></a:t>
                      </a:r>
                      <a:r>
                        <a:rPr lang="en-GB" sz="18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ea typeface="Times New Roman" pitchFamily="18" charset="0"/>
                          <a:cs typeface="Traditional Arabic" pitchFamily="2" charset="-78"/>
                          <a:sym typeface="AGA Arabesque"/>
                        </a:rPr>
                        <a:t> </a:t>
                      </a:r>
                      <a:endParaRPr lang="ar-SA" b="1" dirty="0"/>
                    </a:p>
                  </a:txBody>
                  <a:tcPr marL="86329" marR="86329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ea typeface="Times New Roman" pitchFamily="18" charset="0"/>
                          <a:cs typeface="Traditional Arabic" pitchFamily="2" charset="-78"/>
                          <a:sym typeface="AGA Arabesque"/>
                        </a:rPr>
                        <a:t></a:t>
                      </a:r>
                      <a:r>
                        <a:rPr lang="en-GB" sz="18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ea typeface="Times New Roman" pitchFamily="18" charset="0"/>
                          <a:cs typeface="Traditional Arabic" pitchFamily="2" charset="-78"/>
                          <a:sym typeface="AGA Arabesque"/>
                        </a:rPr>
                        <a:t> </a:t>
                      </a:r>
                      <a:endParaRPr lang="ar-SA" b="1" dirty="0"/>
                    </a:p>
                  </a:txBody>
                  <a:tcPr marL="86329" marR="86329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ea typeface="Times New Roman" pitchFamily="18" charset="0"/>
                          <a:cs typeface="Traditional Arabic" pitchFamily="2" charset="-78"/>
                          <a:sym typeface="AGA Arabesque"/>
                        </a:rPr>
                        <a:t></a:t>
                      </a:r>
                      <a:r>
                        <a:rPr lang="en-GB" sz="18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ea typeface="Times New Roman" pitchFamily="18" charset="0"/>
                          <a:cs typeface="Traditional Arabic" pitchFamily="2" charset="-78"/>
                          <a:sym typeface="AGA Arabesque"/>
                        </a:rPr>
                        <a:t> </a:t>
                      </a:r>
                      <a:endParaRPr lang="ar-SA" b="1" dirty="0"/>
                    </a:p>
                  </a:txBody>
                  <a:tcPr marL="86329" marR="86329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ea typeface="Times New Roman" pitchFamily="18" charset="0"/>
                          <a:cs typeface="Traditional Arabic" pitchFamily="2" charset="-78"/>
                          <a:sym typeface="AGA Arabesque"/>
                        </a:rPr>
                        <a:t></a:t>
                      </a:r>
                      <a:r>
                        <a:rPr lang="en-GB" sz="18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ea typeface="Times New Roman" pitchFamily="18" charset="0"/>
                          <a:cs typeface="Traditional Arabic" pitchFamily="2" charset="-78"/>
                          <a:sym typeface="AGA Arabesque"/>
                        </a:rPr>
                        <a:t> </a:t>
                      </a:r>
                      <a:endParaRPr lang="ar-SA" b="1" dirty="0"/>
                    </a:p>
                  </a:txBody>
                  <a:tcPr marL="86329" marR="86329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8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ea typeface="Times New Roman" pitchFamily="18" charset="0"/>
                          <a:cs typeface="Traditional Arabic" pitchFamily="2" charset="-78"/>
                          <a:sym typeface="AGA Arabesque"/>
                        </a:rPr>
                        <a:t></a:t>
                      </a:r>
                      <a:r>
                        <a:rPr lang="en-GB" sz="1800" b="1" dirty="0" smtClean="0">
                          <a:solidFill>
                            <a:srgbClr val="006600"/>
                          </a:solidFill>
                          <a:latin typeface="Times New Roman" pitchFamily="18" charset="0"/>
                          <a:ea typeface="Times New Roman" pitchFamily="18" charset="0"/>
                          <a:cs typeface="Traditional Arabic" pitchFamily="2" charset="-78"/>
                          <a:sym typeface="AGA Arabesque"/>
                        </a:rPr>
                        <a:t> </a:t>
                      </a:r>
                      <a:endParaRPr lang="ar-SA" b="1" dirty="0"/>
                    </a:p>
                  </a:txBody>
                  <a:tcPr marL="86329" marR="8632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2075776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dirty="0" smtClean="0">
                <a:solidFill>
                  <a:srgbClr val="CC3399"/>
                </a:solidFill>
              </a:rPr>
              <a:t>تخريج الحديث :</a:t>
            </a: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2" y="857233"/>
            <a:ext cx="8229599" cy="578647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ar-SA" sz="6000" b="1" dirty="0" smtClean="0">
                <a:solidFill>
                  <a:srgbClr val="0070C0"/>
                </a:solidFill>
              </a:rPr>
              <a:t>أخرجه مسلم 1/219(250) .</a:t>
            </a:r>
            <a:endParaRPr lang="en-US" sz="60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ar-SA" sz="6000" b="1" dirty="0" smtClean="0">
                <a:solidFill>
                  <a:srgbClr val="0070C0"/>
                </a:solidFill>
              </a:rPr>
              <a:t>وأبو نعيم في المستخرج 1/310(584) ، </a:t>
            </a:r>
            <a:r>
              <a:rPr lang="ar-SA" sz="6000" b="1" dirty="0" err="1" smtClean="0">
                <a:solidFill>
                  <a:srgbClr val="0070C0"/>
                </a:solidFill>
              </a:rPr>
              <a:t>والبغوي</a:t>
            </a:r>
            <a:r>
              <a:rPr lang="ar-SA" sz="6000" b="1" dirty="0" smtClean="0">
                <a:solidFill>
                  <a:srgbClr val="0070C0"/>
                </a:solidFill>
              </a:rPr>
              <a:t> في شرح السنة 1/426، وابن عساكر في معجم شيوخه 1/164(183) وفي 2/895(1129) ، </a:t>
            </a:r>
            <a:r>
              <a:rPr lang="ar-SA" sz="6000" b="1" dirty="0" err="1" smtClean="0">
                <a:solidFill>
                  <a:srgbClr val="0070C0"/>
                </a:solidFill>
              </a:rPr>
              <a:t>والسبكي</a:t>
            </a:r>
            <a:r>
              <a:rPr lang="ar-SA" sz="6000" b="1" dirty="0" smtClean="0">
                <a:solidFill>
                  <a:srgbClr val="0070C0"/>
                </a:solidFill>
              </a:rPr>
              <a:t> في معجم الشيوخ (78) من طريق أبي العباس السراج .</a:t>
            </a:r>
            <a:endParaRPr lang="en-US" sz="60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ar-SA" sz="6000" b="1" dirty="0" err="1" smtClean="0">
                <a:solidFill>
                  <a:srgbClr val="0070C0"/>
                </a:solidFill>
              </a:rPr>
              <a:t>والبيهقي</a:t>
            </a:r>
            <a:r>
              <a:rPr lang="ar-SA" sz="6000" b="1" dirty="0" smtClean="0">
                <a:solidFill>
                  <a:srgbClr val="0070C0"/>
                </a:solidFill>
              </a:rPr>
              <a:t> في الكبرى 1/56، من طريق أحمد بن </a:t>
            </a:r>
            <a:r>
              <a:rPr lang="ar-SA" sz="6000" b="1" dirty="0" err="1" smtClean="0">
                <a:solidFill>
                  <a:srgbClr val="0070C0"/>
                </a:solidFill>
              </a:rPr>
              <a:t>سلمة</a:t>
            </a:r>
            <a:r>
              <a:rPr lang="ar-SA" sz="6000" b="1" dirty="0" smtClean="0">
                <a:solidFill>
                  <a:srgbClr val="0070C0"/>
                </a:solidFill>
              </a:rPr>
              <a:t> .</a:t>
            </a:r>
            <a:endParaRPr lang="en-US" sz="60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ar-SA" sz="6000" b="1" dirty="0" smtClean="0">
                <a:solidFill>
                  <a:srgbClr val="0070C0"/>
                </a:solidFill>
              </a:rPr>
              <a:t>ثلاثتهم ( </a:t>
            </a:r>
            <a:r>
              <a:rPr lang="ar-SA" sz="6000" b="1" dirty="0" smtClean="0">
                <a:solidFill>
                  <a:srgbClr val="00B050"/>
                </a:solidFill>
              </a:rPr>
              <a:t>مسلم ، السراج ، أحمد </a:t>
            </a:r>
            <a:r>
              <a:rPr lang="ar-SA" sz="6000" b="1" dirty="0" smtClean="0">
                <a:solidFill>
                  <a:srgbClr val="0070C0"/>
                </a:solidFill>
              </a:rPr>
              <a:t>) </a:t>
            </a:r>
            <a:r>
              <a:rPr lang="ar-SA" sz="6000" b="1" dirty="0" smtClean="0">
                <a:solidFill>
                  <a:srgbClr val="9217B9"/>
                </a:solidFill>
              </a:rPr>
              <a:t>عن </a:t>
            </a:r>
            <a:r>
              <a:rPr lang="ar-SA" sz="6000" b="1" dirty="0" err="1" smtClean="0">
                <a:solidFill>
                  <a:srgbClr val="9217B9"/>
                </a:solidFill>
              </a:rPr>
              <a:t>قتيبة</a:t>
            </a:r>
            <a:r>
              <a:rPr lang="ar-SA" sz="6000" b="1" dirty="0" smtClean="0">
                <a:solidFill>
                  <a:srgbClr val="9217B9"/>
                </a:solidFill>
              </a:rPr>
              <a:t> بن سعيد .</a:t>
            </a:r>
          </a:p>
          <a:p>
            <a:endParaRPr lang="en-US" sz="60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ar-SA" sz="6000" b="1" dirty="0" smtClean="0">
                <a:solidFill>
                  <a:srgbClr val="CC3399"/>
                </a:solidFill>
              </a:rPr>
              <a:t>وتوبع </a:t>
            </a:r>
            <a:r>
              <a:rPr lang="ar-SA" sz="6000" b="1" dirty="0" err="1" smtClean="0">
                <a:solidFill>
                  <a:srgbClr val="CC3399"/>
                </a:solidFill>
              </a:rPr>
              <a:t>قتيبة</a:t>
            </a:r>
            <a:r>
              <a:rPr lang="ar-SA" sz="6000" b="1" dirty="0" smtClean="0">
                <a:solidFill>
                  <a:srgbClr val="CC3399"/>
                </a:solidFill>
              </a:rPr>
              <a:t> : </a:t>
            </a:r>
            <a:endParaRPr lang="en-US" sz="6000" b="1" dirty="0" smtClean="0">
              <a:solidFill>
                <a:srgbClr val="CC3399"/>
              </a:solidFill>
            </a:endParaRPr>
          </a:p>
          <a:p>
            <a:pPr>
              <a:buNone/>
            </a:pPr>
            <a:r>
              <a:rPr lang="ar-SA" sz="6000" b="1" dirty="0" smtClean="0">
                <a:solidFill>
                  <a:srgbClr val="0070C0"/>
                </a:solidFill>
              </a:rPr>
              <a:t>فأخرجه أحمد 2/371، وأبو </a:t>
            </a:r>
            <a:r>
              <a:rPr lang="ar-SA" sz="6000" b="1" dirty="0" err="1" smtClean="0">
                <a:solidFill>
                  <a:srgbClr val="0070C0"/>
                </a:solidFill>
              </a:rPr>
              <a:t>عوانة</a:t>
            </a:r>
            <a:r>
              <a:rPr lang="ar-SA" sz="6000" b="1" dirty="0" smtClean="0">
                <a:solidFill>
                  <a:srgbClr val="0070C0"/>
                </a:solidFill>
              </a:rPr>
              <a:t> 1/244 ، من طريق حسين بن محمد </a:t>
            </a:r>
            <a:r>
              <a:rPr lang="ar-SA" sz="6000" b="1" dirty="0" err="1" smtClean="0">
                <a:solidFill>
                  <a:srgbClr val="0070C0"/>
                </a:solidFill>
              </a:rPr>
              <a:t>المروزي</a:t>
            </a:r>
            <a:r>
              <a:rPr lang="ar-SA" sz="6000" b="1" dirty="0" smtClean="0">
                <a:solidFill>
                  <a:srgbClr val="0070C0"/>
                </a:solidFill>
              </a:rPr>
              <a:t> .</a:t>
            </a:r>
            <a:endParaRPr lang="en-US" sz="60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ar-SA" sz="6000" b="1" dirty="0" smtClean="0">
                <a:solidFill>
                  <a:srgbClr val="0070C0"/>
                </a:solidFill>
              </a:rPr>
              <a:t>وأبو نعيم في المستخرج 1/310( 584) من طريق داود بن رشيد .</a:t>
            </a:r>
          </a:p>
          <a:p>
            <a:pPr>
              <a:buNone/>
            </a:pPr>
            <a:r>
              <a:rPr lang="ar-SA" sz="6000" b="1" dirty="0" smtClean="0">
                <a:solidFill>
                  <a:srgbClr val="0070C0"/>
                </a:solidFill>
              </a:rPr>
              <a:t>والخطيب البغدادي في تاريخ </a:t>
            </a:r>
            <a:r>
              <a:rPr lang="ar-SA" sz="6000" b="1" dirty="0" err="1" smtClean="0">
                <a:solidFill>
                  <a:srgbClr val="0070C0"/>
                </a:solidFill>
              </a:rPr>
              <a:t>بغدا</a:t>
            </a:r>
            <a:r>
              <a:rPr lang="ar-SA" sz="6000" b="1" dirty="0" smtClean="0">
                <a:solidFill>
                  <a:srgbClr val="0070C0"/>
                </a:solidFill>
              </a:rPr>
              <a:t> من طريق زكريا بن يحيى (</a:t>
            </a:r>
            <a:r>
              <a:rPr lang="ar-SA" sz="6000" b="1" dirty="0" err="1" smtClean="0">
                <a:solidFill>
                  <a:srgbClr val="0070C0"/>
                </a:solidFill>
              </a:rPr>
              <a:t>زحمويه</a:t>
            </a:r>
            <a:r>
              <a:rPr lang="ar-SA" sz="6000" b="1" dirty="0" smtClean="0">
                <a:solidFill>
                  <a:srgbClr val="0070C0"/>
                </a:solidFill>
              </a:rPr>
              <a:t>) .</a:t>
            </a:r>
            <a:endParaRPr lang="en-US" sz="60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ar-SA" sz="6000" b="1" dirty="0" smtClean="0">
                <a:solidFill>
                  <a:srgbClr val="0070C0"/>
                </a:solidFill>
              </a:rPr>
              <a:t>( </a:t>
            </a:r>
            <a:r>
              <a:rPr lang="ar-SA" sz="6000" b="1" dirty="0" err="1" smtClean="0">
                <a:solidFill>
                  <a:srgbClr val="00B050"/>
                </a:solidFill>
              </a:rPr>
              <a:t>قتيبة</a:t>
            </a:r>
            <a:r>
              <a:rPr lang="ar-SA" sz="6000" b="1" dirty="0" smtClean="0">
                <a:solidFill>
                  <a:srgbClr val="00B050"/>
                </a:solidFill>
              </a:rPr>
              <a:t> ، حسين ، داود ، زكريا</a:t>
            </a:r>
            <a:r>
              <a:rPr lang="ar-SA" sz="6000" b="1" dirty="0" smtClean="0">
                <a:solidFill>
                  <a:srgbClr val="0070C0"/>
                </a:solidFill>
              </a:rPr>
              <a:t>) </a:t>
            </a:r>
            <a:r>
              <a:rPr lang="ar-SA" sz="6000" b="1" dirty="0" smtClean="0">
                <a:solidFill>
                  <a:srgbClr val="9217B9"/>
                </a:solidFill>
              </a:rPr>
              <a:t>عن خلف بن خليفة .</a:t>
            </a:r>
          </a:p>
          <a:p>
            <a:endParaRPr lang="en-US" sz="60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ar-SA" sz="6000" b="1" dirty="0" smtClean="0">
                <a:solidFill>
                  <a:srgbClr val="CC3399"/>
                </a:solidFill>
              </a:rPr>
              <a:t>وتوبع خلف بن خليفة :</a:t>
            </a:r>
            <a:endParaRPr lang="en-US" sz="6000" b="1" dirty="0" smtClean="0">
              <a:solidFill>
                <a:srgbClr val="CC3399"/>
              </a:solidFill>
            </a:endParaRPr>
          </a:p>
          <a:p>
            <a:pPr>
              <a:buNone/>
            </a:pPr>
            <a:r>
              <a:rPr lang="ar-SA" sz="6000" b="1" dirty="0" err="1" smtClean="0">
                <a:solidFill>
                  <a:srgbClr val="0070C0"/>
                </a:solidFill>
              </a:rPr>
              <a:t>فأ</a:t>
            </a:r>
            <a:r>
              <a:rPr lang="ar-SA" sz="6000" b="1" dirty="0" smtClean="0">
                <a:solidFill>
                  <a:srgbClr val="0070C0"/>
                </a:solidFill>
              </a:rPr>
              <a:t> خرجه ابن </a:t>
            </a:r>
            <a:r>
              <a:rPr lang="ar-SA" sz="6000" b="1" dirty="0" err="1" smtClean="0">
                <a:solidFill>
                  <a:srgbClr val="0070C0"/>
                </a:solidFill>
              </a:rPr>
              <a:t>خزيمة</a:t>
            </a:r>
            <a:r>
              <a:rPr lang="ar-SA" sz="6000" b="1" dirty="0" smtClean="0">
                <a:solidFill>
                  <a:srgbClr val="0070C0"/>
                </a:solidFill>
              </a:rPr>
              <a:t> 1/77 ، وأبو </a:t>
            </a:r>
            <a:r>
              <a:rPr lang="ar-SA" sz="6000" b="1" dirty="0" err="1" smtClean="0">
                <a:solidFill>
                  <a:srgbClr val="0070C0"/>
                </a:solidFill>
              </a:rPr>
              <a:t>عوانة</a:t>
            </a:r>
            <a:r>
              <a:rPr lang="ar-SA" sz="6000" b="1" dirty="0" smtClean="0">
                <a:solidFill>
                  <a:srgbClr val="0070C0"/>
                </a:solidFill>
              </a:rPr>
              <a:t> 1/244 ، ، من طريق </a:t>
            </a:r>
            <a:r>
              <a:rPr lang="ar-SA" sz="6000" b="1" dirty="0" err="1" smtClean="0">
                <a:solidFill>
                  <a:srgbClr val="0070C0"/>
                </a:solidFill>
              </a:rPr>
              <a:t>عبدالله</a:t>
            </a:r>
            <a:r>
              <a:rPr lang="ar-SA" sz="6000" b="1" dirty="0" smtClean="0">
                <a:solidFill>
                  <a:srgbClr val="0070C0"/>
                </a:solidFill>
              </a:rPr>
              <a:t> بن إدريس .</a:t>
            </a:r>
            <a:endParaRPr lang="en-US" sz="60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ar-SA" sz="6000" b="1" dirty="0" smtClean="0">
                <a:solidFill>
                  <a:srgbClr val="0070C0"/>
                </a:solidFill>
              </a:rPr>
              <a:t>وأبو يعلى 11/66(6202) </a:t>
            </a:r>
            <a:r>
              <a:rPr lang="ar-SA" sz="6000" b="1" dirty="0" err="1" smtClean="0">
                <a:solidFill>
                  <a:srgbClr val="0070C0"/>
                </a:solidFill>
              </a:rPr>
              <a:t>ـ</a:t>
            </a:r>
            <a:r>
              <a:rPr lang="ar-SA" sz="6000" b="1" dirty="0" smtClean="0">
                <a:solidFill>
                  <a:srgbClr val="0070C0"/>
                </a:solidFill>
              </a:rPr>
              <a:t> وعنه ابن حبان 3/ 320(1045) </a:t>
            </a:r>
            <a:r>
              <a:rPr lang="ar-SA" sz="6000" b="1" dirty="0" err="1" smtClean="0">
                <a:solidFill>
                  <a:srgbClr val="0070C0"/>
                </a:solidFill>
              </a:rPr>
              <a:t>ـ</a:t>
            </a:r>
            <a:r>
              <a:rPr lang="ar-SA" sz="6000" b="1" dirty="0" smtClean="0">
                <a:solidFill>
                  <a:srgbClr val="0070C0"/>
                </a:solidFill>
              </a:rPr>
              <a:t> ، من طريق علي بن </a:t>
            </a:r>
            <a:r>
              <a:rPr lang="ar-SA" sz="6000" b="1" dirty="0" err="1" smtClean="0">
                <a:solidFill>
                  <a:srgbClr val="0070C0"/>
                </a:solidFill>
              </a:rPr>
              <a:t>مسهر</a:t>
            </a:r>
            <a:r>
              <a:rPr lang="ar-SA" sz="6000" b="1" dirty="0" smtClean="0">
                <a:solidFill>
                  <a:srgbClr val="0070C0"/>
                </a:solidFill>
              </a:rPr>
              <a:t> . </a:t>
            </a:r>
            <a:endParaRPr lang="en-US" sz="60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ar-SA" sz="6000" b="1" dirty="0" smtClean="0">
                <a:solidFill>
                  <a:srgbClr val="0070C0"/>
                </a:solidFill>
              </a:rPr>
              <a:t>كلهم (</a:t>
            </a:r>
            <a:r>
              <a:rPr lang="ar-SA" sz="6000" b="1" dirty="0" smtClean="0">
                <a:solidFill>
                  <a:srgbClr val="00B050"/>
                </a:solidFill>
              </a:rPr>
              <a:t>خلف ، </a:t>
            </a:r>
            <a:r>
              <a:rPr lang="ar-SA" sz="6000" b="1" dirty="0" err="1" smtClean="0">
                <a:solidFill>
                  <a:srgbClr val="00B050"/>
                </a:solidFill>
              </a:rPr>
              <a:t>عبدالله</a:t>
            </a:r>
            <a:r>
              <a:rPr lang="ar-SA" sz="6000" b="1" dirty="0" smtClean="0">
                <a:solidFill>
                  <a:srgbClr val="00B050"/>
                </a:solidFill>
              </a:rPr>
              <a:t> ، علي </a:t>
            </a:r>
            <a:r>
              <a:rPr lang="ar-SA" sz="6000" b="1" dirty="0" smtClean="0">
                <a:solidFill>
                  <a:srgbClr val="0070C0"/>
                </a:solidFill>
              </a:rPr>
              <a:t>) </a:t>
            </a:r>
            <a:r>
              <a:rPr lang="ar-SA" sz="6000" b="1" dirty="0" smtClean="0">
                <a:solidFill>
                  <a:srgbClr val="9217B9"/>
                </a:solidFill>
              </a:rPr>
              <a:t>عن أبي مالك </a:t>
            </a:r>
            <a:r>
              <a:rPr lang="ar-SA" sz="6000" b="1" dirty="0" err="1" smtClean="0">
                <a:solidFill>
                  <a:srgbClr val="9217B9"/>
                </a:solidFill>
              </a:rPr>
              <a:t>الأشجعي</a:t>
            </a:r>
            <a:r>
              <a:rPr lang="ar-SA" sz="6000" b="1" dirty="0" smtClean="0">
                <a:solidFill>
                  <a:srgbClr val="9217B9"/>
                </a:solidFill>
              </a:rPr>
              <a:t> (سعد بن طارق )  </a:t>
            </a:r>
            <a:r>
              <a:rPr lang="ar-SA" sz="6000" b="1" dirty="0" err="1" smtClean="0">
                <a:solidFill>
                  <a:srgbClr val="0070C0"/>
                </a:solidFill>
              </a:rPr>
              <a:t>به</a:t>
            </a:r>
            <a:r>
              <a:rPr lang="ar-SA" sz="6000" b="1" dirty="0" smtClean="0">
                <a:solidFill>
                  <a:srgbClr val="0070C0"/>
                </a:solidFill>
              </a:rPr>
              <a:t> نحوه .</a:t>
            </a:r>
          </a:p>
          <a:p>
            <a:endParaRPr lang="en-US" sz="60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ar-SA" sz="6000" b="1" dirty="0" smtClean="0">
                <a:solidFill>
                  <a:srgbClr val="0070C0"/>
                </a:solidFill>
              </a:rPr>
              <a:t>وله طرق أخرى عن أبي هريرة ، </a:t>
            </a:r>
            <a:r>
              <a:rPr lang="ar-SA" sz="6000" b="1" dirty="0" err="1" smtClean="0">
                <a:solidFill>
                  <a:srgbClr val="0070C0"/>
                </a:solidFill>
              </a:rPr>
              <a:t>انظرها</a:t>
            </a:r>
            <a:r>
              <a:rPr lang="ar-SA" sz="6000" b="1" dirty="0" smtClean="0">
                <a:solidFill>
                  <a:srgbClr val="0070C0"/>
                </a:solidFill>
              </a:rPr>
              <a:t> مع تخريجها في السلسلة الصحيحة للألباني 2/506(252) .</a:t>
            </a:r>
            <a:endParaRPr lang="en-US" sz="6000" b="1" dirty="0" smtClean="0">
              <a:solidFill>
                <a:srgbClr val="0070C0"/>
              </a:solidFill>
            </a:endParaRPr>
          </a:p>
          <a:p>
            <a:r>
              <a:rPr lang="en-US" sz="6000" b="1" dirty="0" smtClean="0">
                <a:solidFill>
                  <a:srgbClr val="0070C0"/>
                </a:solidFill>
              </a:rPr>
              <a:t> 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60540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274323"/>
              </p:ext>
            </p:extLst>
          </p:nvPr>
        </p:nvGraphicFramePr>
        <p:xfrm>
          <a:off x="-23814" y="0"/>
          <a:ext cx="9167814" cy="6529388"/>
        </p:xfrm>
        <a:graphic>
          <a:graphicData uri="http://schemas.openxmlformats.org/drawingml/2006/table">
            <a:tbl>
              <a:tblPr rtl="1"/>
              <a:tblGrid>
                <a:gridCol w="852578"/>
                <a:gridCol w="662033"/>
                <a:gridCol w="852547"/>
                <a:gridCol w="738239"/>
                <a:gridCol w="695373"/>
                <a:gridCol w="776342"/>
                <a:gridCol w="971619"/>
                <a:gridCol w="981143"/>
                <a:gridCol w="776342"/>
                <a:gridCol w="895413"/>
                <a:gridCol w="966185"/>
              </a:tblGrid>
              <a:tr h="591660">
                <a:tc gridSpan="11">
                  <a:txBody>
                    <a:bodyPr/>
                    <a:lstStyle/>
                    <a:p>
                      <a:pPr marL="0" lvl="0" indent="0" algn="ctr" rtl="1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kumimoji="0" lang="ar-S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abic Transparent" pitchFamily="2" charset="-78"/>
                        </a:rPr>
                        <a:t>نهى رسول الله </a:t>
                      </a: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abic Transparent" pitchFamily="2" charset="-78"/>
                          <a:sym typeface="AGA Arabesque"/>
                        </a:rPr>
                        <a:t> </a:t>
                      </a:r>
                      <a:r>
                        <a:rPr kumimoji="0" lang="ar-S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abic Transparent" pitchFamily="2" charset="-78"/>
                          <a:sym typeface="AGA Arabesque"/>
                        </a:rPr>
                        <a:t></a:t>
                      </a: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abic Transparent" pitchFamily="2" charset="-78"/>
                          <a:sym typeface="AGA Arabesque"/>
                        </a:rPr>
                        <a:t> </a:t>
                      </a:r>
                      <a:r>
                        <a:rPr kumimoji="0" lang="ar-S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abic Transparent" pitchFamily="2" charset="-78"/>
                        </a:rPr>
                        <a:t>يوم خيبر عن لحوم الحمر الأهلية  ورخص في الخيل </a:t>
                      </a:r>
                      <a:endParaRPr lang="en-GB" sz="2400" dirty="0">
                        <a:latin typeface="Times New Roman"/>
                        <a:ea typeface="Times New Roman"/>
                      </a:endParaRPr>
                    </a:p>
                  </a:txBody>
                  <a:tcPr marL="46810" marR="46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endParaRPr lang="ar-SA" sz="2400" dirty="0" smtClean="0">
                        <a:latin typeface="Lotus Linotype"/>
                        <a:ea typeface="Times New Roman"/>
                        <a:cs typeface="Arabic Transparent"/>
                      </a:endParaRPr>
                    </a:p>
                  </a:txBody>
                  <a:tcPr marL="46806" marR="46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endParaRPr lang="ar-SA" sz="2400" dirty="0" smtClean="0">
                        <a:latin typeface="Lotus Linotype"/>
                        <a:ea typeface="Times New Roman"/>
                        <a:cs typeface="Arabic Transparent"/>
                      </a:endParaRPr>
                    </a:p>
                  </a:txBody>
                  <a:tcPr marL="46806" marR="46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endParaRPr lang="ar-SA" sz="2400" dirty="0" smtClean="0">
                        <a:latin typeface="Lotus Linotype"/>
                        <a:ea typeface="Times New Roman"/>
                        <a:cs typeface="Arabic Transparent"/>
                      </a:endParaRPr>
                    </a:p>
                  </a:txBody>
                  <a:tcPr marL="46806" marR="46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endParaRPr lang="en-GB" sz="2400" dirty="0">
                        <a:latin typeface="Times New Roman"/>
                        <a:ea typeface="Times New Roman"/>
                      </a:endParaRPr>
                    </a:p>
                  </a:txBody>
                  <a:tcPr marL="46806" marR="46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endParaRPr lang="en-GB" sz="2400" dirty="0">
                        <a:latin typeface="Times New Roman"/>
                        <a:ea typeface="Times New Roman"/>
                      </a:endParaRPr>
                    </a:p>
                  </a:txBody>
                  <a:tcPr marL="46806" marR="46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endParaRPr lang="en-GB" sz="2400" dirty="0">
                        <a:latin typeface="Times New Roman"/>
                        <a:ea typeface="Times New Roman"/>
                      </a:endParaRPr>
                    </a:p>
                  </a:txBody>
                  <a:tcPr marL="46806" marR="46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3953"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r>
                        <a:rPr lang="ar-SA" sz="2400" b="1" dirty="0" smtClean="0">
                          <a:solidFill>
                            <a:srgbClr val="CC0099"/>
                          </a:solidFill>
                          <a:latin typeface="Lotus Linotype"/>
                          <a:ea typeface="Times New Roman"/>
                          <a:cs typeface="Arabic Transparent"/>
                        </a:rPr>
                        <a:t>البخاري</a:t>
                      </a:r>
                      <a:endParaRPr lang="en-GB" sz="2400" b="1" dirty="0">
                        <a:solidFill>
                          <a:srgbClr val="CC0099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810" marR="46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EE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endParaRPr lang="en-GB" sz="2400" dirty="0">
                        <a:latin typeface="Times New Roman"/>
                        <a:ea typeface="Times New Roman"/>
                      </a:endParaRPr>
                    </a:p>
                  </a:txBody>
                  <a:tcPr marL="46806" marR="46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r>
                        <a:rPr lang="ar-SA" sz="2400" b="1" dirty="0" smtClean="0">
                          <a:solidFill>
                            <a:srgbClr val="CC0099"/>
                          </a:solidFill>
                          <a:latin typeface="Lotus Linotype"/>
                          <a:ea typeface="Times New Roman"/>
                          <a:cs typeface="Arabic Transparent"/>
                        </a:rPr>
                        <a:t>مسلم</a:t>
                      </a:r>
                    </a:p>
                  </a:txBody>
                  <a:tcPr marL="46810" marR="46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EE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endParaRPr lang="en-GB" sz="2400" dirty="0">
                        <a:latin typeface="Times New Roman"/>
                        <a:ea typeface="Times New Roman"/>
                      </a:endParaRPr>
                    </a:p>
                  </a:txBody>
                  <a:tcPr marL="46806" marR="46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endParaRPr lang="en-GB" sz="2400" dirty="0">
                        <a:latin typeface="Times New Roman"/>
                        <a:ea typeface="Times New Roman"/>
                      </a:endParaRPr>
                    </a:p>
                  </a:txBody>
                  <a:tcPr marL="46806" marR="46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r>
                        <a:rPr lang="ar-SA" sz="2400" b="1" dirty="0" smtClean="0">
                          <a:solidFill>
                            <a:srgbClr val="CC0099"/>
                          </a:solidFill>
                          <a:latin typeface="Lotus Linotype"/>
                          <a:ea typeface="Times New Roman"/>
                          <a:cs typeface="Arabic Transparent"/>
                        </a:rPr>
                        <a:t>أبو داود</a:t>
                      </a:r>
                    </a:p>
                  </a:txBody>
                  <a:tcPr marL="46810" marR="46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EE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endParaRPr lang="ar-SA" sz="2400" dirty="0" smtClean="0">
                        <a:latin typeface="Lotus Linotype"/>
                        <a:ea typeface="Times New Roman"/>
                        <a:cs typeface="Arabic Transparent"/>
                      </a:endParaRPr>
                    </a:p>
                  </a:txBody>
                  <a:tcPr marL="46806" marR="46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r>
                        <a:rPr lang="ar-SA" sz="2400" b="1" dirty="0" smtClean="0">
                          <a:solidFill>
                            <a:srgbClr val="CC0099"/>
                          </a:solidFill>
                          <a:latin typeface="Lotus Linotype"/>
                          <a:ea typeface="Times New Roman"/>
                          <a:cs typeface="Arabic Transparent"/>
                        </a:rPr>
                        <a:t>النسائي</a:t>
                      </a:r>
                    </a:p>
                  </a:txBody>
                  <a:tcPr marL="46810" marR="46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E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r>
                        <a:rPr lang="ar-SA" sz="2400" b="1" dirty="0">
                          <a:solidFill>
                            <a:srgbClr val="CC0099"/>
                          </a:solidFill>
                          <a:latin typeface="Lotus Linotype"/>
                          <a:ea typeface="Times New Roman"/>
                          <a:cs typeface="Arabic Transparent"/>
                        </a:rPr>
                        <a:t>أحمد</a:t>
                      </a:r>
                      <a:endParaRPr lang="en-GB" sz="2400" b="1" dirty="0">
                        <a:solidFill>
                          <a:srgbClr val="CC0099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810" marR="46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E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r>
                        <a:rPr lang="ar-SA" sz="2400" b="1" dirty="0">
                          <a:solidFill>
                            <a:srgbClr val="CC0099"/>
                          </a:solidFill>
                          <a:latin typeface="Lotus Linotype"/>
                          <a:ea typeface="Times New Roman"/>
                          <a:cs typeface="Arabic Transparent"/>
                        </a:rPr>
                        <a:t>الدارمي</a:t>
                      </a:r>
                      <a:endParaRPr lang="en-GB" sz="2400" b="1" dirty="0">
                        <a:solidFill>
                          <a:srgbClr val="CC0099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810" marR="46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E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r>
                        <a:rPr lang="ar-SA" sz="2400" b="1" dirty="0">
                          <a:solidFill>
                            <a:srgbClr val="CC0099"/>
                          </a:solidFill>
                          <a:latin typeface="Lotus Linotype"/>
                          <a:ea typeface="Times New Roman"/>
                          <a:cs typeface="Arabic Transparent"/>
                        </a:rPr>
                        <a:t>أبو داود</a:t>
                      </a:r>
                      <a:endParaRPr lang="en-GB" sz="2400" b="1" dirty="0">
                        <a:solidFill>
                          <a:srgbClr val="CC0099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810" marR="46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EED"/>
                    </a:solidFill>
                  </a:tcPr>
                </a:tc>
              </a:tr>
              <a:tr h="805060"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endParaRPr lang="ar-SA" sz="2400" dirty="0">
                        <a:latin typeface="Lotus Linotype"/>
                        <a:ea typeface="Times New Roman"/>
                        <a:cs typeface="Arabic Transparent"/>
                      </a:endParaRPr>
                    </a:p>
                  </a:txBody>
                  <a:tcPr marL="46810" marR="46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endParaRPr lang="ar-SA" sz="2400" dirty="0">
                        <a:latin typeface="Lotus Linotype"/>
                        <a:ea typeface="Times New Roman"/>
                        <a:cs typeface="Arabic Transparent"/>
                      </a:endParaRPr>
                    </a:p>
                  </a:txBody>
                  <a:tcPr marL="46806" marR="46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endParaRPr lang="ar-SA" sz="2400" dirty="0">
                        <a:latin typeface="Lotus Linotype"/>
                        <a:ea typeface="Times New Roman"/>
                        <a:cs typeface="Arabic Transparent"/>
                      </a:endParaRPr>
                    </a:p>
                  </a:txBody>
                  <a:tcPr marL="46810" marR="46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endParaRPr lang="ar-SA" sz="2400" dirty="0">
                        <a:latin typeface="Lotus Linotype"/>
                        <a:ea typeface="Times New Roman"/>
                        <a:cs typeface="Arabic Transparent"/>
                      </a:endParaRPr>
                    </a:p>
                  </a:txBody>
                  <a:tcPr marL="46806" marR="46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endParaRPr lang="ar-SA" sz="2400" dirty="0">
                        <a:latin typeface="Lotus Linotype"/>
                        <a:ea typeface="Times New Roman"/>
                        <a:cs typeface="Arabic Transparent"/>
                      </a:endParaRPr>
                    </a:p>
                  </a:txBody>
                  <a:tcPr marL="46806" marR="46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endParaRPr lang="ar-SA" sz="2400" dirty="0">
                        <a:latin typeface="Lotus Linotype"/>
                        <a:ea typeface="Times New Roman"/>
                        <a:cs typeface="Arabic Transparent"/>
                      </a:endParaRPr>
                    </a:p>
                  </a:txBody>
                  <a:tcPr marL="46810" marR="46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endParaRPr lang="ar-SA" sz="2400" dirty="0">
                        <a:latin typeface="Lotus Linotype"/>
                        <a:ea typeface="Times New Roman"/>
                        <a:cs typeface="Arabic Transparent"/>
                      </a:endParaRPr>
                    </a:p>
                  </a:txBody>
                  <a:tcPr marL="46806" marR="46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endParaRPr lang="ar-SA" sz="2400" dirty="0">
                        <a:latin typeface="Lotus Linotype"/>
                        <a:ea typeface="Times New Roman"/>
                        <a:cs typeface="Arabic Transparent"/>
                      </a:endParaRPr>
                    </a:p>
                  </a:txBody>
                  <a:tcPr marL="46810" marR="46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46810" marR="46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46810" marR="46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r>
                        <a:rPr lang="ar-SA" sz="2000" b="1" dirty="0">
                          <a:solidFill>
                            <a:schemeClr val="tx1"/>
                          </a:solidFill>
                          <a:latin typeface="Lotus Linotype"/>
                          <a:ea typeface="Times New Roman"/>
                          <a:cs typeface="Arabic Transparent"/>
                        </a:rPr>
                        <a:t>إبراهيم المصيصي</a:t>
                      </a:r>
                      <a:endParaRPr lang="en-GB" sz="20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810" marR="46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2365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r>
                        <a:rPr lang="ar-SA" sz="2400" b="1" dirty="0">
                          <a:latin typeface="Lotus Linotype"/>
                          <a:ea typeface="Times New Roman"/>
                          <a:cs typeface="Arabic Transparent"/>
                        </a:rPr>
                        <a:t>سليمان بن حرب</a:t>
                      </a:r>
                      <a:endParaRPr lang="en-GB" sz="2400" b="1" dirty="0">
                        <a:latin typeface="Times New Roman"/>
                        <a:ea typeface="Times New Roman"/>
                      </a:endParaRPr>
                    </a:p>
                  </a:txBody>
                  <a:tcPr marL="46810" marR="46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r>
                        <a:rPr lang="ar-SA" sz="2400" b="1" dirty="0">
                          <a:latin typeface="Lotus Linotype"/>
                          <a:ea typeface="Times New Roman"/>
                          <a:cs typeface="Arabic Transparent"/>
                        </a:rPr>
                        <a:t>مسدد</a:t>
                      </a:r>
                      <a:endParaRPr lang="en-GB" sz="2400" b="1" dirty="0">
                        <a:latin typeface="Times New Roman"/>
                        <a:ea typeface="Times New Roman"/>
                      </a:endParaRPr>
                    </a:p>
                  </a:txBody>
                  <a:tcPr marL="46810" marR="46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r>
                        <a:rPr lang="ar-SA" sz="2400" b="1" dirty="0">
                          <a:latin typeface="Lotus Linotype"/>
                          <a:ea typeface="Times New Roman"/>
                          <a:cs typeface="Arabic Transparent"/>
                        </a:rPr>
                        <a:t>يحيى </a:t>
                      </a:r>
                      <a:endParaRPr lang="en-GB" sz="2400" b="1" dirty="0">
                        <a:latin typeface="Times New Roman"/>
                        <a:ea typeface="Times New Roman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r>
                        <a:rPr lang="ar-SA" sz="2400" b="1" dirty="0">
                          <a:latin typeface="Lotus Linotype"/>
                          <a:ea typeface="Times New Roman"/>
                          <a:cs typeface="Arabic Transparent"/>
                        </a:rPr>
                        <a:t>بن </a:t>
                      </a:r>
                      <a:endParaRPr lang="ar-SA" sz="2400" b="1" dirty="0" smtClean="0">
                        <a:latin typeface="Lotus Linotype"/>
                        <a:ea typeface="Times New Roman"/>
                        <a:cs typeface="Arabic Transparent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r>
                        <a:rPr lang="ar-SA" sz="2400" b="1" dirty="0" smtClean="0">
                          <a:latin typeface="Lotus Linotype"/>
                          <a:ea typeface="Times New Roman"/>
                          <a:cs typeface="Arabic Transparent"/>
                        </a:rPr>
                        <a:t>يحيى</a:t>
                      </a:r>
                      <a:endParaRPr lang="en-GB" sz="2400" b="1" dirty="0">
                        <a:latin typeface="Times New Roman"/>
                        <a:ea typeface="Times New Roman"/>
                      </a:endParaRPr>
                    </a:p>
                  </a:txBody>
                  <a:tcPr marL="46810" marR="46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r>
                        <a:rPr lang="ar-SA" sz="2400" b="1" dirty="0">
                          <a:latin typeface="Lotus Linotype"/>
                          <a:ea typeface="Times New Roman"/>
                          <a:cs typeface="Arabic Transparent"/>
                        </a:rPr>
                        <a:t>أبو </a:t>
                      </a:r>
                      <a:endParaRPr lang="ar-SA" sz="2400" b="1" dirty="0" smtClean="0">
                        <a:latin typeface="Lotus Linotype"/>
                        <a:ea typeface="Times New Roman"/>
                        <a:cs typeface="Arabic Transparent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r>
                        <a:rPr lang="ar-SA" sz="2400" b="1" dirty="0" smtClean="0">
                          <a:latin typeface="Lotus Linotype"/>
                          <a:ea typeface="Times New Roman"/>
                          <a:cs typeface="Arabic Transparent"/>
                        </a:rPr>
                        <a:t>الربيع </a:t>
                      </a:r>
                      <a:endParaRPr lang="en-GB" sz="2400" b="1" dirty="0">
                        <a:latin typeface="Times New Roman"/>
                        <a:ea typeface="Times New Roman"/>
                      </a:endParaRPr>
                    </a:p>
                  </a:txBody>
                  <a:tcPr marL="46810" marR="46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r>
                        <a:rPr lang="ar-SA" sz="2400" b="1" dirty="0">
                          <a:latin typeface="Lotus Linotype"/>
                          <a:ea typeface="Times New Roman"/>
                          <a:cs typeface="Arabic Transparent"/>
                        </a:rPr>
                        <a:t>قتيبة</a:t>
                      </a:r>
                      <a:endParaRPr lang="en-GB" sz="2400" b="1" dirty="0">
                        <a:latin typeface="Times New Roman"/>
                        <a:ea typeface="Times New Roman"/>
                      </a:endParaRPr>
                    </a:p>
                  </a:txBody>
                  <a:tcPr marL="46810" marR="46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340735" algn="l"/>
                        </a:tabLst>
                        <a:defRPr/>
                      </a:pPr>
                      <a:r>
                        <a:rPr lang="ar-SA" sz="2400" b="1" dirty="0" smtClean="0">
                          <a:latin typeface="Lotus Linotype"/>
                          <a:ea typeface="Times New Roman"/>
                          <a:cs typeface="Arabic Transparent"/>
                        </a:rPr>
                        <a:t>قتيبة</a:t>
                      </a:r>
                      <a:endParaRPr lang="en-GB" sz="2400" b="1" dirty="0" smtClean="0">
                        <a:latin typeface="Times New Roman"/>
                        <a:ea typeface="Times New Roman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endParaRPr lang="en-GB" sz="2400" b="1" dirty="0">
                        <a:latin typeface="Times New Roman"/>
                        <a:ea typeface="Times New Roman"/>
                      </a:endParaRPr>
                    </a:p>
                  </a:txBody>
                  <a:tcPr marL="46810" marR="46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r>
                        <a:rPr lang="ar-SA" sz="2400" b="1" dirty="0" smtClean="0">
                          <a:latin typeface="Lotus Linotype"/>
                          <a:ea typeface="Times New Roman"/>
                          <a:cs typeface="Arabic Transparent"/>
                        </a:rPr>
                        <a:t>سليمان </a:t>
                      </a:r>
                    </a:p>
                    <a:p>
                      <a:pPr algn="ct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r>
                        <a:rPr lang="ar-SA" sz="2400" b="1" dirty="0" smtClean="0">
                          <a:latin typeface="Lotus Linotype"/>
                          <a:ea typeface="Times New Roman"/>
                          <a:cs typeface="Arabic Transparent"/>
                        </a:rPr>
                        <a:t>بن </a:t>
                      </a:r>
                    </a:p>
                    <a:p>
                      <a:pPr algn="ct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r>
                        <a:rPr lang="ar-SA" sz="2400" b="1" dirty="0" smtClean="0">
                          <a:latin typeface="Lotus Linotype"/>
                          <a:ea typeface="Times New Roman"/>
                          <a:cs typeface="Arabic Transparent"/>
                        </a:rPr>
                        <a:t>حرب</a:t>
                      </a:r>
                      <a:endParaRPr lang="en-GB" sz="2400" b="1" dirty="0">
                        <a:latin typeface="Times New Roman"/>
                        <a:ea typeface="Times New Roman"/>
                      </a:endParaRPr>
                    </a:p>
                  </a:txBody>
                  <a:tcPr marL="46810" marR="46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r>
                        <a:rPr lang="ar-SA" sz="2400" b="1" dirty="0" smtClean="0">
                          <a:latin typeface="Lotus Linotype"/>
                          <a:ea typeface="Times New Roman"/>
                          <a:cs typeface="Arabic Transparent"/>
                        </a:rPr>
                        <a:t>أحمد</a:t>
                      </a:r>
                    </a:p>
                    <a:p>
                      <a:pPr algn="ct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r>
                        <a:rPr lang="ar-SA" sz="2400" b="1" dirty="0" smtClean="0">
                          <a:latin typeface="Lotus Linotype"/>
                          <a:ea typeface="Times New Roman"/>
                          <a:cs typeface="Arabic Transparent"/>
                        </a:rPr>
                        <a:t> </a:t>
                      </a:r>
                      <a:r>
                        <a:rPr lang="ar-SA" sz="2400" b="1" dirty="0">
                          <a:latin typeface="Lotus Linotype"/>
                          <a:ea typeface="Times New Roman"/>
                          <a:cs typeface="Arabic Transparent"/>
                        </a:rPr>
                        <a:t>بن </a:t>
                      </a:r>
                      <a:endParaRPr lang="ar-SA" sz="2400" b="1" dirty="0" smtClean="0">
                        <a:latin typeface="Lotus Linotype"/>
                        <a:ea typeface="Times New Roman"/>
                        <a:cs typeface="Arabic Transparent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r>
                        <a:rPr lang="ar-SA" sz="2400" b="1" dirty="0" smtClean="0">
                          <a:latin typeface="Lotus Linotype"/>
                          <a:ea typeface="Times New Roman"/>
                          <a:cs typeface="Arabic Transparent"/>
                        </a:rPr>
                        <a:t>عبدة</a:t>
                      </a:r>
                      <a:endParaRPr lang="en-GB" sz="2400" b="1" dirty="0">
                        <a:latin typeface="Times New Roman"/>
                        <a:ea typeface="Times New Roman"/>
                      </a:endParaRPr>
                    </a:p>
                  </a:txBody>
                  <a:tcPr marL="46810" marR="46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r>
                        <a:rPr lang="ar-SA" sz="2400" b="1" dirty="0">
                          <a:latin typeface="Lotus Linotype"/>
                          <a:ea typeface="Times New Roman"/>
                          <a:cs typeface="Arabic Transparent"/>
                        </a:rPr>
                        <a:t>عفان</a:t>
                      </a:r>
                      <a:endParaRPr lang="en-GB" sz="2400" b="1" dirty="0">
                        <a:latin typeface="Times New Roman"/>
                        <a:ea typeface="Times New Roman"/>
                      </a:endParaRPr>
                    </a:p>
                  </a:txBody>
                  <a:tcPr marL="46810" marR="46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r>
                        <a:rPr lang="ar-SA" sz="2400" b="1" dirty="0" smtClean="0">
                          <a:latin typeface="Lotus Linotype"/>
                          <a:ea typeface="Times New Roman"/>
                          <a:cs typeface="Arabic Transparent"/>
                        </a:rPr>
                        <a:t>أبو</a:t>
                      </a:r>
                    </a:p>
                    <a:p>
                      <a:pPr algn="ct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r>
                        <a:rPr lang="ar-SA" sz="2400" b="1" dirty="0" smtClean="0">
                          <a:latin typeface="Lotus Linotype"/>
                          <a:ea typeface="Times New Roman"/>
                          <a:cs typeface="Arabic Transparent"/>
                        </a:rPr>
                        <a:t> </a:t>
                      </a:r>
                      <a:r>
                        <a:rPr lang="ar-SA" sz="2400" b="1" dirty="0">
                          <a:latin typeface="Lotus Linotype"/>
                          <a:ea typeface="Times New Roman"/>
                          <a:cs typeface="Arabic Transparent"/>
                        </a:rPr>
                        <a:t>النعمان</a:t>
                      </a:r>
                      <a:endParaRPr lang="en-GB" sz="2400" b="1" dirty="0">
                        <a:latin typeface="Times New Roman"/>
                        <a:ea typeface="Times New Roman"/>
                      </a:endParaRPr>
                    </a:p>
                  </a:txBody>
                  <a:tcPr marL="46810" marR="46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r>
                        <a:rPr lang="ar-SA" sz="2400" b="1" dirty="0" smtClean="0">
                          <a:solidFill>
                            <a:schemeClr val="tx1"/>
                          </a:solidFill>
                          <a:latin typeface="Lotus Linotype"/>
                          <a:ea typeface="Times New Roman"/>
                          <a:cs typeface="Arabic Transparent"/>
                        </a:rPr>
                        <a:t>حجاج</a:t>
                      </a:r>
                    </a:p>
                    <a:p>
                      <a:pPr algn="ct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r>
                        <a:rPr lang="ar-SA" sz="2400" b="1" dirty="0" smtClean="0">
                          <a:solidFill>
                            <a:schemeClr val="tx1"/>
                          </a:solidFill>
                          <a:latin typeface="Lotus Linotype"/>
                          <a:ea typeface="Times New Roman"/>
                          <a:cs typeface="Arabic Transparent"/>
                        </a:rPr>
                        <a:t> </a:t>
                      </a:r>
                      <a:r>
                        <a:rPr lang="ar-SA" sz="2400" b="1" dirty="0">
                          <a:solidFill>
                            <a:schemeClr val="tx1"/>
                          </a:solidFill>
                          <a:latin typeface="Lotus Linotype"/>
                          <a:ea typeface="Times New Roman"/>
                          <a:cs typeface="Arabic Transparent"/>
                        </a:rPr>
                        <a:t>بن محمد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810" marR="46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776009">
                <a:tc gridSpan="10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r>
                        <a:rPr lang="ar-SA" sz="2800" b="1" dirty="0">
                          <a:solidFill>
                            <a:srgbClr val="002060"/>
                          </a:solidFill>
                          <a:latin typeface="Lotus Linotype"/>
                          <a:ea typeface="Times New Roman"/>
                          <a:cs typeface="Arabic Transparent"/>
                        </a:rPr>
                        <a:t>حماد </a:t>
                      </a:r>
                      <a:r>
                        <a:rPr lang="ar-SA" sz="2800" b="1" dirty="0" smtClean="0">
                          <a:solidFill>
                            <a:srgbClr val="002060"/>
                          </a:solidFill>
                          <a:latin typeface="Lotus Linotype"/>
                          <a:ea typeface="Times New Roman"/>
                          <a:cs typeface="Arabic Transparent"/>
                        </a:rPr>
                        <a:t>بن  </a:t>
                      </a:r>
                      <a:r>
                        <a:rPr lang="ar-SA" sz="2800" b="1" dirty="0">
                          <a:solidFill>
                            <a:srgbClr val="002060"/>
                          </a:solidFill>
                          <a:latin typeface="Lotus Linotype"/>
                          <a:ea typeface="Times New Roman"/>
                          <a:cs typeface="Arabic Transparent"/>
                        </a:rPr>
                        <a:t>زيد </a:t>
                      </a:r>
                      <a:endParaRPr lang="en-GB" sz="28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810" marR="46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 marL="46806" marR="46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 marL="46806" marR="46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 marL="46806" marR="46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 marL="46806" marR="46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 marL="46806" marR="46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 marL="46806" marR="46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 marL="46806" marR="46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r>
                        <a:rPr lang="ar-SA" sz="2400" b="1" dirty="0">
                          <a:solidFill>
                            <a:srgbClr val="FF0000"/>
                          </a:solidFill>
                          <a:latin typeface="Lotus Linotype"/>
                          <a:ea typeface="Times New Roman"/>
                          <a:cs typeface="Arabic Transparent"/>
                        </a:rPr>
                        <a:t>ابن جريج</a:t>
                      </a:r>
                      <a:endParaRPr lang="en-GB" sz="24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810" marR="46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5343">
                <a:tc gridSpan="10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r>
                        <a:rPr lang="ar-SA" sz="2800" b="1" dirty="0" smtClean="0">
                          <a:solidFill>
                            <a:srgbClr val="002060"/>
                          </a:solidFill>
                          <a:latin typeface="Lotus Linotype"/>
                          <a:ea typeface="Times New Roman"/>
                          <a:cs typeface="Arabic Transparent"/>
                        </a:rPr>
                        <a:t>عمرو بن دينار</a:t>
                      </a:r>
                      <a:endParaRPr lang="en-GB" sz="2800" b="1" dirty="0" smtClean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endParaRPr lang="en-GB" sz="2800" b="1" dirty="0">
                        <a:solidFill>
                          <a:srgbClr val="002060"/>
                        </a:solidFill>
                      </a:endParaRPr>
                    </a:p>
                  </a:txBody>
                  <a:tcPr marL="46810" marR="46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F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46806" marR="46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46806" marR="46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46806" marR="46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46806" marR="46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46806" marR="46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46806" marR="46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 marL="46806" marR="46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r>
                        <a:rPr lang="ar-SA" sz="2400" b="1" dirty="0">
                          <a:solidFill>
                            <a:srgbClr val="003300"/>
                          </a:solidFill>
                          <a:latin typeface="Lotus Linotype"/>
                          <a:ea typeface="Times New Roman"/>
                          <a:cs typeface="Arabic Transparent"/>
                        </a:rPr>
                        <a:t>عمرو </a:t>
                      </a:r>
                      <a:endParaRPr lang="en-GB" sz="2400" b="1" dirty="0">
                        <a:solidFill>
                          <a:srgbClr val="0033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r>
                        <a:rPr lang="ar-SA" sz="2400" b="1" dirty="0">
                          <a:solidFill>
                            <a:srgbClr val="003300"/>
                          </a:solidFill>
                          <a:latin typeface="Lotus Linotype"/>
                          <a:ea typeface="Times New Roman"/>
                          <a:cs typeface="Arabic Transparent"/>
                        </a:rPr>
                        <a:t>بن دينار</a:t>
                      </a:r>
                      <a:endParaRPr lang="en-GB" sz="2400" b="1" dirty="0">
                        <a:solidFill>
                          <a:srgbClr val="0033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810" marR="46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0478">
                <a:tc gridSpan="10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r>
                        <a:rPr lang="ar-SA" sz="2800" b="1" dirty="0">
                          <a:solidFill>
                            <a:srgbClr val="002060"/>
                          </a:solidFill>
                          <a:latin typeface="Lotus Linotype"/>
                          <a:ea typeface="Times New Roman"/>
                          <a:cs typeface="Arabic Transparent"/>
                        </a:rPr>
                        <a:t>محمد </a:t>
                      </a:r>
                      <a:r>
                        <a:rPr lang="ar-SA" sz="2800" b="1" dirty="0" smtClean="0">
                          <a:solidFill>
                            <a:srgbClr val="002060"/>
                          </a:solidFill>
                          <a:latin typeface="Lotus Linotype"/>
                          <a:ea typeface="Times New Roman"/>
                          <a:cs typeface="Arabic Transparent"/>
                        </a:rPr>
                        <a:t>بن </a:t>
                      </a:r>
                      <a:r>
                        <a:rPr lang="ar-SA" sz="2800" b="1" dirty="0">
                          <a:solidFill>
                            <a:srgbClr val="002060"/>
                          </a:solidFill>
                          <a:latin typeface="Lotus Linotype"/>
                          <a:ea typeface="Times New Roman"/>
                          <a:cs typeface="Arabic Transparent"/>
                        </a:rPr>
                        <a:t>علي</a:t>
                      </a:r>
                      <a:endParaRPr lang="en-GB" sz="28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810" marR="46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FE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endParaRPr lang="en-GB" sz="2400" dirty="0">
                        <a:latin typeface="Times New Roman"/>
                        <a:ea typeface="Times New Roman"/>
                      </a:endParaRPr>
                    </a:p>
                  </a:txBody>
                  <a:tcPr marL="46806" marR="46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endParaRPr lang="en-GB" sz="2400" dirty="0">
                        <a:latin typeface="Times New Roman"/>
                        <a:ea typeface="Times New Roman"/>
                      </a:endParaRPr>
                    </a:p>
                  </a:txBody>
                  <a:tcPr marL="46806" marR="46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endParaRPr lang="en-GB" sz="2400" dirty="0">
                        <a:latin typeface="Times New Roman"/>
                        <a:ea typeface="Times New Roman"/>
                      </a:endParaRPr>
                    </a:p>
                  </a:txBody>
                  <a:tcPr marL="46806" marR="46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endParaRPr lang="en-GB" sz="2400" dirty="0">
                        <a:latin typeface="Times New Roman"/>
                        <a:ea typeface="Times New Roman"/>
                      </a:endParaRPr>
                    </a:p>
                  </a:txBody>
                  <a:tcPr marL="46806" marR="46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endParaRPr lang="en-GB" sz="2400" dirty="0">
                        <a:latin typeface="Times New Roman"/>
                        <a:ea typeface="Times New Roman"/>
                      </a:endParaRPr>
                    </a:p>
                  </a:txBody>
                  <a:tcPr marL="46806" marR="46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endParaRPr lang="en-GB" sz="2400" dirty="0">
                        <a:latin typeface="Times New Roman"/>
                        <a:ea typeface="Times New Roman"/>
                      </a:endParaRPr>
                    </a:p>
                  </a:txBody>
                  <a:tcPr marL="46806" marR="46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endParaRPr lang="en-GB" sz="2400" dirty="0">
                        <a:latin typeface="Times New Roman"/>
                        <a:ea typeface="Times New Roman"/>
                      </a:endParaRPr>
                    </a:p>
                  </a:txBody>
                  <a:tcPr marL="46806" marR="46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r>
                        <a:rPr lang="ar-SA" sz="2400" b="1" dirty="0">
                          <a:solidFill>
                            <a:srgbClr val="003300"/>
                          </a:solidFill>
                          <a:latin typeface="Lotus Linotype"/>
                          <a:ea typeface="Times New Roman"/>
                          <a:cs typeface="Arabic Transparent"/>
                        </a:rPr>
                        <a:t>رجل</a:t>
                      </a:r>
                      <a:endParaRPr lang="en-GB" sz="2400" b="1" dirty="0">
                        <a:solidFill>
                          <a:srgbClr val="0033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810" marR="46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672">
                <a:tc gridSpan="11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r>
                        <a:rPr lang="ar-SA" sz="2800" b="1" dirty="0" smtClean="0">
                          <a:solidFill>
                            <a:srgbClr val="002060"/>
                          </a:solidFill>
                          <a:latin typeface="Lotus Linotype"/>
                          <a:ea typeface="Times New Roman"/>
                          <a:cs typeface="Arabic Transparent"/>
                        </a:rPr>
                        <a:t>                           جابر بن </a:t>
                      </a:r>
                      <a:r>
                        <a:rPr lang="ar-SA" sz="2800" b="1" dirty="0">
                          <a:solidFill>
                            <a:srgbClr val="002060"/>
                          </a:solidFill>
                          <a:latin typeface="Lotus Linotype"/>
                          <a:ea typeface="Times New Roman"/>
                          <a:cs typeface="Arabic Transparent"/>
                        </a:rPr>
                        <a:t>عبد الله </a:t>
                      </a:r>
                      <a:endParaRPr lang="en-GB" sz="28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810" marR="46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FE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endParaRPr lang="en-GB" sz="2400" dirty="0">
                        <a:latin typeface="Times New Roman"/>
                        <a:ea typeface="Times New Roman"/>
                      </a:endParaRPr>
                    </a:p>
                  </a:txBody>
                  <a:tcPr marL="46806" marR="46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endParaRPr lang="en-GB" sz="2400" dirty="0">
                        <a:latin typeface="Times New Roman"/>
                        <a:ea typeface="Times New Roman"/>
                      </a:endParaRPr>
                    </a:p>
                  </a:txBody>
                  <a:tcPr marL="46806" marR="46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endParaRPr lang="en-GB" sz="2400" dirty="0">
                        <a:latin typeface="Times New Roman"/>
                        <a:ea typeface="Times New Roman"/>
                      </a:endParaRPr>
                    </a:p>
                  </a:txBody>
                  <a:tcPr marL="46806" marR="46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endParaRPr lang="en-GB" sz="2400" dirty="0">
                        <a:latin typeface="Times New Roman"/>
                        <a:ea typeface="Times New Roman"/>
                      </a:endParaRPr>
                    </a:p>
                  </a:txBody>
                  <a:tcPr marL="46806" marR="46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endParaRPr lang="en-GB" sz="2400" dirty="0">
                        <a:latin typeface="Times New Roman"/>
                        <a:ea typeface="Times New Roman"/>
                      </a:endParaRPr>
                    </a:p>
                  </a:txBody>
                  <a:tcPr marL="46806" marR="46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endParaRPr lang="en-GB" sz="2400" dirty="0">
                        <a:latin typeface="Times New Roman"/>
                        <a:ea typeface="Times New Roman"/>
                      </a:endParaRPr>
                    </a:p>
                  </a:txBody>
                  <a:tcPr marL="46806" marR="46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endParaRPr lang="en-GB" sz="2400" dirty="0">
                        <a:latin typeface="Times New Roman"/>
                        <a:ea typeface="Times New Roman"/>
                      </a:endParaRPr>
                    </a:p>
                  </a:txBody>
                  <a:tcPr marL="46806" marR="46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endParaRPr lang="en-GB" sz="2400" dirty="0">
                        <a:latin typeface="Times New Roman"/>
                        <a:ea typeface="Times New Roman"/>
                      </a:endParaRPr>
                    </a:p>
                  </a:txBody>
                  <a:tcPr marL="46806" marR="46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1848">
                <a:tc gridSpan="11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r>
                        <a:rPr lang="ar-SA" sz="2800" b="1" dirty="0" smtClean="0">
                          <a:solidFill>
                            <a:srgbClr val="002060"/>
                          </a:solidFill>
                          <a:latin typeface="Lotus Linotype"/>
                          <a:ea typeface="Times New Roman"/>
                          <a:cs typeface="Arabic Transparent"/>
                        </a:rPr>
                        <a:t>                              النبي</a:t>
                      </a:r>
                      <a:r>
                        <a:rPr lang="en-US" sz="2800" b="1" dirty="0">
                          <a:solidFill>
                            <a:srgbClr val="002060"/>
                          </a:solidFill>
                          <a:latin typeface="Lotus Linotype"/>
                          <a:ea typeface="Times New Roman"/>
                          <a:cs typeface="Arabic Transparent"/>
                          <a:sym typeface="AGA Arabesque"/>
                        </a:rPr>
                        <a:t></a:t>
                      </a:r>
                      <a:endParaRPr lang="en-GB" sz="28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810" marR="468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FFE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endParaRPr lang="en-GB" sz="2400" dirty="0">
                        <a:latin typeface="Times New Roman"/>
                        <a:ea typeface="Times New Roman"/>
                      </a:endParaRPr>
                    </a:p>
                  </a:txBody>
                  <a:tcPr marL="46806" marR="46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endParaRPr lang="en-GB" sz="2400" dirty="0">
                        <a:latin typeface="Times New Roman"/>
                        <a:ea typeface="Times New Roman"/>
                      </a:endParaRPr>
                    </a:p>
                  </a:txBody>
                  <a:tcPr marL="46806" marR="46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endParaRPr lang="en-GB" sz="2400" dirty="0">
                        <a:latin typeface="Times New Roman"/>
                        <a:ea typeface="Times New Roman"/>
                      </a:endParaRPr>
                    </a:p>
                  </a:txBody>
                  <a:tcPr marL="46806" marR="46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endParaRPr lang="en-GB" sz="2400" dirty="0">
                        <a:latin typeface="Times New Roman"/>
                        <a:ea typeface="Times New Roman"/>
                      </a:endParaRPr>
                    </a:p>
                  </a:txBody>
                  <a:tcPr marL="46806" marR="46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endParaRPr lang="en-GB" sz="2400" dirty="0">
                        <a:latin typeface="Times New Roman"/>
                        <a:ea typeface="Times New Roman"/>
                      </a:endParaRPr>
                    </a:p>
                  </a:txBody>
                  <a:tcPr marL="46806" marR="46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endParaRPr lang="en-GB" sz="2400" dirty="0">
                        <a:latin typeface="Times New Roman"/>
                        <a:ea typeface="Times New Roman"/>
                      </a:endParaRPr>
                    </a:p>
                  </a:txBody>
                  <a:tcPr marL="46806" marR="46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endParaRPr lang="en-GB" sz="2400" dirty="0">
                        <a:latin typeface="Times New Roman"/>
                        <a:ea typeface="Times New Roman"/>
                      </a:endParaRPr>
                    </a:p>
                  </a:txBody>
                  <a:tcPr marL="46806" marR="46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3340735" algn="l"/>
                        </a:tabLst>
                      </a:pPr>
                      <a:endParaRPr lang="en-GB" sz="2400" dirty="0">
                        <a:latin typeface="Times New Roman"/>
                        <a:ea typeface="Times New Roman"/>
                      </a:endParaRPr>
                    </a:p>
                  </a:txBody>
                  <a:tcPr marL="46806" marR="46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32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tabLst>
                <a:tab pos="33401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tabLst>
                <a:tab pos="33401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tabLst>
                <a:tab pos="33401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tabLst>
                <a:tab pos="33401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tabLst>
                <a:tab pos="33401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fontAlgn="base">
              <a:spcBef>
                <a:spcPct val="0"/>
              </a:spcBef>
              <a:spcAft>
                <a:spcPct val="0"/>
              </a:spcAft>
              <a:tabLst>
                <a:tab pos="33401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algn="l" rtl="0" fontAlgn="base">
              <a:spcBef>
                <a:spcPct val="0"/>
              </a:spcBef>
              <a:spcAft>
                <a:spcPct val="0"/>
              </a:spcAft>
              <a:tabLst>
                <a:tab pos="33401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algn="l" rtl="0" fontAlgn="base">
              <a:spcBef>
                <a:spcPct val="0"/>
              </a:spcBef>
              <a:spcAft>
                <a:spcPct val="0"/>
              </a:spcAft>
              <a:tabLst>
                <a:tab pos="33401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algn="l" rtl="0" fontAlgn="base">
              <a:spcBef>
                <a:spcPct val="0"/>
              </a:spcBef>
              <a:spcAft>
                <a:spcPct val="0"/>
              </a:spcAft>
              <a:tabLst>
                <a:tab pos="3340100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ar-SA" altLang="ar-SA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22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ك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مستطيل مستدير الزوايا 2"/>
          <p:cNvSpPr/>
          <p:nvPr/>
        </p:nvSpPr>
        <p:spPr>
          <a:xfrm>
            <a:off x="-32" y="-24"/>
            <a:ext cx="2000264" cy="114300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C0504D">
                    <a:lumMod val="50000"/>
                  </a:srgbClr>
                </a:solidFill>
                <a:latin typeface="Andalus" pitchFamily="18" charset="-78"/>
                <a:cs typeface="Andalus" pitchFamily="18" charset="-78"/>
              </a:rPr>
              <a:t>تخريج الحديث </a:t>
            </a: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" y="-64260"/>
            <a:ext cx="9144001" cy="698652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1682750" algn="l"/>
              </a:tabLst>
            </a:pPr>
            <a:r>
              <a:rPr lang="ar-SA" sz="2800" b="1" dirty="0">
                <a:solidFill>
                  <a:srgbClr val="9BBB59">
                    <a:lumMod val="50000"/>
                  </a:srgbClr>
                </a:solidFill>
                <a:latin typeface="Andalus" pitchFamily="18" charset="-78"/>
                <a:ea typeface="Calibri" pitchFamily="34" charset="0"/>
                <a:cs typeface="+mj-cs"/>
              </a:rPr>
              <a:t>أخرجه مسلم في </a:t>
            </a:r>
            <a:r>
              <a:rPr lang="ar-SA" sz="2800" b="1" dirty="0" err="1">
                <a:solidFill>
                  <a:srgbClr val="9BBB59">
                    <a:lumMod val="50000"/>
                  </a:srgbClr>
                </a:solidFill>
                <a:latin typeface="Andalus" pitchFamily="18" charset="-78"/>
                <a:ea typeface="Calibri" pitchFamily="34" charset="0"/>
                <a:cs typeface="+mj-cs"/>
              </a:rPr>
              <a:t>صحيحه</a:t>
            </a:r>
            <a:r>
              <a:rPr lang="ar-SA" sz="2800" b="1" dirty="0">
                <a:solidFill>
                  <a:srgbClr val="9BBB59">
                    <a:lumMod val="50000"/>
                  </a:srgbClr>
                </a:solidFill>
                <a:latin typeface="Andalus" pitchFamily="18" charset="-78"/>
                <a:ea typeface="Calibri" pitchFamily="34" charset="0"/>
                <a:cs typeface="+mj-cs"/>
              </a:rPr>
              <a:t> كتاب السلام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1682750" algn="l"/>
              </a:tabLst>
            </a:pPr>
            <a:r>
              <a:rPr lang="ar-SA" sz="2800" b="1" dirty="0">
                <a:solidFill>
                  <a:srgbClr val="9BBB59">
                    <a:lumMod val="50000"/>
                  </a:srgbClr>
                </a:solidFill>
                <a:latin typeface="Andalus" pitchFamily="18" charset="-78"/>
                <a:ea typeface="Calibri" pitchFamily="34" charset="0"/>
                <a:cs typeface="+mj-cs"/>
              </a:rPr>
              <a:t>باب استحباب وضع اليد على موضع الألم مع الدعاء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1682750" algn="l"/>
              </a:tabLst>
            </a:pPr>
            <a:r>
              <a:rPr lang="ar-SA" sz="2800" b="1" dirty="0">
                <a:solidFill>
                  <a:srgbClr val="9BBB59">
                    <a:lumMod val="50000"/>
                  </a:srgbClr>
                </a:solidFill>
                <a:latin typeface="Andalus" pitchFamily="18" charset="-78"/>
                <a:ea typeface="Calibri" pitchFamily="34" charset="0"/>
                <a:cs typeface="+mj-cs"/>
              </a:rPr>
              <a:t>(ص1069 ح2202)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1682750" algn="l"/>
              </a:tabLst>
            </a:pPr>
            <a:r>
              <a:rPr lang="ar-SA" sz="2800" b="1" dirty="0">
                <a:solidFill>
                  <a:srgbClr val="9BBB59">
                    <a:lumMod val="50000"/>
                  </a:srgbClr>
                </a:solidFill>
                <a:latin typeface="Andalus" pitchFamily="18" charset="-78"/>
                <a:ea typeface="Calibri" pitchFamily="34" charset="0"/>
                <a:cs typeface="+mj-cs"/>
              </a:rPr>
              <a:t>و النسائي في سننه (الكبرى)كتاب اليوم والليلة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1682750" algn="l"/>
              </a:tabLst>
            </a:pPr>
            <a:r>
              <a:rPr lang="ar-SA" sz="2800" b="1" dirty="0">
                <a:solidFill>
                  <a:srgbClr val="9BBB59">
                    <a:lumMod val="50000"/>
                  </a:srgbClr>
                </a:solidFill>
                <a:latin typeface="Andalus" pitchFamily="18" charset="-78"/>
                <a:ea typeface="Calibri" pitchFamily="34" charset="0"/>
                <a:cs typeface="+mj-cs"/>
              </a:rPr>
              <a:t>باب ذكر ما يقول الإنسان على ما يؤلمه من جسده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1682750" algn="l"/>
              </a:tabLst>
            </a:pPr>
            <a:r>
              <a:rPr lang="ar-SA" sz="2800" b="1" dirty="0">
                <a:solidFill>
                  <a:srgbClr val="9BBB59">
                    <a:lumMod val="50000"/>
                  </a:srgbClr>
                </a:solidFill>
                <a:latin typeface="Andalus" pitchFamily="18" charset="-78"/>
                <a:ea typeface="Calibri" pitchFamily="34" charset="0"/>
                <a:cs typeface="+mj-cs"/>
              </a:rPr>
              <a:t>(ص368 ج 9 ح 10773 ) </a:t>
            </a:r>
            <a:r>
              <a:rPr lang="ar-SA" sz="2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ndalus" pitchFamily="18" charset="-78"/>
                <a:ea typeface="Calibri" pitchFamily="34" charset="0"/>
                <a:cs typeface="+mj-cs"/>
              </a:rPr>
              <a:t>من طريق ابن شهاب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1682750" algn="l"/>
              </a:tabLst>
            </a:pPr>
            <a:r>
              <a:rPr lang="ar-SA" sz="2800" b="1" dirty="0">
                <a:solidFill>
                  <a:srgbClr val="9BBB59">
                    <a:lumMod val="50000"/>
                  </a:srgbClr>
                </a:solidFill>
                <a:latin typeface="Andalus" pitchFamily="18" charset="-78"/>
                <a:ea typeface="Calibri" pitchFamily="34" charset="0"/>
                <a:cs typeface="+mj-cs"/>
              </a:rPr>
              <a:t>وأبي داود في سننه كتاب الطب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1682750" algn="l"/>
              </a:tabLst>
            </a:pPr>
            <a:r>
              <a:rPr lang="ar-SA" sz="2800" b="1" dirty="0">
                <a:solidFill>
                  <a:srgbClr val="9BBB59">
                    <a:lumMod val="50000"/>
                  </a:srgbClr>
                </a:solidFill>
                <a:latin typeface="Andalus" pitchFamily="18" charset="-78"/>
                <a:ea typeface="Calibri" pitchFamily="34" charset="0"/>
                <a:cs typeface="+mj-cs"/>
              </a:rPr>
              <a:t>باب كيف الرقى ( ص 1509 ح 3891 )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1682750" algn="l"/>
              </a:tabLst>
            </a:pPr>
            <a:r>
              <a:rPr lang="ar-SA" sz="2800" b="1" dirty="0">
                <a:solidFill>
                  <a:srgbClr val="9BBB59">
                    <a:lumMod val="50000"/>
                  </a:srgbClr>
                </a:solidFill>
                <a:latin typeface="Andalus" pitchFamily="18" charset="-78"/>
                <a:ea typeface="Calibri" pitchFamily="34" charset="0"/>
                <a:cs typeface="+mj-cs"/>
              </a:rPr>
              <a:t>والترمذي في سننه كتاب الطب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1682750" algn="l"/>
              </a:tabLst>
            </a:pPr>
            <a:r>
              <a:rPr lang="ar-SA" sz="2800" b="1" dirty="0">
                <a:solidFill>
                  <a:srgbClr val="9BBB59">
                    <a:lumMod val="50000"/>
                  </a:srgbClr>
                </a:solidFill>
                <a:latin typeface="Andalus" pitchFamily="18" charset="-78"/>
                <a:ea typeface="Calibri" pitchFamily="34" charset="0"/>
                <a:cs typeface="+mj-cs"/>
              </a:rPr>
              <a:t>باب : [ كيف يدفع الوجع ، عن نفسه ]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1682750" algn="l"/>
              </a:tabLst>
            </a:pPr>
            <a:r>
              <a:rPr lang="ar-SA" sz="2800" b="1" dirty="0">
                <a:solidFill>
                  <a:srgbClr val="9BBB59">
                    <a:lumMod val="50000"/>
                  </a:srgbClr>
                </a:solidFill>
                <a:latin typeface="Andalus" pitchFamily="18" charset="-78"/>
                <a:ea typeface="Calibri" pitchFamily="34" charset="0"/>
                <a:cs typeface="+mj-cs"/>
              </a:rPr>
              <a:t>( ص 1860 ح 2080 )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1682750" algn="l"/>
              </a:tabLst>
            </a:pPr>
            <a:r>
              <a:rPr lang="ar-SA" sz="2800" b="1" dirty="0">
                <a:solidFill>
                  <a:srgbClr val="9BBB59">
                    <a:lumMod val="50000"/>
                  </a:srgbClr>
                </a:solidFill>
                <a:latin typeface="Andalus" pitchFamily="18" charset="-78"/>
                <a:ea typeface="Calibri" pitchFamily="34" charset="0"/>
                <a:cs typeface="+mj-cs"/>
              </a:rPr>
              <a:t>و النسائي في سننه (الكبرى) كتاب اليوم والليلة باب ذكر ما يقول الإنسان على ما يؤلمه من جسده ( ص367 ج 9 ح 10771 ) </a:t>
            </a:r>
            <a:r>
              <a:rPr lang="ar-SA" sz="2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ndalus" pitchFamily="18" charset="-78"/>
                <a:ea typeface="Calibri" pitchFamily="34" charset="0"/>
                <a:cs typeface="+mj-cs"/>
              </a:rPr>
              <a:t>من طريق عمرو بن عبد الله بن كعب.</a:t>
            </a:r>
            <a:endParaRPr lang="en-US" sz="2800" b="1" dirty="0">
              <a:solidFill>
                <a:schemeClr val="accent1">
                  <a:lumMod val="60000"/>
                  <a:lumOff val="40000"/>
                </a:schemeClr>
              </a:solidFill>
              <a:latin typeface="Andalus" pitchFamily="18" charset="-78"/>
              <a:cs typeface="+mj-cs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682750" algn="l"/>
              </a:tabLst>
            </a:pPr>
            <a:r>
              <a:rPr lang="ar-SA" sz="2800" b="1" dirty="0">
                <a:solidFill>
                  <a:srgbClr val="9BBB59">
                    <a:lumMod val="50000"/>
                  </a:srgbClr>
                </a:solidFill>
                <a:latin typeface="Andalus" pitchFamily="18" charset="-78"/>
                <a:ea typeface="Calibri" pitchFamily="34" charset="0"/>
                <a:cs typeface="+mj-cs"/>
              </a:rPr>
              <a:t>كلاهما عن نافع بن </a:t>
            </a:r>
            <a:r>
              <a:rPr lang="ar-SA" sz="2800" b="1" dirty="0" err="1">
                <a:solidFill>
                  <a:srgbClr val="9BBB59">
                    <a:lumMod val="50000"/>
                  </a:srgbClr>
                </a:solidFill>
                <a:latin typeface="Andalus" pitchFamily="18" charset="-78"/>
                <a:ea typeface="Calibri" pitchFamily="34" charset="0"/>
                <a:cs typeface="+mj-cs"/>
              </a:rPr>
              <a:t>جبير</a:t>
            </a:r>
            <a:r>
              <a:rPr lang="ar-SA" sz="2800" b="1" dirty="0">
                <a:solidFill>
                  <a:srgbClr val="9BBB59">
                    <a:lumMod val="50000"/>
                  </a:srgbClr>
                </a:solidFill>
                <a:latin typeface="Andalus" pitchFamily="18" charset="-78"/>
                <a:ea typeface="Calibri" pitchFamily="34" charset="0"/>
                <a:cs typeface="+mj-cs"/>
              </a:rPr>
              <a:t> </a:t>
            </a:r>
            <a:r>
              <a:rPr lang="ar-SA" sz="2800" b="1" dirty="0" err="1">
                <a:solidFill>
                  <a:srgbClr val="9BBB59">
                    <a:lumMod val="50000"/>
                  </a:srgbClr>
                </a:solidFill>
                <a:latin typeface="Andalus" pitchFamily="18" charset="-78"/>
                <a:ea typeface="Calibri" pitchFamily="34" charset="0"/>
                <a:cs typeface="+mj-cs"/>
              </a:rPr>
              <a:t>به</a:t>
            </a:r>
            <a:r>
              <a:rPr lang="ar-SA" sz="2800" b="1" dirty="0">
                <a:solidFill>
                  <a:srgbClr val="9BBB59">
                    <a:lumMod val="50000"/>
                  </a:srgbClr>
                </a:solidFill>
                <a:latin typeface="Andalus" pitchFamily="18" charset="-78"/>
                <a:ea typeface="Calibri" pitchFamily="34" charset="0"/>
                <a:cs typeface="+mj-cs"/>
              </a:rPr>
              <a:t> بمثله .</a:t>
            </a:r>
            <a:endParaRPr lang="en-US" sz="2800" b="1" dirty="0">
              <a:solidFill>
                <a:srgbClr val="9BBB59">
                  <a:lumMod val="50000"/>
                </a:srgbClr>
              </a:solidFill>
              <a:latin typeface="Andalus" pitchFamily="18" charset="-78"/>
              <a:cs typeface="+mj-cs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682750" algn="l"/>
              </a:tabLst>
            </a:pPr>
            <a:r>
              <a:rPr lang="ar-SA" sz="2800" b="1" dirty="0">
                <a:solidFill>
                  <a:srgbClr val="9BBB59">
                    <a:lumMod val="50000"/>
                  </a:srgbClr>
                </a:solidFill>
                <a:latin typeface="Andalus" pitchFamily="18" charset="-78"/>
                <a:ea typeface="Calibri" pitchFamily="34" charset="0"/>
                <a:cs typeface="+mj-cs"/>
              </a:rPr>
              <a:t>[قال أبو عيسى]:هذا الحديث حسن صحيح .</a:t>
            </a:r>
            <a:endParaRPr lang="ar-SA" sz="2800" b="1" dirty="0">
              <a:solidFill>
                <a:srgbClr val="9BBB59">
                  <a:lumMod val="50000"/>
                </a:srgbClr>
              </a:solidFill>
              <a:latin typeface="Andalus" pitchFamily="18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72569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8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60"/>
                            </p:stCondLst>
                            <p:childTnLst>
                              <p:par>
                                <p:cTn id="1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0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0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0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80"/>
                            </p:stCondLst>
                            <p:childTnLst>
                              <p:par>
                                <p:cTn id="2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20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20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20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600"/>
                            </p:stCondLst>
                            <p:childTnLst>
                              <p:par>
                                <p:cTn id="2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20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20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20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160"/>
                            </p:stCondLst>
                            <p:childTnLst>
                              <p:par>
                                <p:cTn id="3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20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20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20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600"/>
                            </p:stCondLst>
                            <p:childTnLst>
                              <p:par>
                                <p:cTn id="4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20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20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20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720"/>
                            </p:stCondLst>
                            <p:childTnLst>
                              <p:par>
                                <p:cTn id="4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20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20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20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640"/>
                            </p:stCondLst>
                            <p:childTnLst>
                              <p:par>
                                <p:cTn id="5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20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20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20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600"/>
                            </p:stCondLst>
                            <p:childTnLst>
                              <p:par>
                                <p:cTn id="5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20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20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20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520"/>
                            </p:stCondLst>
                            <p:childTnLst>
                              <p:par>
                                <p:cTn id="6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20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20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20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560"/>
                            </p:stCondLst>
                            <p:childTnLst>
                              <p:par>
                                <p:cTn id="7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3" dur="80"/>
                                        <p:tgtEl>
                                          <p:spTgt spid="204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4" dur="80"/>
                                        <p:tgtEl>
                                          <p:spTgt spid="204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80"/>
                                        <p:tgtEl>
                                          <p:spTgt spid="204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2080"/>
                            </p:stCondLst>
                            <p:childTnLst>
                              <p:par>
                                <p:cTn id="7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9" dur="80"/>
                                        <p:tgtEl>
                                          <p:spTgt spid="204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0" dur="80"/>
                                        <p:tgtEl>
                                          <p:spTgt spid="204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80"/>
                                        <p:tgtEl>
                                          <p:spTgt spid="204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6600"/>
                            </p:stCondLst>
                            <p:childTnLst>
                              <p:par>
                                <p:cTn id="8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5" dur="80"/>
                                        <p:tgtEl>
                                          <p:spTgt spid="204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6" dur="80"/>
                                        <p:tgtEl>
                                          <p:spTgt spid="204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80"/>
                                        <p:tgtEl>
                                          <p:spTgt spid="204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7680"/>
                            </p:stCondLst>
                            <p:childTnLst>
                              <p:par>
                                <p:cTn id="8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1" dur="80"/>
                                        <p:tgtEl>
                                          <p:spTgt spid="204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2" dur="80"/>
                                        <p:tgtEl>
                                          <p:spTgt spid="204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80"/>
                                        <p:tgtEl>
                                          <p:spTgt spid="204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680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000" b="1" u="sng" dirty="0">
                <a:solidFill>
                  <a:srgbClr val="CC0099"/>
                </a:solidFill>
                <a:latin typeface="Lotus Linotype"/>
                <a:ea typeface="Times New Roman" pitchFamily="18" charset="0"/>
                <a:cs typeface="Arabic Transparent" pitchFamily="2" charset="-78"/>
              </a:rPr>
              <a:t>تخريج الحديث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000" b="1" dirty="0">
                <a:solidFill>
                  <a:srgbClr val="CC0099"/>
                </a:solidFill>
                <a:latin typeface="Lotus Linotype"/>
                <a:ea typeface="Times New Roman" pitchFamily="18" charset="0"/>
                <a:cs typeface="Arabic Transparent" pitchFamily="2" charset="-78"/>
              </a:rPr>
              <a:t> </a:t>
            </a:r>
            <a:r>
              <a:rPr lang="ar-SA" sz="2000" dirty="0">
                <a:solidFill>
                  <a:srgbClr val="CC0099"/>
                </a:solidFill>
                <a:latin typeface="Lotus Linotype"/>
                <a:ea typeface="Times New Roman" pitchFamily="18" charset="0"/>
                <a:cs typeface="Arabic Transparent" pitchFamily="2" charset="-78"/>
              </a:rPr>
              <a:t> </a:t>
            </a:r>
            <a:endParaRPr lang="en-GB" sz="2000" dirty="0">
              <a:solidFill>
                <a:srgbClr val="CC0099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000" b="1" dirty="0">
                <a:solidFill>
                  <a:srgbClr val="CC0099"/>
                </a:solidFill>
                <a:latin typeface="Arial" pitchFamily="34" charset="0"/>
                <a:ea typeface="Times New Roman" pitchFamily="18" charset="0"/>
                <a:cs typeface="Arabic Transparent" pitchFamily="2" charset="-78"/>
              </a:rPr>
              <a:t>أخرجه والبخاري في صحيحه </a:t>
            </a:r>
            <a:r>
              <a:rPr lang="ar-SA" sz="20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abic Transparent" pitchFamily="2" charset="-78"/>
              </a:rPr>
              <a:t>، كتاب الذبائح ، </a:t>
            </a:r>
            <a:r>
              <a:rPr lang="ar-SA" sz="2000" b="1" dirty="0">
                <a:solidFill>
                  <a:srgbClr val="000000"/>
                </a:solidFill>
                <a:latin typeface="Traditional Arabic" pitchFamily="2" charset="-78"/>
                <a:ea typeface="Times New Roman" pitchFamily="18" charset="0"/>
              </a:rPr>
              <a:t>باب لحوم الخيل</a:t>
            </a:r>
            <a:r>
              <a:rPr lang="ar-SA" sz="20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abic Transparent" pitchFamily="2" charset="-78"/>
              </a:rPr>
              <a:t> </a:t>
            </a:r>
            <a:r>
              <a:rPr lang="ar-SA" sz="2000" b="1" dirty="0">
                <a:solidFill>
                  <a:srgbClr val="000000"/>
                </a:solidFill>
                <a:latin typeface="Traditional Arabic" pitchFamily="2" charset="-78"/>
                <a:ea typeface="Times New Roman" pitchFamily="18" charset="0"/>
              </a:rPr>
              <a:t>ص 475 ح 5519 </a:t>
            </a:r>
            <a:r>
              <a:rPr lang="ar-SA" sz="2000" b="1" dirty="0">
                <a:solidFill>
                  <a:srgbClr val="7030A0"/>
                </a:solidFill>
                <a:latin typeface="Arial" pitchFamily="34" charset="0"/>
                <a:ea typeface="Times New Roman" pitchFamily="18" charset="0"/>
                <a:cs typeface="Arabic Transparent" pitchFamily="2" charset="-78"/>
              </a:rPr>
              <a:t>عن مسدد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000" b="1" dirty="0">
                <a:solidFill>
                  <a:srgbClr val="CC0099"/>
                </a:solidFill>
                <a:latin typeface="Arial" pitchFamily="34" charset="0"/>
                <a:ea typeface="Times New Roman" pitchFamily="18" charset="0"/>
                <a:cs typeface="Arabic Transparent" pitchFamily="2" charset="-78"/>
              </a:rPr>
              <a:t>البخاري في صحيحه </a:t>
            </a:r>
            <a:r>
              <a:rPr lang="ar-SA" sz="20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abic Transparent" pitchFamily="2" charset="-78"/>
              </a:rPr>
              <a:t>، كتاب المغازي ، </a:t>
            </a:r>
            <a:r>
              <a:rPr lang="ar-SA" sz="2000" b="1" dirty="0">
                <a:solidFill>
                  <a:srgbClr val="000000"/>
                </a:solidFill>
                <a:latin typeface="Traditional Arabic" pitchFamily="2" charset="-78"/>
                <a:ea typeface="Times New Roman" pitchFamily="18" charset="0"/>
                <a:cs typeface="Arabic Transparent" pitchFamily="2" charset="-78"/>
              </a:rPr>
              <a:t>باب غزوة خيبر</a:t>
            </a:r>
            <a:r>
              <a:rPr lang="ar-SA" sz="20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abic Transparent" pitchFamily="2" charset="-78"/>
              </a:rPr>
              <a:t> ص 346 حديث (4219) .</a:t>
            </a:r>
            <a:endParaRPr lang="en-GB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0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abic Transparent" pitchFamily="2" charset="-78"/>
              </a:rPr>
              <a:t>                  وفي كتاب الذبائح </a:t>
            </a:r>
            <a:r>
              <a:rPr lang="ar-SA" sz="20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abic Transparent" pitchFamily="2" charset="-78"/>
              </a:rPr>
              <a:t>، </a:t>
            </a:r>
            <a:r>
              <a:rPr lang="ar-SA" sz="2000" b="1" dirty="0">
                <a:solidFill>
                  <a:srgbClr val="000000"/>
                </a:solidFill>
                <a:latin typeface="Traditional Arabic" pitchFamily="2" charset="-78"/>
                <a:ea typeface="Times New Roman" pitchFamily="18" charset="0"/>
              </a:rPr>
              <a:t>باب لحوم الخيل</a:t>
            </a:r>
            <a:r>
              <a:rPr lang="ar-SA" sz="20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abic Transparent" pitchFamily="2" charset="-78"/>
              </a:rPr>
              <a:t> </a:t>
            </a:r>
            <a:r>
              <a:rPr lang="ar-SA" sz="2000" b="1" dirty="0">
                <a:solidFill>
                  <a:srgbClr val="000000"/>
                </a:solidFill>
                <a:latin typeface="Traditional Arabic" pitchFamily="2" charset="-78"/>
                <a:ea typeface="Times New Roman" pitchFamily="18" charset="0"/>
              </a:rPr>
              <a:t>ص 475 ح 5524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0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abic Transparent" pitchFamily="2" charset="-78"/>
              </a:rPr>
              <a:t> </a:t>
            </a:r>
            <a:r>
              <a:rPr lang="ar-SA" sz="2000" b="1" dirty="0">
                <a:solidFill>
                  <a:srgbClr val="CC0099"/>
                </a:solidFill>
                <a:latin typeface="Arial" pitchFamily="34" charset="0"/>
                <a:ea typeface="Times New Roman" pitchFamily="18" charset="0"/>
                <a:cs typeface="Arabic Transparent" pitchFamily="2" charset="-78"/>
              </a:rPr>
              <a:t>وأبو داود في سننه</a:t>
            </a:r>
            <a:r>
              <a:rPr lang="ar-SA" sz="20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abic Transparent" pitchFamily="2" charset="-78"/>
              </a:rPr>
              <a:t>، كتاب الأطعمة</a:t>
            </a:r>
            <a:r>
              <a:rPr lang="ar-SA" sz="20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abic Transparent" pitchFamily="2" charset="-78"/>
              </a:rPr>
              <a:t>، </a:t>
            </a:r>
            <a:r>
              <a:rPr lang="ar-SA" sz="2000" b="1" dirty="0">
                <a:solidFill>
                  <a:srgbClr val="000000"/>
                </a:solidFill>
                <a:latin typeface="Traditional Arabic" pitchFamily="2" charset="-78"/>
                <a:ea typeface="Times New Roman" pitchFamily="18" charset="0"/>
                <a:cs typeface="Arabic Transparent" pitchFamily="2" charset="-78"/>
              </a:rPr>
              <a:t>باب فى أكل لحوم الخيل ص1502 حديث 3788 </a:t>
            </a:r>
            <a:r>
              <a:rPr lang="ar-SA" sz="2000" b="1" dirty="0">
                <a:solidFill>
                  <a:srgbClr val="7030A0"/>
                </a:solidFill>
                <a:latin typeface="Arial" pitchFamily="34" charset="0"/>
                <a:ea typeface="Times New Roman" pitchFamily="18" charset="0"/>
                <a:cs typeface="Arabic Transparent" pitchFamily="2" charset="-78"/>
              </a:rPr>
              <a:t>عن سليمان بن حرب</a:t>
            </a:r>
            <a:endParaRPr lang="en-GB" sz="20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000" b="1" dirty="0">
                <a:solidFill>
                  <a:srgbClr val="CC0099"/>
                </a:solidFill>
                <a:latin typeface="Arial" pitchFamily="34" charset="0"/>
                <a:ea typeface="Times New Roman" pitchFamily="18" charset="0"/>
                <a:cs typeface="Arabic Transparent" pitchFamily="2" charset="-78"/>
              </a:rPr>
              <a:t> ومسلم في صحيحه </a:t>
            </a:r>
            <a:r>
              <a:rPr lang="ar-SA" sz="20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abic Transparent" pitchFamily="2" charset="-78"/>
              </a:rPr>
              <a:t>، كتاب الذبائح ، باب في أكل لحوم الخيل ص 1025 حديث 1941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000" b="1" dirty="0">
                <a:solidFill>
                  <a:srgbClr val="7030A0"/>
                </a:solidFill>
                <a:latin typeface="Arial" pitchFamily="34" charset="0"/>
                <a:ea typeface="Times New Roman" pitchFamily="18" charset="0"/>
                <a:cs typeface="Arabic Transparent" pitchFamily="2" charset="-78"/>
              </a:rPr>
              <a:t>                          عن يحيى بن يحيى وأبي الربيع العتكي </a:t>
            </a:r>
            <a:endParaRPr lang="en-GB" sz="20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0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abic Transparent" pitchFamily="2" charset="-78"/>
              </a:rPr>
              <a:t> </a:t>
            </a:r>
            <a:r>
              <a:rPr lang="ar-SA" sz="2000" b="1" dirty="0">
                <a:solidFill>
                  <a:srgbClr val="CC0099"/>
                </a:solidFill>
                <a:latin typeface="Arial" pitchFamily="34" charset="0"/>
                <a:ea typeface="Times New Roman" pitchFamily="18" charset="0"/>
                <a:cs typeface="Arabic Transparent" pitchFamily="2" charset="-78"/>
              </a:rPr>
              <a:t>ومسلم في صحيحه </a:t>
            </a:r>
            <a:r>
              <a:rPr lang="ar-SA" sz="20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abic Transparent" pitchFamily="2" charset="-78"/>
              </a:rPr>
              <a:t>، كتاب الذبائح ، باب في أكل لحوم الخيل ص 1025 حديث 1941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000" b="1" dirty="0">
                <a:solidFill>
                  <a:srgbClr val="CC0099"/>
                </a:solidFill>
                <a:latin typeface="Arial" pitchFamily="34" charset="0"/>
                <a:ea typeface="Times New Roman" pitchFamily="18" charset="0"/>
                <a:cs typeface="Arabic Transparent" pitchFamily="2" charset="-78"/>
              </a:rPr>
              <a:t> والنسائي في سننه </a:t>
            </a:r>
            <a:r>
              <a:rPr lang="ar-SA" sz="20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abic Transparent" pitchFamily="2" charset="-78"/>
              </a:rPr>
              <a:t>، كتاب الصيد ، باب </a:t>
            </a:r>
            <a:r>
              <a:rPr lang="ar-SA" sz="2000" b="1" dirty="0">
                <a:solidFill>
                  <a:srgbClr val="000000"/>
                </a:solidFill>
                <a:latin typeface="Traditional Arabic" pitchFamily="2" charset="-78"/>
                <a:ea typeface="Times New Roman" pitchFamily="18" charset="0"/>
                <a:cs typeface="Arabic Transparent" pitchFamily="2" charset="-78"/>
              </a:rPr>
              <a:t>الإذن في أكل لحوم الخيل ص 2370 حديث 4332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000" b="1" dirty="0">
                <a:solidFill>
                  <a:srgbClr val="000000"/>
                </a:solidFill>
                <a:latin typeface="Traditional Arabic" pitchFamily="2" charset="-78"/>
                <a:ea typeface="Times New Roman" pitchFamily="18" charset="0"/>
                <a:cs typeface="Arabic Transparent" pitchFamily="2" charset="-78"/>
              </a:rPr>
              <a:t>                           </a:t>
            </a:r>
            <a:r>
              <a:rPr lang="ar-SA" sz="2000" b="1" dirty="0">
                <a:solidFill>
                  <a:srgbClr val="7030A0"/>
                </a:solidFill>
                <a:latin typeface="Traditional Arabic" pitchFamily="2" charset="-78"/>
                <a:ea typeface="Times New Roman" pitchFamily="18" charset="0"/>
                <a:cs typeface="Arabic Transparent" pitchFamily="2" charset="-78"/>
              </a:rPr>
              <a:t>عن </a:t>
            </a:r>
            <a:r>
              <a:rPr lang="ar-SA" sz="2000" b="1" dirty="0">
                <a:solidFill>
                  <a:srgbClr val="7030A0"/>
                </a:solidFill>
                <a:latin typeface="Arial" pitchFamily="34" charset="0"/>
                <a:ea typeface="Times New Roman" pitchFamily="18" charset="0"/>
                <a:cs typeface="Arabic Transparent" pitchFamily="2" charset="-78"/>
              </a:rPr>
              <a:t>قتيبة بن سعيد .</a:t>
            </a:r>
            <a:endParaRPr lang="en-GB" sz="20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000" b="1" dirty="0">
                <a:solidFill>
                  <a:srgbClr val="CC0099"/>
                </a:solidFill>
                <a:latin typeface="Arial" pitchFamily="34" charset="0"/>
                <a:ea typeface="Times New Roman" pitchFamily="18" charset="0"/>
                <a:cs typeface="Arabic Transparent" pitchFamily="2" charset="-78"/>
              </a:rPr>
              <a:t> والنسائي في سننه </a:t>
            </a:r>
            <a:r>
              <a:rPr lang="ar-SA" sz="20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abic Transparent" pitchFamily="2" charset="-78"/>
              </a:rPr>
              <a:t>، كتاب الصيد ، باب </a:t>
            </a:r>
            <a:r>
              <a:rPr lang="ar-SA" sz="2000" b="1" dirty="0">
                <a:solidFill>
                  <a:srgbClr val="000000"/>
                </a:solidFill>
                <a:latin typeface="Traditional Arabic" pitchFamily="2" charset="-78"/>
                <a:ea typeface="Times New Roman" pitchFamily="18" charset="0"/>
                <a:cs typeface="Arabic Transparent" pitchFamily="2" charset="-78"/>
              </a:rPr>
              <a:t>الإذن في أكل لحوم الخيل ص 2370 حديث 4332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000" b="1" dirty="0">
                <a:solidFill>
                  <a:srgbClr val="7030A0"/>
                </a:solidFill>
                <a:latin typeface="Traditional Arabic" pitchFamily="2" charset="-78"/>
                <a:ea typeface="Times New Roman" pitchFamily="18" charset="0"/>
                <a:cs typeface="Arabic Transparent" pitchFamily="2" charset="-78"/>
              </a:rPr>
              <a:t>                           عن أحمد بن عبدة  </a:t>
            </a:r>
            <a:endParaRPr lang="en-GB" sz="20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000" b="1" dirty="0">
                <a:solidFill>
                  <a:srgbClr val="CC0099"/>
                </a:solidFill>
                <a:latin typeface="Arial" pitchFamily="34" charset="0"/>
                <a:ea typeface="Times New Roman" pitchFamily="18" charset="0"/>
                <a:cs typeface="Arabic Transparent" pitchFamily="2" charset="-78"/>
              </a:rPr>
              <a:t>وأحمد في مسنده </a:t>
            </a:r>
            <a:r>
              <a:rPr lang="ar-SA" sz="2000" b="1" dirty="0">
                <a:solidFill>
                  <a:srgbClr val="CC0099"/>
                </a:solidFill>
                <a:latin typeface="Traditional Arabic" pitchFamily="2" charset="-78"/>
                <a:ea typeface="Times New Roman" pitchFamily="18" charset="0"/>
              </a:rPr>
              <a:t> </a:t>
            </a:r>
            <a:r>
              <a:rPr lang="ar-SA" sz="2000" b="1" dirty="0">
                <a:solidFill>
                  <a:srgbClr val="000000"/>
                </a:solidFill>
                <a:latin typeface="Traditional Arabic" pitchFamily="2" charset="-78"/>
                <a:ea typeface="Times New Roman" pitchFamily="18" charset="0"/>
              </a:rPr>
              <a:t>3/361 </a:t>
            </a:r>
            <a:r>
              <a:rPr lang="ar-SA" sz="2000" b="1" dirty="0">
                <a:solidFill>
                  <a:srgbClr val="7030A0"/>
                </a:solidFill>
                <a:latin typeface="Traditional Arabic" pitchFamily="2" charset="-78"/>
                <a:ea typeface="Times New Roman" pitchFamily="18" charset="0"/>
              </a:rPr>
              <a:t>عن عفان .</a:t>
            </a:r>
            <a:endParaRPr lang="en-GB" sz="20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000" b="1" dirty="0">
                <a:solidFill>
                  <a:srgbClr val="CC0099"/>
                </a:solidFill>
                <a:latin typeface="Arial" pitchFamily="34" charset="0"/>
                <a:ea typeface="Times New Roman" pitchFamily="18" charset="0"/>
                <a:cs typeface="Arabic Transparent" pitchFamily="2" charset="-78"/>
              </a:rPr>
              <a:t>والدارمي في سننه </a:t>
            </a:r>
            <a:r>
              <a:rPr lang="ar-SA" sz="20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abic Transparent" pitchFamily="2" charset="-78"/>
              </a:rPr>
              <a:t>، كتاب الأضاحي ، </a:t>
            </a:r>
            <a:r>
              <a:rPr lang="ar-SA" sz="2000" b="1" dirty="0">
                <a:solidFill>
                  <a:srgbClr val="000000"/>
                </a:solidFill>
                <a:latin typeface="Traditional Arabic" pitchFamily="2" charset="-78"/>
                <a:ea typeface="Times New Roman" pitchFamily="18" charset="0"/>
                <a:cs typeface="Arabic Transparent" pitchFamily="2" charset="-78"/>
              </a:rPr>
              <a:t>باب في أكل لحوم الخيل</a:t>
            </a:r>
            <a:r>
              <a:rPr lang="ar-SA" sz="2000" b="1" dirty="0">
                <a:solidFill>
                  <a:srgbClr val="800000"/>
                </a:solidFill>
                <a:latin typeface="Traditional Arabic" pitchFamily="2" charset="-78"/>
                <a:ea typeface="Times New Roman" pitchFamily="18" charset="0"/>
                <a:cs typeface="Arabic Transparent" pitchFamily="2" charset="-78"/>
              </a:rPr>
              <a:t> </a:t>
            </a:r>
            <a:r>
              <a:rPr lang="ar-SA" sz="20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abic Transparent" pitchFamily="2" charset="-78"/>
              </a:rPr>
              <a:t>2 / 119( 1993 ) </a:t>
            </a:r>
            <a:r>
              <a:rPr lang="ar-SA" sz="2000" dirty="0">
                <a:solidFill>
                  <a:srgbClr val="7030A0"/>
                </a:solidFill>
                <a:latin typeface="Arial" pitchFamily="34" charset="0"/>
                <a:ea typeface="Times New Roman" pitchFamily="18" charset="0"/>
                <a:cs typeface="Arabic Transparent" pitchFamily="2" charset="-78"/>
              </a:rPr>
              <a:t>.</a:t>
            </a:r>
            <a:r>
              <a:rPr lang="ar-SA" sz="2000" b="1" dirty="0">
                <a:solidFill>
                  <a:srgbClr val="7030A0"/>
                </a:solidFill>
                <a:latin typeface="Arial" pitchFamily="34" charset="0"/>
                <a:ea typeface="Times New Roman" pitchFamily="18" charset="0"/>
                <a:cs typeface="Arabic Transparent" pitchFamily="2" charset="-78"/>
              </a:rPr>
              <a:t>عن أبي النعمان </a:t>
            </a:r>
            <a:r>
              <a:rPr lang="ar-SA" sz="20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abic Transparent" pitchFamily="2" charset="-78"/>
              </a:rPr>
              <a:t>.</a:t>
            </a:r>
            <a:endParaRPr lang="en-GB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400" b="1" dirty="0">
                <a:solidFill>
                  <a:srgbClr val="CC0099"/>
                </a:solidFill>
                <a:latin typeface="Lotus Linotype"/>
                <a:ea typeface="Times New Roman" pitchFamily="18" charset="0"/>
                <a:cs typeface="Traditional Arabic" pitchFamily="2" charset="-78"/>
              </a:rPr>
              <a:t>جميعهم </a:t>
            </a:r>
            <a:r>
              <a:rPr lang="ar-SA" sz="2000" b="1" dirty="0">
                <a:solidFill>
                  <a:srgbClr val="002060"/>
                </a:solidFill>
                <a:latin typeface="Lotus Linotype"/>
                <a:ea typeface="Times New Roman" pitchFamily="18" charset="0"/>
                <a:cs typeface="Traditional Arabic" pitchFamily="2" charset="-78"/>
              </a:rPr>
              <a:t>(</a:t>
            </a:r>
            <a:r>
              <a:rPr lang="ar-SA" sz="2000" b="1" dirty="0">
                <a:solidFill>
                  <a:srgbClr val="7030A0"/>
                </a:solidFill>
                <a:latin typeface="Arial" pitchFamily="34" charset="0"/>
                <a:ea typeface="Times New Roman" pitchFamily="18" charset="0"/>
                <a:cs typeface="Arabic Transparent" pitchFamily="2" charset="-78"/>
              </a:rPr>
              <a:t>سليمان بن حرب</a:t>
            </a:r>
            <a:r>
              <a:rPr lang="ar-SA" sz="2000" b="1" dirty="0">
                <a:solidFill>
                  <a:srgbClr val="7030A0"/>
                </a:solidFill>
                <a:latin typeface="Lotus Linotype"/>
                <a:ea typeface="Times New Roman" pitchFamily="18" charset="0"/>
                <a:cs typeface="Traditional Arabic" pitchFamily="2" charset="-78"/>
              </a:rPr>
              <a:t> ، </a:t>
            </a:r>
            <a:r>
              <a:rPr lang="ar-SA" sz="2000" b="1" dirty="0">
                <a:solidFill>
                  <a:srgbClr val="7030A0"/>
                </a:solidFill>
                <a:latin typeface="Arial" pitchFamily="34" charset="0"/>
                <a:ea typeface="Times New Roman" pitchFamily="18" charset="0"/>
                <a:cs typeface="Arabic Transparent" pitchFamily="2" charset="-78"/>
              </a:rPr>
              <a:t>مسدد ، قتيبة بن سعيد</a:t>
            </a:r>
            <a:r>
              <a:rPr lang="ar-SA" sz="2000" b="1" dirty="0">
                <a:solidFill>
                  <a:srgbClr val="7030A0"/>
                </a:solidFill>
                <a:latin typeface="Lotus Linotype"/>
                <a:ea typeface="Times New Roman" pitchFamily="18" charset="0"/>
                <a:cs typeface="Traditional Arabic" pitchFamily="2" charset="-78"/>
              </a:rPr>
              <a:t> ، </a:t>
            </a:r>
            <a:r>
              <a:rPr lang="ar-SA" sz="2000" b="1" dirty="0">
                <a:solidFill>
                  <a:srgbClr val="7030A0"/>
                </a:solidFill>
                <a:latin typeface="Arial" pitchFamily="34" charset="0"/>
                <a:ea typeface="Times New Roman" pitchFamily="18" charset="0"/>
                <a:cs typeface="Arabic Transparent" pitchFamily="2" charset="-78"/>
              </a:rPr>
              <a:t>يحيى بن يحيى وأبي الربيع العتكي</a:t>
            </a:r>
            <a:r>
              <a:rPr lang="ar-SA" sz="2000" b="1" dirty="0">
                <a:solidFill>
                  <a:srgbClr val="7030A0"/>
                </a:solidFill>
                <a:latin typeface="Lotus Linotype"/>
                <a:ea typeface="Times New Roman" pitchFamily="18" charset="0"/>
                <a:cs typeface="Traditional Arabic" pitchFamily="2" charset="-78"/>
              </a:rPr>
              <a:t> ، </a:t>
            </a:r>
            <a:r>
              <a:rPr lang="ar-SA" sz="2000" b="1" dirty="0">
                <a:solidFill>
                  <a:srgbClr val="7030A0"/>
                </a:solidFill>
                <a:latin typeface="Traditional Arabic" pitchFamily="2" charset="-78"/>
                <a:ea typeface="Times New Roman" pitchFamily="18" charset="0"/>
                <a:cs typeface="Arabic Transparent" pitchFamily="2" charset="-78"/>
              </a:rPr>
              <a:t>أحمد بن عبدة  </a:t>
            </a:r>
            <a:r>
              <a:rPr lang="ar-SA" sz="2000" b="1" dirty="0">
                <a:solidFill>
                  <a:srgbClr val="7030A0"/>
                </a:solidFill>
                <a:latin typeface="Lotus Linotype"/>
                <a:ea typeface="Times New Roman" pitchFamily="18" charset="0"/>
                <a:cs typeface="Traditional Arabic" pitchFamily="2" charset="-78"/>
              </a:rPr>
              <a:t>، </a:t>
            </a:r>
            <a:r>
              <a:rPr lang="ar-SA" sz="2000" b="1" dirty="0">
                <a:solidFill>
                  <a:srgbClr val="7030A0"/>
                </a:solidFill>
                <a:latin typeface="Traditional Arabic" pitchFamily="2" charset="-78"/>
                <a:ea typeface="Times New Roman" pitchFamily="18" charset="0"/>
              </a:rPr>
              <a:t>عفان ، </a:t>
            </a:r>
            <a:r>
              <a:rPr lang="ar-SA" sz="2000" b="1" dirty="0">
                <a:solidFill>
                  <a:srgbClr val="7030A0"/>
                </a:solidFill>
                <a:latin typeface="Arial" pitchFamily="34" charset="0"/>
                <a:ea typeface="Times New Roman" pitchFamily="18" charset="0"/>
                <a:cs typeface="Arabic Transparent" pitchFamily="2" charset="-78"/>
              </a:rPr>
              <a:t>أبو النعمان ) عن حماد بن زيد به </a:t>
            </a:r>
            <a:r>
              <a:rPr lang="ar-SA" sz="2000" b="1" dirty="0">
                <a:solidFill>
                  <a:srgbClr val="7030A0"/>
                </a:solidFill>
                <a:latin typeface="Lotus Linotype"/>
                <a:ea typeface="Times New Roman" pitchFamily="18" charset="0"/>
                <a:cs typeface="Traditional Arabic" pitchFamily="2" charset="-78"/>
              </a:rPr>
              <a:t>.</a:t>
            </a:r>
            <a:endParaRPr lang="en-GB" sz="20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400" b="1" dirty="0">
                <a:solidFill>
                  <a:srgbClr val="1F497D">
                    <a:lumMod val="75000"/>
                  </a:srgbClr>
                </a:solidFill>
                <a:latin typeface="Lotus Linotype"/>
                <a:ea typeface="Times New Roman" pitchFamily="18" charset="0"/>
                <a:cs typeface="Traditional Arabic" pitchFamily="2" charset="-78"/>
              </a:rPr>
              <a:t>وتوبع حماد بن زيد : تابعه ابن جريج إلا أنه قال: عن عمرو بن دينار عن رجل </a:t>
            </a:r>
            <a:r>
              <a:rPr lang="ar-SA" sz="2000" b="1" dirty="0">
                <a:solidFill>
                  <a:srgbClr val="1F497D">
                    <a:lumMod val="75000"/>
                  </a:srgbClr>
                </a:solidFill>
                <a:latin typeface="Lotus Linotype"/>
                <a:ea typeface="Times New Roman" pitchFamily="18" charset="0"/>
                <a:cs typeface="Traditional Arabic" pitchFamily="2" charset="-78"/>
              </a:rPr>
              <a:t>.</a:t>
            </a:r>
            <a:endParaRPr lang="en-GB" sz="2000" b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000" b="1" dirty="0">
                <a:solidFill>
                  <a:srgbClr val="CC0099"/>
                </a:solidFill>
                <a:latin typeface="Arial" pitchFamily="34" charset="0"/>
                <a:ea typeface="Times New Roman" pitchFamily="18" charset="0"/>
                <a:cs typeface="Arabic Transparent" pitchFamily="2" charset="-78"/>
              </a:rPr>
              <a:t>أخرجه أبو داود في سننه </a:t>
            </a:r>
            <a:r>
              <a:rPr lang="ar-SA" sz="20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abic Transparent" pitchFamily="2" charset="-78"/>
              </a:rPr>
              <a:t>، كتاب الأطعمة </a:t>
            </a:r>
            <a:r>
              <a:rPr lang="ar-SA" sz="20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abic Transparent" pitchFamily="2" charset="-78"/>
              </a:rPr>
              <a:t>،  </a:t>
            </a:r>
            <a:r>
              <a:rPr lang="ar-SA" sz="2000" b="1" dirty="0">
                <a:solidFill>
                  <a:srgbClr val="000000"/>
                </a:solidFill>
                <a:latin typeface="Traditional Arabic" pitchFamily="2" charset="-78"/>
                <a:ea typeface="Times New Roman" pitchFamily="18" charset="0"/>
                <a:cs typeface="Arabic Transparent" pitchFamily="2" charset="-78"/>
              </a:rPr>
              <a:t>باب فى أكل لحوم الخيل ص1504 حديث 3808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0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abic Transparent" pitchFamily="2" charset="-78"/>
              </a:rPr>
              <a:t>عن إبرهيم بن الحسن المصيصي عن حجاج بن محمد عن ابن جريج </a:t>
            </a:r>
            <a:r>
              <a:rPr lang="ar-SA" sz="2400" b="1" dirty="0">
                <a:solidFill>
                  <a:srgbClr val="1F497D">
                    <a:lumMod val="75000"/>
                  </a:srgbClr>
                </a:solidFill>
                <a:latin typeface="Lotus Linotype"/>
                <a:ea typeface="Times New Roman" pitchFamily="18" charset="0"/>
                <a:cs typeface="Traditional Arabic" pitchFamily="2" charset="-78"/>
              </a:rPr>
              <a:t>عن عمرو بن دينار عن رجل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400" b="1" dirty="0">
                <a:solidFill>
                  <a:srgbClr val="1F497D">
                    <a:lumMod val="75000"/>
                  </a:srgbClr>
                </a:solidFill>
                <a:latin typeface="Lotus Linotype"/>
                <a:ea typeface="Times New Roman" pitchFamily="18" charset="0"/>
                <a:cs typeface="Traditional Arabic" pitchFamily="2" charset="-78"/>
              </a:rPr>
              <a:t>عن جابر به بمثله .</a:t>
            </a:r>
            <a:endParaRPr lang="en-GB" sz="2400" b="1" dirty="0">
              <a:solidFill>
                <a:srgbClr val="1F497D">
                  <a:lumMod val="75000"/>
                </a:srgbClr>
              </a:solidFill>
              <a:latin typeface="Lotus Linotype"/>
              <a:ea typeface="Times New Roman" pitchFamily="18" charset="0"/>
              <a:cs typeface="Traditional Arabic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8282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7" name="Rectangle 6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ar-SA" altLang="ar-SA"/>
          </a:p>
        </p:txBody>
      </p:sp>
      <p:pic>
        <p:nvPicPr>
          <p:cNvPr id="10246" name="Picture 6" descr="nature_3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389" name="Group 14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5835989"/>
              </p:ext>
            </p:extLst>
          </p:nvPr>
        </p:nvGraphicFramePr>
        <p:xfrm>
          <a:off x="0" y="0"/>
          <a:ext cx="9168449" cy="6857999"/>
        </p:xfrm>
        <a:graphic>
          <a:graphicData uri="http://schemas.openxmlformats.org/drawingml/2006/table">
            <a:tbl>
              <a:tblPr rtl="1"/>
              <a:tblGrid>
                <a:gridCol w="1735481"/>
                <a:gridCol w="1651244"/>
                <a:gridCol w="1445431"/>
                <a:gridCol w="1445431"/>
                <a:gridCol w="1445431"/>
                <a:gridCol w="1445431"/>
              </a:tblGrid>
              <a:tr h="76967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أبو داود</a:t>
                      </a:r>
                      <a:r>
                        <a:rPr kumimoji="0" lang="en-US" alt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الترمذي</a:t>
                      </a:r>
                      <a:endParaRPr kumimoji="0" lang="en-US" altLang="ar-S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الترمذي</a:t>
                      </a:r>
                      <a:endParaRPr kumimoji="0" lang="en-US" altLang="ar-S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الدارمي</a:t>
                      </a:r>
                      <a:endParaRPr kumimoji="0" lang="en-US" altLang="ar-S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الدارمي</a:t>
                      </a:r>
                      <a:endParaRPr kumimoji="0" lang="en-US" altLang="ar-S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أحمد</a:t>
                      </a:r>
                      <a:endParaRPr kumimoji="0" lang="en-US" altLang="ar-S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</a:tr>
              <a:tr h="112281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SA" altLang="ar-S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محمد بن بشار</a:t>
                      </a:r>
                      <a:endParaRPr kumimoji="0" lang="en-US" altLang="ar-S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محمود بن غيلان</a:t>
                      </a:r>
                      <a:endParaRPr kumimoji="0" lang="en-US" altLang="ar-S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SA" altLang="ar-S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SA" altLang="ar-S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SA" altLang="ar-S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12281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عباد بن موسى </a:t>
                      </a:r>
                      <a:endParaRPr kumimoji="0" lang="en-US" altLang="ar-S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أبو داود </a:t>
                      </a:r>
                      <a:r>
                        <a:rPr kumimoji="0" lang="ar-SA" altLang="ar-SA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الطيالسي</a:t>
                      </a:r>
                      <a:endParaRPr kumimoji="0" lang="en-US" altLang="ar-S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عبد الرزاق</a:t>
                      </a:r>
                      <a:endParaRPr kumimoji="0" lang="en-US" altLang="ar-S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محمد بن يوسف</a:t>
                      </a:r>
                      <a:endParaRPr kumimoji="0" lang="en-US" altLang="ar-S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أبو نعيم</a:t>
                      </a:r>
                      <a:endParaRPr kumimoji="0" lang="en-US" altLang="ar-S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وكيع</a:t>
                      </a:r>
                      <a:endParaRPr kumimoji="0" lang="en-US" altLang="ar-S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677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ar-S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إبراهيم بن سعد</a:t>
                      </a:r>
                      <a:endParaRPr kumimoji="0" lang="en-US" altLang="ar-SA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ســــــــــــفيـــــــــــــــــــــان </a:t>
                      </a:r>
                      <a:endParaRPr kumimoji="0" lang="en-US" altLang="ar-S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F3D8"/>
                    </a:solidFill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ar-S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F3D8"/>
                    </a:solidFill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ar-S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F3D8"/>
                    </a:solidFill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ar-S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F3D8"/>
                    </a:solidFill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ar-S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F3D8"/>
                    </a:solidFill>
                  </a:tcPr>
                </a:tc>
              </a:tr>
              <a:tr h="769671">
                <a:tc gridSpan="6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سعد بن ابراهيم </a:t>
                      </a:r>
                      <a:endParaRPr kumimoji="0" lang="en-US" altLang="ar-S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99"/>
                    </a:solidFill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ar-S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ar-S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ar-S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ar-S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ar-S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769671">
                <a:tc gridSpan="6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ريحان بن يزيد</a:t>
                      </a:r>
                      <a:endParaRPr kumimoji="0" lang="en-US" altLang="ar-S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ar-S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B6F"/>
                    </a:solidFill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ar-S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B6F"/>
                    </a:solidFill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ar-S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B6F"/>
                    </a:solidFill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ar-S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B6F"/>
                    </a:solidFill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ar-S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B6F"/>
                    </a:solidFill>
                  </a:tcPr>
                </a:tc>
              </a:tr>
              <a:tr h="765899">
                <a:tc gridSpan="6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عبد الله بن عمرو</a:t>
                      </a:r>
                      <a:endParaRPr kumimoji="0" lang="en-US" altLang="ar-S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ar-S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B6F"/>
                    </a:solidFill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ar-S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B6F"/>
                    </a:solidFill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ar-S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B6F"/>
                    </a:solidFill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ar-S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B6F"/>
                    </a:solidFill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ar-S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B6F"/>
                    </a:solidFill>
                  </a:tcPr>
                </a:tc>
              </a:tr>
              <a:tr h="769671">
                <a:tc gridSpan="6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النبي عليه السلام </a:t>
                      </a:r>
                      <a:endParaRPr kumimoji="0" lang="en-US" altLang="ar-S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ar-S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B6F"/>
                    </a:solidFill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ar-S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B6F"/>
                    </a:solidFill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ar-S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B6F"/>
                    </a:solidFill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ar-S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B6F"/>
                    </a:solidFill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ar-S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B6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093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916798"/>
              </p:ext>
            </p:extLst>
          </p:nvPr>
        </p:nvGraphicFramePr>
        <p:xfrm>
          <a:off x="-26550" y="2"/>
          <a:ext cx="9170550" cy="718567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123088"/>
                <a:gridCol w="1375048"/>
                <a:gridCol w="1172222"/>
                <a:gridCol w="1158584"/>
                <a:gridCol w="1460694"/>
                <a:gridCol w="1514812"/>
                <a:gridCol w="1366102"/>
              </a:tblGrid>
              <a:tr h="693823">
                <a:tc>
                  <a:txBody>
                    <a:bodyPr/>
                    <a:lstStyle/>
                    <a:p>
                      <a:pPr rtl="1"/>
                      <a:r>
                        <a:rPr lang="ar-SA" sz="2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البخاري</a:t>
                      </a:r>
                      <a:endParaRPr lang="ar-SA" sz="2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مسلم</a:t>
                      </a:r>
                      <a:endParaRPr lang="ar-SA" sz="2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مسلم</a:t>
                      </a:r>
                      <a:endParaRPr lang="ar-SA" sz="2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الترمذي </a:t>
                      </a:r>
                      <a:endParaRPr lang="ar-SA" sz="2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2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النسائي</a:t>
                      </a:r>
                      <a:endParaRPr lang="ar-SA" sz="2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البخاري</a:t>
                      </a:r>
                      <a:endParaRPr lang="ar-SA" sz="2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مسلم</a:t>
                      </a:r>
                      <a:endParaRPr lang="ar-SA" sz="24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99CC"/>
                    </a:solidFill>
                  </a:tcPr>
                </a:tc>
              </a:tr>
              <a:tr h="862967">
                <a:tc>
                  <a:txBody>
                    <a:bodyPr/>
                    <a:lstStyle/>
                    <a:p>
                      <a:pPr rtl="1"/>
                      <a:r>
                        <a:rPr lang="ar-SA" sz="2400" b="1" dirty="0" smtClean="0">
                          <a:solidFill>
                            <a:schemeClr val="tx1"/>
                          </a:solidFill>
                        </a:rPr>
                        <a:t>محمد بن بشار</a:t>
                      </a:r>
                      <a:endParaRPr lang="ar-SA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400" b="1" dirty="0" smtClean="0">
                          <a:solidFill>
                            <a:schemeClr val="tx1"/>
                          </a:solidFill>
                        </a:rPr>
                        <a:t>محمد بن المثنى</a:t>
                      </a:r>
                      <a:endParaRPr lang="ar-SA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400" b="1" dirty="0" smtClean="0">
                          <a:solidFill>
                            <a:schemeClr val="tx1"/>
                          </a:solidFill>
                        </a:rPr>
                        <a:t>محمد بن بشار</a:t>
                      </a:r>
                      <a:endParaRPr lang="ar-SA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400" b="1" dirty="0" smtClean="0">
                          <a:solidFill>
                            <a:schemeClr val="tx1"/>
                          </a:solidFill>
                        </a:rPr>
                        <a:t>محمد بن بشار</a:t>
                      </a:r>
                      <a:endParaRPr lang="ar-SA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2400" b="1" dirty="0" smtClean="0">
                          <a:solidFill>
                            <a:schemeClr val="tx1"/>
                          </a:solidFill>
                        </a:rPr>
                        <a:t>عمرو بن علي</a:t>
                      </a:r>
                      <a:endParaRPr lang="ar-SA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400" b="1" dirty="0" err="1" smtClean="0">
                          <a:solidFill>
                            <a:schemeClr val="tx1"/>
                          </a:solidFill>
                        </a:rPr>
                        <a:t>عياش</a:t>
                      </a:r>
                      <a:r>
                        <a:rPr lang="ar-SA" sz="2400" b="1" dirty="0" smtClean="0">
                          <a:solidFill>
                            <a:schemeClr val="tx1"/>
                          </a:solidFill>
                        </a:rPr>
                        <a:t> بن الوليد</a:t>
                      </a:r>
                      <a:endParaRPr lang="ar-SA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400" b="1" dirty="0" smtClean="0">
                          <a:solidFill>
                            <a:schemeClr val="tx1"/>
                          </a:solidFill>
                        </a:rPr>
                        <a:t>عمرو بن </a:t>
                      </a:r>
                      <a:r>
                        <a:rPr lang="ar-SA" sz="2400" b="1" dirty="0" err="1" smtClean="0">
                          <a:solidFill>
                            <a:schemeClr val="tx1"/>
                          </a:solidFill>
                        </a:rPr>
                        <a:t>زرارة</a:t>
                      </a:r>
                      <a:endParaRPr lang="ar-SA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rtl="1"/>
                      <a:r>
                        <a:rPr lang="ar-SA" sz="2400" b="1" dirty="0" smtClean="0">
                          <a:solidFill>
                            <a:schemeClr val="tx1"/>
                          </a:solidFill>
                        </a:rPr>
                        <a:t>محمد بن جعفر</a:t>
                      </a:r>
                      <a:endParaRPr lang="ar-SA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400" b="1" dirty="0" smtClean="0">
                          <a:solidFill>
                            <a:schemeClr val="tx1"/>
                          </a:solidFill>
                        </a:rPr>
                        <a:t>محمد بن جعفر </a:t>
                      </a:r>
                      <a:endParaRPr lang="ar-SA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400" b="1" dirty="0" smtClean="0">
                          <a:solidFill>
                            <a:schemeClr val="tx1"/>
                          </a:solidFill>
                        </a:rPr>
                        <a:t>محمد بن جعفر </a:t>
                      </a:r>
                      <a:endParaRPr lang="ar-SA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400" b="1" dirty="0" smtClean="0">
                          <a:solidFill>
                            <a:schemeClr val="tx1"/>
                          </a:solidFill>
                        </a:rPr>
                        <a:t>محمد بن جعفر</a:t>
                      </a:r>
                      <a:endParaRPr lang="ar-SA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2400" b="1" dirty="0" smtClean="0">
                          <a:solidFill>
                            <a:schemeClr val="tx1"/>
                          </a:solidFill>
                        </a:rPr>
                        <a:t>يحيى بن سعيد</a:t>
                      </a:r>
                      <a:endParaRPr lang="ar-SA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2400" b="1" dirty="0" smtClean="0">
                          <a:solidFill>
                            <a:schemeClr val="tx1"/>
                          </a:solidFill>
                        </a:rPr>
                        <a:t>عبد الأعلى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400" b="1" dirty="0" smtClean="0">
                          <a:solidFill>
                            <a:schemeClr val="tx1"/>
                          </a:solidFill>
                        </a:rPr>
                        <a:t>عبد الوهاب</a:t>
                      </a:r>
                      <a:endParaRPr lang="ar-SA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10637">
                <a:tc gridSpan="5">
                  <a:txBody>
                    <a:bodyPr/>
                    <a:lstStyle/>
                    <a:p>
                      <a:pPr algn="ctr" rtl="1"/>
                      <a:r>
                        <a:rPr lang="ar-SA" sz="3200" b="1" dirty="0" smtClean="0">
                          <a:solidFill>
                            <a:schemeClr val="tx1"/>
                          </a:solidFill>
                        </a:rPr>
                        <a:t>شعبة</a:t>
                      </a:r>
                      <a:endParaRPr lang="ar-SA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ar-SA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ar-SA" sz="3200" b="1" dirty="0" smtClean="0">
                          <a:solidFill>
                            <a:schemeClr val="tx1"/>
                          </a:solidFill>
                        </a:rPr>
                        <a:t>سعيد  بن أبي عروبة</a:t>
                      </a:r>
                      <a:endParaRPr lang="ar-SA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FF3D8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FF3D8"/>
                    </a:solidFill>
                  </a:tcPr>
                </a:tc>
              </a:tr>
              <a:tr h="540378">
                <a:tc gridSpan="7">
                  <a:txBody>
                    <a:bodyPr/>
                    <a:lstStyle/>
                    <a:p>
                      <a:pPr algn="ctr" rtl="1"/>
                      <a:r>
                        <a:rPr lang="ar-SA" sz="4800" b="1" dirty="0" smtClean="0">
                          <a:solidFill>
                            <a:schemeClr val="bg1"/>
                          </a:solidFill>
                        </a:rPr>
                        <a:t>قتادة</a:t>
                      </a:r>
                      <a:endParaRPr lang="ar-SA" sz="4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339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339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339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ar-SA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339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339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3399"/>
                    </a:solidFill>
                  </a:tcPr>
                </a:tc>
              </a:tr>
              <a:tr h="741426">
                <a:tc gridSpan="7">
                  <a:txBody>
                    <a:bodyPr/>
                    <a:lstStyle/>
                    <a:p>
                      <a:pPr algn="ctr" rtl="1"/>
                      <a:r>
                        <a:rPr lang="ar-SA" sz="3200" b="1" dirty="0" smtClean="0">
                          <a:solidFill>
                            <a:schemeClr val="tx1"/>
                          </a:solidFill>
                        </a:rPr>
                        <a:t>أبي المتوكل</a:t>
                      </a:r>
                      <a:endParaRPr lang="ar-SA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ar-SA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76064">
                <a:tc gridSpan="7">
                  <a:txBody>
                    <a:bodyPr/>
                    <a:lstStyle/>
                    <a:p>
                      <a:pPr algn="ctr" rtl="1"/>
                      <a:r>
                        <a:rPr lang="ar-SA" sz="3200" b="1" dirty="0" smtClean="0">
                          <a:solidFill>
                            <a:schemeClr val="tx1"/>
                          </a:solidFill>
                        </a:rPr>
                        <a:t>أبي سعيد</a:t>
                      </a:r>
                      <a:endParaRPr lang="ar-SA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ar-SA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936104">
                <a:tc gridSpan="7">
                  <a:txBody>
                    <a:bodyPr/>
                    <a:lstStyle/>
                    <a:p>
                      <a:pPr algn="ctr" rtl="1"/>
                      <a:r>
                        <a:rPr lang="ar-SA" sz="3200" b="1" dirty="0" smtClean="0">
                          <a:solidFill>
                            <a:schemeClr val="tx1"/>
                          </a:solidFill>
                        </a:rPr>
                        <a:t>النبي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sym typeface="AGA Arabesque"/>
                        </a:rPr>
                        <a:t></a:t>
                      </a:r>
                      <a:endParaRPr lang="ar-SA" sz="3200" b="1" dirty="0" smtClean="0">
                        <a:solidFill>
                          <a:schemeClr val="tx1"/>
                        </a:solidFill>
                        <a:sym typeface="AGA Arabesque"/>
                      </a:endParaRPr>
                    </a:p>
                    <a:p>
                      <a:pPr algn="ctr" rtl="1"/>
                      <a:endParaRPr lang="ar-SA" sz="3200" b="1" dirty="0" smtClean="0">
                        <a:solidFill>
                          <a:schemeClr val="tx1"/>
                        </a:solidFill>
                        <a:sym typeface="AGA Arabesque"/>
                      </a:endParaRPr>
                    </a:p>
                    <a:p>
                      <a:pPr algn="ctr" rtl="1"/>
                      <a:endParaRPr lang="ar-SA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ar-SA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817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71438" y="0"/>
          <a:ext cx="8929688" cy="7097713"/>
        </p:xfrm>
        <a:graphic>
          <a:graphicData uri="http://schemas.openxmlformats.org/drawingml/2006/table">
            <a:tbl>
              <a:tblPr/>
              <a:tblGrid>
                <a:gridCol w="1470025"/>
                <a:gridCol w="1182688"/>
                <a:gridCol w="1184275"/>
                <a:gridCol w="1306548"/>
                <a:gridCol w="1143008"/>
                <a:gridCol w="1285884"/>
                <a:gridCol w="1357260"/>
              </a:tblGrid>
              <a:tr h="1512786">
                <a:tc gridSpan="7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قال رسول الله </a:t>
                      </a:r>
                      <a:r>
                        <a:rPr kumimoji="0" lang="ar-S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Arial" pitchFamily="34" charset="0"/>
                          <a:sym typeface="AGA Arabesque" pitchFamily="2" charset="2"/>
                        </a:rPr>
                        <a:t></a:t>
                      </a:r>
                      <a:r>
                        <a:rPr kumimoji="0" lang="ar-S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الا تَصُفُّونَ كما تَصُفُّ الْمَلَائِكَةُ عِنْدَ رَبِّهَا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فَقُلْنَا يا رَسُولَ اللَّهِ وَكَيْفَ تَصُفُّ الْمَلَائِكَةُ عِنْدَ رَبِّهَا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قال يُتِمُّونَ الصُّفُوفَ الْأُوَلَ وَيَتَرَاصُّونَ في الصَّفِّ</a:t>
                      </a:r>
                      <a:r>
                        <a:rPr kumimoji="0" lang="en-GB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</a:t>
                      </a:r>
                      <a:endParaRPr kumimoji="0" lang="en-GB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9525" marR="9525" marT="9527" marB="95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01161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raditional Arabic" pitchFamily="2" charset="-78"/>
                        </a:rPr>
                        <a:t> </a:t>
                      </a:r>
                      <a:r>
                        <a:rPr kumimoji="0" lang="ar-SA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raditional Arabic" pitchFamily="2" charset="-78"/>
                        </a:rPr>
                        <a:t>النسائي</a:t>
                      </a:r>
                      <a:endParaRPr kumimoji="0" lang="en-GB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9525" marR="9525" marT="9527" marB="95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raditional Arabic" pitchFamily="2" charset="-78"/>
                        </a:rPr>
                        <a:t>أبو داود</a:t>
                      </a:r>
                      <a:endParaRPr kumimoji="0" lang="en-GB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2" charset="-78"/>
                      </a:endParaRPr>
                    </a:p>
                  </a:txBody>
                  <a:tcPr marL="9525" marR="9525" marT="9527" marB="95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raditional Arabic" pitchFamily="2" charset="-78"/>
                        </a:rPr>
                        <a:t>ابن ماجه </a:t>
                      </a:r>
                      <a:endParaRPr kumimoji="0" lang="en-GB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2" charset="-78"/>
                      </a:endParaRPr>
                    </a:p>
                  </a:txBody>
                  <a:tcPr marL="9525" marR="9525" marT="9527" marB="95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raditional Arabic" pitchFamily="2" charset="-78"/>
                        </a:rPr>
                        <a:t>مسلم</a:t>
                      </a:r>
                      <a:endParaRPr kumimoji="0" lang="en-GB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2" charset="-78"/>
                      </a:endParaRPr>
                    </a:p>
                  </a:txBody>
                  <a:tcPr marL="9525" marR="9525" marT="9527" marB="95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16434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raditional Arabic" pitchFamily="2" charset="-78"/>
                        </a:rPr>
                        <a:t>قتيبة</a:t>
                      </a:r>
                      <a:endParaRPr kumimoji="0" lang="en-GB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2" charset="-78"/>
                      </a:endParaRPr>
                    </a:p>
                  </a:txBody>
                  <a:tcPr marL="9525" marR="9525" marT="9527" marB="95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raditional Arabic" pitchFamily="2" charset="-78"/>
                        </a:rPr>
                        <a:t>النفيلي</a:t>
                      </a:r>
                      <a:endParaRPr kumimoji="0" lang="en-GB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2" charset="-78"/>
                      </a:endParaRPr>
                    </a:p>
                  </a:txBody>
                  <a:tcPr marL="9525" marR="9525" marT="9527" marB="95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raditional Arabic" pitchFamily="2" charset="-78"/>
                        </a:rPr>
                        <a:t>علي</a:t>
                      </a:r>
                      <a:endParaRPr kumimoji="0" lang="en-GB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raditional Arabic" pitchFamily="2" charset="-78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raditional Arabic" pitchFamily="2" charset="-78"/>
                        </a:rPr>
                        <a:t> بن محمد</a:t>
                      </a:r>
                      <a:endParaRPr kumimoji="0" lang="en-GB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9525" marR="9525" marT="9527" marB="95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raditional Arabic" pitchFamily="2" charset="-78"/>
                        </a:rPr>
                        <a:t>أبو 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raditional Arabic" pitchFamily="2" charset="-78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raditional Arabic" pitchFamily="2" charset="-78"/>
                        </a:rPr>
                        <a:t>سعيد</a:t>
                      </a:r>
                      <a:endParaRPr kumimoji="0" lang="en-GB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2" charset="-78"/>
                      </a:endParaRPr>
                    </a:p>
                  </a:txBody>
                  <a:tcPr marL="9525" marR="9525" marT="9527" marB="95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raditional Arabic" pitchFamily="2" charset="-78"/>
                        </a:rPr>
                        <a:t>اسحاق</a:t>
                      </a:r>
                      <a:endParaRPr kumimoji="0" lang="en-GB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2" charset="-78"/>
                      </a:endParaRPr>
                    </a:p>
                  </a:txBody>
                  <a:tcPr marL="9525" marR="9525" marT="9527" marB="95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raditional Arabic" pitchFamily="2" charset="-78"/>
                        </a:rPr>
                        <a:t>أبو 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raditional Arabic" pitchFamily="2" charset="-78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raditional Arabic" pitchFamily="2" charset="-78"/>
                        </a:rPr>
                        <a:t>كريب</a:t>
                      </a:r>
                      <a:endParaRPr kumimoji="0" lang="en-GB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2" charset="-78"/>
                      </a:endParaRPr>
                    </a:p>
                  </a:txBody>
                  <a:tcPr marL="9525" marR="9525" marT="9527" marB="95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F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raditional Arabic" pitchFamily="2" charset="-78"/>
                        </a:rPr>
                        <a:t>أبو 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raditional Arabic" pitchFamily="2" charset="-78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raditional Arabic" pitchFamily="2" charset="-78"/>
                        </a:rPr>
                        <a:t>بكر </a:t>
                      </a:r>
                      <a:endParaRPr kumimoji="0" lang="en-GB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2" charset="-78"/>
                      </a:endParaRPr>
                    </a:p>
                  </a:txBody>
                  <a:tcPr marL="9525" marR="9525" marT="9527" marB="95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FF4"/>
                    </a:solidFill>
                  </a:tcPr>
                </a:tc>
              </a:tr>
              <a:tr h="665977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raditional Arabic" pitchFamily="2" charset="-78"/>
                        </a:rPr>
                        <a:t>الفضيل</a:t>
                      </a:r>
                      <a:r>
                        <a:rPr kumimoji="0" lang="ar-SA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raditional Arabic" pitchFamily="2" charset="-78"/>
                        </a:rPr>
                        <a:t> (5)</a:t>
                      </a:r>
                      <a:endParaRPr kumimoji="0" lang="en-GB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2" charset="-78"/>
                      </a:endParaRPr>
                    </a:p>
                  </a:txBody>
                  <a:tcPr marL="9525" marR="9525" marT="9527" marB="95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raditional Arabic" pitchFamily="2" charset="-78"/>
                        </a:rPr>
                        <a:t>زهير(4)</a:t>
                      </a:r>
                      <a:endParaRPr kumimoji="0" lang="en-GB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2" charset="-78"/>
                      </a:endParaRPr>
                    </a:p>
                  </a:txBody>
                  <a:tcPr marL="9525" marR="9525" marT="9527" marB="95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raditional Arabic" pitchFamily="2" charset="-78"/>
                        </a:rPr>
                        <a:t>وكيع</a:t>
                      </a:r>
                      <a:r>
                        <a:rPr kumimoji="0" lang="ar-S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raditional Arabic" pitchFamily="2" charset="-78"/>
                        </a:rPr>
                        <a:t>(3)</a:t>
                      </a:r>
                    </a:p>
                  </a:txBody>
                  <a:tcPr marL="9525" marR="9525" marT="9527" marB="95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raditional Arabic" pitchFamily="2" charset="-78"/>
                        </a:rPr>
                        <a:t>وكيع</a:t>
                      </a:r>
                      <a:endParaRPr kumimoji="0" lang="en-GB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2" charset="-78"/>
                      </a:endParaRPr>
                    </a:p>
                  </a:txBody>
                  <a:tcPr marL="9525" marR="9525" marT="9527" marB="95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raditional Arabic" pitchFamily="2" charset="-78"/>
                        </a:rPr>
                        <a:t>عيسى(2) </a:t>
                      </a:r>
                      <a:endParaRPr kumimoji="0" lang="en-GB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2" charset="-78"/>
                      </a:endParaRPr>
                    </a:p>
                  </a:txBody>
                  <a:tcPr marL="9525" marR="9525" marT="9527" marB="95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raditional Arabic" pitchFamily="2" charset="-78"/>
                        </a:rPr>
                        <a:t>معاوية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raditional Arabic" pitchFamily="2" charset="-78"/>
                        </a:rPr>
                        <a:t> </a:t>
                      </a:r>
                      <a:r>
                        <a:rPr kumimoji="0" lang="ar-S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raditional Arabic" pitchFamily="2" charset="-78"/>
                        </a:rPr>
                        <a:t>(1)</a:t>
                      </a:r>
                    </a:p>
                  </a:txBody>
                  <a:tcPr marL="9525" marR="9525" marT="9527" marB="95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raditional Arabic" pitchFamily="2" charset="-78"/>
                        </a:rPr>
                        <a:t>معاوية</a:t>
                      </a:r>
                      <a:endParaRPr kumimoji="0" lang="en-GB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2" charset="-78"/>
                      </a:endParaRPr>
                    </a:p>
                  </a:txBody>
                  <a:tcPr marL="9525" marR="9525" marT="9527" marB="95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878051">
                <a:tc gridSpan="7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4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raditional Arabic" pitchFamily="2" charset="-78"/>
                        </a:rPr>
                        <a:t>الأعمش</a:t>
                      </a:r>
                      <a:r>
                        <a:rPr kumimoji="0" lang="ar-SA" sz="4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raditional Arabic" pitchFamily="2" charset="-78"/>
                        </a:rPr>
                        <a:t> </a:t>
                      </a:r>
                      <a:endParaRPr kumimoji="0" lang="en-GB" sz="4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2" charset="-78"/>
                      </a:endParaRPr>
                    </a:p>
                  </a:txBody>
                  <a:tcPr marL="9525" marR="9525" marT="9527" marB="95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9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2" charset="-78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2" charset="-78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2" charset="-78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2" charset="-78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2" charset="-78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2" charset="-78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51391">
                <a:tc gridSpan="7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Lotus Linotype"/>
                          <a:cs typeface="Times New Roman" pitchFamily="18" charset="0"/>
                        </a:rPr>
                        <a:t>الْمُسَيَّبِ بن رَافِعٍ </a:t>
                      </a: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Lotus Linotype"/>
                        <a:cs typeface="Times New Roman" pitchFamily="18" charset="0"/>
                      </a:endParaRPr>
                    </a:p>
                  </a:txBody>
                  <a:tcPr marL="9525" marR="9525" marT="9527" marB="95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4F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2" charset="-78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4F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2" charset="-78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4F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2" charset="-78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4F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2" charset="-78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4F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2" charset="-78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4F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2" charset="-78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4F1"/>
                    </a:solidFill>
                  </a:tcPr>
                </a:tc>
              </a:tr>
              <a:tr h="583335">
                <a:tc gridSpan="7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Lotus Linotype"/>
                          <a:cs typeface="Times New Roman" pitchFamily="18" charset="0"/>
                        </a:rPr>
                        <a:t>تَمِيمِ بن طَرَفَةَ</a:t>
                      </a: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Lotus Linotype"/>
                        <a:cs typeface="Times New Roman" pitchFamily="18" charset="0"/>
                      </a:endParaRPr>
                    </a:p>
                  </a:txBody>
                  <a:tcPr marL="9525" marR="9525" marT="9527" marB="95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4F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2" charset="-78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4F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2" charset="-78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4F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2" charset="-78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4F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2" charset="-78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4F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2" charset="-78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4F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Traditional Arabic" pitchFamily="2" charset="-78"/>
                      </a:endParaRPr>
                    </a:p>
                  </a:txBody>
                  <a:tcPr marL="9525" marR="9525" marT="9525" marB="95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4F1"/>
                    </a:solidFill>
                  </a:tcPr>
                </a:tc>
              </a:tr>
              <a:tr h="520336">
                <a:tc gridSpan="7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Lotus Linotype"/>
                          <a:cs typeface="Times New Roman" pitchFamily="18" charset="0"/>
                        </a:rPr>
                        <a:t>جَابِرِ بن سَمُرَةَ</a:t>
                      </a:r>
                      <a:r>
                        <a:rPr kumimoji="0" lang="en-GB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Lotus Linotype"/>
                          <a:cs typeface="Times New Roman" pitchFamily="18" charset="0"/>
                        </a:rPr>
                        <a:t> </a:t>
                      </a:r>
                      <a:r>
                        <a:rPr kumimoji="0" lang="ar-S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Lotus Linotype"/>
                          <a:cs typeface="Times New Roman" pitchFamily="18" charset="0"/>
                          <a:sym typeface="AGA Arabesque" pitchFamily="2" charset="2"/>
                        </a:rPr>
                        <a:t></a:t>
                      </a: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Lotus Linotype"/>
                          <a:cs typeface="Times New Roman" pitchFamily="18" charset="0"/>
                          <a:sym typeface="AGA Arabesque" pitchFamily="2" charset="2"/>
                        </a:rPr>
                        <a:t> </a:t>
                      </a: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raditional Arabic" pitchFamily="2" charset="-78"/>
                      </a:endParaRPr>
                    </a:p>
                  </a:txBody>
                  <a:tcPr marL="9525" marR="9525" marT="9527" marB="95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9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20336">
                <a:tc gridSpan="7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Lotus Linotype"/>
                          <a:ea typeface="+mn-ea"/>
                          <a:cs typeface="Times New Roman" pitchFamily="18" charset="0"/>
                        </a:rPr>
                        <a:t>قال رسول الله </a:t>
                      </a:r>
                      <a:r>
                        <a:rPr kumimoji="0" lang="ar-SA" sz="2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Lotus Linotype"/>
                          <a:ea typeface="+mn-ea"/>
                          <a:cs typeface="Times New Roman" pitchFamily="18" charset="0"/>
                          <a:sym typeface="AGA Arabesque" pitchFamily="2" charset="2"/>
                        </a:rPr>
                        <a:t></a:t>
                      </a:r>
                      <a:r>
                        <a:rPr kumimoji="0" lang="ar-SA" sz="2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Lotus Linotype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kumimoji="0" lang="en-GB" sz="2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Lotus Linotype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7" marB="95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9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379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4984400"/>
              </p:ext>
            </p:extLst>
          </p:nvPr>
        </p:nvGraphicFramePr>
        <p:xfrm>
          <a:off x="214313" y="333375"/>
          <a:ext cx="8318127" cy="6167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5719"/>
                <a:gridCol w="3672408"/>
              </a:tblGrid>
              <a:tr h="112395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800" dirty="0" smtClean="0">
                          <a:solidFill>
                            <a:schemeClr val="bg1"/>
                          </a:solidFill>
                        </a:rPr>
                        <a:t>البخاري</a:t>
                      </a:r>
                      <a:endParaRPr lang="en-GB" sz="28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ar-SA" sz="2800" dirty="0" smtClean="0">
                          <a:solidFill>
                            <a:schemeClr val="bg1"/>
                          </a:solidFill>
                        </a:rPr>
                        <a:t>256</a:t>
                      </a:r>
                      <a:endParaRPr lang="en-GB" sz="280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800" dirty="0" smtClean="0">
                          <a:solidFill>
                            <a:schemeClr val="bg1"/>
                          </a:solidFill>
                        </a:rPr>
                        <a:t>أح</a:t>
                      </a:r>
                      <a:r>
                        <a:rPr lang="ar-SA" sz="2800" baseline="0" dirty="0" smtClean="0">
                          <a:solidFill>
                            <a:schemeClr val="bg1"/>
                          </a:solidFill>
                        </a:rPr>
                        <a:t>مد</a:t>
                      </a:r>
                    </a:p>
                    <a:p>
                      <a:pPr algn="ctr"/>
                      <a:r>
                        <a:rPr lang="ar-SA" sz="2800" baseline="0" dirty="0" smtClean="0">
                          <a:solidFill>
                            <a:schemeClr val="bg1"/>
                          </a:solidFill>
                        </a:rPr>
                        <a:t>241</a:t>
                      </a:r>
                      <a:endParaRPr lang="en-GB" sz="280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/>
                </a:tc>
              </a:tr>
              <a:tr h="804847">
                <a:tc>
                  <a:txBody>
                    <a:bodyPr/>
                    <a:lstStyle/>
                    <a:p>
                      <a:pPr algn="ctr"/>
                      <a:r>
                        <a:rPr lang="ar-SA" sz="2800" b="1" dirty="0" smtClean="0">
                          <a:solidFill>
                            <a:srgbClr val="002060"/>
                          </a:solidFill>
                        </a:rPr>
                        <a:t>زهير بن حرب </a:t>
                      </a:r>
                      <a:endParaRPr lang="en-GB" sz="2800" dirty="0">
                        <a:solidFill>
                          <a:srgbClr val="CC0099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800" b="1" dirty="0" smtClean="0">
                          <a:solidFill>
                            <a:srgbClr val="CC0099"/>
                          </a:solidFill>
                        </a:rPr>
                        <a:t>,,,,,,,,,,</a:t>
                      </a:r>
                      <a:endParaRPr lang="en-GB" sz="2800" b="1" dirty="0">
                        <a:solidFill>
                          <a:srgbClr val="CC0099"/>
                        </a:solidFill>
                      </a:endParaRPr>
                    </a:p>
                  </a:txBody>
                  <a:tcPr marL="91439" marR="91439"/>
                </a:tc>
              </a:tr>
              <a:tr h="857254">
                <a:tc>
                  <a:txBody>
                    <a:bodyPr/>
                    <a:lstStyle/>
                    <a:p>
                      <a:pPr algn="ctr"/>
                      <a:r>
                        <a:rPr lang="ar-SA" sz="2800" b="1" dirty="0" smtClean="0">
                          <a:solidFill>
                            <a:srgbClr val="002060"/>
                          </a:solidFill>
                        </a:rPr>
                        <a:t>ابن فضيل </a:t>
                      </a:r>
                      <a:endParaRPr lang="en-GB" sz="2800" dirty="0">
                        <a:solidFill>
                          <a:srgbClr val="CC0099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800" b="1" dirty="0" smtClean="0">
                          <a:solidFill>
                            <a:srgbClr val="002060"/>
                          </a:solidFill>
                        </a:rPr>
                        <a:t>ابن فضيل </a:t>
                      </a:r>
                      <a:endParaRPr lang="en-GB" sz="2800" dirty="0">
                        <a:solidFill>
                          <a:srgbClr val="CC0099"/>
                        </a:solidFill>
                      </a:endParaRPr>
                    </a:p>
                  </a:txBody>
                  <a:tcPr marL="91439" marR="91439"/>
                </a:tc>
              </a:tr>
              <a:tr h="928691">
                <a:tc>
                  <a:txBody>
                    <a:bodyPr/>
                    <a:lstStyle/>
                    <a:p>
                      <a:pPr algn="ctr"/>
                      <a:r>
                        <a:rPr lang="ar-SA" sz="2800" b="1" dirty="0" smtClean="0">
                          <a:solidFill>
                            <a:srgbClr val="002060"/>
                          </a:solidFill>
                        </a:rPr>
                        <a:t>عمارة </a:t>
                      </a:r>
                      <a:endParaRPr lang="en-GB" sz="2800" dirty="0">
                        <a:solidFill>
                          <a:srgbClr val="CC0099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800" b="1" dirty="0" smtClean="0">
                          <a:solidFill>
                            <a:srgbClr val="002060"/>
                          </a:solidFill>
                        </a:rPr>
                        <a:t>عمارة </a:t>
                      </a:r>
                      <a:endParaRPr lang="en-GB" sz="2800" dirty="0">
                        <a:solidFill>
                          <a:srgbClr val="CC0099"/>
                        </a:solidFill>
                      </a:endParaRPr>
                    </a:p>
                  </a:txBody>
                  <a:tcPr marL="91439" marR="91439"/>
                </a:tc>
              </a:tr>
              <a:tr h="714378">
                <a:tc>
                  <a:txBody>
                    <a:bodyPr/>
                    <a:lstStyle/>
                    <a:p>
                      <a:pPr algn="ctr"/>
                      <a:r>
                        <a:rPr lang="ar-SA" sz="2800" b="1" dirty="0" smtClean="0">
                          <a:solidFill>
                            <a:srgbClr val="002060"/>
                          </a:solidFill>
                        </a:rPr>
                        <a:t>أبي زرعة </a:t>
                      </a:r>
                      <a:endParaRPr lang="en-GB" sz="2800" dirty="0">
                        <a:solidFill>
                          <a:srgbClr val="CC0099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800" b="1" dirty="0" smtClean="0">
                          <a:solidFill>
                            <a:srgbClr val="002060"/>
                          </a:solidFill>
                        </a:rPr>
                        <a:t>أبي زرعة </a:t>
                      </a:r>
                      <a:endParaRPr lang="en-GB" sz="2800" dirty="0">
                        <a:solidFill>
                          <a:srgbClr val="CC0099"/>
                        </a:solidFill>
                      </a:endParaRPr>
                    </a:p>
                  </a:txBody>
                  <a:tcPr marL="91439" marR="91439"/>
                </a:tc>
              </a:tr>
              <a:tr h="857254">
                <a:tc>
                  <a:txBody>
                    <a:bodyPr/>
                    <a:lstStyle/>
                    <a:p>
                      <a:pPr algn="ctr"/>
                      <a:r>
                        <a:rPr lang="ar-SA" sz="2800" b="1" dirty="0" smtClean="0">
                          <a:solidFill>
                            <a:srgbClr val="002060"/>
                          </a:solidFill>
                        </a:rPr>
                        <a:t>أبي هريرة </a:t>
                      </a:r>
                      <a:endParaRPr lang="en-GB" sz="2800" dirty="0">
                        <a:solidFill>
                          <a:srgbClr val="CC0099"/>
                        </a:solidFill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800" b="1" dirty="0" smtClean="0">
                          <a:solidFill>
                            <a:srgbClr val="002060"/>
                          </a:solidFill>
                        </a:rPr>
                        <a:t>أبي هريرة </a:t>
                      </a:r>
                      <a:endParaRPr lang="en-GB" sz="2800" dirty="0">
                        <a:solidFill>
                          <a:srgbClr val="CC0099"/>
                        </a:solidFill>
                      </a:endParaRPr>
                    </a:p>
                  </a:txBody>
                  <a:tcPr marL="91439" marR="91439"/>
                </a:tc>
              </a:tr>
              <a:tr h="881064">
                <a:tc>
                  <a:txBody>
                    <a:bodyPr/>
                    <a:lstStyle/>
                    <a:p>
                      <a:r>
                        <a:rPr lang="ar-SA" sz="2800" b="1" baseline="0" dirty="0" smtClean="0"/>
                        <a:t>  </a:t>
                      </a:r>
                      <a:r>
                        <a:rPr lang="ar-SA" sz="2800" b="1" dirty="0" smtClean="0"/>
                        <a:t>             الرسول عليه السلام </a:t>
                      </a:r>
                      <a:endParaRPr lang="ar-SA" sz="2800" b="1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800" b="1" dirty="0" smtClean="0"/>
                        <a:t>الرسول عليه السلام </a:t>
                      </a:r>
                      <a:endParaRPr lang="en-GB" sz="2800" b="1" dirty="0"/>
                    </a:p>
                  </a:txBody>
                  <a:tcPr marL="91439" marR="9143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015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286000" y="620688"/>
            <a:ext cx="610242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altLang="ar-SA" sz="3600" b="1" dirty="0">
                <a:solidFill>
                  <a:srgbClr val="CC0099"/>
                </a:solidFill>
              </a:rPr>
              <a:t>تخريج الحديث : </a:t>
            </a:r>
          </a:p>
          <a:p>
            <a:r>
              <a:rPr lang="ar-SA" altLang="ar-SA" sz="3600" b="1" dirty="0">
                <a:solidFill>
                  <a:srgbClr val="CC0099"/>
                </a:solidFill>
              </a:rPr>
              <a:t>أخرجه البخاري في صحيحه ، </a:t>
            </a:r>
            <a:r>
              <a:rPr lang="ar-SA" altLang="ar-SA" sz="3600" b="1" dirty="0">
                <a:solidFill>
                  <a:srgbClr val="0070C0"/>
                </a:solidFill>
              </a:rPr>
              <a:t>كتاب الإيمان والنذور ، باب إذا قال والله لا أتكلم اليوم ص 1275 (6682) </a:t>
            </a:r>
            <a:r>
              <a:rPr lang="ar-SA" altLang="ar-SA" sz="3600" b="1" dirty="0">
                <a:solidFill>
                  <a:srgbClr val="7030A0"/>
                </a:solidFill>
              </a:rPr>
              <a:t>عن زهير بن حرب عن محمد بن فضيل به مثله .</a:t>
            </a:r>
          </a:p>
        </p:txBody>
      </p:sp>
    </p:spTree>
    <p:extLst>
      <p:ext uri="{BB962C8B-B14F-4D97-AF65-F5344CB8AC3E}">
        <p14:creationId xmlns:p14="http://schemas.microsoft.com/office/powerpoint/2010/main" val="31795396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8350861"/>
              </p:ext>
            </p:extLst>
          </p:nvPr>
        </p:nvGraphicFramePr>
        <p:xfrm>
          <a:off x="-24447" y="-171400"/>
          <a:ext cx="9168447" cy="7232357"/>
        </p:xfrm>
        <a:graphic>
          <a:graphicData uri="http://schemas.openxmlformats.org/drawingml/2006/table">
            <a:tbl>
              <a:tblPr rtl="1"/>
              <a:tblGrid>
                <a:gridCol w="670259"/>
                <a:gridCol w="684476"/>
                <a:gridCol w="711450"/>
                <a:gridCol w="701673"/>
                <a:gridCol w="630528"/>
                <a:gridCol w="856035"/>
                <a:gridCol w="814740"/>
                <a:gridCol w="826767"/>
                <a:gridCol w="615579"/>
                <a:gridCol w="870936"/>
                <a:gridCol w="893002"/>
                <a:gridCol w="893002"/>
              </a:tblGrid>
              <a:tr h="606482">
                <a:tc gridSpan="4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                        البخـاري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9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             مسلم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9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أبو داود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         الترمذي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9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مسلم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مسلم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99"/>
                    </a:solidFill>
                  </a:tcPr>
                </a:tc>
              </a:tr>
              <a:tr h="986249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S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S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S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S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أبو كريب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محمد بن المثنى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rtl="1"/>
                      <a:endParaRPr lang="ar-SA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أبن أبي عمر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زهير بن حرب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محمد بن عبدالله بن نمير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111711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عبدالله بن يوسف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أبوالوليد</a:t>
                      </a: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عبدالله بن يوسف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إسماعيل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قتيبه</a:t>
                      </a: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وكيع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أبو بكر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القعنبي</a:t>
                      </a: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قتيبه</a:t>
                      </a: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سفيان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سفيان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672962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الليث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ليث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مالك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مالك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ليث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عبدالحميد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عبدالحميد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مالك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الليث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أبن عجلان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          عمرو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1009683">
                <a:tc gridSpan="10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 سعيد بن أبي سعيد المقبري 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F3D8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نافع بن جبير 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177013">
                <a:tc gridSpan="12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أبي شريح 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B6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B6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B6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B6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B6F"/>
                    </a:solidFill>
                  </a:tcPr>
                </a:tc>
                <a:tc hMerge="1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S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B6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S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B6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B6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021423">
                <a:tc gridSpan="12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                                               الرسول صلى الله عليه وسلم </a:t>
                      </a:r>
                      <a:r>
                        <a:rPr kumimoji="0" 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. 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7E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7E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7E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7EA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7E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7EA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7E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3466941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ChangeArrowheads="1"/>
          </p:cNvSpPr>
          <p:nvPr/>
        </p:nvSpPr>
        <p:spPr bwMode="auto">
          <a:xfrm>
            <a:off x="8959270" y="43934"/>
            <a:ext cx="18473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ar-SA" altLang="en-US" sz="1800">
              <a:solidFill>
                <a:srgbClr val="000000"/>
              </a:solidFill>
            </a:endParaRPr>
          </a:p>
        </p:txBody>
      </p:sp>
      <p:sp>
        <p:nvSpPr>
          <p:cNvPr id="26627" name="مربع نص 5"/>
          <p:cNvSpPr txBox="1">
            <a:spLocks noChangeArrowheads="1"/>
          </p:cNvSpPr>
          <p:nvPr/>
        </p:nvSpPr>
        <p:spPr bwMode="auto">
          <a:xfrm>
            <a:off x="642941" y="428631"/>
            <a:ext cx="7786687" cy="655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ar-SA" altLang="en-US" sz="2000">
                <a:solidFill>
                  <a:srgbClr val="000000"/>
                </a:solidFill>
              </a:rPr>
              <a:t>مدار الحديث أبي شريح لأنه أول راوي مشترك بين الأسانيد ..</a:t>
            </a:r>
            <a:endParaRPr lang="en-US" altLang="en-US" sz="200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ar-SA" altLang="en-US" sz="1800">
                <a:solidFill>
                  <a:srgbClr val="000000"/>
                </a:solidFill>
              </a:rPr>
              <a:t> </a:t>
            </a:r>
            <a:endParaRPr lang="en-US" altLang="en-US" sz="180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ar-SA" altLang="en-US">
                <a:solidFill>
                  <a:srgbClr val="FF0000"/>
                </a:solidFill>
              </a:rPr>
              <a:t>التخريج :-</a:t>
            </a:r>
            <a:endParaRPr lang="en-US" altLang="en-US" sz="180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ar-SA" altLang="en-US" sz="2000">
                <a:solidFill>
                  <a:srgbClr val="000000"/>
                </a:solidFill>
              </a:rPr>
              <a:t>أخرجه البخاري في صحيحه كتاب الأدب , باب من كان يؤمن بالله واليوم الآخر فلا يؤذ جاره , (ص 509 : ح6019 ) .. , وباب إكرام الضيف وخدمته أياه وقوله تعالى : "ضيف إبراهيم المكرمين" , (ص 517 : ح 6135) ..</a:t>
            </a:r>
            <a:endParaRPr lang="en-US" altLang="en-US" sz="200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ar-SA" altLang="en-US" sz="2000">
                <a:solidFill>
                  <a:srgbClr val="000000"/>
                </a:solidFill>
              </a:rPr>
              <a:t>وكتاب الرقاق , باب حفظ اللسان , (ص 544 : ح 6476 ) ..</a:t>
            </a:r>
            <a:endParaRPr lang="en-US" altLang="en-US" sz="200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ar-SA" altLang="en-US" sz="2000">
                <a:solidFill>
                  <a:srgbClr val="000000"/>
                </a:solidFill>
              </a:rPr>
              <a:t>ومسلم:في صحيحه ، كتاب اللقطه , باب الضيافه ونحوها , (ص 984 : ح48) ..</a:t>
            </a:r>
            <a:endParaRPr lang="en-US" altLang="en-US" sz="200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ar-SA" altLang="en-US" sz="2000">
                <a:solidFill>
                  <a:srgbClr val="000000"/>
                </a:solidFill>
              </a:rPr>
              <a:t>و أبو داود:كتاب الأطعمه , باب ماجاء في الضيافه , (ص 1500 : ح3748) ..</a:t>
            </a:r>
            <a:endParaRPr lang="en-US" altLang="en-US" sz="200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ar-SA" altLang="en-US" sz="2000">
                <a:solidFill>
                  <a:srgbClr val="000000"/>
                </a:solidFill>
              </a:rPr>
              <a:t>والترمذي:كتاب البر والصله , باب ماجاء في الضيافه وغاية الضيافه كم هو , (ص 1849 : ح 1967 و ح1968) ..</a:t>
            </a:r>
            <a:endParaRPr lang="en-US" altLang="en-US" sz="200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ar-SA" altLang="en-US" sz="2000">
                <a:solidFill>
                  <a:srgbClr val="000000"/>
                </a:solidFill>
              </a:rPr>
              <a:t>و ابن ماجه:كتاب الأدب , باب حق الضيف , (ص 2696 : ح 3675) ..</a:t>
            </a:r>
            <a:endParaRPr lang="en-US" altLang="en-US" sz="200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ar-SA" altLang="en-US" sz="2400" b="1">
              <a:solidFill>
                <a:srgbClr val="FF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ar-SA" altLang="en-US" sz="2400" b="1">
                <a:solidFill>
                  <a:srgbClr val="FF0000"/>
                </a:solidFill>
              </a:rPr>
              <a:t>جميعهـــــــم من طريق  سعيد بن أبي سعيد المقبري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rgbClr val="FF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ar-SA" altLang="en-US" sz="2000">
                <a:solidFill>
                  <a:srgbClr val="000000"/>
                </a:solidFill>
              </a:rPr>
              <a:t>وأخرجه مسلم:كتاب الإيمان , باب الحث على أكرام الجار والضيف ولزوم الصمت إلا عند الخير وكون ذلك كله من الإيمان , (ص 688 : ح48) .. من طريق نافع بن جبير </a:t>
            </a:r>
            <a:endParaRPr lang="en-US" altLang="en-US" sz="200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ar-SA" altLang="en-US" sz="2000">
                <a:solidFill>
                  <a:srgbClr val="000000"/>
                </a:solidFill>
              </a:rPr>
              <a:t>كلاهما  "سعيد , نافع " عن أبي شريح به بتمامه وبعضهم اختصره .</a:t>
            </a:r>
            <a:endParaRPr lang="en-US" altLang="en-US" sz="200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ar-SA" altLang="en-US" sz="2000">
                <a:solidFill>
                  <a:srgbClr val="000000"/>
                </a:solidFill>
              </a:rPr>
              <a:t> </a:t>
            </a:r>
            <a:endParaRPr lang="en-US" altLang="en-US" sz="200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ar-SA" alt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236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842359"/>
              </p:ext>
            </p:extLst>
          </p:nvPr>
        </p:nvGraphicFramePr>
        <p:xfrm>
          <a:off x="11876" y="-34963"/>
          <a:ext cx="9132124" cy="7344816"/>
        </p:xfrm>
        <a:graphic>
          <a:graphicData uri="http://schemas.openxmlformats.org/drawingml/2006/table">
            <a:tbl>
              <a:tblPr rtl="1"/>
              <a:tblGrid>
                <a:gridCol w="757376"/>
                <a:gridCol w="773440"/>
                <a:gridCol w="803920"/>
                <a:gridCol w="792872"/>
                <a:gridCol w="712480"/>
                <a:gridCol w="93980"/>
                <a:gridCol w="862216"/>
                <a:gridCol w="920636"/>
                <a:gridCol w="801256"/>
                <a:gridCol w="798076"/>
                <a:gridCol w="136148"/>
                <a:gridCol w="695588"/>
                <a:gridCol w="984136"/>
              </a:tblGrid>
              <a:tr h="576064">
                <a:tc gridSpan="4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                        البخـاري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             مسلم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أبو داود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          الترمذي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936784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S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S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S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S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أبو كريب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E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محمد بن المثنى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زهير بن حرب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SA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ED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أبن أبي عمر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SA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843896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عبدالله بن يوسف 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أبوالوليد</a:t>
                      </a: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عبدالله بن يوسف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إسماعيل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قتيبه</a:t>
                      </a: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وكيع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7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أبو بكر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محمد بن عبدالله بن نمير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القعنبي</a:t>
                      </a: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7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قتيبه 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سفيان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39209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الليث 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ليث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مالك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مالك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ليث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عبدالحميد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E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عبدالحميد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سفيان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مالك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E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الليث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أبن عجلان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375529">
                <a:tc gridSpan="8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                   سعيد بن أبي سعيد المقبري 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7E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7E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7E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7EA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7E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7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عمرو 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 سعيد أبي سعيد المقبري 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S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7EA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7EA"/>
                    </a:solidFill>
                  </a:tcPr>
                </a:tc>
              </a:tr>
              <a:tr h="563538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أبي شريح 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F3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أبي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شريح 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F3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أبي شريح 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F3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أبي 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شريح 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F3D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أبي 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شريح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F3D8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أبي 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شريح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F3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أبي 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شريح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F3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أبي 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شريح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F3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أبي شريح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F3D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أبي شريح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F3D8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أبي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 شريح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F3D8"/>
                    </a:solidFill>
                  </a:tcPr>
                </a:tc>
              </a:tr>
              <a:tr h="970194">
                <a:tc gridSpan="13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                                                       </a:t>
                      </a:r>
                      <a:r>
                        <a:rPr kumimoji="0" 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الرسول صلى الله عليه وسلم . 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7E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7E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7E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7EA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7E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7E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80" marR="68580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7E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7E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7EA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7E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29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8838653"/>
              </p:ext>
            </p:extLst>
          </p:nvPr>
        </p:nvGraphicFramePr>
        <p:xfrm>
          <a:off x="0" y="21745"/>
          <a:ext cx="9099104" cy="6836257"/>
        </p:xfrm>
        <a:graphic>
          <a:graphicData uri="http://schemas.openxmlformats.org/drawingml/2006/table">
            <a:tbl>
              <a:tblPr rtl="1"/>
              <a:tblGrid>
                <a:gridCol w="853832"/>
                <a:gridCol w="842784"/>
                <a:gridCol w="823352"/>
                <a:gridCol w="862216"/>
                <a:gridCol w="903744"/>
                <a:gridCol w="1003568"/>
                <a:gridCol w="1144920"/>
                <a:gridCol w="992520"/>
                <a:gridCol w="1064528"/>
                <a:gridCol w="607640"/>
              </a:tblGrid>
              <a:tr h="7384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ar-SA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البخاري</a:t>
                      </a:r>
                    </a:p>
                  </a:txBody>
                  <a:tcPr marL="91433" marR="91433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 grid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ar-SA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مـــــــســـــلــــم</a:t>
                      </a:r>
                    </a:p>
                  </a:txBody>
                  <a:tcPr marL="91433" marR="91433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ar-SA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الــنــســائي</a:t>
                      </a:r>
                    </a:p>
                  </a:txBody>
                  <a:tcPr marL="91433" marR="91433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ar-SA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الإمام أحـــمــد</a:t>
                      </a:r>
                    </a:p>
                  </a:txBody>
                  <a:tcPr marL="91433" marR="91433"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02392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7083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مسدد</a:t>
                      </a:r>
                      <a:endParaRPr kumimoji="0" lang="en-US" altLang="ar-SA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297083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75" marR="68575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7083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هدبة بن خالد</a:t>
                      </a:r>
                      <a:endParaRPr kumimoji="0" lang="en-US" altLang="ar-SA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297083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75" marR="68575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ar-S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7083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زهير بن حرب</a:t>
                      </a:r>
                      <a:endParaRPr kumimoji="0" lang="en-US" alt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7083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75" marR="6857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ar-S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7083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محمد بن عبد الأعلى</a:t>
                      </a:r>
                      <a:endParaRPr kumimoji="0" lang="en-US" alt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7083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75" marR="6857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ar-S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7083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إسحاق بن إبراهيم</a:t>
                      </a:r>
                      <a:endParaRPr kumimoji="0" lang="en-US" alt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7083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75" marR="6857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ar-S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7083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أبو كامل فضيل بن حسن</a:t>
                      </a:r>
                      <a:endParaRPr kumimoji="0" lang="en-US" alt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7083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75" marR="6857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ar-SA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297083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قتيبه</a:t>
                      </a:r>
                      <a:r>
                        <a:rPr kumimoji="0" lang="ar-SA" altLang="ar-S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7083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بن سعيد</a:t>
                      </a:r>
                      <a:endParaRPr kumimoji="0" lang="en-US" alt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7083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75" marR="68575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7083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عبيد الله بن سعدي</a:t>
                      </a:r>
                      <a:endParaRPr kumimoji="0" lang="en-US" altLang="ar-SA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297083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75" marR="6857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ar-S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97083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إ</a:t>
                      </a:r>
                      <a:endParaRPr kumimoji="0" lang="en-US" alt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7083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75" marR="68575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ar-SA"/>
                    </a:p>
                  </a:txBody>
                  <a:tcPr marL="68575" marR="6857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392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ar-S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7083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إسماعيل</a:t>
                      </a:r>
                      <a:endParaRPr kumimoji="0" lang="en-US" alt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7083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75" marR="68575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ar-S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7083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حماد بن سلمة</a:t>
                      </a:r>
                      <a:endParaRPr kumimoji="0" lang="en-US" alt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7083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75" marR="68575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ar-S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7083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معاذ بن معاذ</a:t>
                      </a:r>
                      <a:endParaRPr kumimoji="0" lang="en-US" alt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7083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75" marR="6857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ar-S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7083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المعتمر</a:t>
                      </a:r>
                      <a:endParaRPr kumimoji="0" lang="en-US" alt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7083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75" marR="6857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ar-S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7083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جرير</a:t>
                      </a:r>
                      <a:endParaRPr kumimoji="0" lang="en-US" alt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7083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75" marR="6857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ar-S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7083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يزيد بن زريع</a:t>
                      </a:r>
                      <a:endParaRPr kumimoji="0" lang="en-US" alt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7083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75" marR="6857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ar-S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7083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خالد</a:t>
                      </a:r>
                      <a:endParaRPr kumimoji="0" lang="en-US" alt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7083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75" marR="68575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ar-S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7083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يحي بن سعيد</a:t>
                      </a:r>
                      <a:endParaRPr kumimoji="0" lang="en-US" alt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7083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75" marR="6857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altLang="ar-S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7083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اسماعيل بن إبراهيم</a:t>
                      </a:r>
                      <a:endParaRPr kumimoji="0" lang="en-US" alt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7083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SA" alt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7083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75" marR="68575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 marL="68575" marR="68575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023922">
                <a:tc gridSpan="10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7083"/>
                          </a:solidFill>
                          <a:effectLst/>
                          <a:latin typeface="Calibri" pitchFamily="34" charset="0"/>
                          <a:cs typeface="+mj-cs"/>
                        </a:rPr>
                        <a:t>سليمان التيمي</a:t>
                      </a:r>
                    </a:p>
                  </a:txBody>
                  <a:tcPr marL="68575" marR="68575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7083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7083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7083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7083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7083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7083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</a:tr>
              <a:tr h="978240">
                <a:tc gridSpan="10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7083"/>
                          </a:solidFill>
                          <a:effectLst/>
                          <a:latin typeface="Calibri" pitchFamily="34" charset="0"/>
                          <a:cs typeface="+mj-cs"/>
                        </a:rPr>
                        <a:t>أبي عثمان</a:t>
                      </a:r>
                      <a:endParaRPr kumimoji="0" lang="en-US" altLang="ar-S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7083"/>
                        </a:solidFill>
                        <a:effectLst/>
                        <a:latin typeface="Calibri" pitchFamily="34" charset="0"/>
                        <a:cs typeface="+mj-cs"/>
                      </a:endParaRPr>
                    </a:p>
                  </a:txBody>
                  <a:tcPr marL="68575" marR="68575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7083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7083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7083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7083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7083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7083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3922">
                <a:tc gridSpan="10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7083"/>
                          </a:solidFill>
                          <a:effectLst/>
                          <a:latin typeface="Calibri" pitchFamily="34" charset="0"/>
                          <a:cs typeface="+mj-cs"/>
                        </a:rPr>
                        <a:t>أسامة بن زيد</a:t>
                      </a:r>
                      <a:endParaRPr kumimoji="0" lang="en-US" altLang="ar-S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7083"/>
                        </a:solidFill>
                        <a:effectLst/>
                        <a:latin typeface="Calibri" pitchFamily="34" charset="0"/>
                        <a:cs typeface="+mj-cs"/>
                      </a:endParaRPr>
                    </a:p>
                  </a:txBody>
                  <a:tcPr marL="68575" marR="68575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7083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7083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7083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7083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7083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7083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3922">
                <a:tc gridSpan="10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97083"/>
                          </a:solidFill>
                          <a:effectLst/>
                          <a:latin typeface="Calibri" pitchFamily="34" charset="0"/>
                          <a:cs typeface="+mj-cs"/>
                        </a:rPr>
                        <a:t>الرسول عليه السلام </a:t>
                      </a:r>
                      <a:endParaRPr kumimoji="0" lang="en-US" altLang="ar-S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97083"/>
                        </a:solidFill>
                        <a:effectLst/>
                        <a:latin typeface="Calibri" pitchFamily="34" charset="0"/>
                        <a:cs typeface="+mj-cs"/>
                      </a:endParaRPr>
                    </a:p>
                  </a:txBody>
                  <a:tcPr marL="68575" marR="68575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747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0" y="-1279981"/>
            <a:ext cx="9144000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ar-SA" sz="2600" b="1" i="0" u="none" strike="noStrike" kern="0" cap="none" spc="0" normalizeH="0" baseline="0" noProof="0" dirty="0">
                <a:ln>
                  <a:noFill/>
                </a:ln>
                <a:solidFill>
                  <a:srgbClr val="C71B5D"/>
                </a:solidFill>
                <a:effectLst/>
                <a:uLnTx/>
                <a:uFillTx/>
              </a:rPr>
              <a:t>مدار الحديث على : سليمان التيمي </a:t>
            </a:r>
            <a:r>
              <a:rPr kumimoji="0" lang="ar-SA" sz="2600" b="1" i="0" u="none" strike="noStrike" kern="0" cap="none" spc="0" normalizeH="0" baseline="0" noProof="0" dirty="0">
                <a:ln>
                  <a:noFill/>
                </a:ln>
                <a:solidFill>
                  <a:srgbClr val="7BA79D">
                    <a:lumMod val="75000"/>
                  </a:srgbClr>
                </a:solidFill>
                <a:effectLst/>
                <a:uLnTx/>
                <a:uFillTx/>
              </a:rPr>
              <a:t>.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ar-SA" sz="2000" b="1" i="0" u="none" strike="noStrike" kern="0" cap="none" spc="0" normalizeH="0" baseline="0" noProof="0" dirty="0">
              <a:ln>
                <a:noFill/>
              </a:ln>
              <a:solidFill>
                <a:srgbClr val="7BA79D">
                  <a:lumMod val="75000"/>
                </a:srgbClr>
              </a:solidFill>
              <a:effectLst/>
              <a:uLnTx/>
              <a:uFillTx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2000" b="1" i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2000" b="1" i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2000" b="1" i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</a:rPr>
              <a:t>أخرجه البخاري في صحيحة </a:t>
            </a:r>
            <a:r>
              <a:rPr kumimoji="0" lang="ar-SA" sz="2000" b="1" i="0" u="none" strike="noStrike" kern="0" cap="none" spc="0" normalizeH="0" baseline="0" noProof="0" dirty="0">
                <a:ln>
                  <a:noFill/>
                </a:ln>
                <a:solidFill>
                  <a:srgbClr val="7BA79D">
                    <a:lumMod val="75000"/>
                  </a:srgbClr>
                </a:solidFill>
                <a:effectLst/>
                <a:uLnTx/>
                <a:uFillTx/>
              </a:rPr>
              <a:t>كتاب الرقاق ، باب صفة الجنة والنار ( ص 549 ح 6547 ) وفي كتاب النكاح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0" cap="none" spc="0" normalizeH="0" baseline="0" noProof="0" dirty="0">
                <a:ln>
                  <a:noFill/>
                </a:ln>
                <a:solidFill>
                  <a:srgbClr val="7BA79D">
                    <a:lumMod val="75000"/>
                  </a:srgbClr>
                </a:solidFill>
                <a:effectLst/>
                <a:uLnTx/>
                <a:uFillTx/>
              </a:rPr>
              <a:t>باب :...  ( ص449 ح5196 ) </a:t>
            </a:r>
            <a:r>
              <a:rPr kumimoji="0" lang="ar-SA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من طريق إسماعيل </a:t>
            </a:r>
            <a:r>
              <a:rPr kumimoji="0" lang="ar-SA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.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2000" b="1" i="0" u="none" strike="noStrike" kern="0" cap="none" spc="0" normalizeH="0" baseline="0" noProof="0" dirty="0">
              <a:ln>
                <a:noFill/>
              </a:ln>
              <a:solidFill>
                <a:srgbClr val="7BA79D">
                  <a:lumMod val="75000"/>
                </a:srgbClr>
              </a:solidFill>
              <a:effectLst/>
              <a:uLnTx/>
              <a:uFillTx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</a:rPr>
              <a:t>ومسلم في صحيحة </a:t>
            </a:r>
            <a:r>
              <a:rPr kumimoji="0" lang="ar-SA" sz="2000" b="1" i="0" u="none" strike="noStrike" kern="0" cap="none" spc="0" normalizeH="0" baseline="0" noProof="0" dirty="0">
                <a:ln>
                  <a:noFill/>
                </a:ln>
                <a:solidFill>
                  <a:srgbClr val="7BA79D">
                    <a:lumMod val="75000"/>
                  </a:srgbClr>
                </a:solidFill>
                <a:effectLst/>
                <a:uLnTx/>
                <a:uFillTx/>
              </a:rPr>
              <a:t>كتاب الرقاق ، باب اكثر اهل </a:t>
            </a:r>
            <a:r>
              <a:rPr kumimoji="0" lang="ar-SA" sz="2000" b="1" i="0" u="none" strike="noStrike" kern="0" cap="none" spc="0" normalizeH="0" baseline="0" noProof="0" dirty="0" err="1">
                <a:ln>
                  <a:noFill/>
                </a:ln>
                <a:solidFill>
                  <a:srgbClr val="7BA79D">
                    <a:lumMod val="75000"/>
                  </a:srgbClr>
                </a:solidFill>
                <a:effectLst/>
                <a:uLnTx/>
                <a:uFillTx/>
              </a:rPr>
              <a:t>الجنه</a:t>
            </a:r>
            <a:r>
              <a:rPr kumimoji="0" lang="ar-SA" sz="2000" b="1" i="0" u="none" strike="noStrike" kern="0" cap="none" spc="0" normalizeH="0" baseline="0" noProof="0" dirty="0">
                <a:ln>
                  <a:noFill/>
                </a:ln>
                <a:solidFill>
                  <a:srgbClr val="7BA79D">
                    <a:lumMod val="75000"/>
                  </a:srgbClr>
                </a:solidFill>
                <a:effectLst/>
                <a:uLnTx/>
                <a:uFillTx/>
              </a:rPr>
              <a:t> الفقراء واكثر اهل النار النساء وبيان </a:t>
            </a:r>
            <a:r>
              <a:rPr kumimoji="0" lang="ar-SA" sz="2000" b="1" i="0" u="none" strike="noStrike" kern="0" cap="none" spc="0" normalizeH="0" baseline="0" noProof="0" dirty="0" err="1">
                <a:ln>
                  <a:noFill/>
                </a:ln>
                <a:solidFill>
                  <a:srgbClr val="7BA79D">
                    <a:lumMod val="75000"/>
                  </a:srgbClr>
                </a:solidFill>
                <a:effectLst/>
                <a:uLnTx/>
                <a:uFillTx/>
              </a:rPr>
              <a:t>الفنته</a:t>
            </a:r>
            <a:r>
              <a:rPr kumimoji="0" lang="ar-SA" sz="2000" b="1" i="0" u="none" strike="noStrike" kern="0" cap="none" spc="0" normalizeH="0" baseline="0" noProof="0" dirty="0">
                <a:ln>
                  <a:noFill/>
                </a:ln>
                <a:solidFill>
                  <a:srgbClr val="7BA79D">
                    <a:lumMod val="75000"/>
                  </a:srgbClr>
                </a:solidFill>
                <a:effectLst/>
                <a:uLnTx/>
                <a:uFillTx/>
              </a:rPr>
              <a:t> بالنساء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0" cap="none" spc="0" normalizeH="0" baseline="0" noProof="0" dirty="0">
                <a:ln>
                  <a:noFill/>
                </a:ln>
                <a:solidFill>
                  <a:srgbClr val="7BA79D">
                    <a:lumMod val="75000"/>
                  </a:srgbClr>
                </a:solidFill>
                <a:effectLst/>
                <a:uLnTx/>
                <a:uFillTx/>
              </a:rPr>
              <a:t>(ص1152 ح6937 ) </a:t>
            </a:r>
            <a:r>
              <a:rPr kumimoji="0" lang="ar-SA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من طريق حماد بن سلمة ، و معاذ بن معاذ ، والمعتمر ، وجرير ، ويزيد بن زريع .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2000" b="1" i="0" u="none" strike="noStrike" kern="0" cap="none" spc="0" normalizeH="0" baseline="0" noProof="0" dirty="0">
              <a:ln>
                <a:noFill/>
              </a:ln>
              <a:solidFill>
                <a:srgbClr val="7BA79D">
                  <a:lumMod val="75000"/>
                </a:srgbClr>
              </a:solidFill>
              <a:effectLst/>
              <a:uLnTx/>
              <a:uFillTx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</a:rPr>
              <a:t>والنسائي في سننه الكبرى </a:t>
            </a:r>
            <a:r>
              <a:rPr kumimoji="0" lang="ar-SA" sz="2000" b="1" i="0" u="none" strike="noStrike" kern="0" cap="none" spc="0" normalizeH="0" baseline="0" noProof="0" dirty="0">
                <a:ln>
                  <a:noFill/>
                </a:ln>
                <a:solidFill>
                  <a:srgbClr val="7BA79D">
                    <a:lumMod val="75000"/>
                  </a:srgbClr>
                </a:solidFill>
                <a:effectLst/>
                <a:uLnTx/>
                <a:uFillTx/>
              </a:rPr>
              <a:t>كتاب عشرة النساء ، باب ما ذكر في النساء (ص301ح9220) </a:t>
            </a:r>
            <a:r>
              <a:rPr kumimoji="0" lang="ar-SA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من طريق خالد </a:t>
            </a:r>
            <a:r>
              <a:rPr kumimoji="0" lang="ar-SA" sz="2000" b="1" i="0" u="none" strike="noStrike" kern="0" cap="none" spc="0" normalizeH="0" baseline="0" noProof="0" dirty="0">
                <a:ln>
                  <a:noFill/>
                </a:ln>
                <a:solidFill>
                  <a:srgbClr val="7BA79D">
                    <a:lumMod val="75000"/>
                  </a:srgbClr>
                </a:solidFill>
                <a:effectLst/>
                <a:uLnTx/>
                <a:uFillTx/>
              </a:rPr>
              <a:t>.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0" cap="none" spc="0" normalizeH="0" baseline="0" noProof="0" dirty="0">
                <a:ln>
                  <a:noFill/>
                </a:ln>
                <a:solidFill>
                  <a:srgbClr val="7BA79D">
                    <a:lumMod val="75000"/>
                  </a:srgbClr>
                </a:solidFill>
                <a:effectLst/>
                <a:uLnTx/>
                <a:uFillTx/>
              </a:rPr>
              <a:t>وفي كتاب الرقائق ( ص 375 ح 11756) وكتاب المواعظ ( ص 399ح11828 ) </a:t>
            </a:r>
            <a:r>
              <a:rPr kumimoji="0" lang="ar-SA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من طريق يحيى بن سعيد. </a:t>
            </a:r>
            <a:endParaRPr kumimoji="0" lang="en-US" sz="2000" b="1" i="0" u="sng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2000" b="1" i="0" u="none" strike="noStrike" kern="0" cap="none" spc="0" normalizeH="0" baseline="0" noProof="0" dirty="0">
              <a:ln>
                <a:noFill/>
              </a:ln>
              <a:solidFill>
                <a:srgbClr val="7BA79D">
                  <a:lumMod val="75000"/>
                </a:srgbClr>
              </a:solidFill>
              <a:effectLst/>
              <a:uLnTx/>
              <a:uFillTx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0" cap="none" spc="0" normalizeH="0" baseline="0" noProof="0" dirty="0">
                <a:ln>
                  <a:noFill/>
                </a:ln>
                <a:solidFill>
                  <a:srgbClr val="7BA79D">
                    <a:lumMod val="75000"/>
                  </a:srgbClr>
                </a:solidFill>
                <a:effectLst/>
                <a:uLnTx/>
                <a:uFillTx/>
              </a:rPr>
              <a:t> </a:t>
            </a:r>
            <a:r>
              <a:rPr kumimoji="0" lang="ar-SA" sz="2000" b="1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</a:rPr>
              <a:t>و الأمام أحمد في مسندة </a:t>
            </a:r>
            <a:r>
              <a:rPr kumimoji="0" lang="ar-SA" sz="2000" b="1" i="0" u="none" strike="noStrike" kern="0" cap="none" spc="0" normalizeH="0" baseline="0" noProof="0" dirty="0">
                <a:ln>
                  <a:noFill/>
                </a:ln>
                <a:solidFill>
                  <a:srgbClr val="7BA79D">
                    <a:lumMod val="75000"/>
                  </a:srgbClr>
                </a:solidFill>
                <a:effectLst/>
                <a:uLnTx/>
                <a:uFillTx/>
              </a:rPr>
              <a:t>(  ج 5 / ص 205 / ح 22125 ) </a:t>
            </a:r>
            <a:r>
              <a:rPr kumimoji="0" lang="ar-SA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عن  إسماعيل بن إبراهيم</a:t>
            </a:r>
            <a:r>
              <a:rPr kumimoji="0" lang="ar-SA" sz="2000" b="1" i="0" u="none" strike="noStrike" kern="0" cap="none" spc="0" normalizeH="0" baseline="0" noProof="0" dirty="0">
                <a:ln>
                  <a:noFill/>
                </a:ln>
                <a:solidFill>
                  <a:srgbClr val="7BA79D">
                    <a:lumMod val="75000"/>
                  </a:srgbClr>
                </a:solidFill>
                <a:effectLst/>
                <a:uLnTx/>
                <a:uFillTx/>
              </a:rPr>
              <a:t>.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0" cap="none" spc="0" normalizeH="0" baseline="0" noProof="0" dirty="0">
                <a:ln>
                  <a:noFill/>
                </a:ln>
                <a:solidFill>
                  <a:srgbClr val="7BA79D">
                    <a:lumMod val="75000"/>
                  </a:srgbClr>
                </a:solidFill>
                <a:effectLst/>
                <a:uLnTx/>
                <a:uFillTx/>
              </a:rPr>
              <a:t>وفي ( ص210/ ح22169) </a:t>
            </a:r>
            <a:r>
              <a:rPr kumimoji="0" lang="ar-SA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عن يحيى بن سعيد </a:t>
            </a:r>
            <a:r>
              <a:rPr kumimoji="0" lang="ar-SA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.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ar-SA" sz="2000" b="1" u="sng" kern="0" dirty="0">
              <a:solidFill>
                <a:srgbClr val="FF0000"/>
              </a:solidFill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ar-SA" sz="2000" b="1" dirty="0">
                <a:solidFill>
                  <a:srgbClr val="EE6F10"/>
                </a:solidFill>
              </a:rPr>
              <a:t>ثمانيتهم عن سليمان التيمي به ، بنحوه .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sng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24146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468313" y="692150"/>
            <a:ext cx="8424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ar-SA" altLang="ar-SA">
              <a:solidFill>
                <a:srgbClr val="000000"/>
              </a:solidFill>
            </a:endParaRPr>
          </a:p>
        </p:txBody>
      </p:sp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156099"/>
              </p:ext>
            </p:extLst>
          </p:nvPr>
        </p:nvGraphicFramePr>
        <p:xfrm>
          <a:off x="107504" y="0"/>
          <a:ext cx="9036496" cy="6725325"/>
        </p:xfrm>
        <a:graphic>
          <a:graphicData uri="http://schemas.openxmlformats.org/drawingml/2006/table">
            <a:tbl>
              <a:tblPr rtl="1" firstRow="1" bandRow="1">
                <a:tableStyleId>{7DF18680-E054-41AD-8BC1-D1AEF772440D}</a:tableStyleId>
              </a:tblPr>
              <a:tblGrid>
                <a:gridCol w="4518248"/>
                <a:gridCol w="4518248"/>
              </a:tblGrid>
              <a:tr h="620688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altLang="ar-S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النسائي</a:t>
                      </a:r>
                      <a:endParaRPr kumimoji="0" lang="en-US" altLang="ar-SA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rtl="1"/>
                      <a:endParaRPr lang="ar-SA" sz="32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ar-S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ابن ماجه</a:t>
                      </a:r>
                      <a:endParaRPr kumimoji="0" lang="en-US" altLang="ar-SA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750137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altLang="ar-S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هناد بن السري</a:t>
                      </a:r>
                      <a:endParaRPr kumimoji="0" lang="en-US" altLang="ar-SA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ar-S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محمد بن الصباح</a:t>
                      </a:r>
                      <a:endParaRPr kumimoji="0" lang="en-US" altLang="ar-SA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/>
                </a:tc>
              </a:tr>
              <a:tr h="789709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altLang="ar-S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أبو بكر </a:t>
                      </a:r>
                      <a:endParaRPr kumimoji="0" lang="en-US" altLang="ar-SA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ar-S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/>
                </a:tc>
              </a:tr>
              <a:tr h="789709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ar-S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أبو حصين</a:t>
                      </a:r>
                      <a:endParaRPr kumimoji="0" lang="en-US" altLang="ar-SA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ar-S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/>
                </a:tc>
              </a:tr>
              <a:tr h="789709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ar-S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سالم</a:t>
                      </a:r>
                      <a:endParaRPr kumimoji="0" lang="en-US" altLang="ar-SA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ar-S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/>
                </a:tc>
              </a:tr>
              <a:tr h="789709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ar-S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أبو هريرة </a:t>
                      </a:r>
                      <a:endParaRPr kumimoji="0" lang="en-US" altLang="ar-SA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ar-S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/>
                </a:tc>
              </a:tr>
              <a:tr h="789709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altLang="ar-S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النبي عليه السلام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SA" altLang="ar-SA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ar-SA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ar-S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567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ar-SA" altLang="ar-SA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ar-SA" altLang="ar-SA"/>
          </a:p>
        </p:txBody>
      </p:sp>
      <p:pic>
        <p:nvPicPr>
          <p:cNvPr id="16388" name="Picture 4" descr="sadaqa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0" y="0"/>
            <a:ext cx="9141619" cy="907940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ar-SA" altLang="ar-SA" sz="24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تخريج الحديث :</a:t>
            </a:r>
            <a:endParaRPr lang="ar-SA" altLang="ar-SA" sz="4000" b="1" u="sng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ar-SA" altLang="ar-SA" sz="4000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ar-SA" altLang="ar-SA" sz="4000" b="1" dirty="0" smtClean="0">
                <a:solidFill>
                  <a:srgbClr val="000000"/>
                </a:solidFill>
              </a:rPr>
              <a:t>أخرجه </a:t>
            </a:r>
            <a:r>
              <a:rPr lang="ar-SA" altLang="ar-SA" sz="4000" b="1" dirty="0">
                <a:solidFill>
                  <a:srgbClr val="000000"/>
                </a:solidFill>
              </a:rPr>
              <a:t>النسائي في سننه، النسائي كتاب الزكاة ، باب اذا لم يكن له دراهم وكان له عدلها (ص2256 حديث 2598) </a:t>
            </a:r>
            <a:r>
              <a:rPr lang="ar-SA" altLang="ar-SA" sz="4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عن هناد بن السري.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ar-SA" altLang="ar-SA" sz="4000" b="1" dirty="0">
                <a:solidFill>
                  <a:srgbClr val="000000"/>
                </a:solidFill>
              </a:rPr>
              <a:t>و ابن ماجه في سننه، باب الزكاة، باب من سأل عن ظهر غنى (ص2587   ح1839) </a:t>
            </a:r>
            <a:r>
              <a:rPr lang="ar-SA" altLang="ar-SA" sz="4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عن محمد بن الصباح.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ar-SA" altLang="ar-SA" sz="4000" b="1" dirty="0">
                <a:solidFill>
                  <a:srgbClr val="000000"/>
                </a:solidFill>
              </a:rPr>
              <a:t>كلاهما عن </a:t>
            </a:r>
            <a:r>
              <a:rPr lang="ar-SA" altLang="ar-SA" sz="4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أبي بكر </a:t>
            </a:r>
            <a:r>
              <a:rPr lang="ar-SA" altLang="ar-SA" sz="4000" b="1" dirty="0">
                <a:solidFill>
                  <a:srgbClr val="000000"/>
                </a:solidFill>
              </a:rPr>
              <a:t>به بمثله</a:t>
            </a:r>
            <a:r>
              <a:rPr lang="ar-SA" altLang="ar-SA" sz="4000" b="1" dirty="0" smtClean="0">
                <a:solidFill>
                  <a:srgbClr val="000000"/>
                </a:solidFill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ar-SA" altLang="ar-SA" sz="4000" b="1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ar-SA" altLang="ar-SA" sz="4000" b="1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ar-SA" altLang="ar-SA" sz="4000" b="1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ar-SA" altLang="ar-SA" sz="2400" b="1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ar-SA" altLang="ar-SA" sz="2400" b="1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ar-SA" altLang="ar-SA" sz="2400" b="1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ar-SA" altLang="ar-SA" sz="2400" b="1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ar-SA" sz="2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812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6742150"/>
              </p:ext>
            </p:extLst>
          </p:nvPr>
        </p:nvGraphicFramePr>
        <p:xfrm>
          <a:off x="44896" y="0"/>
          <a:ext cx="9099104" cy="7337635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1661120"/>
                <a:gridCol w="2259360"/>
                <a:gridCol w="2628176"/>
                <a:gridCol w="2550448"/>
              </a:tblGrid>
              <a:tr h="69269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  <a:cs typeface="+mn-cs"/>
                        </a:rPr>
                        <a:t>   مسلم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  <a:cs typeface="+mn-cs"/>
                        </a:rPr>
                        <a:t>     النسائي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Black" pitchFamily="34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  <a:cs typeface="+mn-cs"/>
                        </a:rPr>
                        <a:t>     النسائي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Black" pitchFamily="34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ar-SA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+mn-ea"/>
                          <a:cs typeface="+mn-cs"/>
                        </a:rPr>
                        <a:t> الترمذي</a:t>
                      </a:r>
                      <a:endParaRPr kumimoji="0" lang="ar-SA" sz="3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107281">
                <a:tc>
                  <a:txBody>
                    <a:bodyPr/>
                    <a:lstStyle/>
                    <a:p>
                      <a:endParaRPr lang="ar-SA" sz="3200" b="1">
                        <a:cs typeface="+mn-cs"/>
                      </a:endParaRPr>
                    </a:p>
                  </a:txBody>
                  <a:tcPr marL="91444" marR="91444"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ar-S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+mn-cs"/>
                        </a:rPr>
                        <a:t>محمد بن المثنى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+mn-cs"/>
                      </a:endParaRPr>
                    </a:p>
                  </a:txBody>
                  <a:tcPr marL="91444" marR="91444"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ar-S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+mn-cs"/>
                        </a:rPr>
                        <a:t>أحمد بن سعيد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+mn-cs"/>
                      </a:endParaRPr>
                    </a:p>
                  </a:txBody>
                  <a:tcPr marL="91444" marR="91444"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ar-SA" sz="3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ea typeface="+mn-ea"/>
                        <a:cs typeface="+mn-cs"/>
                      </a:endParaRPr>
                    </a:p>
                  </a:txBody>
                  <a:tcPr marL="91444" marR="91444" marT="45723" marB="45723" horzOverflow="overflow"/>
                </a:tc>
              </a:tr>
              <a:tr h="1107281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ar-S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+mn-cs"/>
                        </a:rPr>
                        <a:t>   جرير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+mn-cs"/>
                      </a:endParaRPr>
                    </a:p>
                  </a:txBody>
                  <a:tcPr marL="91444" marR="91444"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ar-S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+mn-cs"/>
                        </a:rPr>
                        <a:t>     شعبة 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+mn-cs"/>
                      </a:endParaRPr>
                    </a:p>
                  </a:txBody>
                  <a:tcPr marL="91444" marR="91444"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ar-S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+mn-cs"/>
                        </a:rPr>
                        <a:t>      جرير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+mn-cs"/>
                      </a:endParaRPr>
                    </a:p>
                  </a:txBody>
                  <a:tcPr marL="91444" marR="91444"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+mn-ea"/>
                          <a:cs typeface="+mn-cs"/>
                        </a:rPr>
                        <a:t>عبيدة بن حميد</a:t>
                      </a:r>
                      <a:endParaRPr kumimoji="0" lang="en-US" sz="3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ar-SA" sz="3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ea typeface="+mn-ea"/>
                        <a:cs typeface="+mn-cs"/>
                      </a:endParaRPr>
                    </a:p>
                  </a:txBody>
                  <a:tcPr marL="91444" marR="91444" marT="45723" marB="45723" horzOverflow="overflow"/>
                </a:tc>
              </a:tr>
              <a:tr h="607221">
                <a:tc gridSpan="3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ar-S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+mn-cs"/>
                        </a:rPr>
                        <a:t>  الأعمش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+mn-cs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ar-S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+mn-cs"/>
                        </a:rPr>
                        <a:t>    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+mn-cs"/>
                      </a:endParaRPr>
                    </a:p>
                  </a:txBody>
                  <a:tcPr marL="91444" marR="91444" marT="45723" marB="45723" horzOverflow="overflow"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+mn-cs"/>
                      </a:endParaRPr>
                    </a:p>
                  </a:txBody>
                  <a:tcPr marL="91444" marR="91444" marT="45723" marB="45723" horzOverflow="overflow"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+mn-cs"/>
                      </a:endParaRPr>
                    </a:p>
                  </a:txBody>
                  <a:tcPr marL="91444" marR="91444" marT="45723" marB="45723" horzOverflow="overflow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ar-SA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+mn-ea"/>
                          <a:cs typeface="+mn-cs"/>
                        </a:rPr>
                        <a:t> منصور</a:t>
                      </a:r>
                      <a:endParaRPr kumimoji="0" lang="ar-SA" sz="3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ea typeface="+mn-ea"/>
                        <a:cs typeface="+mn-cs"/>
                      </a:endParaRPr>
                    </a:p>
                  </a:txBody>
                  <a:tcPr marL="91444" marR="91444" marT="45723" marB="45723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07221">
                <a:tc gridSpan="4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ar-SA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  <a:cs typeface="+mn-cs"/>
                        </a:rPr>
                        <a:t>إبراهيم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 marL="91444" marR="91444" marT="45723" marB="45723" horzOverflow="overflow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 marL="91444" marR="91444" marT="45723" marB="45723" horzOverflow="overflow"/>
                </a:tc>
              </a:tr>
              <a:tr h="607221">
                <a:tc gridSpan="4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ar-SA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+mn-cs"/>
                        </a:rPr>
                        <a:t>علقمة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 marL="91444" marR="91444" marT="45723" marB="45723" horzOverflow="overflow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 marL="91444" marR="91444" marT="45723" marB="45723" horzOverflow="overflow"/>
                </a:tc>
              </a:tr>
              <a:tr h="964407">
                <a:tc gridSpan="4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ar-SA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+mn-cs"/>
                        </a:rPr>
                        <a:t>عبد الله بن مسعود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 marL="91444" marR="91444" marT="45723" marB="45723" horzOverflow="overflow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 marL="91444" marR="91444" marT="45723" marB="45723" horzOverflow="overflow"/>
                </a:tc>
              </a:tr>
              <a:tr h="964407">
                <a:tc gridSpan="4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ar-SA" sz="3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+mn-ea"/>
                          <a:cs typeface="+mn-cs"/>
                        </a:rPr>
                        <a:t>الرسول عليه السلام </a:t>
                      </a:r>
                      <a:endParaRPr kumimoji="0" lang="ar-SA" sz="3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 marL="91444" marR="91444" marT="45723" marB="45723" horzOverflow="overflow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 marL="91444" marR="91444" marT="45723" marB="45723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704242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066307"/>
              </p:ext>
            </p:extLst>
          </p:nvPr>
        </p:nvGraphicFramePr>
        <p:xfrm>
          <a:off x="0" y="188640"/>
          <a:ext cx="9144005" cy="6750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</a:tblGrid>
              <a:tr h="833670">
                <a:tc>
                  <a:txBody>
                    <a:bodyPr/>
                    <a:lstStyle/>
                    <a:p>
                      <a:r>
                        <a:rPr lang="ar-SA" dirty="0" smtClean="0"/>
                        <a:t>ابن ماجه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ابن ماجه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 smtClean="0"/>
                        <a:t>النسائي 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النسائي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النسائي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الترمذي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أبو داود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أبو داود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مسلم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مسلم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 smtClean="0"/>
                        <a:t>البخاري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 smtClean="0"/>
                        <a:t>البخاري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البخاري</a:t>
                      </a:r>
                      <a:endParaRPr lang="en-US" dirty="0"/>
                    </a:p>
                  </a:txBody>
                  <a:tcPr/>
                </a:tc>
              </a:tr>
              <a:tr h="83367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3367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3367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83367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3367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3367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3367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235258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382779"/>
              </p:ext>
            </p:extLst>
          </p:nvPr>
        </p:nvGraphicFramePr>
        <p:xfrm>
          <a:off x="44896" y="0"/>
          <a:ext cx="9099104" cy="7337635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1661120"/>
                <a:gridCol w="2259360"/>
                <a:gridCol w="2628176"/>
                <a:gridCol w="2550448"/>
              </a:tblGrid>
              <a:tr h="69269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  <a:cs typeface="+mn-cs"/>
                        </a:rPr>
                        <a:t>   مسلم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  <a:cs typeface="+mn-cs"/>
                        </a:rPr>
                        <a:t>     النسائي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Black" pitchFamily="34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  <a:cs typeface="+mn-cs"/>
                        </a:rPr>
                        <a:t>     النسائي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Black" pitchFamily="34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ar-SA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+mn-ea"/>
                          <a:cs typeface="+mn-cs"/>
                        </a:rPr>
                        <a:t> الترمذي</a:t>
                      </a:r>
                      <a:endParaRPr kumimoji="0" lang="ar-SA" sz="3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107281">
                <a:tc>
                  <a:txBody>
                    <a:bodyPr/>
                    <a:lstStyle/>
                    <a:p>
                      <a:endParaRPr lang="ar-SA" sz="3200" b="1">
                        <a:cs typeface="+mn-cs"/>
                      </a:endParaRPr>
                    </a:p>
                  </a:txBody>
                  <a:tcPr marL="91444" marR="91444"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ar-S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+mn-cs"/>
                        </a:rPr>
                        <a:t>محمد بن المثنى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+mn-cs"/>
                      </a:endParaRPr>
                    </a:p>
                  </a:txBody>
                  <a:tcPr marL="91444" marR="91444"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ar-S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+mn-cs"/>
                        </a:rPr>
                        <a:t>أحمد بن سعيد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+mn-cs"/>
                      </a:endParaRPr>
                    </a:p>
                  </a:txBody>
                  <a:tcPr marL="91444" marR="91444"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ar-SA" sz="3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ea typeface="+mn-ea"/>
                        <a:cs typeface="+mn-cs"/>
                      </a:endParaRPr>
                    </a:p>
                  </a:txBody>
                  <a:tcPr marL="91444" marR="91444" marT="45723" marB="45723" horzOverflow="overflow"/>
                </a:tc>
              </a:tr>
              <a:tr h="1107281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ar-S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+mn-cs"/>
                        </a:rPr>
                        <a:t>   جرير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+mn-cs"/>
                      </a:endParaRPr>
                    </a:p>
                  </a:txBody>
                  <a:tcPr marL="91444" marR="91444"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ar-S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+mn-cs"/>
                        </a:rPr>
                        <a:t>     شعبة 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+mn-cs"/>
                      </a:endParaRPr>
                    </a:p>
                  </a:txBody>
                  <a:tcPr marL="91444" marR="91444"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ar-S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+mn-cs"/>
                        </a:rPr>
                        <a:t>      جرير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+mn-cs"/>
                      </a:endParaRPr>
                    </a:p>
                  </a:txBody>
                  <a:tcPr marL="91444" marR="91444" marT="45723" marB="45723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+mn-ea"/>
                          <a:cs typeface="+mn-cs"/>
                        </a:rPr>
                        <a:t>عبيدة بن حميد</a:t>
                      </a:r>
                      <a:endParaRPr kumimoji="0" lang="en-US" sz="3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ar-SA" sz="3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ea typeface="+mn-ea"/>
                        <a:cs typeface="+mn-cs"/>
                      </a:endParaRPr>
                    </a:p>
                  </a:txBody>
                  <a:tcPr marL="91444" marR="91444" marT="45723" marB="45723" horzOverflow="overflow"/>
                </a:tc>
              </a:tr>
              <a:tr h="607221">
                <a:tc gridSpan="3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ar-S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+mn-cs"/>
                        </a:rPr>
                        <a:t>  الأعمش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+mn-cs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ar-S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+mn-cs"/>
                        </a:rPr>
                        <a:t>    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+mn-cs"/>
                      </a:endParaRPr>
                    </a:p>
                  </a:txBody>
                  <a:tcPr marL="91444" marR="91444" marT="45723" marB="45723" horzOverflow="overflow"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+mn-cs"/>
                      </a:endParaRPr>
                    </a:p>
                  </a:txBody>
                  <a:tcPr marL="91444" marR="91444" marT="45723" marB="45723" horzOverflow="overflow"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+mn-cs"/>
                      </a:endParaRPr>
                    </a:p>
                  </a:txBody>
                  <a:tcPr marL="91444" marR="91444" marT="45723" marB="45723" horzOverflow="overflow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ar-SA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+mn-ea"/>
                          <a:cs typeface="+mn-cs"/>
                        </a:rPr>
                        <a:t> منصور</a:t>
                      </a:r>
                      <a:endParaRPr kumimoji="0" lang="ar-SA" sz="3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ea typeface="+mn-ea"/>
                        <a:cs typeface="+mn-cs"/>
                      </a:endParaRPr>
                    </a:p>
                  </a:txBody>
                  <a:tcPr marL="91444" marR="91444" marT="45723" marB="45723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07221">
                <a:tc gridSpan="4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ar-SA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  <a:cs typeface="+mn-cs"/>
                        </a:rPr>
                        <a:t>إبراهيم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 marL="91444" marR="91444" marT="45723" marB="45723" horzOverflow="overflow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 marL="91444" marR="91444" marT="45723" marB="45723" horzOverflow="overflow"/>
                </a:tc>
              </a:tr>
              <a:tr h="607221">
                <a:tc gridSpan="4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ar-SA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+mn-cs"/>
                        </a:rPr>
                        <a:t>علقمة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 marL="91444" marR="91444" marT="45723" marB="45723" horzOverflow="overflow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 marL="91444" marR="91444" marT="45723" marB="45723" horzOverflow="overflow"/>
                </a:tc>
              </a:tr>
              <a:tr h="964407">
                <a:tc gridSpan="4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ar-SA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+mn-cs"/>
                        </a:rPr>
                        <a:t>عبد الله بن مسعود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 marL="91444" marR="91444" marT="45723" marB="45723" horzOverflow="overflow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 marL="91444" marR="91444" marT="45723" marB="45723" horzOverflow="overflow"/>
                </a:tc>
              </a:tr>
              <a:tr h="964407">
                <a:tc gridSpan="4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ar-SA" sz="3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+mn-ea"/>
                          <a:cs typeface="+mn-cs"/>
                        </a:rPr>
                        <a:t>الرسول عليه السلام </a:t>
                      </a:r>
                      <a:endParaRPr kumimoji="0" lang="ar-SA" sz="3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 marL="91444" marR="91444" marT="45723" marB="45723" horzOverflow="overflow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 marL="91444" marR="91444" marT="45723" marB="45723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223458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تقنية">
  <a:themeElements>
    <a:clrScheme name="مخصص 1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E90062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تقنية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تقنية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2_Office Theme">
  <a:themeElements>
    <a:clrScheme name="Custom 1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تصميم افتراضي">
  <a:themeElements>
    <a:clrScheme name="مخصص 1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E90062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تصميم افتراضي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تصميم افتراضي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تصميم افتراضي">
  <a:themeElements>
    <a:clrScheme name="مخصص 1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E90062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تصميم افتراضي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تصميم افتراضي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نسق Office">
  <a:themeElements>
    <a:clrScheme name="مخصص 1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E90062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نسق Office">
  <a:themeElements>
    <a:clrScheme name="مخصص 1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E90062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_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2408</Words>
  <Application>Microsoft Office PowerPoint</Application>
  <PresentationFormat>On-screen Show (4:3)</PresentationFormat>
  <Paragraphs>838</Paragraphs>
  <Slides>28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10</vt:i4>
      </vt:variant>
      <vt:variant>
        <vt:lpstr>Slide Titles</vt:lpstr>
      </vt:variant>
      <vt:variant>
        <vt:i4>28</vt:i4>
      </vt:variant>
    </vt:vector>
  </HeadingPairs>
  <TitlesOfParts>
    <vt:vector size="38" baseType="lpstr">
      <vt:lpstr>2_تقنية</vt:lpstr>
      <vt:lpstr>تصميم افتراضي</vt:lpstr>
      <vt:lpstr>1_تصميم افتراضي</vt:lpstr>
      <vt:lpstr>1_نسق Office</vt:lpstr>
      <vt:lpstr>2_نسق Office</vt:lpstr>
      <vt:lpstr>Office Theme</vt:lpstr>
      <vt:lpstr>سمة Office</vt:lpstr>
      <vt:lpstr>نسق Office</vt:lpstr>
      <vt:lpstr>1_سمة Office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تخريج الحديث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تخريج الحديث :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dijital</dc:creator>
  <cp:lastModifiedBy>GCUSER</cp:lastModifiedBy>
  <cp:revision>40</cp:revision>
  <cp:lastPrinted>2014-11-04T15:38:34Z</cp:lastPrinted>
  <dcterms:created xsi:type="dcterms:W3CDTF">2013-11-22T16:32:06Z</dcterms:created>
  <dcterms:modified xsi:type="dcterms:W3CDTF">2014-11-11T06:59:48Z</dcterms:modified>
</cp:coreProperties>
</file>