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3"/>
  </p:notesMasterIdLst>
  <p:sldIdLst>
    <p:sldId id="257" r:id="rId2"/>
    <p:sldId id="258" r:id="rId3"/>
    <p:sldId id="315" r:id="rId4"/>
    <p:sldId id="316" r:id="rId5"/>
    <p:sldId id="256" r:id="rId6"/>
    <p:sldId id="259" r:id="rId7"/>
    <p:sldId id="260" r:id="rId8"/>
    <p:sldId id="261" r:id="rId9"/>
    <p:sldId id="263" r:id="rId10"/>
    <p:sldId id="262" r:id="rId11"/>
    <p:sldId id="264" r:id="rId12"/>
    <p:sldId id="265" r:id="rId13"/>
    <p:sldId id="266" r:id="rId14"/>
    <p:sldId id="267" r:id="rId15"/>
    <p:sldId id="268" r:id="rId16"/>
    <p:sldId id="269" r:id="rId17"/>
    <p:sldId id="270" r:id="rId18"/>
    <p:sldId id="271" r:id="rId19"/>
    <p:sldId id="272" r:id="rId20"/>
    <p:sldId id="279" r:id="rId21"/>
    <p:sldId id="273" r:id="rId22"/>
    <p:sldId id="274" r:id="rId23"/>
    <p:sldId id="276" r:id="rId24"/>
    <p:sldId id="275" r:id="rId25"/>
    <p:sldId id="277" r:id="rId26"/>
    <p:sldId id="317" r:id="rId27"/>
    <p:sldId id="278" r:id="rId28"/>
    <p:sldId id="280" r:id="rId29"/>
    <p:sldId id="281" r:id="rId30"/>
    <p:sldId id="282" r:id="rId31"/>
    <p:sldId id="293" r:id="rId32"/>
    <p:sldId id="283" r:id="rId33"/>
    <p:sldId id="294" r:id="rId34"/>
    <p:sldId id="295" r:id="rId35"/>
    <p:sldId id="296" r:id="rId36"/>
    <p:sldId id="297" r:id="rId37"/>
    <p:sldId id="298" r:id="rId38"/>
    <p:sldId id="299" r:id="rId39"/>
    <p:sldId id="300" r:id="rId40"/>
    <p:sldId id="301" r:id="rId41"/>
    <p:sldId id="284" r:id="rId42"/>
    <p:sldId id="285" r:id="rId43"/>
    <p:sldId id="286" r:id="rId44"/>
    <p:sldId id="287" r:id="rId45"/>
    <p:sldId id="288" r:id="rId46"/>
    <p:sldId id="289" r:id="rId47"/>
    <p:sldId id="290" r:id="rId48"/>
    <p:sldId id="291" r:id="rId49"/>
    <p:sldId id="292" r:id="rId50"/>
    <p:sldId id="302" r:id="rId51"/>
    <p:sldId id="304" r:id="rId52"/>
    <p:sldId id="305" r:id="rId53"/>
    <p:sldId id="306" r:id="rId54"/>
    <p:sldId id="307" r:id="rId55"/>
    <p:sldId id="308" r:id="rId56"/>
    <p:sldId id="309" r:id="rId57"/>
    <p:sldId id="310" r:id="rId58"/>
    <p:sldId id="311" r:id="rId59"/>
    <p:sldId id="313" r:id="rId60"/>
    <p:sldId id="312" r:id="rId61"/>
    <p:sldId id="314" r:id="rId6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FCD0"/>
    <a:srgbClr val="FFF2C9"/>
    <a:srgbClr val="CBD006"/>
  </p:clrMru>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aximized" horzBarState="maximized">
    <p:restoredLeft sz="84380"/>
    <p:restoredTop sz="94660"/>
  </p:normalViewPr>
  <p:slideViewPr>
    <p:cSldViewPr>
      <p:cViewPr>
        <p:scale>
          <a:sx n="55" d="100"/>
          <a:sy n="55" d="100"/>
        </p:scale>
        <p:origin x="-2652" y="-8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7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9A2DF4-6AA4-4564-BCE9-E9BE395A3FCD}" type="datetimeFigureOut">
              <a:rPr lang="ar-SA" smtClean="0"/>
              <a:pPr/>
              <a:t>20/11/1434</a:t>
            </a:fld>
            <a:endParaRPr lang="ar-S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EACB173-B548-4DE2-834E-67CA2FBC2C11}" type="slidenum">
              <a:rPr lang="ar-SA" smtClean="0"/>
              <a:pPr/>
              <a:t>‹#›</a:t>
            </a:fld>
            <a:endParaRPr lang="ar-SA"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19" name="Footer Placeholder 18"/>
          <p:cNvSpPr>
            <a:spLocks noGrp="1"/>
          </p:cNvSpPr>
          <p:nvPr>
            <p:ph type="ftr" sz="quarter" idx="11"/>
          </p:nvPr>
        </p:nvSpPr>
        <p:spPr/>
        <p:txBody>
          <a:bodyPr/>
          <a:lstStyle/>
          <a:p>
            <a:endParaRPr lang="ar-SA" dirty="0"/>
          </a:p>
        </p:txBody>
      </p:sp>
      <p:sp>
        <p:nvSpPr>
          <p:cNvPr id="27" name="Slide Number Placeholder 2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26BE0F11-D2EF-4678-9190-0610064EEFE6}"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145440B-091F-4511-90E2-C3249BAF2E94}" type="datetimeFigureOut">
              <a:rPr lang="ar-SA" smtClean="0"/>
              <a:pPr/>
              <a:t>20/11/1434</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a:xfrm>
            <a:off x="8077200" y="6356350"/>
            <a:ext cx="609600" cy="365125"/>
          </a:xfrm>
        </p:spPr>
        <p:txBody>
          <a:bodyPr/>
          <a:lstStyle/>
          <a:p>
            <a:fld id="{26BE0F11-D2EF-4678-9190-0610064EEFE6}" type="slidenum">
              <a:rPr lang="ar-SA" smtClean="0"/>
              <a:pPr/>
              <a:t>‹#›</a:t>
            </a:fld>
            <a:endParaRPr lang="ar-SA"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45440B-091F-4511-90E2-C3249BAF2E94}" type="datetimeFigureOut">
              <a:rPr lang="ar-SA" smtClean="0"/>
              <a:pPr/>
              <a:t>20/11/1434</a:t>
            </a:fld>
            <a:endParaRPr lang="ar-SA"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BE0F11-D2EF-4678-9190-0610064EEFE6}" type="slidenum">
              <a:rPr lang="ar-SA" smtClean="0"/>
              <a:pPr/>
              <a:t>‹#›</a:t>
            </a:fld>
            <a:endParaRPr lang="ar-SA"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rds.yahoo.com/_ylt=A0WTefR1xZxMdQsABqCJzbkF;_ylu=X3oDMTBwYTNsOTQ3BHBvcwM0BHNlYwNzcgR2dGlkA0kxMjVfNzU-/SIG=1m885l2l9/EXP=1285428981/**http:/images.search.yahoo.com/images/view?back=http://images.search.yahoo.com/search/images?_adv_prop=image&amp;va=mixing+instrument+image+pharmaceutical&amp;vm=r&amp;fr=yfp-t-701&amp;w=338&amp;h=450&amp;imgurl=product-image.tradeindia.com/00376528/b/1/High-Pressure-Homogenizer.jpg&amp;rurl=http://suanscientific.tradeindia.com/Exporters_Suppliers/Exporter19669.376528/High-Pressure-Homogenizer.html&amp;size=63KB&amp;name=High+Pressure+Ho...&amp;p=mixing+instrument+image+pharmaceutical&amp;oid=0f29e42ce733841310a224e6c7697fe9&amp;fr2=&amp;no=4&amp;tt=351&amp;sigr=13cb1t7in&amp;sigi=127dh5706&amp;sigb=13orce4vs" TargetMode="External"/><Relationship Id="rId1" Type="http://schemas.openxmlformats.org/officeDocument/2006/relationships/slideLayout" Target="../slideLayouts/slideLayout7.xml"/><Relationship Id="rId6" Type="http://schemas.openxmlformats.org/officeDocument/2006/relationships/hyperlink" Target="http://rds.yahoo.com/_ylt=A0WTefe8xpxMC1MAipiJzbkF;_ylu=X3oDMTBxY25ybHB2BHBvcwM5MQRzZWMDc3IEdnRpZANJMTI1Xzc1/SIG=1mptdh2fb/EXP=1285429308/**http:/images.search.yahoo.com/images/view?back=http://images.search.yahoo.com/search/images?_adv_prop=image&amp;b=81&amp;ni=20&amp;va=mixing+instrument+image+pharmaceutical&amp;vm=r&amp;xargs=0&amp;pstart=1&amp;fr=yfp-t-701&amp;w=410&amp;h=310&amp;imgurl=www.compassbulk.com/admin/ewebeditor/chinauepic/2006531144155321.jpg&amp;rurl=http://www.compassbulk.com/enshowywfw.asp?newsid=492&amp;size=32KB&amp;name=Mixing+screw+con...&amp;p=mixing+instrument+image+pharmaceutical&amp;oid=8256196b86c1c8eddca3146f3f5309f6&amp;fr2=&amp;no=91&amp;tt=351&amp;b=81&amp;ni=20&amp;sigr=11ksuj6k0&amp;sigi=124asdbmo&amp;sigb=14kof61u3" TargetMode="External"/><Relationship Id="rId5" Type="http://schemas.openxmlformats.org/officeDocument/2006/relationships/image" Target="../media/image5.jpeg"/><Relationship Id="rId4" Type="http://schemas.openxmlformats.org/officeDocument/2006/relationships/hyperlink" Target="http://rds.yahoo.com/_ylt=A0WTefSmxZxM8wgAKEmJzbkF;_ylu=X3oDMTBxOXRtc3I0BHBvcwMyMQRzZWMDc3IEdnRpZANJMTI1Xzc1/SIG=1l39lll11/EXP=1285429030/**http:/images.search.yahoo.com/images/view?back=http://images.search.yahoo.com/search/images?_adv_prop=image&amp;b=21&amp;ni=20&amp;va=mixing+instrument+image+pharmaceutical&amp;vm=r&amp;xargs=0&amp;pstart=1&amp;fr=yfp-t-701&amp;w=453&amp;h=626&amp;imgurl=www.ika.com.my/T50-basic_gif.gif&amp;rurl=http://www.ika.com.my/laboratory%20mixer.htm&amp;size=69KB&amp;name=IKA+-+Mixing,+Di...&amp;p=mixing+instrument+image+pharmaceutical&amp;oid=2c6f664059b39f4058995e985b280275&amp;fr2=&amp;no=21&amp;tt=351&amp;b=21&amp;ni=20&amp;sigr=11c1d7u2a&amp;sigi=11060f10p&amp;sigb=14kgi9bu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rds.yahoo.com/_ylt=A0PDoX2rEptMgy0AZ.SJzbkF;_ylu=X3oDMTBwbXI5dWhnBHBvcwM4BHNlYwNzcgR2dGlkA0kxMjVfNzU-/SIG=1hu7ti807/EXP=1285317675/**http:/images.search.yahoo.com/images/view?back=http://images.search.yahoo.com/search/images?_adv_prop=image&amp;va=particle+size+analysis&amp;fr=yfp-t-701&amp;w=800&amp;h=600&amp;imgurl=www.qclabequipment.com/ROUND_HOLE_SIEVES_op_800x600.jpg&amp;rurl=http://www.qclabequipment.com/particlesizeanalysis.html&amp;size=79KB&amp;name=...+and+particle...&amp;p=particle+size+analysis&amp;oid=aefcda4039a396cc6e35753eb555e4f3&amp;fr2=&amp;no=8&amp;tt=13900&amp;sigr=11nl350nn&amp;sigi=11nvvvq4t&amp;sigb=133g06kc2"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1670" y="3429000"/>
            <a:ext cx="5143536" cy="92333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SA" b="1" dirty="0">
                <a:solidFill>
                  <a:schemeClr val="tx1"/>
                </a:solidFill>
              </a:rPr>
              <a:t> </a:t>
            </a:r>
            <a:r>
              <a:rPr lang="ar-SA" b="1" dirty="0" smtClean="0">
                <a:solidFill>
                  <a:schemeClr val="tx1"/>
                </a:solidFill>
              </a:rPr>
              <a:t>       </a:t>
            </a:r>
            <a:endParaRPr lang="en-US" dirty="0">
              <a:solidFill>
                <a:schemeClr val="tx1"/>
              </a:solidFill>
            </a:endParaRPr>
          </a:p>
          <a:p>
            <a:pPr algn="ctr"/>
            <a:endParaRPr lang="en-US" dirty="0">
              <a:solidFill>
                <a:schemeClr val="tx1"/>
              </a:solidFill>
            </a:endParaRPr>
          </a:p>
          <a:p>
            <a:pPr algn="ctr"/>
            <a:endParaRPr lang="ar-SA" dirty="0">
              <a:solidFill>
                <a:schemeClr val="tx1"/>
              </a:solidFill>
            </a:endParaRPr>
          </a:p>
        </p:txBody>
      </p:sp>
      <p:sp>
        <p:nvSpPr>
          <p:cNvPr id="3" name="Rectangle 2"/>
          <p:cNvSpPr/>
          <p:nvPr/>
        </p:nvSpPr>
        <p:spPr>
          <a:xfrm>
            <a:off x="755576" y="2348880"/>
            <a:ext cx="7858180" cy="1231106"/>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endParaRPr lang="ar-SA" sz="2800" b="1" dirty="0" smtClean="0">
              <a:solidFill>
                <a:srgbClr val="C00000"/>
              </a:solidFill>
            </a:endParaRPr>
          </a:p>
          <a:p>
            <a:pPr algn="ctr"/>
            <a:r>
              <a:rPr lang="ar-SA" sz="2800" b="1" dirty="0" smtClean="0">
                <a:solidFill>
                  <a:srgbClr val="C00000"/>
                </a:solidFill>
              </a:rPr>
              <a:t> </a:t>
            </a:r>
            <a:r>
              <a:rPr lang="en-US" sz="2800" b="1" dirty="0" smtClean="0">
                <a:solidFill>
                  <a:srgbClr val="C00000"/>
                </a:solidFill>
              </a:rPr>
              <a:t>PHT </a:t>
            </a:r>
            <a:r>
              <a:rPr lang="en-US" sz="2800" b="1" dirty="0" smtClean="0">
                <a:solidFill>
                  <a:srgbClr val="C00000"/>
                </a:solidFill>
                <a:latin typeface="Times New Roman" pitchFamily="18" charset="0"/>
                <a:cs typeface="Times New Roman" pitchFamily="18" charset="0"/>
              </a:rPr>
              <a:t>432)</a:t>
            </a:r>
            <a:r>
              <a:rPr lang="ar-SA" sz="2800" b="1" dirty="0" smtClean="0">
                <a:solidFill>
                  <a:srgbClr val="C00000"/>
                </a:solidFill>
              </a:rPr>
              <a:t>) </a:t>
            </a:r>
            <a:r>
              <a:rPr lang="en-US" sz="2800" b="1" dirty="0" smtClean="0">
                <a:solidFill>
                  <a:srgbClr val="C00000"/>
                </a:solidFill>
              </a:rPr>
              <a:t>Industrial Pharmacy</a:t>
            </a:r>
          </a:p>
          <a:p>
            <a:pPr algn="ctr"/>
            <a:endParaRPr lang="en-US" dirty="0">
              <a:solidFill>
                <a:srgbClr val="C00000"/>
              </a:solidFill>
            </a:endParaRPr>
          </a:p>
        </p:txBody>
      </p:sp>
      <p:pic>
        <p:nvPicPr>
          <p:cNvPr id="6" name="Picture 3"/>
          <p:cNvPicPr>
            <a:picLocks noChangeAspect="1" noChangeArrowheads="1"/>
          </p:cNvPicPr>
          <p:nvPr/>
        </p:nvPicPr>
        <p:blipFill>
          <a:blip r:embed="rId2" cstate="print"/>
          <a:srcRect/>
          <a:stretch>
            <a:fillRect/>
          </a:stretch>
        </p:blipFill>
        <p:spPr bwMode="auto">
          <a:xfrm>
            <a:off x="6781800" y="914400"/>
            <a:ext cx="1895475" cy="1666320"/>
          </a:xfrm>
          <a:prstGeom prst="rect">
            <a:avLst/>
          </a:prstGeom>
          <a:noFill/>
          <a:ln w="9525">
            <a:noFill/>
            <a:miter lim="800000"/>
            <a:headEnd/>
            <a:tailEnd/>
          </a:ln>
          <a:effectLst/>
        </p:spPr>
      </p:pic>
      <p:pic>
        <p:nvPicPr>
          <p:cNvPr id="7" name="Picture 2" descr="F:\Labtop-1-1-2010\Chair\كرسي-ص\report+form\Report_12_4)2010\تقرير شامل للكرسي\صور لكرسي الكيالي\SP09\5_jpg.jpg"/>
          <p:cNvPicPr>
            <a:picLocks noChangeAspect="1" noChangeArrowheads="1"/>
          </p:cNvPicPr>
          <p:nvPr/>
        </p:nvPicPr>
        <p:blipFill>
          <a:blip r:embed="rId3" cstate="print">
            <a:lum/>
          </a:blip>
          <a:srcRect/>
          <a:stretch>
            <a:fillRect/>
          </a:stretch>
        </p:blipFill>
        <p:spPr bwMode="auto">
          <a:xfrm>
            <a:off x="1000100" y="4500570"/>
            <a:ext cx="7500990" cy="1676400"/>
          </a:xfrm>
          <a:prstGeom prst="rect">
            <a:avLst/>
          </a:prstGeom>
          <a:noFill/>
        </p:spPr>
      </p:pic>
      <p:sp>
        <p:nvSpPr>
          <p:cNvPr id="8" name="TextBox 7"/>
          <p:cNvSpPr txBox="1"/>
          <p:nvPr/>
        </p:nvSpPr>
        <p:spPr>
          <a:xfrm>
            <a:off x="642910" y="1285860"/>
            <a:ext cx="3071834" cy="1200329"/>
          </a:xfrm>
          <a:prstGeom prst="rect">
            <a:avLst/>
          </a:prstGeom>
          <a:noFill/>
        </p:spPr>
        <p:txBody>
          <a:bodyPr wrap="square" rtlCol="1">
            <a:spAutoFit/>
          </a:bodyPr>
          <a:lstStyle/>
          <a:p>
            <a:pPr algn="ctr"/>
            <a:r>
              <a:rPr lang="ar-SA" b="1" dirty="0" smtClean="0">
                <a:solidFill>
                  <a:srgbClr val="0070C0"/>
                </a:solidFill>
              </a:rPr>
              <a:t>قسم الصيدلانيات</a:t>
            </a:r>
          </a:p>
          <a:p>
            <a:pPr algn="ctr"/>
            <a:r>
              <a:rPr lang="ar-SA" b="1" dirty="0" smtClean="0">
                <a:solidFill>
                  <a:srgbClr val="0070C0"/>
                </a:solidFill>
              </a:rPr>
              <a:t>كلية الصيدلة</a:t>
            </a:r>
          </a:p>
          <a:p>
            <a:pPr algn="ctr"/>
            <a:r>
              <a:rPr lang="ar-SA" b="1" dirty="0" smtClean="0">
                <a:solidFill>
                  <a:srgbClr val="0070C0"/>
                </a:solidFill>
              </a:rPr>
              <a:t>جامعة الملك سعود </a:t>
            </a:r>
          </a:p>
          <a:p>
            <a:pPr algn="ctr"/>
            <a:endParaRPr lang="ar-SA" b="1" dirty="0">
              <a:solidFill>
                <a:srgbClr val="0070C0"/>
              </a:solidFill>
            </a:endParaRPr>
          </a:p>
        </p:txBody>
      </p:sp>
      <p:sp>
        <p:nvSpPr>
          <p:cNvPr id="9" name="Rectangle 8"/>
          <p:cNvSpPr/>
          <p:nvPr/>
        </p:nvSpPr>
        <p:spPr>
          <a:xfrm>
            <a:off x="2483768" y="3356992"/>
            <a:ext cx="4572000" cy="1017073"/>
          </a:xfrm>
          <a:prstGeom prst="rect">
            <a:avLst/>
          </a:prstGeom>
        </p:spPr>
        <p:txBody>
          <a:bodyPr>
            <a:spAutoFit/>
          </a:bodyPr>
          <a:lstStyle/>
          <a:p>
            <a:pPr algn="ctr">
              <a:lnSpc>
                <a:spcPct val="150000"/>
              </a:lnSpc>
            </a:pPr>
            <a:r>
              <a:rPr lang="en-US" sz="2400" b="1" dirty="0" smtClean="0"/>
              <a:t>Dr. Fars Alanazi</a:t>
            </a:r>
          </a:p>
          <a:p>
            <a:pPr algn="ctr">
              <a:lnSpc>
                <a:spcPct val="150000"/>
              </a:lnSpc>
            </a:pPr>
            <a:r>
              <a:rPr lang="en-US" b="1" dirty="0" smtClean="0"/>
              <a:t>AA</a:t>
            </a:r>
            <a:r>
              <a:rPr lang="en-US" b="1" dirty="0" smtClean="0">
                <a:latin typeface="Times New Roman" pitchFamily="18" charset="0"/>
                <a:cs typeface="Times New Roman" pitchFamily="18" charset="0"/>
              </a:rPr>
              <a:t>101</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268760"/>
            <a:ext cx="6768752" cy="4801314"/>
          </a:xfrm>
          <a:prstGeom prst="rect">
            <a:avLst/>
          </a:prstGeom>
          <a:noFill/>
        </p:spPr>
        <p:txBody>
          <a:bodyPr wrap="square" rtlCol="1">
            <a:spAutoFit/>
          </a:bodyPr>
          <a:lstStyle/>
          <a:p>
            <a:pPr algn="ctr" rtl="0">
              <a:lnSpc>
                <a:spcPct val="150000"/>
              </a:lnSpc>
            </a:pPr>
            <a:r>
              <a:rPr lang="en-US" sz="2400" b="1" dirty="0" smtClean="0">
                <a:solidFill>
                  <a:srgbClr val="C00000"/>
                </a:solidFill>
                <a:latin typeface="Times New Roman" pitchFamily="18" charset="0"/>
                <a:cs typeface="Times New Roman" pitchFamily="18" charset="0"/>
              </a:rPr>
              <a:t>I. Impellers for liquids </a:t>
            </a:r>
          </a:p>
          <a:p>
            <a:pPr algn="l" rtl="0">
              <a:lnSpc>
                <a:spcPct val="150000"/>
              </a:lnSpc>
            </a:pPr>
            <a:r>
              <a:rPr lang="en-US" sz="2000" dirty="0" smtClean="0">
                <a:solidFill>
                  <a:schemeClr val="accent4">
                    <a:lumMod val="50000"/>
                  </a:schemeClr>
                </a:solidFill>
                <a:latin typeface="Times New Roman" pitchFamily="18" charset="0"/>
                <a:cs typeface="Times New Roman" pitchFamily="18" charset="0"/>
              </a:rPr>
              <a:t>There are three types:</a:t>
            </a:r>
          </a:p>
          <a:p>
            <a:pPr algn="l" rtl="0">
              <a:lnSpc>
                <a:spcPct val="150000"/>
              </a:lnSpc>
            </a:pPr>
            <a:r>
              <a:rPr lang="en-US" sz="2000" dirty="0" smtClean="0">
                <a:latin typeface="Times New Roman" pitchFamily="18" charset="0"/>
                <a:cs typeface="Times New Roman" pitchFamily="18" charset="0"/>
              </a:rPr>
              <a:t>      1- Paddle   2- Turbine    3- Propeller </a:t>
            </a:r>
          </a:p>
          <a:p>
            <a:pPr algn="l" rtl="0">
              <a:lnSpc>
                <a:spcPct val="150000"/>
              </a:lnSpc>
            </a:pPr>
            <a:r>
              <a:rPr lang="en-US" sz="2000" dirty="0" smtClean="0">
                <a:latin typeface="Times New Roman" pitchFamily="18" charset="0"/>
                <a:cs typeface="Times New Roman" pitchFamily="18" charset="0"/>
              </a:rPr>
              <a:t> </a:t>
            </a:r>
          </a:p>
          <a:p>
            <a:pPr algn="l" rtl="0">
              <a:lnSpc>
                <a:spcPct val="150000"/>
              </a:lnSpc>
            </a:pPr>
            <a:r>
              <a:rPr lang="en-US" sz="2000" dirty="0" smtClean="0">
                <a:solidFill>
                  <a:schemeClr val="accent4">
                    <a:lumMod val="50000"/>
                  </a:schemeClr>
                </a:solidFill>
                <a:latin typeface="Times New Roman" pitchFamily="18" charset="0"/>
                <a:cs typeface="Times New Roman" pitchFamily="18" charset="0"/>
              </a:rPr>
              <a:t>The performance for impeller mixer depends on :</a:t>
            </a:r>
          </a:p>
          <a:p>
            <a:pPr marL="457200" lvl="0" indent="-457200" algn="l" rtl="0">
              <a:lnSpc>
                <a:spcPct val="150000"/>
              </a:lnSpc>
              <a:buFont typeface="Wingdings" pitchFamily="2" charset="2"/>
              <a:buChar char="Ø"/>
            </a:pPr>
            <a:r>
              <a:rPr lang="en-US" sz="2000" dirty="0" smtClean="0">
                <a:solidFill>
                  <a:srgbClr val="0070C0"/>
                </a:solidFill>
                <a:latin typeface="Times New Roman" pitchFamily="18" charset="0"/>
                <a:cs typeface="Times New Roman" pitchFamily="18" charset="0"/>
              </a:rPr>
              <a:t>Creation of a current or stream of liquid which penetrate to all point of mixing vessel or tank. </a:t>
            </a:r>
          </a:p>
          <a:p>
            <a:pPr marL="457200" lvl="0" indent="-457200" algn="l" rtl="0">
              <a:lnSpc>
                <a:spcPct val="150000"/>
              </a:lnSpc>
              <a:buFont typeface="Wingdings" pitchFamily="2" charset="2"/>
              <a:buChar char="Ø"/>
            </a:pPr>
            <a:r>
              <a:rPr lang="en-US" sz="2000" dirty="0" smtClean="0">
                <a:solidFill>
                  <a:srgbClr val="0070C0"/>
                </a:solidFill>
                <a:latin typeface="Times New Roman" pitchFamily="18" charset="0"/>
                <a:cs typeface="Times New Roman" pitchFamily="18" charset="0"/>
              </a:rPr>
              <a:t>Turbulence movement to carry the current in all places of the tank.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412776"/>
            <a:ext cx="6264696" cy="3785652"/>
          </a:xfrm>
          <a:prstGeom prst="rect">
            <a:avLst/>
          </a:prstGeom>
          <a:noFill/>
        </p:spPr>
        <p:txBody>
          <a:bodyPr wrap="square" rtlCol="1">
            <a:spAutoFit/>
          </a:bodyPr>
          <a:lstStyle/>
          <a:p>
            <a:pPr algn="l" rtl="0"/>
            <a:endParaRPr lang="en-US" sz="2000" dirty="0" smtClean="0">
              <a:latin typeface="Times New Roman" pitchFamily="18" charset="0"/>
              <a:cs typeface="Times New Roman" pitchFamily="18" charset="0"/>
            </a:endParaRPr>
          </a:p>
          <a:p>
            <a:pPr lvl="0" algn="l" rtl="0"/>
            <a:r>
              <a:rPr lang="en-US" sz="2000" b="1" dirty="0" smtClean="0">
                <a:solidFill>
                  <a:srgbClr val="C00000"/>
                </a:solidFill>
                <a:latin typeface="Times New Roman" pitchFamily="18" charset="0"/>
                <a:cs typeface="Times New Roman" pitchFamily="18" charset="0"/>
              </a:rPr>
              <a:t>Types of flow in liquids: </a:t>
            </a:r>
          </a:p>
          <a:p>
            <a:pPr lvl="0" algn="l" rtl="0"/>
            <a:endParaRPr lang="en-US" sz="2000" b="1" dirty="0" smtClean="0">
              <a:latin typeface="Times New Roman" pitchFamily="18" charset="0"/>
              <a:cs typeface="Times New Roman" pitchFamily="18" charset="0"/>
            </a:endParaRPr>
          </a:p>
          <a:p>
            <a:pPr marL="457200" lvl="0" indent="-457200" algn="l" rtl="0">
              <a:buFont typeface="+mj-lt"/>
              <a:buAutoNum type="arabicPeriod"/>
            </a:pPr>
            <a:r>
              <a:rPr lang="en-US" sz="2000" b="1" dirty="0" smtClean="0">
                <a:latin typeface="Times New Roman" pitchFamily="18" charset="0"/>
                <a:cs typeface="Times New Roman" pitchFamily="18" charset="0"/>
              </a:rPr>
              <a:t>Tangential flow (Rotational):</a:t>
            </a:r>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the liquid flows as circles around the impeller shaft</a:t>
            </a:r>
            <a:r>
              <a:rPr lang="en-US" sz="2000" dirty="0" smtClean="0">
                <a:latin typeface="Times New Roman" pitchFamily="18" charset="0"/>
                <a:cs typeface="Times New Roman" pitchFamily="18" charset="0"/>
              </a:rPr>
              <a:t>.</a:t>
            </a:r>
          </a:p>
          <a:p>
            <a:pPr marL="457200" indent="-457200" algn="l" rtl="0">
              <a:buFont typeface="+mj-lt"/>
              <a:buAutoNum type="arabicPeriod"/>
            </a:pPr>
            <a:endParaRPr lang="en-US" sz="2000" dirty="0" smtClean="0">
              <a:latin typeface="Times New Roman" pitchFamily="18" charset="0"/>
              <a:cs typeface="Times New Roman" pitchFamily="18" charset="0"/>
            </a:endParaRPr>
          </a:p>
          <a:p>
            <a:pPr marL="457200" lvl="0" indent="-457200" algn="l" rtl="0">
              <a:buFont typeface="+mj-lt"/>
              <a:buAutoNum type="arabicPeriod"/>
            </a:pPr>
            <a:r>
              <a:rPr lang="en-US" sz="2000" b="1" dirty="0" smtClean="0">
                <a:latin typeface="Times New Roman" pitchFamily="18" charset="0"/>
                <a:cs typeface="Times New Roman" pitchFamily="18" charset="0"/>
              </a:rPr>
              <a:t>Radial flow:</a:t>
            </a:r>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flow of liquid in a direction to­ward the walls of the tank verti­cal to the impeller shaft. </a:t>
            </a:r>
          </a:p>
          <a:p>
            <a:pPr marL="457200" lvl="0" indent="-457200" algn="l" rtl="0"/>
            <a:endParaRPr lang="en-US" sz="2000" dirty="0" smtClean="0">
              <a:latin typeface="Times New Roman" pitchFamily="18" charset="0"/>
              <a:cs typeface="Times New Roman" pitchFamily="18" charset="0"/>
            </a:endParaRPr>
          </a:p>
          <a:p>
            <a:pPr marL="457200" lvl="0" indent="-457200" algn="l" rtl="0">
              <a:buFont typeface="+mj-lt"/>
              <a:buAutoNum type="arabicPeriod"/>
            </a:pP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Axial or longitudinal flow:</a:t>
            </a:r>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flow of liquid up and down parallel to the impeller shaft </a:t>
            </a:r>
            <a:r>
              <a:rPr lang="en-US" sz="2000" dirty="0" smtClean="0">
                <a:latin typeface="Times New Roman" pitchFamily="18" charset="0"/>
                <a:cs typeface="Times New Roman" pitchFamily="18" charset="0"/>
              </a:rPr>
              <a:t> </a:t>
            </a:r>
          </a:p>
          <a:p>
            <a:pPr algn="l"/>
            <a:endParaRPr lang="ar-SA" sz="2000" dirty="0">
              <a:latin typeface="Times New Roman" pitchFamily="18" charset="0"/>
              <a:cs typeface="Times New Roman" pitchFamily="18" charset="0"/>
            </a:endParaRPr>
          </a:p>
        </p:txBody>
      </p:sp>
      <p:pic>
        <p:nvPicPr>
          <p:cNvPr id="58370" name="Picture 2"/>
          <p:cNvPicPr>
            <a:picLocks noChangeAspect="1" noChangeArrowheads="1"/>
          </p:cNvPicPr>
          <p:nvPr/>
        </p:nvPicPr>
        <p:blipFill>
          <a:blip r:embed="rId2" cstate="print"/>
          <a:srcRect/>
          <a:stretch>
            <a:fillRect/>
          </a:stretch>
        </p:blipFill>
        <p:spPr bwMode="auto">
          <a:xfrm>
            <a:off x="7164288" y="2204864"/>
            <a:ext cx="1374775" cy="977900"/>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7164288" y="4293096"/>
            <a:ext cx="830263" cy="83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907704" y="1052736"/>
            <a:ext cx="4826000" cy="2674938"/>
          </a:xfrm>
          <a:prstGeom prst="rect">
            <a:avLst/>
          </a:prstGeom>
          <a:noFill/>
          <a:ln w="9525">
            <a:noFill/>
            <a:miter lim="800000"/>
            <a:headEnd/>
            <a:tailEnd/>
          </a:ln>
        </p:spPr>
      </p:pic>
      <p:sp>
        <p:nvSpPr>
          <p:cNvPr id="3" name="TextBox 2"/>
          <p:cNvSpPr txBox="1"/>
          <p:nvPr/>
        </p:nvSpPr>
        <p:spPr>
          <a:xfrm>
            <a:off x="1043608" y="4005064"/>
            <a:ext cx="6984776" cy="2708434"/>
          </a:xfrm>
          <a:prstGeom prst="rect">
            <a:avLst/>
          </a:prstGeom>
          <a:noFill/>
        </p:spPr>
        <p:txBody>
          <a:bodyPr wrap="square" rtlCol="1">
            <a:spAutoFit/>
          </a:bodyPr>
          <a:lstStyle/>
          <a:p>
            <a:pPr marL="457200" indent="-457200" algn="l" rtl="0">
              <a:lnSpc>
                <a:spcPct val="150000"/>
              </a:lnSpc>
              <a:buFont typeface="Wingdings" pitchFamily="2" charset="2"/>
              <a:buChar char="v"/>
            </a:pPr>
            <a:r>
              <a:rPr lang="en-US" sz="2000" dirty="0" smtClean="0"/>
              <a:t>(a) </a:t>
            </a:r>
            <a:r>
              <a:rPr lang="en-US" sz="2000" dirty="0" smtClean="0">
                <a:solidFill>
                  <a:srgbClr val="0070C0"/>
                </a:solidFill>
              </a:rPr>
              <a:t>propeller centered, vertical, </a:t>
            </a:r>
            <a:r>
              <a:rPr lang="en-US" sz="2000" dirty="0" err="1" smtClean="0">
                <a:solidFill>
                  <a:srgbClr val="0070C0"/>
                </a:solidFill>
              </a:rPr>
              <a:t>unbaffled</a:t>
            </a:r>
            <a:r>
              <a:rPr lang="en-US" sz="2000" dirty="0" smtClean="0">
                <a:solidFill>
                  <a:srgbClr val="0070C0"/>
                </a:solidFill>
              </a:rPr>
              <a:t> ; (b) pro­peller central vertical, baffled ; (c) propeller off center, inclined, </a:t>
            </a:r>
            <a:r>
              <a:rPr lang="en-US" sz="2000" dirty="0" err="1" smtClean="0">
                <a:solidFill>
                  <a:srgbClr val="0070C0"/>
                </a:solidFill>
              </a:rPr>
              <a:t>unbaffled</a:t>
            </a:r>
            <a:r>
              <a:rPr lang="en-US" sz="2000" dirty="0" smtClean="0">
                <a:solidFill>
                  <a:srgbClr val="0070C0"/>
                </a:solidFill>
              </a:rPr>
              <a:t>; (d) side­ entering arrangement for large tanks </a:t>
            </a:r>
            <a:r>
              <a:rPr lang="en-US" sz="2000" dirty="0" smtClean="0"/>
              <a:t>. </a:t>
            </a:r>
          </a:p>
          <a:p>
            <a:pPr marL="457200" indent="-457200" algn="l" rtl="0">
              <a:lnSpc>
                <a:spcPct val="150000"/>
              </a:lnSpc>
              <a:buFont typeface="Wingdings" pitchFamily="2" charset="2"/>
              <a:buChar char="v"/>
            </a:pPr>
            <a:r>
              <a:rPr lang="en-US" sz="2000" dirty="0" smtClean="0"/>
              <a:t>The three types may exist and in this case efficient mixing occurs.</a:t>
            </a:r>
          </a:p>
          <a:p>
            <a:pPr algn="l" rtl="0"/>
            <a:endParaRPr lang="ar-SA" sz="2000" dirty="0"/>
          </a:p>
        </p:txBody>
      </p:sp>
      <p:sp>
        <p:nvSpPr>
          <p:cNvPr id="4" name="Rectangle 3"/>
          <p:cNvSpPr/>
          <p:nvPr/>
        </p:nvSpPr>
        <p:spPr>
          <a:xfrm>
            <a:off x="383806" y="620688"/>
            <a:ext cx="3291222" cy="369332"/>
          </a:xfrm>
          <a:prstGeom prst="rect">
            <a:avLst/>
          </a:prstGeom>
        </p:spPr>
        <p:txBody>
          <a:bodyPr wrap="none">
            <a:spAutoFit/>
          </a:bodyPr>
          <a:lstStyle/>
          <a:p>
            <a:r>
              <a:rPr lang="en-US" b="1" dirty="0" smtClean="0">
                <a:solidFill>
                  <a:srgbClr val="C00000"/>
                </a:solidFill>
              </a:rPr>
              <a:t>Propeller mixers for liquids: </a:t>
            </a:r>
            <a:endParaRPr lang="ar-SA"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836712"/>
            <a:ext cx="7992888" cy="1800493"/>
          </a:xfrm>
          <a:prstGeom prst="rect">
            <a:avLst/>
          </a:prstGeom>
          <a:noFill/>
        </p:spPr>
        <p:txBody>
          <a:bodyPr wrap="square" rtlCol="1">
            <a:spAutoFit/>
          </a:bodyPr>
          <a:lstStyle/>
          <a:p>
            <a:pPr algn="l" rtl="0">
              <a:lnSpc>
                <a:spcPct val="150000"/>
              </a:lnSpc>
            </a:pPr>
            <a:r>
              <a:rPr lang="en-US" b="1" dirty="0" smtClean="0">
                <a:solidFill>
                  <a:srgbClr val="0070C0"/>
                </a:solidFill>
              </a:rPr>
              <a:t>Disadvantage of tangential flow: </a:t>
            </a:r>
            <a:endParaRPr lang="en-US" dirty="0" smtClean="0">
              <a:solidFill>
                <a:srgbClr val="0070C0"/>
              </a:solidFill>
            </a:endParaRPr>
          </a:p>
          <a:p>
            <a:pPr algn="l" rtl="0">
              <a:lnSpc>
                <a:spcPct val="150000"/>
              </a:lnSpc>
            </a:pPr>
            <a:r>
              <a:rPr lang="en-US" dirty="0" smtClean="0"/>
              <a:t>If the tangential flow predominates, </a:t>
            </a:r>
            <a:r>
              <a:rPr lang="en-US" sz="2000" dirty="0" smtClean="0"/>
              <a:t>vortex</a:t>
            </a:r>
            <a:r>
              <a:rPr lang="en-US" dirty="0" smtClean="0"/>
              <a:t> forms also symmetry of apparatus (i.e. presence of shaft in center) leads to vortex formation. </a:t>
            </a:r>
          </a:p>
          <a:p>
            <a:pPr algn="l">
              <a:lnSpc>
                <a:spcPct val="150000"/>
              </a:lnSpc>
            </a:pPr>
            <a:endParaRPr lang="ar-SA" dirty="0"/>
          </a:p>
        </p:txBody>
      </p:sp>
      <p:pic>
        <p:nvPicPr>
          <p:cNvPr id="60418" name="Picture 2"/>
          <p:cNvPicPr>
            <a:picLocks noChangeAspect="1" noChangeArrowheads="1"/>
          </p:cNvPicPr>
          <p:nvPr/>
        </p:nvPicPr>
        <p:blipFill>
          <a:blip r:embed="rId2" cstate="print"/>
          <a:srcRect/>
          <a:stretch>
            <a:fillRect/>
          </a:stretch>
        </p:blipFill>
        <p:spPr bwMode="auto">
          <a:xfrm>
            <a:off x="3851919" y="2420888"/>
            <a:ext cx="1368153" cy="1638982"/>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2123728" y="2348880"/>
            <a:ext cx="1152128" cy="1709758"/>
          </a:xfrm>
          <a:prstGeom prst="rect">
            <a:avLst/>
          </a:prstGeom>
          <a:noFill/>
          <a:ln w="9525">
            <a:noFill/>
            <a:miter lim="800000"/>
            <a:headEnd/>
            <a:tailEnd/>
          </a:ln>
        </p:spPr>
      </p:pic>
      <p:sp>
        <p:nvSpPr>
          <p:cNvPr id="5" name="TextBox 4"/>
          <p:cNvSpPr txBox="1"/>
          <p:nvPr/>
        </p:nvSpPr>
        <p:spPr>
          <a:xfrm>
            <a:off x="683568" y="4052680"/>
            <a:ext cx="8136904" cy="2862322"/>
          </a:xfrm>
          <a:prstGeom prst="rect">
            <a:avLst/>
          </a:prstGeom>
          <a:noFill/>
        </p:spPr>
        <p:txBody>
          <a:bodyPr wrap="square" rtlCol="1">
            <a:spAutoFit/>
          </a:bodyPr>
          <a:lstStyle/>
          <a:p>
            <a:pPr algn="l" rtl="0">
              <a:lnSpc>
                <a:spcPct val="150000"/>
              </a:lnSpc>
            </a:pPr>
            <a:r>
              <a:rPr lang="en-US" sz="2000" b="1" dirty="0" smtClean="0">
                <a:solidFill>
                  <a:srgbClr val="0070C0"/>
                </a:solidFill>
                <a:latin typeface="Times New Roman" pitchFamily="18" charset="0"/>
                <a:cs typeface="Times New Roman" pitchFamily="18" charset="0"/>
              </a:rPr>
              <a:t>Disadvantages of vortex:</a:t>
            </a:r>
            <a:r>
              <a:rPr lang="en-US" sz="2000" dirty="0" smtClean="0">
                <a:solidFill>
                  <a:srgbClr val="0070C0"/>
                </a:solidFill>
                <a:latin typeface="Times New Roman" pitchFamily="18" charset="0"/>
                <a:cs typeface="Times New Roman" pitchFamily="18" charset="0"/>
              </a:rPr>
              <a:t> </a:t>
            </a:r>
          </a:p>
          <a:p>
            <a:pPr marL="914400" lvl="1" indent="-457200" algn="l" rtl="0">
              <a:lnSpc>
                <a:spcPct val="150000"/>
              </a:lnSpc>
              <a:buFont typeface="+mj-lt"/>
              <a:buAutoNum type="arabicPeriod"/>
            </a:pPr>
            <a:r>
              <a:rPr lang="en-US" sz="2000" dirty="0" smtClean="0">
                <a:latin typeface="Times New Roman" pitchFamily="18" charset="0"/>
                <a:cs typeface="Times New Roman" pitchFamily="18" charset="0"/>
              </a:rPr>
              <a:t>No real mixing.  </a:t>
            </a:r>
          </a:p>
          <a:p>
            <a:pPr marL="914400" lvl="1" indent="-457200" algn="l" rtl="0">
              <a:lnSpc>
                <a:spcPct val="150000"/>
              </a:lnSpc>
              <a:buFont typeface="+mj-lt"/>
              <a:buAutoNum type="arabicPeriod"/>
            </a:pPr>
            <a:r>
              <a:rPr lang="en-US" sz="2000" dirty="0" smtClean="0">
                <a:latin typeface="Times New Roman" pitchFamily="18" charset="0"/>
                <a:cs typeface="Times New Roman" pitchFamily="18" charset="0"/>
              </a:rPr>
              <a:t>Settling of solid particles in the bottom and no dissolution </a:t>
            </a:r>
          </a:p>
          <a:p>
            <a:pPr marL="914400" lvl="1" indent="-457200" algn="l" rtl="0">
              <a:lnSpc>
                <a:spcPct val="150000"/>
              </a:lnSpc>
              <a:buFont typeface="+mj-lt"/>
              <a:buAutoNum type="arabicPeriod"/>
            </a:pPr>
            <a:r>
              <a:rPr lang="en-US" sz="2000" dirty="0" smtClean="0">
                <a:latin typeface="Times New Roman" pitchFamily="18" charset="0"/>
                <a:cs typeface="Times New Roman" pitchFamily="18" charset="0"/>
              </a:rPr>
              <a:t>Air may be entrapped in solution causing degradation of </a:t>
            </a:r>
            <a:r>
              <a:rPr lang="en-US" sz="2000" dirty="0" err="1" smtClean="0">
                <a:latin typeface="Times New Roman" pitchFamily="18" charset="0"/>
                <a:cs typeface="Times New Roman" pitchFamily="18" charset="0"/>
              </a:rPr>
              <a:t>oxdisable</a:t>
            </a:r>
            <a:r>
              <a:rPr lang="en-US" sz="2000" dirty="0" smtClean="0">
                <a:latin typeface="Times New Roman" pitchFamily="18" charset="0"/>
                <a:cs typeface="Times New Roman" pitchFamily="18" charset="0"/>
              </a:rPr>
              <a:t> materials.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484784"/>
            <a:ext cx="8245424" cy="1938992"/>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Suppression of vortex: </a:t>
            </a:r>
            <a:endParaRPr lang="en-US" sz="2000" dirty="0" smtClean="0">
              <a:solidFill>
                <a:srgbClr val="C00000"/>
              </a:solidFill>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   To avoid vortex formation: </a:t>
            </a:r>
          </a:p>
          <a:p>
            <a:pPr algn="l" rtl="0">
              <a:lnSpc>
                <a:spcPct val="150000"/>
              </a:lnSpc>
            </a:pPr>
            <a:r>
              <a:rPr lang="en-US" sz="2000" b="1" dirty="0" smtClean="0">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(1) In small tanks: </a:t>
            </a:r>
            <a:r>
              <a:rPr lang="en-US" sz="2000" dirty="0" smtClean="0">
                <a:latin typeface="Times New Roman" pitchFamily="18" charset="0"/>
                <a:cs typeface="Times New Roman" pitchFamily="18" charset="0"/>
              </a:rPr>
              <a:t>Off-centering of the shaft or put the shaft inclined</a:t>
            </a:r>
          </a:p>
          <a:p>
            <a:pPr algn="l">
              <a:lnSpc>
                <a:spcPct val="150000"/>
              </a:lnSpc>
            </a:pPr>
            <a:endParaRPr lang="ar-SA" sz="2000" dirty="0">
              <a:latin typeface="Times New Roman" pitchFamily="18" charset="0"/>
              <a:cs typeface="Times New Roman" pitchFamily="18" charset="0"/>
            </a:endParaRPr>
          </a:p>
        </p:txBody>
      </p:sp>
      <p:pic>
        <p:nvPicPr>
          <p:cNvPr id="61442" name="Picture 2"/>
          <p:cNvPicPr>
            <a:picLocks noChangeAspect="1" noChangeArrowheads="1"/>
          </p:cNvPicPr>
          <p:nvPr/>
        </p:nvPicPr>
        <p:blipFill>
          <a:blip r:embed="rId2" cstate="print"/>
          <a:srcRect/>
          <a:stretch>
            <a:fillRect/>
          </a:stretch>
        </p:blipFill>
        <p:spPr bwMode="auto">
          <a:xfrm>
            <a:off x="1619672" y="3501008"/>
            <a:ext cx="2560360" cy="1944215"/>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4932040" y="3356992"/>
            <a:ext cx="1998142" cy="20369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0728"/>
            <a:ext cx="6912768" cy="707886"/>
          </a:xfrm>
          <a:prstGeom prst="rect">
            <a:avLst/>
          </a:prstGeom>
          <a:noFill/>
        </p:spPr>
        <p:txBody>
          <a:bodyPr wrap="square" rtlCol="1">
            <a:spAutoFit/>
          </a:bodyPr>
          <a:lstStyle/>
          <a:p>
            <a:pPr algn="l" rtl="0"/>
            <a:r>
              <a:rPr lang="en-US" sz="2000" b="1" dirty="0" smtClean="0">
                <a:solidFill>
                  <a:srgbClr val="0070C0"/>
                </a:solidFill>
                <a:latin typeface="Times New Roman" pitchFamily="18" charset="0"/>
                <a:cs typeface="Times New Roman" pitchFamily="18" charset="0"/>
              </a:rPr>
              <a:t>(2) In large tanks:  </a:t>
            </a:r>
            <a:r>
              <a:rPr lang="en-US" sz="2000" dirty="0" smtClean="0">
                <a:latin typeface="Times New Roman" pitchFamily="18" charset="0"/>
                <a:cs typeface="Times New Roman" pitchFamily="18" charset="0"/>
              </a:rPr>
              <a:t>One use baffles on the wall or near to it</a:t>
            </a:r>
          </a:p>
          <a:p>
            <a:pPr algn="l"/>
            <a:endParaRPr lang="ar-SA" sz="2000" dirty="0">
              <a:latin typeface="Times New Roman" pitchFamily="18" charset="0"/>
              <a:cs typeface="Times New Roman" pitchFamily="18" charset="0"/>
            </a:endParaRPr>
          </a:p>
        </p:txBody>
      </p:sp>
      <p:pic>
        <p:nvPicPr>
          <p:cNvPr id="62466" name="Picture 2"/>
          <p:cNvPicPr>
            <a:picLocks noChangeAspect="1" noChangeArrowheads="1"/>
          </p:cNvPicPr>
          <p:nvPr/>
        </p:nvPicPr>
        <p:blipFill>
          <a:blip r:embed="rId2" cstate="print"/>
          <a:srcRect/>
          <a:stretch>
            <a:fillRect/>
          </a:stretch>
        </p:blipFill>
        <p:spPr bwMode="auto">
          <a:xfrm>
            <a:off x="3491880" y="1484784"/>
            <a:ext cx="1828800" cy="1570038"/>
          </a:xfrm>
          <a:prstGeom prst="rect">
            <a:avLst/>
          </a:prstGeom>
          <a:noFill/>
          <a:ln w="9525">
            <a:noFill/>
            <a:miter lim="800000"/>
            <a:headEnd/>
            <a:tailEnd/>
          </a:ln>
        </p:spPr>
      </p:pic>
      <p:sp>
        <p:nvSpPr>
          <p:cNvPr id="4" name="TextBox 3"/>
          <p:cNvSpPr txBox="1"/>
          <p:nvPr/>
        </p:nvSpPr>
        <p:spPr>
          <a:xfrm>
            <a:off x="827584" y="3429000"/>
            <a:ext cx="7776864" cy="1015663"/>
          </a:xfrm>
          <a:prstGeom prst="rect">
            <a:avLst/>
          </a:prstGeom>
          <a:noFill/>
        </p:spPr>
        <p:txBody>
          <a:bodyPr wrap="square" rtlCol="1">
            <a:spAutoFit/>
          </a:bodyPr>
          <a:lstStyle/>
          <a:p>
            <a:pPr algn="l" rtl="0"/>
            <a:r>
              <a:rPr lang="en-US" sz="2000" b="1" dirty="0" smtClean="0">
                <a:solidFill>
                  <a:srgbClr val="0070C0"/>
                </a:solidFill>
                <a:latin typeface="Times New Roman" pitchFamily="18" charset="0"/>
                <a:cs typeface="Times New Roman" pitchFamily="18" charset="0"/>
              </a:rPr>
              <a:t>3) In very large tanks </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shaft is introduced from the side of the tank in a horizontal position. </a:t>
            </a:r>
          </a:p>
          <a:p>
            <a:pPr algn="l"/>
            <a:endParaRPr lang="ar-SA" sz="2000" dirty="0">
              <a:latin typeface="Times New Roman" pitchFamily="18" charset="0"/>
              <a:cs typeface="Times New Roman" pitchFamily="18" charset="0"/>
            </a:endParaRPr>
          </a:p>
        </p:txBody>
      </p:sp>
      <p:pic>
        <p:nvPicPr>
          <p:cNvPr id="62467" name="Picture 3"/>
          <p:cNvPicPr>
            <a:picLocks noChangeAspect="1" noChangeArrowheads="1"/>
          </p:cNvPicPr>
          <p:nvPr/>
        </p:nvPicPr>
        <p:blipFill>
          <a:blip r:embed="rId3" cstate="print"/>
          <a:srcRect/>
          <a:stretch>
            <a:fillRect/>
          </a:stretch>
        </p:blipFill>
        <p:spPr bwMode="auto">
          <a:xfrm>
            <a:off x="3635896" y="4365104"/>
            <a:ext cx="2644610" cy="11903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340768"/>
            <a:ext cx="8208912" cy="4247317"/>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Types of impellers for mixing liquid dosage forms:</a:t>
            </a:r>
            <a:endParaRPr lang="en-US" sz="2000" dirty="0" smtClean="0">
              <a:solidFill>
                <a:srgbClr val="C00000"/>
              </a:solidFill>
              <a:latin typeface="Times New Roman" pitchFamily="18" charset="0"/>
              <a:cs typeface="Times New Roman" pitchFamily="18" charset="0"/>
            </a:endParaRPr>
          </a:p>
          <a:p>
            <a:pPr algn="l" rtl="0">
              <a:lnSpc>
                <a:spcPct val="150000"/>
              </a:lnSpc>
            </a:pPr>
            <a:r>
              <a:rPr lang="en-US" sz="2000" b="1" dirty="0" smtClean="0">
                <a:solidFill>
                  <a:srgbClr val="0070C0"/>
                </a:solidFill>
                <a:latin typeface="Times New Roman" pitchFamily="18" charset="0"/>
                <a:cs typeface="Times New Roman" pitchFamily="18" charset="0"/>
              </a:rPr>
              <a:t>1- Paddles </a:t>
            </a:r>
            <a:endParaRPr lang="en-US" sz="2000" dirty="0" smtClean="0">
              <a:solidFill>
                <a:srgbClr val="0070C0"/>
              </a:solidFill>
              <a:latin typeface="Times New Roman" pitchFamily="18" charset="0"/>
              <a:cs typeface="Times New Roman" pitchFamily="18" charset="0"/>
            </a:endParaRPr>
          </a:p>
          <a:p>
            <a:pPr marL="457200" lvl="0" indent="-457200" algn="l" rtl="0">
              <a:lnSpc>
                <a:spcPct val="150000"/>
              </a:lnSpc>
              <a:buFont typeface="Wingdings" pitchFamily="2" charset="2"/>
              <a:buChar char="ü"/>
            </a:pPr>
            <a:r>
              <a:rPr lang="en-US" sz="2000" dirty="0" smtClean="0">
                <a:latin typeface="Times New Roman" pitchFamily="18" charset="0"/>
                <a:cs typeface="Times New Roman" pitchFamily="18" charset="0"/>
              </a:rPr>
              <a:t>Revolution 20 -120 (</a:t>
            </a:r>
            <a:r>
              <a:rPr lang="en-US" sz="2000" dirty="0" err="1" smtClean="0">
                <a:latin typeface="Times New Roman" pitchFamily="18" charset="0"/>
                <a:cs typeface="Times New Roman" pitchFamily="18" charset="0"/>
              </a:rPr>
              <a:t>r.p.m</a:t>
            </a:r>
            <a:r>
              <a:rPr lang="en-US" sz="2000" dirty="0" smtClean="0">
                <a:latin typeface="Times New Roman" pitchFamily="18" charset="0"/>
                <a:cs typeface="Times New Roman" pitchFamily="18" charset="0"/>
              </a:rPr>
              <a:t>) </a:t>
            </a:r>
          </a:p>
          <a:p>
            <a:pPr marL="457200" lvl="0" indent="-457200" algn="l" rtl="0">
              <a:lnSpc>
                <a:spcPct val="150000"/>
              </a:lnSpc>
              <a:buFont typeface="Wingdings" pitchFamily="2" charset="2"/>
              <a:buChar char="ü"/>
            </a:pPr>
            <a:r>
              <a:rPr lang="en-US" sz="2000" dirty="0" smtClean="0">
                <a:latin typeface="Times New Roman" pitchFamily="18" charset="0"/>
                <a:cs typeface="Times New Roman" pitchFamily="18" charset="0"/>
              </a:rPr>
              <a:t>The current are tangential and radial, there is no axial current. </a:t>
            </a:r>
          </a:p>
          <a:p>
            <a:pPr marL="457200" lvl="0" indent="-457200" algn="l" rtl="0">
              <a:lnSpc>
                <a:spcPct val="150000"/>
              </a:lnSpc>
              <a:buFont typeface="Wingdings" pitchFamily="2" charset="2"/>
              <a:buChar char="ü"/>
            </a:pPr>
            <a:r>
              <a:rPr lang="en-US" sz="2000" dirty="0" smtClean="0">
                <a:latin typeface="Times New Roman" pitchFamily="18" charset="0"/>
                <a:cs typeface="Times New Roman" pitchFamily="18" charset="0"/>
              </a:rPr>
              <a:t>The diameter of the shaft is 50 - 80 % of the  diameter of mixing tank</a:t>
            </a:r>
          </a:p>
          <a:p>
            <a:pPr marL="457200" lvl="0" indent="-457200" algn="l" rtl="0">
              <a:lnSpc>
                <a:spcPct val="150000"/>
              </a:lnSpc>
              <a:buFont typeface="Wingdings" pitchFamily="2" charset="2"/>
              <a:buChar char="ü"/>
            </a:pPr>
            <a:r>
              <a:rPr lang="en-US" sz="2000" dirty="0" smtClean="0">
                <a:latin typeface="Times New Roman" pitchFamily="18" charset="0"/>
                <a:cs typeface="Times New Roman" pitchFamily="18" charset="0"/>
              </a:rPr>
              <a:t>Width of the blade is 1/6 – 1/10 its length. </a:t>
            </a:r>
          </a:p>
          <a:p>
            <a:pPr marL="457200" indent="-457200" algn="l" rtl="0">
              <a:lnSpc>
                <a:spcPct val="150000"/>
              </a:lnSpc>
              <a:buFont typeface="Wingdings" pitchFamily="2" charset="2"/>
              <a:buChar char="ü"/>
            </a:pPr>
            <a:r>
              <a:rPr lang="en-US" sz="2000" dirty="0" smtClean="0">
                <a:latin typeface="Times New Roman" pitchFamily="18" charset="0"/>
                <a:cs typeface="Times New Roman" pitchFamily="18" charset="0"/>
              </a:rPr>
              <a:t>It is suitable for  mixing thin liquids having viscosity of about 1000 centi­poises. </a:t>
            </a:r>
          </a:p>
          <a:p>
            <a:pPr algn="l">
              <a:lnSpc>
                <a:spcPct val="150000"/>
              </a:lnSpc>
            </a:pPr>
            <a:r>
              <a:rPr lang="en-US" sz="2000" b="1" dirty="0" smtClean="0">
                <a:latin typeface="Times New Roman" pitchFamily="18" charset="0"/>
                <a:cs typeface="Times New Roman" pitchFamily="18" charset="0"/>
              </a:rPr>
              <a:t> </a:t>
            </a:r>
            <a:endParaRPr lang="ar-SA" sz="2000" dirty="0">
              <a:latin typeface="Times New Roman" pitchFamily="18" charset="0"/>
              <a:cs typeface="Times New Roman" pitchFamily="18" charset="0"/>
            </a:endParaRPr>
          </a:p>
        </p:txBody>
      </p:sp>
      <p:pic>
        <p:nvPicPr>
          <p:cNvPr id="63490" name="Picture 2"/>
          <p:cNvPicPr>
            <a:picLocks noChangeAspect="1" noChangeArrowheads="1"/>
          </p:cNvPicPr>
          <p:nvPr/>
        </p:nvPicPr>
        <p:blipFill>
          <a:blip r:embed="rId2" cstate="print"/>
          <a:srcRect/>
          <a:stretch>
            <a:fillRect/>
          </a:stretch>
        </p:blipFill>
        <p:spPr bwMode="auto">
          <a:xfrm>
            <a:off x="6444208" y="870404"/>
            <a:ext cx="1960364" cy="1600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052736"/>
            <a:ext cx="6408712" cy="707886"/>
          </a:xfrm>
          <a:prstGeom prst="rect">
            <a:avLst/>
          </a:prstGeom>
          <a:noFill/>
        </p:spPr>
        <p:txBody>
          <a:bodyPr wrap="square" rtlCol="1">
            <a:spAutoFit/>
          </a:bodyPr>
          <a:lstStyle/>
          <a:p>
            <a:pPr algn="l"/>
            <a:r>
              <a:rPr lang="en-US" sz="2000" b="1" dirty="0" smtClean="0">
                <a:solidFill>
                  <a:srgbClr val="0070C0"/>
                </a:solidFill>
              </a:rPr>
              <a:t>Gate Paddle can be used for  viscous liquids</a:t>
            </a:r>
            <a:endParaRPr lang="en-US" sz="2000" dirty="0" smtClean="0">
              <a:solidFill>
                <a:srgbClr val="0070C0"/>
              </a:solidFill>
            </a:endParaRPr>
          </a:p>
          <a:p>
            <a:pPr algn="l"/>
            <a:endParaRPr lang="ar-SA" sz="2000" dirty="0">
              <a:solidFill>
                <a:srgbClr val="0070C0"/>
              </a:solidFill>
            </a:endParaRPr>
          </a:p>
        </p:txBody>
      </p:sp>
      <p:pic>
        <p:nvPicPr>
          <p:cNvPr id="64514" name="Picture 2"/>
          <p:cNvPicPr>
            <a:picLocks noChangeAspect="1" noChangeArrowheads="1"/>
          </p:cNvPicPr>
          <p:nvPr/>
        </p:nvPicPr>
        <p:blipFill>
          <a:blip r:embed="rId2" cstate="print"/>
          <a:srcRect/>
          <a:stretch>
            <a:fillRect/>
          </a:stretch>
        </p:blipFill>
        <p:spPr bwMode="auto">
          <a:xfrm>
            <a:off x="5910988" y="1196752"/>
            <a:ext cx="2845051" cy="1584176"/>
          </a:xfrm>
          <a:prstGeom prst="rect">
            <a:avLst/>
          </a:prstGeom>
          <a:noFill/>
          <a:ln w="9525">
            <a:noFill/>
            <a:miter lim="800000"/>
            <a:headEnd/>
            <a:tailEnd/>
          </a:ln>
        </p:spPr>
      </p:pic>
      <p:sp>
        <p:nvSpPr>
          <p:cNvPr id="4" name="TextBox 3"/>
          <p:cNvSpPr txBox="1"/>
          <p:nvPr/>
        </p:nvSpPr>
        <p:spPr>
          <a:xfrm>
            <a:off x="539552" y="2636912"/>
            <a:ext cx="7704856" cy="2862322"/>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Disadvantages: </a:t>
            </a:r>
            <a:endParaRPr lang="en-US" sz="2000" dirty="0" smtClean="0">
              <a:solidFill>
                <a:srgbClr val="C00000"/>
              </a:solidFill>
              <a:latin typeface="Times New Roman" pitchFamily="18" charset="0"/>
              <a:cs typeface="Times New Roman" pitchFamily="18" charset="0"/>
            </a:endParaRPr>
          </a:p>
          <a:p>
            <a:pPr marL="457200" lvl="0" indent="-457200" algn="l" rtl="0">
              <a:lnSpc>
                <a:spcPct val="150000"/>
              </a:lnSpc>
              <a:buFont typeface="+mj-lt"/>
              <a:buAutoNum type="arabicPeriod"/>
            </a:pPr>
            <a:r>
              <a:rPr lang="en-US" sz="2000" dirty="0" smtClean="0">
                <a:latin typeface="Times New Roman" pitchFamily="18" charset="0"/>
                <a:cs typeface="Times New Roman" pitchFamily="18" charset="0"/>
              </a:rPr>
              <a:t>It Cannot be used for liquids with viscosities more than 1000 centi­poises. </a:t>
            </a:r>
          </a:p>
          <a:p>
            <a:pPr marL="457200" lvl="0" indent="-457200" algn="l" rtl="0">
              <a:lnSpc>
                <a:spcPct val="150000"/>
              </a:lnSpc>
              <a:buFont typeface="+mj-lt"/>
              <a:buAutoNum type="arabicPeriod"/>
            </a:pPr>
            <a:r>
              <a:rPr lang="en-US" sz="2000" dirty="0" smtClean="0">
                <a:latin typeface="Times New Roman" pitchFamily="18" charset="0"/>
                <a:cs typeface="Times New Roman" pitchFamily="18" charset="0"/>
              </a:rPr>
              <a:t>They are ineffective in suspending heavy solids because of absence of axial flow.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36712"/>
            <a:ext cx="8388424" cy="1938992"/>
          </a:xfrm>
          <a:prstGeom prst="rect">
            <a:avLst/>
          </a:prstGeom>
          <a:noFill/>
        </p:spPr>
        <p:txBody>
          <a:bodyPr wrap="square" rtlCol="1">
            <a:spAutoFit/>
          </a:bodyPr>
          <a:lstStyle/>
          <a:p>
            <a:pPr algn="l" rtl="0">
              <a:lnSpc>
                <a:spcPct val="150000"/>
              </a:lnSpc>
            </a:pPr>
            <a:r>
              <a:rPr lang="en-US" sz="2000" b="1" dirty="0" smtClean="0">
                <a:latin typeface="Times New Roman" pitchFamily="18" charset="0"/>
                <a:cs typeface="Times New Roman" pitchFamily="18" charset="0"/>
              </a:rPr>
              <a:t>2- Turbines </a:t>
            </a:r>
            <a:endParaRPr lang="en-US" sz="2000" dirty="0" smtClean="0">
              <a:latin typeface="Times New Roman" pitchFamily="18" charset="0"/>
              <a:cs typeface="Times New Roman" pitchFamily="18" charset="0"/>
            </a:endParaRPr>
          </a:p>
          <a:p>
            <a:pPr marL="457200" indent="-457200" algn="l" rtl="0">
              <a:lnSpc>
                <a:spcPct val="150000"/>
              </a:lnSpc>
              <a:buFont typeface="Wingdings" pitchFamily="2" charset="2"/>
              <a:buChar char="Ø"/>
            </a:pPr>
            <a:r>
              <a:rPr lang="en-US" sz="2000" dirty="0" smtClean="0">
                <a:latin typeface="Times New Roman" pitchFamily="18" charset="0"/>
                <a:cs typeface="Times New Roman" pitchFamily="18" charset="0"/>
              </a:rPr>
              <a:t>Resemble paddles but the blades are more. </a:t>
            </a:r>
          </a:p>
          <a:p>
            <a:pPr marL="457200" indent="-457200" algn="l" rtl="0">
              <a:lnSpc>
                <a:spcPct val="150000"/>
              </a:lnSpc>
              <a:buFont typeface="Wingdings" pitchFamily="2" charset="2"/>
              <a:buChar char="Ø"/>
            </a:pPr>
            <a:r>
              <a:rPr lang="en-US" sz="2000" b="1" dirty="0" smtClean="0">
                <a:latin typeface="Times New Roman" pitchFamily="18" charset="0"/>
                <a:cs typeface="Times New Roman" pitchFamily="18" charset="0"/>
              </a:rPr>
              <a:t>Revolution:</a:t>
            </a:r>
            <a:r>
              <a:rPr lang="en-US" sz="2000" dirty="0" smtClean="0">
                <a:latin typeface="Times New Roman" pitchFamily="18" charset="0"/>
                <a:cs typeface="Times New Roman" pitchFamily="18" charset="0"/>
              </a:rPr>
              <a:t> 110 - 200 revolution/min. </a:t>
            </a:r>
          </a:p>
          <a:p>
            <a:pPr marL="457200" indent="-457200" algn="l" rtl="0">
              <a:lnSpc>
                <a:spcPct val="150000"/>
              </a:lnSpc>
              <a:buFont typeface="Wingdings" pitchFamily="2" charset="2"/>
              <a:buChar char="Ø"/>
            </a:pPr>
            <a:r>
              <a:rPr lang="en-US" sz="2000" b="1" dirty="0" smtClean="0">
                <a:latin typeface="Times New Roman" pitchFamily="18" charset="0"/>
                <a:cs typeface="Times New Roman" pitchFamily="18" charset="0"/>
              </a:rPr>
              <a:t>Diameter of the shaft:</a:t>
            </a:r>
            <a:r>
              <a:rPr lang="en-US" sz="2000" dirty="0" smtClean="0">
                <a:latin typeface="Times New Roman" pitchFamily="18" charset="0"/>
                <a:cs typeface="Times New Roman" pitchFamily="18" charset="0"/>
              </a:rPr>
              <a:t>  30 - 50%  of the inside diameter of the container </a:t>
            </a:r>
            <a:endParaRPr lang="ar-SA" sz="2000" dirty="0">
              <a:latin typeface="Times New Roman" pitchFamily="18" charset="0"/>
              <a:cs typeface="Times New Roman" pitchFamily="18" charset="0"/>
            </a:endParaRPr>
          </a:p>
        </p:txBody>
      </p:sp>
      <p:pic>
        <p:nvPicPr>
          <p:cNvPr id="65538" name="Picture 2"/>
          <p:cNvPicPr>
            <a:picLocks noChangeAspect="1" noChangeArrowheads="1"/>
          </p:cNvPicPr>
          <p:nvPr/>
        </p:nvPicPr>
        <p:blipFill>
          <a:blip r:embed="rId2" cstate="print"/>
          <a:srcRect/>
          <a:stretch>
            <a:fillRect/>
          </a:stretch>
        </p:blipFill>
        <p:spPr bwMode="auto">
          <a:xfrm>
            <a:off x="2339752" y="2852936"/>
            <a:ext cx="4714875" cy="3303588"/>
          </a:xfrm>
          <a:prstGeom prst="rect">
            <a:avLst/>
          </a:prstGeom>
          <a:noFill/>
          <a:ln w="9525">
            <a:noFill/>
            <a:miter lim="800000"/>
            <a:headEnd/>
            <a:tailEnd/>
          </a:ln>
        </p:spPr>
      </p:pic>
      <p:sp>
        <p:nvSpPr>
          <p:cNvPr id="4" name="TextBox 3"/>
          <p:cNvSpPr txBox="1"/>
          <p:nvPr/>
        </p:nvSpPr>
        <p:spPr>
          <a:xfrm>
            <a:off x="467544" y="5373216"/>
            <a:ext cx="5328592" cy="646331"/>
          </a:xfrm>
          <a:prstGeom prst="rect">
            <a:avLst/>
          </a:prstGeom>
          <a:noFill/>
        </p:spPr>
        <p:txBody>
          <a:bodyPr wrap="square" rtlCol="1">
            <a:spAutoFit/>
          </a:bodyPr>
          <a:lstStyle/>
          <a:p>
            <a:pPr algn="l"/>
            <a:r>
              <a:rPr lang="en-US" dirty="0" smtClean="0"/>
              <a:t>Orientation  of baffles and angles of blades</a:t>
            </a:r>
          </a:p>
          <a:p>
            <a:pPr algn="l"/>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24744"/>
            <a:ext cx="8568952" cy="1015663"/>
          </a:xfrm>
          <a:prstGeom prst="rect">
            <a:avLst/>
          </a:prstGeom>
          <a:noFill/>
        </p:spPr>
        <p:txBody>
          <a:bodyPr wrap="square" rtlCol="1">
            <a:spAutoFit/>
          </a:bodyPr>
          <a:lstStyle/>
          <a:p>
            <a:pPr rtl="0"/>
            <a:r>
              <a:rPr lang="en-US" sz="2000" dirty="0" smtClean="0">
                <a:solidFill>
                  <a:srgbClr val="0070C0"/>
                </a:solidFill>
                <a:latin typeface="Times New Roman" pitchFamily="18" charset="0"/>
                <a:cs typeface="Times New Roman" pitchFamily="18" charset="0"/>
              </a:rPr>
              <a:t> </a:t>
            </a:r>
          </a:p>
          <a:p>
            <a:pPr algn="l" rtl="0"/>
            <a:r>
              <a:rPr lang="en-US" sz="2000" dirty="0" smtClean="0">
                <a:solidFill>
                  <a:srgbClr val="0070C0"/>
                </a:solidFill>
                <a:latin typeface="Times New Roman" pitchFamily="18" charset="0"/>
                <a:cs typeface="Times New Roman" pitchFamily="18" charset="0"/>
              </a:rPr>
              <a:t>The blades may be straight, curved, vertical or pitched (inclined with angle 45°). </a:t>
            </a:r>
          </a:p>
          <a:p>
            <a:endParaRPr lang="ar-SA" sz="2000" dirty="0">
              <a:solidFill>
                <a:srgbClr val="0070C0"/>
              </a:solidFill>
              <a:latin typeface="Times New Roman" pitchFamily="18" charset="0"/>
              <a:cs typeface="Times New Roman" pitchFamily="18" charset="0"/>
            </a:endParaRPr>
          </a:p>
        </p:txBody>
      </p:sp>
      <p:pic>
        <p:nvPicPr>
          <p:cNvPr id="66562" name="Picture 2"/>
          <p:cNvPicPr>
            <a:picLocks noChangeAspect="1" noChangeArrowheads="1"/>
          </p:cNvPicPr>
          <p:nvPr/>
        </p:nvPicPr>
        <p:blipFill>
          <a:blip r:embed="rId2" cstate="print"/>
          <a:srcRect/>
          <a:stretch>
            <a:fillRect/>
          </a:stretch>
        </p:blipFill>
        <p:spPr bwMode="auto">
          <a:xfrm>
            <a:off x="539552" y="2060848"/>
            <a:ext cx="7994392" cy="2376264"/>
          </a:xfrm>
          <a:prstGeom prst="rect">
            <a:avLst/>
          </a:prstGeom>
          <a:noFill/>
          <a:ln w="9525">
            <a:noFill/>
            <a:miter lim="800000"/>
            <a:headEnd/>
            <a:tailEnd/>
          </a:ln>
        </p:spPr>
      </p:pic>
      <p:sp>
        <p:nvSpPr>
          <p:cNvPr id="4" name="TextBox 3"/>
          <p:cNvSpPr txBox="1"/>
          <p:nvPr/>
        </p:nvSpPr>
        <p:spPr>
          <a:xfrm>
            <a:off x="395536" y="4365104"/>
            <a:ext cx="8424936" cy="1883657"/>
          </a:xfrm>
          <a:prstGeom prst="rect">
            <a:avLst/>
          </a:prstGeom>
          <a:noFill/>
        </p:spPr>
        <p:txBody>
          <a:bodyPr wrap="square" rtlCol="1">
            <a:spAutoFit/>
          </a:bodyPr>
          <a:lstStyle/>
          <a:p>
            <a:pPr marL="457200" indent="-457200" algn="l" rtl="0">
              <a:lnSpc>
                <a:spcPct val="150000"/>
              </a:lnSpc>
              <a:buFont typeface="Wingdings" pitchFamily="2" charset="2"/>
              <a:buChar char="Ø"/>
            </a:pPr>
            <a:r>
              <a:rPr lang="en-US" sz="2000" dirty="0" smtClean="0">
                <a:latin typeface="Times New Roman" pitchFamily="18" charset="0"/>
                <a:cs typeface="Times New Roman" pitchFamily="18" charset="0"/>
              </a:rPr>
              <a:t>The currents in these turbines may be radial and tangential ( increasing velocity cause increase in the radial current) </a:t>
            </a:r>
          </a:p>
          <a:p>
            <a:pPr marL="457200" indent="-457200" algn="l" rtl="0">
              <a:lnSpc>
                <a:spcPct val="150000"/>
              </a:lnSpc>
              <a:buFont typeface="Wingdings" pitchFamily="2" charset="2"/>
              <a:buChar char="Ø"/>
            </a:pPr>
            <a:r>
              <a:rPr lang="en-US" sz="2000" dirty="0" smtClean="0">
                <a:latin typeface="Times New Roman" pitchFamily="18" charset="0"/>
                <a:cs typeface="Times New Roman" pitchFamily="18" charset="0"/>
              </a:rPr>
              <a:t>The turbine mixers are effective in mixing liquids with viscosities up to 100,000 centipoises. </a:t>
            </a: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2267744" y="3284984"/>
            <a:ext cx="48245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800" b="1" dirty="0" smtClean="0">
                <a:solidFill>
                  <a:srgbClr val="0070C0"/>
                </a:solidFill>
              </a:rPr>
              <a:t>Mixing</a:t>
            </a:r>
          </a:p>
        </p:txBody>
      </p:sp>
      <p:graphicFrame>
        <p:nvGraphicFramePr>
          <p:cNvPr id="7" name="Table 6"/>
          <p:cNvGraphicFramePr>
            <a:graphicFrameLocks noGrp="1"/>
          </p:cNvGraphicFramePr>
          <p:nvPr/>
        </p:nvGraphicFramePr>
        <p:xfrm>
          <a:off x="3851920" y="1628800"/>
          <a:ext cx="1381760" cy="1326515"/>
        </p:xfrm>
        <a:graphic>
          <a:graphicData uri="http://schemas.openxmlformats.org/drawingml/2006/table">
            <a:tbl>
              <a:tblPr/>
              <a:tblGrid>
                <a:gridCol w="1381760"/>
              </a:tblGrid>
              <a:tr h="937260">
                <a:tc>
                  <a:txBody>
                    <a:bodyPr/>
                    <a:lstStyle/>
                    <a:p>
                      <a:pPr algn="ctr">
                        <a:lnSpc>
                          <a:spcPts val="1200"/>
                        </a:lnSpc>
                        <a:spcAft>
                          <a:spcPts val="0"/>
                        </a:spcAft>
                        <a:tabLst>
                          <a:tab pos="4370070" algn="l"/>
                        </a:tabLst>
                      </a:pPr>
                      <a:endParaRPr lang="en-US" sz="1200">
                        <a:latin typeface="Times New Roman"/>
                        <a:ea typeface="Times New Roman"/>
                        <a:cs typeface="Arial"/>
                      </a:endParaRPr>
                    </a:p>
                    <a:p>
                      <a:pPr algn="ctr">
                        <a:lnSpc>
                          <a:spcPts val="1200"/>
                        </a:lnSpc>
                        <a:spcAft>
                          <a:spcPts val="0"/>
                        </a:spcAft>
                        <a:tabLst>
                          <a:tab pos="4370070" algn="l"/>
                        </a:tabLst>
                      </a:pPr>
                      <a:r>
                        <a:rPr lang="en-US" sz="4800" b="1">
                          <a:latin typeface="Arial"/>
                          <a:ea typeface="Times New Roman"/>
                          <a:cs typeface="Arial"/>
                        </a:rPr>
                        <a:t>6-7</a:t>
                      </a:r>
                      <a:endParaRPr lang="en-US" sz="12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55">
                <a:tc>
                  <a:txBody>
                    <a:bodyPr/>
                    <a:lstStyle/>
                    <a:p>
                      <a:pPr algn="ctr">
                        <a:lnSpc>
                          <a:spcPts val="1200"/>
                        </a:lnSpc>
                        <a:spcAft>
                          <a:spcPts val="0"/>
                        </a:spcAft>
                        <a:tabLst>
                          <a:tab pos="4370070" algn="l"/>
                        </a:tabLst>
                      </a:pPr>
                      <a:r>
                        <a:rPr lang="en-US" sz="1600" b="1" dirty="0">
                          <a:solidFill>
                            <a:srgbClr val="FFFFFF"/>
                          </a:solidFill>
                          <a:latin typeface="Arial Rounded MT Bold"/>
                          <a:ea typeface="Times New Roman"/>
                          <a:cs typeface="Arial"/>
                        </a:rPr>
                        <a:t>Lectures</a:t>
                      </a:r>
                      <a:endParaRPr lang="en-US" sz="12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bl>
          </a:graphicData>
        </a:graphic>
      </p:graphicFrame>
      <p:pic>
        <p:nvPicPr>
          <p:cNvPr id="4" name="Picture 2" descr="Go to fullsize image">
            <a:hlinkClick r:id="rId2"/>
          </p:cNvPr>
          <p:cNvPicPr>
            <a:picLocks noChangeAspect="1" noChangeArrowheads="1"/>
          </p:cNvPicPr>
          <p:nvPr/>
        </p:nvPicPr>
        <p:blipFill>
          <a:blip r:embed="rId3" cstate="print"/>
          <a:srcRect/>
          <a:stretch>
            <a:fillRect/>
          </a:stretch>
        </p:blipFill>
        <p:spPr bwMode="auto">
          <a:xfrm>
            <a:off x="1691680" y="4077072"/>
            <a:ext cx="2088232" cy="2304258"/>
          </a:xfrm>
          <a:prstGeom prst="rect">
            <a:avLst/>
          </a:prstGeom>
          <a:noFill/>
        </p:spPr>
      </p:pic>
      <p:pic>
        <p:nvPicPr>
          <p:cNvPr id="37890" name="Picture 2" descr="Go to fullsize image">
            <a:hlinkClick r:id="rId4"/>
          </p:cNvPr>
          <p:cNvPicPr>
            <a:picLocks noChangeAspect="1" noChangeArrowheads="1"/>
          </p:cNvPicPr>
          <p:nvPr/>
        </p:nvPicPr>
        <p:blipFill>
          <a:blip r:embed="rId5" cstate="print"/>
          <a:srcRect/>
          <a:stretch>
            <a:fillRect/>
          </a:stretch>
        </p:blipFill>
        <p:spPr bwMode="auto">
          <a:xfrm>
            <a:off x="4211960" y="4149080"/>
            <a:ext cx="1440160" cy="2003702"/>
          </a:xfrm>
          <a:prstGeom prst="rect">
            <a:avLst/>
          </a:prstGeom>
          <a:noFill/>
        </p:spPr>
      </p:pic>
      <p:pic>
        <p:nvPicPr>
          <p:cNvPr id="37892" name="Picture 4" descr="Go to fullsize image">
            <a:hlinkClick r:id="rId6"/>
          </p:cNvPr>
          <p:cNvPicPr>
            <a:picLocks noChangeAspect="1" noChangeArrowheads="1"/>
          </p:cNvPicPr>
          <p:nvPr/>
        </p:nvPicPr>
        <p:blipFill>
          <a:blip r:embed="rId7" cstate="print"/>
          <a:srcRect/>
          <a:stretch>
            <a:fillRect/>
          </a:stretch>
        </p:blipFill>
        <p:spPr bwMode="auto">
          <a:xfrm>
            <a:off x="5868144" y="4077072"/>
            <a:ext cx="2592286" cy="223224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7560840" cy="5170646"/>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3- Propellers </a:t>
            </a:r>
            <a:endParaRPr lang="en-US" sz="2000" dirty="0" smtClean="0">
              <a:solidFill>
                <a:srgbClr val="C00000"/>
              </a:solidFill>
              <a:latin typeface="Times New Roman" pitchFamily="18" charset="0"/>
              <a:cs typeface="Times New Roman" pitchFamily="18" charset="0"/>
            </a:endParaRPr>
          </a:p>
          <a:p>
            <a:pPr algn="l" rtl="0">
              <a:lnSpc>
                <a:spcPct val="150000"/>
              </a:lnSpc>
            </a:pPr>
            <a:r>
              <a:rPr lang="en-US" sz="2000" dirty="0" smtClean="0">
                <a:solidFill>
                  <a:srgbClr val="0070C0"/>
                </a:solidFill>
                <a:latin typeface="Times New Roman" pitchFamily="18" charset="0"/>
                <a:cs typeface="Times New Roman" pitchFamily="18" charset="0"/>
              </a:rPr>
              <a:t>      </a:t>
            </a:r>
            <a:r>
              <a:rPr lang="en-US" sz="2000" b="1" dirty="0" smtClean="0">
                <a:solidFill>
                  <a:srgbClr val="0070C0"/>
                </a:solidFill>
                <a:latin typeface="Times New Roman" pitchFamily="18" charset="0"/>
                <a:cs typeface="Times New Roman" pitchFamily="18" charset="0"/>
              </a:rPr>
              <a:t>a - Aircraft propeller                            b- Marine Propeller </a:t>
            </a:r>
            <a:endParaRPr lang="en-US" sz="2000" dirty="0" smtClean="0">
              <a:solidFill>
                <a:srgbClr val="0070C0"/>
              </a:solidFill>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 </a:t>
            </a:r>
          </a:p>
          <a:p>
            <a:pPr algn="l" rtl="0">
              <a:lnSpc>
                <a:spcPct val="150000"/>
              </a:lnSpc>
            </a:pPr>
            <a:r>
              <a:rPr lang="en-US" sz="2000" dirty="0" smtClean="0">
                <a:latin typeface="Times New Roman" pitchFamily="18" charset="0"/>
                <a:cs typeface="Times New Roman" pitchFamily="18" charset="0"/>
              </a:rPr>
              <a:t> </a:t>
            </a:r>
          </a:p>
          <a:p>
            <a:pPr algn="l" rtl="0">
              <a:lnSpc>
                <a:spcPct val="150000"/>
              </a:lnSpc>
            </a:pPr>
            <a:r>
              <a:rPr lang="en-US" sz="2000" dirty="0" smtClean="0">
                <a:latin typeface="Times New Roman" pitchFamily="18" charset="0"/>
                <a:cs typeface="Times New Roman" pitchFamily="18" charset="0"/>
              </a:rPr>
              <a:t> </a:t>
            </a:r>
          </a:p>
          <a:p>
            <a:pPr marL="457200" indent="-457200" algn="l" rtl="0">
              <a:lnSpc>
                <a:spcPct val="150000"/>
              </a:lnSpc>
              <a:buFont typeface="Wingdings" pitchFamily="2" charset="2"/>
              <a:buChar char="v"/>
            </a:pPr>
            <a:r>
              <a:rPr lang="en-US" sz="2000" b="1" dirty="0" smtClean="0">
                <a:latin typeface="Times New Roman" pitchFamily="18" charset="0"/>
                <a:cs typeface="Times New Roman" pitchFamily="18" charset="0"/>
              </a:rPr>
              <a:t>Revolution:</a:t>
            </a:r>
            <a:r>
              <a:rPr lang="en-US" sz="2000" dirty="0" smtClean="0">
                <a:latin typeface="Times New Roman" pitchFamily="18" charset="0"/>
                <a:cs typeface="Times New Roman" pitchFamily="18" charset="0"/>
              </a:rPr>
              <a:t> 400 - 1750 revolution / min. </a:t>
            </a:r>
          </a:p>
          <a:p>
            <a:pPr marL="457200" indent="-457200" algn="l" rtl="0">
              <a:lnSpc>
                <a:spcPct val="150000"/>
              </a:lnSpc>
              <a:buFont typeface="Wingdings" pitchFamily="2" charset="2"/>
              <a:buChar char="v"/>
            </a:pPr>
            <a:r>
              <a:rPr lang="en-US" sz="2000" b="1" dirty="0" smtClean="0">
                <a:latin typeface="Times New Roman" pitchFamily="18" charset="0"/>
                <a:cs typeface="Times New Roman" pitchFamily="18" charset="0"/>
              </a:rPr>
              <a:t>Currents:</a:t>
            </a:r>
            <a:r>
              <a:rPr lang="en-US" sz="2000" dirty="0" smtClean="0">
                <a:latin typeface="Times New Roman" pitchFamily="18" charset="0"/>
                <a:cs typeface="Times New Roman" pitchFamily="18" charset="0"/>
              </a:rPr>
              <a:t> Axial and tangential </a:t>
            </a:r>
          </a:p>
          <a:p>
            <a:pPr marL="457200" indent="-457200" algn="l" rtl="0">
              <a:lnSpc>
                <a:spcPct val="150000"/>
              </a:lnSpc>
              <a:buFont typeface="Wingdings" pitchFamily="2" charset="2"/>
              <a:buChar char="v"/>
            </a:pPr>
            <a:r>
              <a:rPr lang="en-US" sz="2000" b="1" dirty="0" smtClean="0">
                <a:latin typeface="Times New Roman" pitchFamily="18" charset="0"/>
                <a:cs typeface="Times New Roman" pitchFamily="18" charset="0"/>
              </a:rPr>
              <a:t>Uses:</a:t>
            </a:r>
            <a:r>
              <a:rPr lang="en-US" sz="2000" dirty="0" smtClean="0">
                <a:latin typeface="Times New Roman" pitchFamily="18" charset="0"/>
                <a:cs typeface="Times New Roman" pitchFamily="18" charset="0"/>
              </a:rPr>
              <a:t> They are used for suspending  heavy solid particles to be kept in suspension. Also they are suitable for rapid mixing of thin liquids. They are not used for liquids having viscosities more than 5000 cen­tipoises (due to absence of radial flow) </a:t>
            </a:r>
            <a:endParaRPr lang="ar-SA" sz="2000" dirty="0">
              <a:latin typeface="Times New Roman" pitchFamily="18" charset="0"/>
              <a:cs typeface="Times New Roman" pitchFamily="18" charset="0"/>
            </a:endParaRPr>
          </a:p>
        </p:txBody>
      </p:sp>
      <p:pic>
        <p:nvPicPr>
          <p:cNvPr id="67587" name="Picture 3"/>
          <p:cNvPicPr>
            <a:picLocks noChangeAspect="1" noChangeArrowheads="1"/>
          </p:cNvPicPr>
          <p:nvPr/>
        </p:nvPicPr>
        <p:blipFill>
          <a:blip r:embed="rId2" cstate="print"/>
          <a:srcRect/>
          <a:stretch>
            <a:fillRect/>
          </a:stretch>
        </p:blipFill>
        <p:spPr bwMode="auto">
          <a:xfrm>
            <a:off x="5868144" y="1772816"/>
            <a:ext cx="1440160" cy="1179077"/>
          </a:xfrm>
          <a:prstGeom prst="rect">
            <a:avLst/>
          </a:prstGeom>
          <a:noFill/>
          <a:ln w="9525">
            <a:noFill/>
            <a:miter lim="800000"/>
            <a:headEnd/>
            <a:tailEnd/>
          </a:ln>
        </p:spPr>
      </p:pic>
      <p:pic>
        <p:nvPicPr>
          <p:cNvPr id="67588" name="Picture 4"/>
          <p:cNvPicPr>
            <a:picLocks noChangeAspect="1" noChangeArrowheads="1"/>
          </p:cNvPicPr>
          <p:nvPr/>
        </p:nvPicPr>
        <p:blipFill>
          <a:blip r:embed="rId3" cstate="print"/>
          <a:srcRect/>
          <a:stretch>
            <a:fillRect/>
          </a:stretch>
        </p:blipFill>
        <p:spPr bwMode="auto">
          <a:xfrm>
            <a:off x="1475655" y="1772816"/>
            <a:ext cx="1964379"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836712"/>
            <a:ext cx="6264696" cy="1200329"/>
          </a:xfrm>
          <a:prstGeom prst="rect">
            <a:avLst/>
          </a:prstGeom>
          <a:noFill/>
        </p:spPr>
        <p:txBody>
          <a:bodyPr wrap="square" rtlCol="1">
            <a:spAutoFit/>
          </a:bodyPr>
          <a:lstStyle/>
          <a:p>
            <a:pPr algn="l" rtl="0">
              <a:lnSpc>
                <a:spcPct val="150000"/>
              </a:lnSpc>
            </a:pPr>
            <a:r>
              <a:rPr lang="en-US" b="1" dirty="0" smtClean="0">
                <a:solidFill>
                  <a:srgbClr val="C00000"/>
                </a:solidFill>
              </a:rPr>
              <a:t>Special mixers for liquids </a:t>
            </a:r>
            <a:endParaRPr lang="en-US" dirty="0" smtClean="0">
              <a:solidFill>
                <a:srgbClr val="C00000"/>
              </a:solidFill>
            </a:endParaRPr>
          </a:p>
          <a:p>
            <a:pPr lvl="0" algn="l" rtl="0">
              <a:lnSpc>
                <a:spcPct val="150000"/>
              </a:lnSpc>
            </a:pPr>
            <a:r>
              <a:rPr lang="en-US" b="1" dirty="0" smtClean="0">
                <a:solidFill>
                  <a:srgbClr val="0070C0"/>
                </a:solidFill>
              </a:rPr>
              <a:t>Cone mixer:</a:t>
            </a:r>
            <a:endParaRPr lang="en-US" dirty="0" smtClean="0">
              <a:solidFill>
                <a:srgbClr val="0070C0"/>
              </a:solidFill>
            </a:endParaRPr>
          </a:p>
          <a:p>
            <a:pPr algn="l"/>
            <a:endParaRPr lang="ar-SA" dirty="0"/>
          </a:p>
        </p:txBody>
      </p:sp>
      <p:pic>
        <p:nvPicPr>
          <p:cNvPr id="68610" name="Picture 2"/>
          <p:cNvPicPr>
            <a:picLocks noChangeAspect="1" noChangeArrowheads="1"/>
          </p:cNvPicPr>
          <p:nvPr/>
        </p:nvPicPr>
        <p:blipFill>
          <a:blip r:embed="rId2" cstate="print"/>
          <a:srcRect/>
          <a:stretch>
            <a:fillRect/>
          </a:stretch>
        </p:blipFill>
        <p:spPr bwMode="auto">
          <a:xfrm>
            <a:off x="2411760" y="1412776"/>
            <a:ext cx="3464304" cy="2088232"/>
          </a:xfrm>
          <a:prstGeom prst="rect">
            <a:avLst/>
          </a:prstGeom>
          <a:noFill/>
          <a:ln w="9525">
            <a:noFill/>
            <a:miter lim="800000"/>
            <a:headEnd/>
            <a:tailEnd/>
          </a:ln>
        </p:spPr>
      </p:pic>
      <p:sp>
        <p:nvSpPr>
          <p:cNvPr id="4" name="Rectangle 3"/>
          <p:cNvSpPr/>
          <p:nvPr/>
        </p:nvSpPr>
        <p:spPr>
          <a:xfrm>
            <a:off x="467544" y="3717032"/>
            <a:ext cx="6552728" cy="400110"/>
          </a:xfrm>
          <a:prstGeom prst="rect">
            <a:avLst/>
          </a:prstGeom>
        </p:spPr>
        <p:txBody>
          <a:bodyPr wrap="square">
            <a:spAutoFit/>
          </a:bodyPr>
          <a:lstStyle/>
          <a:p>
            <a:pPr algn="l" rtl="0"/>
            <a:r>
              <a:rPr lang="en-US" sz="2000" dirty="0" smtClean="0">
                <a:latin typeface="Times New Roman" pitchFamily="18" charset="0"/>
                <a:cs typeface="Times New Roman" pitchFamily="18" charset="0"/>
              </a:rPr>
              <a:t>Moves with higher speeds so give efficient mixing. </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52736"/>
            <a:ext cx="7920880" cy="1287532"/>
          </a:xfrm>
          <a:prstGeom prst="rect">
            <a:avLst/>
          </a:prstGeom>
          <a:noFill/>
        </p:spPr>
        <p:txBody>
          <a:bodyPr wrap="square" rtlCol="1">
            <a:spAutoFit/>
          </a:bodyPr>
          <a:lstStyle/>
          <a:p>
            <a:pPr lvl="0" algn="l">
              <a:lnSpc>
                <a:spcPct val="150000"/>
              </a:lnSpc>
            </a:pPr>
            <a:r>
              <a:rPr lang="en-US" b="1" dirty="0" smtClean="0"/>
              <a:t>Disc impeller :</a:t>
            </a:r>
            <a:r>
              <a:rPr lang="en-US" dirty="0" smtClean="0"/>
              <a:t>Round discs of different configuration are mounted on the rotating shaft to increase mixing efficiency.</a:t>
            </a:r>
          </a:p>
          <a:p>
            <a:pPr algn="l">
              <a:lnSpc>
                <a:spcPct val="150000"/>
              </a:lnSpc>
            </a:pPr>
            <a:endParaRPr lang="ar-SA" dirty="0"/>
          </a:p>
        </p:txBody>
      </p:sp>
      <p:pic>
        <p:nvPicPr>
          <p:cNvPr id="69634" name="Picture 2"/>
          <p:cNvPicPr>
            <a:picLocks noChangeAspect="1" noChangeArrowheads="1"/>
          </p:cNvPicPr>
          <p:nvPr/>
        </p:nvPicPr>
        <p:blipFill>
          <a:blip r:embed="rId2" cstate="print"/>
          <a:srcRect/>
          <a:stretch>
            <a:fillRect/>
          </a:stretch>
        </p:blipFill>
        <p:spPr bwMode="auto">
          <a:xfrm>
            <a:off x="1835696" y="1988840"/>
            <a:ext cx="5368264" cy="2232248"/>
          </a:xfrm>
          <a:prstGeom prst="rect">
            <a:avLst/>
          </a:prstGeom>
          <a:noFill/>
          <a:ln w="9525">
            <a:noFill/>
            <a:miter lim="800000"/>
            <a:headEnd/>
            <a:tailEnd/>
          </a:ln>
        </p:spPr>
      </p:pic>
      <p:sp>
        <p:nvSpPr>
          <p:cNvPr id="5" name="TextBox 4"/>
          <p:cNvSpPr txBox="1"/>
          <p:nvPr/>
        </p:nvSpPr>
        <p:spPr>
          <a:xfrm>
            <a:off x="683568" y="4437112"/>
            <a:ext cx="7848872" cy="1323439"/>
          </a:xfrm>
          <a:prstGeom prst="rect">
            <a:avLst/>
          </a:prstGeom>
          <a:noFill/>
        </p:spPr>
        <p:txBody>
          <a:bodyPr wrap="square" rtlCol="1">
            <a:spAutoFit/>
          </a:bodyPr>
          <a:lstStyle/>
          <a:p>
            <a:pPr algn="l"/>
            <a:r>
              <a:rPr lang="en-US" sz="2000" dirty="0" smtClean="0">
                <a:solidFill>
                  <a:srgbClr val="0070C0"/>
                </a:solidFill>
                <a:latin typeface="Times New Roman" pitchFamily="18" charset="0"/>
                <a:cs typeface="Times New Roman" pitchFamily="18" charset="0"/>
              </a:rPr>
              <a:t>In mixing of syrups , liquid dosage forms light suspensions  in pharmaceutical  industry, one use the stainless steel  steam </a:t>
            </a:r>
            <a:r>
              <a:rPr lang="en-US" sz="2000" dirty="0" err="1" smtClean="0">
                <a:solidFill>
                  <a:srgbClr val="0070C0"/>
                </a:solidFill>
                <a:latin typeface="Times New Roman" pitchFamily="18" charset="0"/>
                <a:cs typeface="Times New Roman" pitchFamily="18" charset="0"/>
              </a:rPr>
              <a:t>jacktet</a:t>
            </a:r>
            <a:r>
              <a:rPr lang="en-US" sz="2000" dirty="0" smtClean="0">
                <a:solidFill>
                  <a:srgbClr val="0070C0"/>
                </a:solidFill>
                <a:latin typeface="Times New Roman" pitchFamily="18" charset="0"/>
                <a:cs typeface="Times New Roman" pitchFamily="18" charset="0"/>
              </a:rPr>
              <a:t> mixing tanks.</a:t>
            </a:r>
          </a:p>
          <a:p>
            <a:pPr algn="l"/>
            <a:endParaRPr lang="ar-SA" sz="20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7488832" cy="4339650"/>
          </a:xfrm>
          <a:prstGeom prst="rect">
            <a:avLst/>
          </a:prstGeom>
          <a:noFill/>
        </p:spPr>
        <p:txBody>
          <a:bodyPr wrap="square" rtlCol="1">
            <a:spAutoFit/>
          </a:bodyPr>
          <a:lstStyle/>
          <a:p>
            <a:pPr algn="ctr" rtl="0">
              <a:lnSpc>
                <a:spcPct val="150000"/>
              </a:lnSpc>
            </a:pPr>
            <a:r>
              <a:rPr lang="en-US" sz="2400" dirty="0" smtClean="0">
                <a:solidFill>
                  <a:srgbClr val="C00000"/>
                </a:solidFill>
                <a:latin typeface="Times New Roman" pitchFamily="18" charset="0"/>
                <a:cs typeface="Times New Roman" pitchFamily="18" charset="0"/>
              </a:rPr>
              <a:t>II. Mixers for dry powders</a:t>
            </a:r>
          </a:p>
          <a:p>
            <a:pPr algn="l" rtl="0">
              <a:lnSpc>
                <a:spcPct val="150000"/>
              </a:lnSpc>
            </a:pPr>
            <a:r>
              <a:rPr lang="en-US" sz="2000" dirty="0" smtClean="0">
                <a:latin typeface="Times New Roman" pitchFamily="18" charset="0"/>
                <a:cs typeface="Times New Roman" pitchFamily="18" charset="0"/>
              </a:rPr>
              <a:t> </a:t>
            </a:r>
          </a:p>
          <a:p>
            <a:pPr algn="l" rtl="0">
              <a:lnSpc>
                <a:spcPct val="150000"/>
              </a:lnSpc>
            </a:pPr>
            <a:r>
              <a:rPr lang="en-US" sz="2000" dirty="0" smtClean="0">
                <a:solidFill>
                  <a:srgbClr val="0070C0"/>
                </a:solidFill>
                <a:latin typeface="Times New Roman" pitchFamily="18" charset="0"/>
                <a:cs typeface="Times New Roman" pitchFamily="18" charset="0"/>
              </a:rPr>
              <a:t>Purposes of dry powder mixing: </a:t>
            </a:r>
          </a:p>
          <a:p>
            <a:pPr marL="457200" lvl="0" indent="-457200" algn="l" rtl="0">
              <a:lnSpc>
                <a:spcPct val="150000"/>
              </a:lnSpc>
              <a:buFont typeface="+mj-lt"/>
              <a:buAutoNum type="alphaUcPeriod"/>
            </a:pPr>
            <a:r>
              <a:rPr lang="en-US" sz="2000" dirty="0" smtClean="0">
                <a:latin typeface="Times New Roman" pitchFamily="18" charset="0"/>
                <a:cs typeface="Times New Roman" pitchFamily="18" charset="0"/>
              </a:rPr>
              <a:t>For preparation of </a:t>
            </a:r>
            <a:r>
              <a:rPr lang="en-US" sz="2000" dirty="0" err="1" smtClean="0">
                <a:latin typeface="Times New Roman" pitchFamily="18" charset="0"/>
                <a:cs typeface="Times New Roman" pitchFamily="18" charset="0"/>
              </a:rPr>
              <a:t>multidose</a:t>
            </a:r>
            <a:r>
              <a:rPr lang="en-US" sz="2000" dirty="0" smtClean="0">
                <a:latin typeface="Times New Roman" pitchFamily="18" charset="0"/>
                <a:cs typeface="Times New Roman" pitchFamily="18" charset="0"/>
              </a:rPr>
              <a:t> dry powder, e.g., effervescent salts or antacids. So the constituents must be well mixed to give a uniform dose.</a:t>
            </a:r>
          </a:p>
          <a:p>
            <a:pPr marL="457200" lvl="0" indent="-457200" algn="l" rtl="0">
              <a:lnSpc>
                <a:spcPct val="150000"/>
              </a:lnSpc>
              <a:buFont typeface="+mj-lt"/>
              <a:buAutoNum type="alphaUcPeriod"/>
            </a:pPr>
            <a:r>
              <a:rPr lang="en-US" sz="2000" dirty="0" smtClean="0">
                <a:latin typeface="Times New Roman" pitchFamily="18" charset="0"/>
                <a:cs typeface="Times New Roman" pitchFamily="18" charset="0"/>
              </a:rPr>
              <a:t>Mixing of ingredients before compressed as tablets or filled into capsules  or for preparing any solid dosage form.</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908720"/>
            <a:ext cx="7920880" cy="5632311"/>
          </a:xfrm>
          <a:prstGeom prst="rect">
            <a:avLst/>
          </a:prstGeom>
          <a:noFill/>
        </p:spPr>
        <p:txBody>
          <a:bodyPr wrap="square" rtlCol="1">
            <a:spAutoFit/>
          </a:bodyPr>
          <a:lstStyle/>
          <a:p>
            <a:pPr algn="l" rtl="0">
              <a:lnSpc>
                <a:spcPct val="150000"/>
              </a:lnSpc>
            </a:pPr>
            <a:r>
              <a:rPr lang="en-US" sz="2000" b="1" dirty="0" smtClean="0">
                <a:solidFill>
                  <a:srgbClr val="0070C0"/>
                </a:solidFill>
                <a:latin typeface="Times New Roman" pitchFamily="18" charset="0"/>
                <a:cs typeface="Times New Roman" pitchFamily="18" charset="0"/>
              </a:rPr>
              <a:t>Scale of </a:t>
            </a:r>
            <a:r>
              <a:rPr lang="en-US" sz="2000" b="1" dirty="0" err="1" smtClean="0">
                <a:solidFill>
                  <a:srgbClr val="0070C0"/>
                </a:solidFill>
                <a:latin typeface="Times New Roman" pitchFamily="18" charset="0"/>
                <a:cs typeface="Times New Roman" pitchFamily="18" charset="0"/>
              </a:rPr>
              <a:t>Scruting</a:t>
            </a:r>
            <a:r>
              <a:rPr lang="en-US" sz="2000" b="1" dirty="0" smtClean="0">
                <a:solidFill>
                  <a:srgbClr val="0070C0"/>
                </a:solidFill>
                <a:latin typeface="Times New Roman" pitchFamily="18" charset="0"/>
                <a:cs typeface="Times New Roman" pitchFamily="18" charset="0"/>
              </a:rPr>
              <a:t>: </a:t>
            </a:r>
            <a:endParaRPr lang="en-US" sz="2000" dirty="0" smtClean="0">
              <a:solidFill>
                <a:srgbClr val="0070C0"/>
              </a:solidFill>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It is the smallest amount  of a drug  that can be mixed well .If the dose of the drug in the mixture is less than the scale of </a:t>
            </a:r>
            <a:r>
              <a:rPr lang="en-US" sz="2000" dirty="0" err="1" smtClean="0">
                <a:latin typeface="Times New Roman" pitchFamily="18" charset="0"/>
                <a:cs typeface="Times New Roman" pitchFamily="18" charset="0"/>
              </a:rPr>
              <a:t>scruting</a:t>
            </a:r>
            <a:r>
              <a:rPr lang="en-US" sz="2000" dirty="0" smtClean="0">
                <a:latin typeface="Times New Roman" pitchFamily="18" charset="0"/>
                <a:cs typeface="Times New Roman" pitchFamily="18" charset="0"/>
              </a:rPr>
              <a:t>, the normal mixing methods fail to attain efficient </a:t>
            </a:r>
            <a:r>
              <a:rPr lang="en-US" sz="2000" dirty="0" err="1" smtClean="0">
                <a:latin typeface="Times New Roman" pitchFamily="18" charset="0"/>
                <a:cs typeface="Times New Roman" pitchFamily="18" charset="0"/>
              </a:rPr>
              <a:t>mixing.In</a:t>
            </a:r>
            <a:r>
              <a:rPr lang="en-US" sz="2000" dirty="0" smtClean="0">
                <a:latin typeface="Times New Roman" pitchFamily="18" charset="0"/>
                <a:cs typeface="Times New Roman" pitchFamily="18" charset="0"/>
              </a:rPr>
              <a:t> this case geometric ,i.e., dilution  mixing must be adopted .</a:t>
            </a:r>
          </a:p>
          <a:p>
            <a:pPr algn="l" rtl="0">
              <a:lnSpc>
                <a:spcPct val="150000"/>
              </a:lnSpc>
            </a:pPr>
            <a:r>
              <a:rPr lang="en-US" sz="2000" b="1"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l" rtl="0">
              <a:lnSpc>
                <a:spcPct val="150000"/>
              </a:lnSpc>
            </a:pPr>
            <a:r>
              <a:rPr lang="en-US" sz="2000" b="1" dirty="0" smtClean="0">
                <a:solidFill>
                  <a:srgbClr val="0070C0"/>
                </a:solidFill>
                <a:latin typeface="Times New Roman" pitchFamily="18" charset="0"/>
                <a:cs typeface="Times New Roman" pitchFamily="18" charset="0"/>
              </a:rPr>
              <a:t>Mechanisms of Powder mixing:</a:t>
            </a:r>
            <a:endParaRPr lang="en-US" sz="2000" dirty="0" smtClean="0">
              <a:solidFill>
                <a:srgbClr val="0070C0"/>
              </a:solidFill>
              <a:latin typeface="Times New Roman" pitchFamily="18" charset="0"/>
              <a:cs typeface="Times New Roman" pitchFamily="18" charset="0"/>
            </a:endParaRPr>
          </a:p>
          <a:p>
            <a:pPr algn="l" rtl="0">
              <a:lnSpc>
                <a:spcPct val="150000"/>
              </a:lnSpc>
            </a:pPr>
            <a:r>
              <a:rPr lang="en-US" sz="2000" b="1" dirty="0" smtClean="0">
                <a:solidFill>
                  <a:srgbClr val="0070C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During the mixing process of dry powder </a:t>
            </a:r>
            <a:r>
              <a:rPr lang="en-US" sz="2000" dirty="0" smtClean="0">
                <a:latin typeface="Times New Roman" pitchFamily="18" charset="0"/>
                <a:cs typeface="Times New Roman" pitchFamily="18" charset="0"/>
              </a:rPr>
              <a:t>the particles  may be subjected to three types of forces : </a:t>
            </a:r>
          </a:p>
          <a:p>
            <a:pPr algn="l" rtl="0">
              <a:lnSpc>
                <a:spcPct val="150000"/>
              </a:lnSpc>
            </a:pPr>
            <a:r>
              <a:rPr lang="en-US" sz="2000" dirty="0" smtClean="0">
                <a:latin typeface="Times New Roman" pitchFamily="18" charset="0"/>
                <a:cs typeface="Times New Roman" pitchFamily="18" charset="0"/>
              </a:rPr>
              <a:t>	1- Compression 	</a:t>
            </a:r>
          </a:p>
          <a:p>
            <a:pPr algn="l" rtl="0">
              <a:lnSpc>
                <a:spcPct val="150000"/>
              </a:lnSpc>
            </a:pPr>
            <a:r>
              <a:rPr lang="en-US" sz="2000" dirty="0" smtClean="0">
                <a:latin typeface="Times New Roman" pitchFamily="18" charset="0"/>
                <a:cs typeface="Times New Roman" pitchFamily="18" charset="0"/>
              </a:rPr>
              <a:t>               2- Tensile force (Tension) 	</a:t>
            </a:r>
          </a:p>
          <a:p>
            <a:pPr algn="l" rtl="0">
              <a:lnSpc>
                <a:spcPct val="150000"/>
              </a:lnSpc>
            </a:pPr>
            <a:r>
              <a:rPr lang="en-US" sz="2000" dirty="0" smtClean="0">
                <a:latin typeface="Times New Roman" pitchFamily="18" charset="0"/>
                <a:cs typeface="Times New Roman" pitchFamily="18" charset="0"/>
              </a:rPr>
              <a:t>               3- Shear(change in the positions of the mixture components) </a:t>
            </a: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noChangeArrowheads="1"/>
          </p:cNvPicPr>
          <p:nvPr/>
        </p:nvPicPr>
        <p:blipFill>
          <a:blip r:embed="rId2" cstate="print"/>
          <a:srcRect/>
          <a:stretch>
            <a:fillRect/>
          </a:stretch>
        </p:blipFill>
        <p:spPr bwMode="auto">
          <a:xfrm>
            <a:off x="683568" y="476672"/>
            <a:ext cx="7560840" cy="3391570"/>
          </a:xfrm>
          <a:prstGeom prst="rect">
            <a:avLst/>
          </a:prstGeom>
          <a:noFill/>
          <a:ln w="9525">
            <a:noFill/>
            <a:miter lim="800000"/>
            <a:headEnd/>
            <a:tailEnd/>
          </a:ln>
        </p:spPr>
      </p:pic>
      <p:sp>
        <p:nvSpPr>
          <p:cNvPr id="3" name="TextBox 2"/>
          <p:cNvSpPr txBox="1"/>
          <p:nvPr/>
        </p:nvSpPr>
        <p:spPr>
          <a:xfrm>
            <a:off x="755576" y="4149080"/>
            <a:ext cx="8136904" cy="2345322"/>
          </a:xfrm>
          <a:prstGeom prst="rect">
            <a:avLst/>
          </a:prstGeom>
          <a:noFill/>
        </p:spPr>
        <p:txBody>
          <a:bodyPr wrap="square" rtlCol="1">
            <a:spAutoFit/>
          </a:bodyPr>
          <a:lstStyle/>
          <a:p>
            <a:pPr marL="457200" indent="-457200" algn="l" rtl="0">
              <a:lnSpc>
                <a:spcPct val="150000"/>
              </a:lnSpc>
              <a:buFont typeface="Wingdings" pitchFamily="2" charset="2"/>
              <a:buChar char="q"/>
            </a:pPr>
            <a:r>
              <a:rPr lang="en-US" sz="2000" dirty="0" smtClean="0">
                <a:solidFill>
                  <a:srgbClr val="0070C0"/>
                </a:solidFill>
                <a:latin typeface="Times New Roman" pitchFamily="18" charset="0"/>
                <a:cs typeface="Times New Roman" pitchFamily="18" charset="0"/>
              </a:rPr>
              <a:t>In mixing of powder one need for application of shearing force to change the position of particles and give efficient  overall movement of particle. </a:t>
            </a:r>
          </a:p>
          <a:p>
            <a:pPr marL="457200" indent="-457200" algn="l" rtl="0">
              <a:lnSpc>
                <a:spcPct val="150000"/>
              </a:lnSpc>
              <a:buFont typeface="Wingdings" pitchFamily="2" charset="2"/>
              <a:buChar char="q"/>
            </a:pPr>
            <a:r>
              <a:rPr lang="en-US" sz="2000" dirty="0" smtClean="0">
                <a:solidFill>
                  <a:srgbClr val="0070C0"/>
                </a:solidFill>
                <a:latin typeface="Times New Roman" pitchFamily="18" charset="0"/>
                <a:cs typeface="Times New Roman" pitchFamily="18" charset="0"/>
              </a:rPr>
              <a:t>Localized shear forces are applied as agitator or ribbon. This cause overall movement of powder giving efficient mixing, but may cause some sort of size reduction  which would be undesirable.</a:t>
            </a:r>
            <a:endParaRPr lang="ar-SA" sz="20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871663" y="481013"/>
            <a:ext cx="5400675" cy="5895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412776"/>
            <a:ext cx="7344816" cy="5170646"/>
          </a:xfrm>
          <a:prstGeom prst="rect">
            <a:avLst/>
          </a:prstGeom>
          <a:noFill/>
        </p:spPr>
        <p:txBody>
          <a:bodyPr wrap="square" rtlCol="1">
            <a:spAutoFit/>
          </a:bodyPr>
          <a:lstStyle/>
          <a:p>
            <a:pPr algn="l" rtl="0">
              <a:lnSpc>
                <a:spcPct val="150000"/>
              </a:lnSpc>
            </a:pPr>
            <a:r>
              <a:rPr lang="en-US" sz="2000" b="1" dirty="0" smtClean="0">
                <a:latin typeface="Times New Roman" pitchFamily="18" charset="0"/>
                <a:cs typeface="Times New Roman" pitchFamily="18" charset="0"/>
              </a:rPr>
              <a:t>Factors affecting mixing of solids: </a:t>
            </a:r>
            <a:endParaRPr lang="en-US" sz="2000" dirty="0" smtClean="0">
              <a:latin typeface="Times New Roman" pitchFamily="18" charset="0"/>
              <a:cs typeface="Times New Roman" pitchFamily="18" charset="0"/>
            </a:endParaRPr>
          </a:p>
          <a:p>
            <a:pPr marL="457200" lvl="0" indent="-457200" algn="l" rtl="0">
              <a:lnSpc>
                <a:spcPct val="150000"/>
              </a:lnSpc>
              <a:buFont typeface="+mj-lt"/>
              <a:buAutoNum type="arabicPeriod"/>
            </a:pPr>
            <a:r>
              <a:rPr lang="en-US" sz="2000" b="1" dirty="0" smtClean="0">
                <a:solidFill>
                  <a:srgbClr val="0070C0"/>
                </a:solidFill>
                <a:latin typeface="Times New Roman" pitchFamily="18" charset="0"/>
                <a:cs typeface="Times New Roman" pitchFamily="18" charset="0"/>
              </a:rPr>
              <a:t>Particle size: </a:t>
            </a:r>
            <a:endParaRPr lang="en-US" sz="2000" dirty="0" smtClean="0">
              <a:solidFill>
                <a:srgbClr val="0070C0"/>
              </a:solidFill>
              <a:latin typeface="Times New Roman" pitchFamily="18" charset="0"/>
              <a:cs typeface="Times New Roman" pitchFamily="18" charset="0"/>
            </a:endParaRPr>
          </a:p>
          <a:p>
            <a:pPr marL="914400" lvl="1" indent="-457200" algn="just" rtl="0">
              <a:lnSpc>
                <a:spcPct val="150000"/>
              </a:lnSpc>
              <a:buFont typeface="Wingdings" pitchFamily="2" charset="2"/>
              <a:buChar char="ü"/>
            </a:pPr>
            <a:r>
              <a:rPr lang="en-US" sz="2000" dirty="0" smtClean="0">
                <a:latin typeface="Times New Roman" pitchFamily="18" charset="0"/>
                <a:cs typeface="Times New Roman" pitchFamily="18" charset="0"/>
              </a:rPr>
              <a:t>The particle sizes must be  nearly similar in all particles of the mixture. </a:t>
            </a:r>
          </a:p>
          <a:p>
            <a:pPr marL="914400" lvl="1" indent="-457200" algn="just" rtl="0">
              <a:lnSpc>
                <a:spcPct val="150000"/>
              </a:lnSpc>
              <a:buFont typeface="Wingdings" pitchFamily="2" charset="2"/>
              <a:buChar char="ü"/>
            </a:pPr>
            <a:r>
              <a:rPr lang="en-US" sz="2000" dirty="0" smtClean="0">
                <a:latin typeface="Times New Roman" pitchFamily="18" charset="0"/>
                <a:cs typeface="Times New Roman" pitchFamily="18" charset="0"/>
              </a:rPr>
              <a:t>Increasing the difference in particle size will lead to segregation (size separation), since small particles can fall through the voids between the larger particles. </a:t>
            </a:r>
          </a:p>
          <a:p>
            <a:pPr marL="914400" lvl="1" indent="-457200" algn="just" rtl="0">
              <a:lnSpc>
                <a:spcPct val="150000"/>
              </a:lnSpc>
              <a:buFont typeface="Wingdings" pitchFamily="2" charset="2"/>
              <a:buChar char="ü"/>
            </a:pPr>
            <a:r>
              <a:rPr lang="en-US" sz="2000" dirty="0" smtClean="0">
                <a:latin typeface="Times New Roman" pitchFamily="18" charset="0"/>
                <a:cs typeface="Times New Roman" pitchFamily="18" charset="0"/>
              </a:rPr>
              <a:t>Constant movement of  the mixer may lead to suspension of fine particles in air. So stop the mixer immediately or remove the air. </a:t>
            </a:r>
          </a:p>
          <a:p>
            <a:pPr algn="l">
              <a:lnSpc>
                <a:spcPct val="150000"/>
              </a:lnSpc>
            </a:pPr>
            <a:endParaRPr lang="ar-SA" sz="2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5214942" y="1000108"/>
            <a:ext cx="2003672" cy="14096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556792"/>
            <a:ext cx="7632848" cy="4247317"/>
          </a:xfrm>
          <a:prstGeom prst="rect">
            <a:avLst/>
          </a:prstGeom>
          <a:noFill/>
        </p:spPr>
        <p:txBody>
          <a:bodyPr wrap="square" rtlCol="1">
            <a:spAutoFit/>
          </a:bodyPr>
          <a:lstStyle/>
          <a:p>
            <a:pPr lvl="0" algn="l" rtl="0">
              <a:lnSpc>
                <a:spcPct val="150000"/>
              </a:lnSpc>
            </a:pPr>
            <a:r>
              <a:rPr lang="en-US" sz="2000" b="1" dirty="0" smtClean="0">
                <a:solidFill>
                  <a:srgbClr val="0070C0"/>
                </a:solidFill>
                <a:latin typeface="Times New Roman" pitchFamily="18" charset="0"/>
                <a:cs typeface="Times New Roman" pitchFamily="18" charset="0"/>
              </a:rPr>
              <a:t>2- Density </a:t>
            </a:r>
            <a:endParaRPr lang="en-US" sz="2000" dirty="0" smtClean="0">
              <a:solidFill>
                <a:srgbClr val="0070C0"/>
              </a:solidFill>
              <a:latin typeface="Times New Roman" pitchFamily="18" charset="0"/>
              <a:cs typeface="Times New Roman" pitchFamily="18" charset="0"/>
            </a:endParaRPr>
          </a:p>
          <a:p>
            <a:pPr marL="914400" lvl="1" indent="-457200" algn="l" rtl="0">
              <a:lnSpc>
                <a:spcPct val="150000"/>
              </a:lnSpc>
              <a:buFont typeface="Wingdings" pitchFamily="2" charset="2"/>
              <a:buChar char="v"/>
            </a:pPr>
            <a:r>
              <a:rPr lang="en-US" sz="2000" dirty="0" smtClean="0">
                <a:latin typeface="Times New Roman" pitchFamily="18" charset="0"/>
                <a:cs typeface="Times New Roman" pitchFamily="18" charset="0"/>
              </a:rPr>
              <a:t>The difference in densities  among mixed particles will lead to segregation. The heavy particles settle down while light ones will rise up. </a:t>
            </a:r>
          </a:p>
          <a:p>
            <a:pPr marL="914400" lvl="1" indent="-457200" algn="l" rtl="0">
              <a:lnSpc>
                <a:spcPct val="150000"/>
              </a:lnSpc>
              <a:buFont typeface="Wingdings" pitchFamily="2" charset="2"/>
              <a:buChar char="v"/>
            </a:pPr>
            <a:r>
              <a:rPr lang="en-US" sz="2000" dirty="0" smtClean="0">
                <a:latin typeface="Times New Roman" pitchFamily="18" charset="0"/>
                <a:cs typeface="Times New Roman" pitchFamily="18" charset="0"/>
              </a:rPr>
              <a:t>This is aggravated if the heavy particles are coarse and the light particles are finer </a:t>
            </a:r>
          </a:p>
          <a:p>
            <a:pPr marL="914400" lvl="1" indent="-457200" algn="l" rtl="0">
              <a:lnSpc>
                <a:spcPct val="150000"/>
              </a:lnSpc>
              <a:buFont typeface="Wingdings" pitchFamily="2" charset="2"/>
              <a:buChar char="v"/>
            </a:pPr>
            <a:r>
              <a:rPr lang="en-US" sz="2000" dirty="0" smtClean="0">
                <a:latin typeface="Times New Roman" pitchFamily="18" charset="0"/>
                <a:cs typeface="Times New Roman" pitchFamily="18" charset="0"/>
              </a:rPr>
              <a:t>So mixed particles  would be equal in density to attain good mixing.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052736"/>
            <a:ext cx="8064896" cy="5632311"/>
          </a:xfrm>
          <a:prstGeom prst="rect">
            <a:avLst/>
          </a:prstGeom>
          <a:noFill/>
        </p:spPr>
        <p:txBody>
          <a:bodyPr wrap="square" rtlCol="1">
            <a:spAutoFit/>
          </a:bodyPr>
          <a:lstStyle/>
          <a:p>
            <a:pPr lvl="0" algn="l" rtl="0">
              <a:lnSpc>
                <a:spcPct val="150000"/>
              </a:lnSpc>
            </a:pPr>
            <a:r>
              <a:rPr lang="en-US" sz="2000" b="1" dirty="0" smtClean="0">
                <a:solidFill>
                  <a:srgbClr val="0070C0"/>
                </a:solidFill>
                <a:latin typeface="Times New Roman" pitchFamily="18" charset="0"/>
                <a:cs typeface="Times New Roman" pitchFamily="18" charset="0"/>
              </a:rPr>
              <a:t>3- Electrostatic charges:</a:t>
            </a:r>
            <a:endParaRPr lang="en-US" sz="2000" dirty="0" smtClean="0">
              <a:solidFill>
                <a:srgbClr val="0070C0"/>
              </a:solidFill>
              <a:latin typeface="Times New Roman" pitchFamily="18" charset="0"/>
              <a:cs typeface="Times New Roman" pitchFamily="18" charset="0"/>
            </a:endParaRPr>
          </a:p>
          <a:p>
            <a:pPr marL="914400" lvl="1" indent="-457200" algn="l" rtl="0">
              <a:lnSpc>
                <a:spcPct val="150000"/>
              </a:lnSpc>
              <a:buFont typeface="Wingdings" pitchFamily="2" charset="2"/>
              <a:buChar char="Ø"/>
            </a:pPr>
            <a:r>
              <a:rPr lang="en-US" sz="2000" dirty="0" smtClean="0">
                <a:latin typeface="Times New Roman" pitchFamily="18" charset="0"/>
                <a:cs typeface="Times New Roman" pitchFamily="18" charset="0"/>
              </a:rPr>
              <a:t>These  charges are formed due to constant friction among the mixed particles. </a:t>
            </a:r>
          </a:p>
          <a:p>
            <a:pPr marL="914400" lvl="1" indent="-457200" algn="l" rtl="0">
              <a:lnSpc>
                <a:spcPct val="150000"/>
              </a:lnSpc>
              <a:buFont typeface="Wingdings" pitchFamily="2" charset="2"/>
              <a:buChar char="Ø"/>
            </a:pPr>
            <a:r>
              <a:rPr lang="en-US" sz="2000" dirty="0" smtClean="0">
                <a:latin typeface="Times New Roman" pitchFamily="18" charset="0"/>
                <a:cs typeface="Times New Roman" pitchFamily="18" charset="0"/>
              </a:rPr>
              <a:t>Similar charges repel particles from each others leading to segregation. </a:t>
            </a:r>
          </a:p>
          <a:p>
            <a:pPr marL="914400" lvl="1" indent="-457200" algn="l" rtl="0">
              <a:lnSpc>
                <a:spcPct val="150000"/>
              </a:lnSpc>
              <a:buFont typeface="Wingdings" pitchFamily="2" charset="2"/>
              <a:buChar char="Ø"/>
            </a:pPr>
            <a:r>
              <a:rPr lang="en-US" sz="2000" dirty="0" smtClean="0">
                <a:latin typeface="Times New Roman" pitchFamily="18" charset="0"/>
                <a:cs typeface="Times New Roman" pitchFamily="18" charset="0"/>
              </a:rPr>
              <a:t>This can be overcome by:  </a:t>
            </a:r>
          </a:p>
          <a:p>
            <a:pPr marL="1371600" lvl="2" indent="-457200" algn="l" rtl="0">
              <a:lnSpc>
                <a:spcPct val="150000"/>
              </a:lnSpc>
              <a:buFont typeface="+mj-lt"/>
              <a:buAutoNum type="arabicPeriod"/>
            </a:pPr>
            <a:r>
              <a:rPr lang="en-US" sz="2000" dirty="0" smtClean="0">
                <a:latin typeface="Times New Roman" pitchFamily="18" charset="0"/>
                <a:cs typeface="Times New Roman" pitchFamily="18" charset="0"/>
              </a:rPr>
              <a:t>Stopping the mixing  equipment. (no increase in time of mixing) </a:t>
            </a:r>
          </a:p>
          <a:p>
            <a:pPr marL="1371600" lvl="2" indent="-457200" algn="l" rtl="0">
              <a:lnSpc>
                <a:spcPct val="150000"/>
              </a:lnSpc>
              <a:buFont typeface="+mj-lt"/>
              <a:buAutoNum type="arabicPeriod"/>
            </a:pPr>
            <a:r>
              <a:rPr lang="en-US" sz="2000" dirty="0" smtClean="0">
                <a:latin typeface="Times New Roman" pitchFamily="18" charset="0"/>
                <a:cs typeface="Times New Roman" pitchFamily="18" charset="0"/>
              </a:rPr>
              <a:t>Adding wetting agent or surface active agent which neutralize similar developed charges on the  particles </a:t>
            </a:r>
          </a:p>
          <a:p>
            <a:pPr marL="1371600" lvl="2" indent="-457200" algn="l" rtl="0">
              <a:lnSpc>
                <a:spcPct val="150000"/>
              </a:lnSpc>
              <a:buFont typeface="+mj-lt"/>
              <a:buAutoNum type="arabicPeriod"/>
            </a:pPr>
            <a:r>
              <a:rPr lang="en-US" sz="2000" dirty="0" smtClean="0">
                <a:latin typeface="Times New Roman" pitchFamily="18" charset="0"/>
                <a:cs typeface="Times New Roman" pitchFamily="18" charset="0"/>
              </a:rPr>
              <a:t>Adding some  water and evaporate it after  the mixing operation is completed (if  water do not affect stability of components) </a:t>
            </a: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39552" y="1412776"/>
            <a:ext cx="7178675" cy="4286250"/>
          </a:xfrm>
          <a:prstGeom prst="rect">
            <a:avLst/>
          </a:prstGeom>
        </p:spPr>
        <p:txBody>
          <a:bodyPr/>
          <a:lstStyle/>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Weighing</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Dispensing/Pharmacy/</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Subdivision</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Mixing</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Dry Blend</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Wet Blend</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Particle Sizing</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Screening</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Milling</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Micronizing</a:t>
            </a:r>
          </a:p>
          <a:p>
            <a:pPr marL="274320" marR="0" lvl="0" indent="-274320" algn="l" defTabSz="914400" rtl="0" eaLnBrk="1" fontAlgn="auto" latinLnBrk="0" hangingPunct="1">
              <a:lnSpc>
                <a:spcPct val="9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Granulation/Drying/Coating</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High Shear</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Fluidized Bed</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400" b="0" i="0" u="none" strike="noStrike" kern="1200" cap="none" spc="0" normalizeH="0" baseline="0" noProof="0" smtClean="0">
                <a:ln>
                  <a:noFill/>
                </a:ln>
                <a:solidFill>
                  <a:schemeClr val="tx1"/>
                </a:solidFill>
                <a:effectLst/>
                <a:uLnTx/>
                <a:uFillTx/>
                <a:latin typeface="+mn-lt"/>
                <a:ea typeface="+mn-ea"/>
                <a:cs typeface="+mn-cs"/>
              </a:rPr>
              <a:t>Compaction</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smtClean="0">
                <a:ln>
                  <a:noFill/>
                </a:ln>
                <a:solidFill>
                  <a:schemeClr val="tx1"/>
                </a:solidFill>
                <a:effectLst/>
                <a:uLnTx/>
                <a:uFillTx/>
                <a:latin typeface="+mn-lt"/>
                <a:ea typeface="+mn-ea"/>
                <a:cs typeface="+mn-cs"/>
              </a:rPr>
              <a:t>Micro-encapsulation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Picture 6"/>
          <p:cNvPicPr>
            <a:picLocks noChangeAspect="1" noChangeArrowheads="1"/>
          </p:cNvPicPr>
          <p:nvPr/>
        </p:nvPicPr>
        <p:blipFill>
          <a:blip r:embed="rId2" cstate="print"/>
          <a:srcRect l="30482" t="18513" r="43298" b="28279"/>
          <a:stretch>
            <a:fillRect/>
          </a:stretch>
        </p:blipFill>
        <p:spPr bwMode="auto">
          <a:xfrm>
            <a:off x="5436096" y="1052736"/>
            <a:ext cx="3354388" cy="5105400"/>
          </a:xfrm>
          <a:prstGeom prst="rect">
            <a:avLst/>
          </a:prstGeom>
          <a:noFill/>
          <a:ln w="19050">
            <a:solidFill>
              <a:schemeClr val="tx1"/>
            </a:solidFill>
            <a:miter lim="800000"/>
            <a:headEnd/>
            <a:tailEnd/>
          </a:ln>
        </p:spPr>
      </p:pic>
      <p:sp>
        <p:nvSpPr>
          <p:cNvPr id="4" name="Rectangle 3"/>
          <p:cNvSpPr/>
          <p:nvPr/>
        </p:nvSpPr>
        <p:spPr>
          <a:xfrm>
            <a:off x="683568" y="548680"/>
            <a:ext cx="4608512" cy="461665"/>
          </a:xfrm>
          <a:prstGeom prst="rect">
            <a:avLst/>
          </a:prstGeom>
        </p:spPr>
        <p:txBody>
          <a:bodyPr wrap="square">
            <a:spAutoFit/>
          </a:bodyPr>
          <a:lstStyle/>
          <a:p>
            <a:pPr algn="l" rtl="0"/>
            <a:r>
              <a:rPr lang="en-US" sz="2400" b="1" dirty="0" smtClean="0">
                <a:solidFill>
                  <a:srgbClr val="0070C0"/>
                </a:solidFill>
              </a:rPr>
              <a:t>Solid Dose Form Operations</a:t>
            </a:r>
            <a:endParaRPr lang="ar-SA" sz="24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052736"/>
            <a:ext cx="8568952" cy="5324535"/>
          </a:xfrm>
          <a:prstGeom prst="rect">
            <a:avLst/>
          </a:prstGeom>
          <a:noFill/>
        </p:spPr>
        <p:txBody>
          <a:bodyPr wrap="square" rtlCol="1">
            <a:spAutoFit/>
          </a:bodyPr>
          <a:lstStyle/>
          <a:p>
            <a:pPr algn="l" rtl="0"/>
            <a:r>
              <a:rPr lang="en-US" sz="2000" b="1" dirty="0" smtClean="0">
                <a:solidFill>
                  <a:srgbClr val="0070C0"/>
                </a:solidFill>
                <a:latin typeface="Times New Roman" pitchFamily="18" charset="0"/>
                <a:cs typeface="Times New Roman" pitchFamily="18" charset="0"/>
              </a:rPr>
              <a:t>Conditions to for good mixing </a:t>
            </a:r>
          </a:p>
          <a:p>
            <a:pPr algn="l" rtl="0"/>
            <a:endParaRPr lang="en-US" sz="2000" dirty="0" smtClean="0">
              <a:latin typeface="Times New Roman" pitchFamily="18" charset="0"/>
              <a:cs typeface="Times New Roman" pitchFamily="18" charset="0"/>
            </a:endParaRPr>
          </a:p>
          <a:p>
            <a:pPr marL="457200" lvl="0" indent="-457200" algn="l" rtl="0">
              <a:lnSpc>
                <a:spcPct val="150000"/>
              </a:lnSpc>
              <a:buFont typeface="+mj-lt"/>
              <a:buAutoNum type="arabicPeriod"/>
            </a:pPr>
            <a:r>
              <a:rPr lang="en-US" sz="2000" dirty="0" smtClean="0">
                <a:latin typeface="Times New Roman" pitchFamily="18" charset="0"/>
                <a:cs typeface="Times New Roman" pitchFamily="18" charset="0"/>
              </a:rPr>
              <a:t>Capacity of mixer:  the mixer must not be overfilled or low - filled. Overfilling reduces the efficiency and do not allow sufficient space for dilation of the powder. Overfilling prevents the movements of the powders.</a:t>
            </a:r>
          </a:p>
          <a:p>
            <a:pPr marL="457200" lvl="0" indent="-457200" algn="l" rtl="0">
              <a:lnSpc>
                <a:spcPct val="150000"/>
              </a:lnSpc>
              <a:buFont typeface="+mj-lt"/>
              <a:buAutoNum type="arabicPeriod"/>
            </a:pPr>
            <a:r>
              <a:rPr lang="en-US" sz="2000" dirty="0" smtClean="0">
                <a:latin typeface="Times New Roman" pitchFamily="18" charset="0"/>
                <a:cs typeface="Times New Roman" pitchFamily="18" charset="0"/>
              </a:rPr>
              <a:t>Application of shear force to cause change of  the posi­tion of powders so give complete  and efficient mixing.</a:t>
            </a:r>
          </a:p>
          <a:p>
            <a:pPr marL="457200" lvl="0" indent="-457200" algn="l" rtl="0">
              <a:lnSpc>
                <a:spcPct val="150000"/>
              </a:lnSpc>
              <a:buFont typeface="+mj-lt"/>
              <a:buAutoNum type="arabicPeriod"/>
            </a:pPr>
            <a:r>
              <a:rPr lang="en-US" sz="2000" dirty="0" smtClean="0">
                <a:latin typeface="Times New Roman" pitchFamily="18" charset="0"/>
                <a:cs typeface="Times New Roman" pitchFamily="18" charset="0"/>
              </a:rPr>
              <a:t>Optimum time for mixing (determined by experience). Increasing the time of mixing will cause segregation while decreasing the time of mixing will not give complete mixing. </a:t>
            </a:r>
          </a:p>
          <a:p>
            <a:pPr marL="457200" lvl="0" indent="-457200" algn="l" rtl="0">
              <a:lnSpc>
                <a:spcPct val="150000"/>
              </a:lnSpc>
              <a:buFont typeface="+mj-lt"/>
              <a:buAutoNum type="arabicPeriod"/>
            </a:pPr>
            <a:r>
              <a:rPr lang="en-US" sz="2000" dirty="0" smtClean="0">
                <a:latin typeface="Times New Roman" pitchFamily="18" charset="0"/>
                <a:cs typeface="Times New Roman" pitchFamily="18" charset="0"/>
              </a:rPr>
              <a:t>Light handling of powder to prevent segregation. </a:t>
            </a:r>
          </a:p>
          <a:p>
            <a:pPr marL="457200" lvl="0" indent="-457200" algn="l" rtl="0">
              <a:lnSpc>
                <a:spcPct val="150000"/>
              </a:lnSpc>
              <a:buFont typeface="+mj-lt"/>
              <a:buAutoNum type="arabicPeriod"/>
            </a:pPr>
            <a:r>
              <a:rPr lang="en-US" sz="2000" dirty="0" smtClean="0">
                <a:latin typeface="Times New Roman" pitchFamily="18" charset="0"/>
                <a:cs typeface="Times New Roman" pitchFamily="18" charset="0"/>
              </a:rPr>
              <a:t>Mixer operates in three dimensions</a:t>
            </a: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92696"/>
            <a:ext cx="4392488" cy="461665"/>
          </a:xfrm>
          <a:prstGeom prst="rect">
            <a:avLst/>
          </a:prstGeom>
          <a:noFill/>
        </p:spPr>
        <p:txBody>
          <a:bodyPr wrap="square" rtlCol="1">
            <a:spAutoFit/>
          </a:bodyPr>
          <a:lstStyle/>
          <a:p>
            <a:pPr algn="l" rtl="0"/>
            <a:r>
              <a:rPr lang="en-US" sz="2400" b="1" dirty="0" smtClean="0">
                <a:solidFill>
                  <a:srgbClr val="C00000"/>
                </a:solidFill>
              </a:rPr>
              <a:t>Outline of the lecture:</a:t>
            </a:r>
            <a:endParaRPr lang="ar-SA" sz="2400" b="1" dirty="0">
              <a:solidFill>
                <a:srgbClr val="C00000"/>
              </a:solidFill>
            </a:endParaRPr>
          </a:p>
        </p:txBody>
      </p:sp>
      <p:sp>
        <p:nvSpPr>
          <p:cNvPr id="5" name="TextBox 4"/>
          <p:cNvSpPr txBox="1"/>
          <p:nvPr/>
        </p:nvSpPr>
        <p:spPr>
          <a:xfrm>
            <a:off x="971600" y="1225689"/>
            <a:ext cx="6408712" cy="5632311"/>
          </a:xfrm>
          <a:prstGeom prst="rect">
            <a:avLst/>
          </a:prstGeom>
          <a:noFill/>
        </p:spPr>
        <p:txBody>
          <a:bodyPr wrap="square" rtlCol="1">
            <a:spAutoFit/>
          </a:bodyPr>
          <a:lstStyle/>
          <a:p>
            <a:pPr marL="457200" indent="-457200" algn="l" rtl="0">
              <a:buFont typeface="Wingdings" pitchFamily="2" charset="2"/>
              <a:buChar char="q"/>
            </a:pPr>
            <a:r>
              <a:rPr lang="en-US" sz="2000" b="1" dirty="0" smtClean="0">
                <a:solidFill>
                  <a:srgbClr val="0070C0"/>
                </a:solidFill>
              </a:rPr>
              <a:t>Mixing</a:t>
            </a:r>
            <a:endParaRPr lang="en-US" sz="2000" dirty="0" smtClean="0">
              <a:solidFill>
                <a:srgbClr val="0070C0"/>
              </a:solidFill>
            </a:endParaRPr>
          </a:p>
          <a:p>
            <a:pPr marL="457200" indent="-457200" algn="l" rtl="0">
              <a:buFont typeface="Wingdings" pitchFamily="2" charset="2"/>
              <a:buChar char="q"/>
            </a:pPr>
            <a:r>
              <a:rPr lang="en-US" sz="2000" dirty="0" smtClean="0">
                <a:solidFill>
                  <a:srgbClr val="0070C0"/>
                </a:solidFill>
              </a:rPr>
              <a:t>Definition and objectives</a:t>
            </a:r>
          </a:p>
          <a:p>
            <a:pPr marL="457200" indent="-457200" algn="l" rtl="0">
              <a:buFont typeface="Wingdings" pitchFamily="2" charset="2"/>
              <a:buChar char="q"/>
            </a:pPr>
            <a:r>
              <a:rPr lang="en-US" sz="2000" dirty="0" smtClean="0">
                <a:solidFill>
                  <a:srgbClr val="0070C0"/>
                </a:solidFill>
              </a:rPr>
              <a:t> Mixing equipment</a:t>
            </a:r>
          </a:p>
          <a:p>
            <a:pPr marL="457200" indent="-457200" algn="l" rtl="0">
              <a:buFont typeface="Wingdings" pitchFamily="2" charset="2"/>
              <a:buChar char="q"/>
            </a:pPr>
            <a:r>
              <a:rPr lang="en-US" sz="2000" dirty="0" smtClean="0"/>
              <a:t>Impellers  for liquids</a:t>
            </a:r>
          </a:p>
          <a:p>
            <a:pPr marL="457200" indent="-457200" algn="l" rtl="0">
              <a:buFont typeface="Wingdings" pitchFamily="2" charset="2"/>
              <a:buChar char="q"/>
            </a:pPr>
            <a:r>
              <a:rPr lang="en-US" sz="2000" dirty="0" smtClean="0"/>
              <a:t>Mixers of dry powders</a:t>
            </a:r>
          </a:p>
          <a:p>
            <a:pPr marL="914400" lvl="1" indent="-457200" algn="l" rtl="0">
              <a:buFont typeface="Courier New" pitchFamily="49" charset="0"/>
              <a:buChar char="o"/>
            </a:pPr>
            <a:r>
              <a:rPr lang="en-US" sz="2000" dirty="0" smtClean="0">
                <a:solidFill>
                  <a:srgbClr val="0070C0"/>
                </a:solidFill>
              </a:rPr>
              <a:t>Factors affecting mixing of solids</a:t>
            </a:r>
          </a:p>
          <a:p>
            <a:pPr marL="914400" lvl="1" indent="-457200" algn="l" rtl="0">
              <a:buFont typeface="+mj-lt"/>
              <a:buAutoNum type="arabicPeriod"/>
            </a:pPr>
            <a:r>
              <a:rPr lang="en-US" sz="2000" dirty="0" smtClean="0">
                <a:solidFill>
                  <a:srgbClr val="C00000"/>
                </a:solidFill>
              </a:rPr>
              <a:t>Tumbling mixers</a:t>
            </a:r>
          </a:p>
          <a:p>
            <a:pPr marL="914400" lvl="1" indent="-457200" algn="l" rtl="0">
              <a:buFont typeface="+mj-lt"/>
              <a:buAutoNum type="arabicPeriod"/>
            </a:pPr>
            <a:r>
              <a:rPr lang="en-US" sz="2000" dirty="0" smtClean="0">
                <a:solidFill>
                  <a:srgbClr val="0070C0"/>
                </a:solidFill>
              </a:rPr>
              <a:t>Agitator mixers</a:t>
            </a:r>
          </a:p>
          <a:p>
            <a:pPr marL="914400" lvl="1" indent="-457200" algn="l" rtl="0">
              <a:buFont typeface="+mj-lt"/>
              <a:buAutoNum type="arabicPeriod"/>
            </a:pPr>
            <a:r>
              <a:rPr lang="en-US" sz="2000" dirty="0" smtClean="0">
                <a:solidFill>
                  <a:srgbClr val="0070C0"/>
                </a:solidFill>
              </a:rPr>
              <a:t>Special mixers for powders</a:t>
            </a:r>
          </a:p>
          <a:p>
            <a:pPr marL="914400" lvl="1" indent="-457200" algn="l" rtl="0">
              <a:buFont typeface="+mj-lt"/>
              <a:buAutoNum type="arabicPeriod"/>
            </a:pPr>
            <a:r>
              <a:rPr lang="en-US" sz="2000" dirty="0" err="1" smtClean="0">
                <a:solidFill>
                  <a:srgbClr val="0070C0"/>
                </a:solidFill>
              </a:rPr>
              <a:t>Entolator</a:t>
            </a:r>
            <a:r>
              <a:rPr lang="en-US" sz="2000" dirty="0" smtClean="0">
                <a:solidFill>
                  <a:srgbClr val="0070C0"/>
                </a:solidFill>
              </a:rPr>
              <a:t> impact when mixer</a:t>
            </a:r>
          </a:p>
          <a:p>
            <a:pPr marL="914400" lvl="1" indent="-457200" algn="l" rtl="0">
              <a:buFont typeface="+mj-lt"/>
              <a:buAutoNum type="arabicPeriod"/>
            </a:pPr>
            <a:r>
              <a:rPr lang="en-US" sz="2000" dirty="0" smtClean="0">
                <a:solidFill>
                  <a:srgbClr val="0070C0"/>
                </a:solidFill>
              </a:rPr>
              <a:t>Pneumatic mixer</a:t>
            </a:r>
          </a:p>
          <a:p>
            <a:pPr marL="914400" lvl="1" indent="-457200" algn="l" rtl="0">
              <a:buFont typeface="+mj-lt"/>
              <a:buAutoNum type="arabicPeriod"/>
            </a:pPr>
            <a:r>
              <a:rPr lang="en-US" sz="2000" dirty="0" smtClean="0">
                <a:solidFill>
                  <a:srgbClr val="0070C0"/>
                </a:solidFill>
              </a:rPr>
              <a:t>V-type mixer</a:t>
            </a:r>
          </a:p>
          <a:p>
            <a:pPr marL="457200" indent="-457200" algn="l" rtl="0">
              <a:buFont typeface="Wingdings" pitchFamily="2" charset="2"/>
              <a:buChar char="q"/>
            </a:pPr>
            <a:r>
              <a:rPr lang="en-US" sz="2000" dirty="0" smtClean="0"/>
              <a:t>Mixers for semisolids</a:t>
            </a:r>
          </a:p>
          <a:p>
            <a:pPr marL="914400" lvl="1" indent="-457200" algn="l" rtl="0">
              <a:buFont typeface="Courier New" pitchFamily="49" charset="0"/>
              <a:buChar char="o"/>
            </a:pPr>
            <a:r>
              <a:rPr lang="en-GB" sz="2000" dirty="0" smtClean="0">
                <a:solidFill>
                  <a:srgbClr val="0070C0"/>
                </a:solidFill>
              </a:rPr>
              <a:t>Types of flow in semisolids</a:t>
            </a:r>
            <a:endParaRPr lang="en-US" sz="2000" dirty="0" smtClean="0">
              <a:solidFill>
                <a:srgbClr val="0070C0"/>
              </a:solidFill>
            </a:endParaRPr>
          </a:p>
          <a:p>
            <a:pPr marL="914400" lvl="1" indent="-457200" algn="l" rtl="0">
              <a:buFont typeface="+mj-lt"/>
              <a:buAutoNum type="arabicPeriod"/>
            </a:pPr>
            <a:r>
              <a:rPr lang="en-US" sz="2000" dirty="0" smtClean="0">
                <a:solidFill>
                  <a:srgbClr val="0070C0"/>
                </a:solidFill>
              </a:rPr>
              <a:t>Beaters</a:t>
            </a:r>
          </a:p>
          <a:p>
            <a:pPr marL="914400" lvl="1" indent="-457200" algn="l" rtl="0">
              <a:buFont typeface="+mj-lt"/>
              <a:buAutoNum type="arabicPeriod"/>
            </a:pPr>
            <a:r>
              <a:rPr lang="en-GB" sz="2000" dirty="0" smtClean="0">
                <a:solidFill>
                  <a:srgbClr val="0070C0"/>
                </a:solidFill>
              </a:rPr>
              <a:t>Kneaders</a:t>
            </a:r>
            <a:endParaRPr lang="en-US" sz="2000" dirty="0" smtClean="0">
              <a:solidFill>
                <a:srgbClr val="0070C0"/>
              </a:solidFill>
            </a:endParaRPr>
          </a:p>
          <a:p>
            <a:pPr marL="914400" lvl="1" indent="-457200" algn="l" rtl="0">
              <a:buFont typeface="+mj-lt"/>
              <a:buAutoNum type="arabicPeriod"/>
            </a:pPr>
            <a:r>
              <a:rPr lang="en-GB" sz="2000" dirty="0" smtClean="0">
                <a:solidFill>
                  <a:srgbClr val="0070C0"/>
                </a:solidFill>
              </a:rPr>
              <a:t>Mixer-Extruders</a:t>
            </a:r>
            <a:endParaRPr lang="en-US" sz="2000" dirty="0" smtClean="0">
              <a:solidFill>
                <a:srgbClr val="0070C0"/>
              </a:solidFill>
            </a:endParaRPr>
          </a:p>
          <a:p>
            <a:pPr algn="l" rtl="0"/>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556792"/>
            <a:ext cx="7200800" cy="2031325"/>
          </a:xfrm>
          <a:prstGeom prst="rect">
            <a:avLst/>
          </a:prstGeom>
          <a:noFill/>
        </p:spPr>
        <p:txBody>
          <a:bodyPr wrap="square" rtlCol="1">
            <a:spAutoFit/>
          </a:bodyPr>
          <a:lstStyle/>
          <a:p>
            <a:pPr algn="l" rtl="0"/>
            <a:r>
              <a:rPr lang="en-US" dirty="0" smtClean="0">
                <a:solidFill>
                  <a:srgbClr val="C00000"/>
                </a:solidFill>
              </a:rPr>
              <a:t>Type of mixers for powder</a:t>
            </a:r>
          </a:p>
          <a:p>
            <a:pPr algn="l" rtl="0"/>
            <a:endParaRPr lang="en-US" dirty="0" smtClean="0"/>
          </a:p>
          <a:p>
            <a:pPr algn="l" rtl="0"/>
            <a:r>
              <a:rPr lang="en-US" b="1" dirty="0" smtClean="0"/>
              <a:t>I- </a:t>
            </a:r>
            <a:r>
              <a:rPr lang="en-US" b="1" i="1" dirty="0" smtClean="0"/>
              <a:t>Tumbling mixers: </a:t>
            </a:r>
            <a:endParaRPr lang="en-US" i="1" dirty="0" smtClean="0"/>
          </a:p>
          <a:p>
            <a:pPr algn="l" rtl="0">
              <a:lnSpc>
                <a:spcPct val="150000"/>
              </a:lnSpc>
            </a:pPr>
            <a:r>
              <a:rPr lang="en-US" dirty="0" smtClean="0">
                <a:solidFill>
                  <a:srgbClr val="0070C0"/>
                </a:solidFill>
              </a:rPr>
              <a:t>Here, the movement of particles occurs by tilting the material beyond angle of repose using gravity to impel flow</a:t>
            </a:r>
          </a:p>
          <a:p>
            <a:pPr algn="l"/>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2339752" y="4005064"/>
            <a:ext cx="3922532"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55776" y="4365104"/>
            <a:ext cx="2954834" cy="2023735"/>
          </a:xfrm>
          <a:prstGeom prst="rect">
            <a:avLst/>
          </a:prstGeom>
          <a:noFill/>
          <a:ln w="9525">
            <a:noFill/>
            <a:miter lim="800000"/>
            <a:headEnd/>
            <a:tailEnd/>
          </a:ln>
        </p:spPr>
      </p:pic>
      <p:sp>
        <p:nvSpPr>
          <p:cNvPr id="3" name="TextBox 2"/>
          <p:cNvSpPr txBox="1"/>
          <p:nvPr/>
        </p:nvSpPr>
        <p:spPr>
          <a:xfrm>
            <a:off x="755576" y="1412776"/>
            <a:ext cx="7056784" cy="2585323"/>
          </a:xfrm>
          <a:prstGeom prst="rect">
            <a:avLst/>
          </a:prstGeom>
          <a:noFill/>
        </p:spPr>
        <p:txBody>
          <a:bodyPr wrap="square" rtlCol="1">
            <a:spAutoFit/>
          </a:bodyPr>
          <a:lstStyle/>
          <a:p>
            <a:pPr lvl="0" algn="l" rtl="0">
              <a:lnSpc>
                <a:spcPct val="150000"/>
              </a:lnSpc>
            </a:pPr>
            <a:r>
              <a:rPr lang="en-US" b="1" dirty="0" smtClean="0">
                <a:solidFill>
                  <a:srgbClr val="0070C0"/>
                </a:solidFill>
              </a:rPr>
              <a:t>1- Tumbling barrel or drum mixer : </a:t>
            </a:r>
            <a:endParaRPr lang="en-US" dirty="0" smtClean="0">
              <a:solidFill>
                <a:srgbClr val="0070C0"/>
              </a:solidFill>
            </a:endParaRPr>
          </a:p>
          <a:p>
            <a:pPr marL="342900" indent="-342900" algn="l" rtl="0">
              <a:lnSpc>
                <a:spcPct val="150000"/>
              </a:lnSpc>
              <a:buFont typeface="Arial" pitchFamily="34" charset="0"/>
              <a:buChar char="•"/>
            </a:pPr>
            <a:r>
              <a:rPr lang="en-US" dirty="0" smtClean="0"/>
              <a:t>Consist of cylindrical vessel rotating on its horizontal axis. Gravity impels flow. </a:t>
            </a:r>
          </a:p>
          <a:p>
            <a:pPr marL="342900" indent="-342900" algn="l" rtl="0">
              <a:lnSpc>
                <a:spcPct val="150000"/>
              </a:lnSpc>
              <a:buFont typeface="Arial" pitchFamily="34" charset="0"/>
              <a:buChar char="•"/>
            </a:pPr>
            <a:r>
              <a:rPr lang="en-US" dirty="0" smtClean="0"/>
              <a:t>To increase the efficiency, put  the mixer  in­clined. </a:t>
            </a:r>
          </a:p>
          <a:p>
            <a:pPr marL="342900" indent="-342900" algn="l" rtl="0">
              <a:lnSpc>
                <a:spcPct val="150000"/>
              </a:lnSpc>
              <a:buFont typeface="Arial" pitchFamily="34" charset="0"/>
              <a:buChar char="•"/>
            </a:pPr>
            <a:r>
              <a:rPr lang="en-US" dirty="0" smtClean="0"/>
              <a:t>It gives light movement so it is suitable for friable particles when. Disadvantageous in low shear force</a:t>
            </a:r>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556792"/>
            <a:ext cx="6336704" cy="1754326"/>
          </a:xfrm>
          <a:prstGeom prst="rect">
            <a:avLst/>
          </a:prstGeom>
          <a:noFill/>
        </p:spPr>
        <p:txBody>
          <a:bodyPr wrap="square" rtlCol="1">
            <a:spAutoFit/>
          </a:bodyPr>
          <a:lstStyle/>
          <a:p>
            <a:pPr lvl="0" algn="l" rtl="0">
              <a:lnSpc>
                <a:spcPct val="150000"/>
              </a:lnSpc>
            </a:pPr>
            <a:r>
              <a:rPr lang="en-US" b="1" dirty="0" smtClean="0">
                <a:solidFill>
                  <a:srgbClr val="0070C0"/>
                </a:solidFill>
              </a:rPr>
              <a:t>2- Cubical - shaped blender</a:t>
            </a:r>
            <a:endParaRPr lang="en-US" dirty="0" smtClean="0">
              <a:solidFill>
                <a:srgbClr val="0070C0"/>
              </a:solidFill>
            </a:endParaRPr>
          </a:p>
          <a:p>
            <a:pPr algn="l" rtl="0">
              <a:lnSpc>
                <a:spcPct val="150000"/>
              </a:lnSpc>
            </a:pPr>
            <a:r>
              <a:rPr lang="en-US" dirty="0" smtClean="0"/>
              <a:t>Mixing occurs by sliding of powder on its wall  and gives mixing in three di­mensions if hanged from the corner.</a:t>
            </a:r>
          </a:p>
          <a:p>
            <a:pPr algn="l">
              <a:lnSpc>
                <a:spcPct val="150000"/>
              </a:lnSpc>
            </a:pPr>
            <a:endParaRPr lang="ar-SA" dirty="0"/>
          </a:p>
        </p:txBody>
      </p:sp>
      <p:pic>
        <p:nvPicPr>
          <p:cNvPr id="3074" name="Picture 2"/>
          <p:cNvPicPr>
            <a:picLocks noChangeAspect="1" noChangeArrowheads="1"/>
          </p:cNvPicPr>
          <p:nvPr/>
        </p:nvPicPr>
        <p:blipFill>
          <a:blip r:embed="rId2" cstate="print"/>
          <a:srcRect/>
          <a:stretch>
            <a:fillRect/>
          </a:stretch>
        </p:blipFill>
        <p:spPr bwMode="auto">
          <a:xfrm>
            <a:off x="2555776" y="2852936"/>
            <a:ext cx="3222793" cy="1944216"/>
          </a:xfrm>
          <a:prstGeom prst="rect">
            <a:avLst/>
          </a:prstGeom>
          <a:noFill/>
          <a:ln w="9525">
            <a:noFill/>
            <a:miter lim="800000"/>
            <a:headEnd/>
            <a:tailEnd/>
          </a:ln>
        </p:spPr>
      </p:pic>
      <p:sp>
        <p:nvSpPr>
          <p:cNvPr id="4" name="TextBox 3"/>
          <p:cNvSpPr txBox="1"/>
          <p:nvPr/>
        </p:nvSpPr>
        <p:spPr>
          <a:xfrm>
            <a:off x="899592" y="4581128"/>
            <a:ext cx="6696744" cy="1703030"/>
          </a:xfrm>
          <a:prstGeom prst="rect">
            <a:avLst/>
          </a:prstGeom>
          <a:noFill/>
        </p:spPr>
        <p:txBody>
          <a:bodyPr wrap="square" rtlCol="1">
            <a:spAutoFit/>
          </a:bodyPr>
          <a:lstStyle/>
          <a:p>
            <a:pPr algn="l" rtl="0">
              <a:lnSpc>
                <a:spcPct val="150000"/>
              </a:lnSpc>
            </a:pPr>
            <a:r>
              <a:rPr lang="en-US" b="1" dirty="0" smtClean="0">
                <a:solidFill>
                  <a:srgbClr val="C00000"/>
                </a:solidFill>
              </a:rPr>
              <a:t>Disadvantages: </a:t>
            </a:r>
            <a:endParaRPr lang="en-US" dirty="0" smtClean="0">
              <a:solidFill>
                <a:srgbClr val="C00000"/>
              </a:solidFill>
            </a:endParaRPr>
          </a:p>
          <a:p>
            <a:pPr marL="342900" lvl="0" indent="-342900" algn="l" rtl="0">
              <a:lnSpc>
                <a:spcPct val="150000"/>
              </a:lnSpc>
              <a:buFont typeface="+mj-lt"/>
              <a:buAutoNum type="arabicPeriod"/>
            </a:pPr>
            <a:r>
              <a:rPr lang="en-US" dirty="0" smtClean="0"/>
              <a:t>Difficult in cleaning due to presence of different corners. </a:t>
            </a:r>
          </a:p>
          <a:p>
            <a:pPr marL="342900" lvl="0" indent="-342900" algn="l" rtl="0">
              <a:lnSpc>
                <a:spcPct val="150000"/>
              </a:lnSpc>
              <a:buFont typeface="+mj-lt"/>
              <a:buAutoNum type="arabicPeriod"/>
            </a:pPr>
            <a:r>
              <a:rPr lang="en-US" dirty="0" smtClean="0"/>
              <a:t>Sliding action causes abrasion of particles</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268760"/>
            <a:ext cx="7416824" cy="3831818"/>
          </a:xfrm>
          <a:prstGeom prst="rect">
            <a:avLst/>
          </a:prstGeom>
          <a:noFill/>
        </p:spPr>
        <p:txBody>
          <a:bodyPr wrap="square" rtlCol="1">
            <a:spAutoFit/>
          </a:bodyPr>
          <a:lstStyle/>
          <a:p>
            <a:pPr lvl="0" algn="l" rtl="0">
              <a:lnSpc>
                <a:spcPct val="150000"/>
              </a:lnSpc>
            </a:pPr>
            <a:endParaRPr lang="en-US" dirty="0" smtClean="0"/>
          </a:p>
          <a:p>
            <a:pPr algn="l" rtl="0">
              <a:lnSpc>
                <a:spcPct val="150000"/>
              </a:lnSpc>
            </a:pPr>
            <a:r>
              <a:rPr lang="en-US" b="1" dirty="0" smtClean="0">
                <a:solidFill>
                  <a:srgbClr val="C00000"/>
                </a:solidFill>
              </a:rPr>
              <a:t>3- Double cone blender</a:t>
            </a:r>
            <a:r>
              <a:rPr lang="en-US" b="1" dirty="0" smtClean="0"/>
              <a:t>: </a:t>
            </a:r>
            <a:r>
              <a:rPr lang="en-US" dirty="0" smtClean="0"/>
              <a:t>Composed of two cones joined to short cylindrical section. It is easily cleaned. It is charged by 50 % of its capacity by powder to ensure complete transfer of powder in the two cones.</a:t>
            </a:r>
          </a:p>
          <a:p>
            <a:pPr algn="l" rtl="0">
              <a:lnSpc>
                <a:spcPct val="150000"/>
              </a:lnSpc>
            </a:pPr>
            <a:r>
              <a:rPr lang="en-US" dirty="0" smtClean="0"/>
              <a:t> </a:t>
            </a:r>
            <a:r>
              <a:rPr lang="en-US" dirty="0" smtClean="0">
                <a:solidFill>
                  <a:srgbClr val="0070C0"/>
                </a:solidFill>
              </a:rPr>
              <a:t>Advantages: </a:t>
            </a:r>
          </a:p>
          <a:p>
            <a:pPr marL="800100" lvl="1" indent="-342900" algn="l" rtl="0">
              <a:lnSpc>
                <a:spcPct val="150000"/>
              </a:lnSpc>
              <a:buFont typeface="+mj-lt"/>
              <a:buAutoNum type="arabicPeriod"/>
            </a:pPr>
            <a:r>
              <a:rPr lang="en-US" dirty="0" smtClean="0"/>
              <a:t>No dead spots in mixing </a:t>
            </a:r>
          </a:p>
          <a:p>
            <a:pPr marL="800100" lvl="1" indent="-342900" algn="l" rtl="0">
              <a:lnSpc>
                <a:spcPct val="150000"/>
              </a:lnSpc>
              <a:buFont typeface="+mj-lt"/>
              <a:buAutoNum type="arabicPeriod"/>
            </a:pPr>
            <a:r>
              <a:rPr lang="en-US" dirty="0" smtClean="0"/>
              <a:t>It is easily cleaned, </a:t>
            </a:r>
          </a:p>
          <a:p>
            <a:pPr marL="800100" lvl="1" indent="-342900" algn="l" rtl="0">
              <a:lnSpc>
                <a:spcPct val="150000"/>
              </a:lnSpc>
              <a:buFont typeface="+mj-lt"/>
              <a:buAutoNum type="arabicPeriod"/>
            </a:pPr>
            <a:r>
              <a:rPr lang="en-US" dirty="0" smtClean="0"/>
              <a:t>It contains no corners. </a:t>
            </a:r>
          </a:p>
          <a:p>
            <a:pPr algn="l">
              <a:lnSpc>
                <a:spcPct val="150000"/>
              </a:lnSpc>
            </a:pPr>
            <a:endParaRPr lang="ar-SA" dirty="0"/>
          </a:p>
        </p:txBody>
      </p:sp>
      <p:pic>
        <p:nvPicPr>
          <p:cNvPr id="4098" name="Picture 2"/>
          <p:cNvPicPr>
            <a:picLocks noChangeAspect="1" noChangeArrowheads="1"/>
          </p:cNvPicPr>
          <p:nvPr/>
        </p:nvPicPr>
        <p:blipFill>
          <a:blip r:embed="rId2" cstate="print"/>
          <a:srcRect/>
          <a:stretch>
            <a:fillRect/>
          </a:stretch>
        </p:blipFill>
        <p:spPr bwMode="auto">
          <a:xfrm>
            <a:off x="4788024" y="3140968"/>
            <a:ext cx="2520280" cy="2750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96752"/>
            <a:ext cx="6696744" cy="1754326"/>
          </a:xfrm>
          <a:prstGeom prst="rect">
            <a:avLst/>
          </a:prstGeom>
          <a:noFill/>
        </p:spPr>
        <p:txBody>
          <a:bodyPr wrap="square" rtlCol="1">
            <a:spAutoFit/>
          </a:bodyPr>
          <a:lstStyle/>
          <a:p>
            <a:pPr lvl="0" algn="l" rtl="0">
              <a:lnSpc>
                <a:spcPct val="150000"/>
              </a:lnSpc>
            </a:pPr>
            <a:endParaRPr lang="en-US" dirty="0" smtClean="0"/>
          </a:p>
          <a:p>
            <a:pPr algn="l" rtl="0">
              <a:lnSpc>
                <a:spcPct val="150000"/>
              </a:lnSpc>
            </a:pPr>
            <a:r>
              <a:rPr lang="en-US" b="1" dirty="0" smtClean="0">
                <a:solidFill>
                  <a:srgbClr val="0070C0"/>
                </a:solidFill>
              </a:rPr>
              <a:t>4- Twin -shell or V -shaped mixer:</a:t>
            </a:r>
            <a:r>
              <a:rPr lang="en-US" dirty="0" smtClean="0">
                <a:solidFill>
                  <a:srgbClr val="0070C0"/>
                </a:solidFill>
              </a:rPr>
              <a:t>  </a:t>
            </a:r>
            <a:r>
              <a:rPr lang="en-US" dirty="0" smtClean="0"/>
              <a:t>It gives more efficient and more pre­cise mixing due to high shearing force</a:t>
            </a:r>
          </a:p>
          <a:p>
            <a:pPr algn="l">
              <a:lnSpc>
                <a:spcPct val="150000"/>
              </a:lnSpc>
            </a:pPr>
            <a:endParaRPr lang="ar-SA" dirty="0"/>
          </a:p>
        </p:txBody>
      </p:sp>
      <p:pic>
        <p:nvPicPr>
          <p:cNvPr id="5122" name="Picture 2"/>
          <p:cNvPicPr>
            <a:picLocks noChangeAspect="1" noChangeArrowheads="1"/>
          </p:cNvPicPr>
          <p:nvPr/>
        </p:nvPicPr>
        <p:blipFill>
          <a:blip r:embed="rId2" cstate="print"/>
          <a:srcRect/>
          <a:stretch>
            <a:fillRect/>
          </a:stretch>
        </p:blipFill>
        <p:spPr bwMode="auto">
          <a:xfrm>
            <a:off x="3059832" y="3501008"/>
            <a:ext cx="2592288" cy="2133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96752"/>
            <a:ext cx="7776864" cy="4662815"/>
          </a:xfrm>
          <a:prstGeom prst="rect">
            <a:avLst/>
          </a:prstGeom>
          <a:noFill/>
        </p:spPr>
        <p:txBody>
          <a:bodyPr wrap="square" rtlCol="1">
            <a:spAutoFit/>
          </a:bodyPr>
          <a:lstStyle/>
          <a:p>
            <a:pPr algn="l" rtl="0">
              <a:lnSpc>
                <a:spcPct val="150000"/>
              </a:lnSpc>
            </a:pPr>
            <a:r>
              <a:rPr lang="en-US" b="1" dirty="0" smtClean="0">
                <a:solidFill>
                  <a:srgbClr val="C00000"/>
                </a:solidFill>
              </a:rPr>
              <a:t>Factors for good mixing in tumbling mixers: </a:t>
            </a:r>
            <a:endParaRPr lang="en-US" sz="1400" b="1" dirty="0" smtClean="0">
              <a:solidFill>
                <a:srgbClr val="C00000"/>
              </a:solidFill>
            </a:endParaRPr>
          </a:p>
          <a:p>
            <a:pPr marL="800100" lvl="1" indent="-342900" algn="l" rtl="0">
              <a:lnSpc>
                <a:spcPct val="150000"/>
              </a:lnSpc>
              <a:buFont typeface="+mj-lt"/>
              <a:buAutoNum type="arabicPeriod"/>
            </a:pPr>
            <a:r>
              <a:rPr lang="en-US" dirty="0" smtClean="0">
                <a:solidFill>
                  <a:srgbClr val="0070C0"/>
                </a:solidFill>
              </a:rPr>
              <a:t>Capacity of the mixer must  not more than 50%  of its capacity.</a:t>
            </a:r>
          </a:p>
          <a:p>
            <a:pPr marL="800100" lvl="1" indent="-342900" algn="l" rtl="0">
              <a:lnSpc>
                <a:spcPct val="150000"/>
              </a:lnSpc>
              <a:buFont typeface="+mj-lt"/>
              <a:buAutoNum type="arabicPeriod"/>
            </a:pPr>
            <a:r>
              <a:rPr lang="en-US" dirty="0" smtClean="0">
                <a:solidFill>
                  <a:srgbClr val="0070C0"/>
                </a:solidFill>
              </a:rPr>
              <a:t>Optimum </a:t>
            </a:r>
            <a:r>
              <a:rPr lang="en-US" dirty="0" smtClean="0">
                <a:solidFill>
                  <a:srgbClr val="0070C0"/>
                </a:solidFill>
              </a:rPr>
              <a:t>time  of mixing.</a:t>
            </a:r>
          </a:p>
          <a:p>
            <a:pPr marL="800100" lvl="1" indent="-342900" algn="l" rtl="0">
              <a:lnSpc>
                <a:spcPct val="150000"/>
              </a:lnSpc>
              <a:buFont typeface="+mj-lt"/>
              <a:buAutoNum type="arabicPeriod"/>
            </a:pPr>
            <a:r>
              <a:rPr lang="en-US" dirty="0" smtClean="0">
                <a:solidFill>
                  <a:srgbClr val="0070C0"/>
                </a:solidFill>
              </a:rPr>
              <a:t>Optimum speed of the mixer ,increasing  the speed causes adhesion of powder on  the walls of the mixer. </a:t>
            </a:r>
          </a:p>
          <a:p>
            <a:pPr marL="800100" lvl="1" indent="-342900" algn="l" rtl="0">
              <a:lnSpc>
                <a:spcPct val="150000"/>
              </a:lnSpc>
              <a:buFont typeface="+mj-lt"/>
              <a:buAutoNum type="arabicPeriod"/>
            </a:pPr>
            <a:r>
              <a:rPr lang="en-US" dirty="0" smtClean="0">
                <a:solidFill>
                  <a:srgbClr val="0070C0"/>
                </a:solidFill>
              </a:rPr>
              <a:t>Light handling  of  the powders to minimize size reduction.</a:t>
            </a:r>
          </a:p>
          <a:p>
            <a:pPr marL="800100" lvl="1" indent="-342900" algn="l" rtl="0">
              <a:lnSpc>
                <a:spcPct val="150000"/>
              </a:lnSpc>
              <a:buFont typeface="+mj-lt"/>
              <a:buAutoNum type="arabicPeriod"/>
            </a:pPr>
            <a:r>
              <a:rPr lang="en-US" dirty="0" smtClean="0">
                <a:solidFill>
                  <a:srgbClr val="0070C0"/>
                </a:solidFill>
              </a:rPr>
              <a:t>The method of charging the powders in  the tumbling mixers is important: The materials must not be placed in layers. If placed in layers, mixing will affect the upper layer only. So, materials are pre-mixed or put side - by – side and mixing starts immediately.  </a:t>
            </a:r>
            <a:endParaRPr lang="en-US" dirty="0" smtClean="0"/>
          </a:p>
          <a:p>
            <a:pPr algn="l">
              <a:lnSpc>
                <a:spcPct val="150000"/>
              </a:lnSpc>
            </a:pPr>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340768"/>
            <a:ext cx="7272808" cy="3831818"/>
          </a:xfrm>
          <a:prstGeom prst="rect">
            <a:avLst/>
          </a:prstGeom>
          <a:noFill/>
        </p:spPr>
        <p:txBody>
          <a:bodyPr wrap="square" rtlCol="1">
            <a:spAutoFit/>
          </a:bodyPr>
          <a:lstStyle/>
          <a:p>
            <a:pPr algn="l" rtl="0">
              <a:lnSpc>
                <a:spcPct val="150000"/>
              </a:lnSpc>
            </a:pPr>
            <a:r>
              <a:rPr lang="en-US" b="1" dirty="0" smtClean="0">
                <a:solidFill>
                  <a:srgbClr val="C00000"/>
                </a:solidFill>
              </a:rPr>
              <a:t>Advantages of tumbling mixers: </a:t>
            </a:r>
            <a:endParaRPr lang="en-US" dirty="0" smtClean="0">
              <a:solidFill>
                <a:srgbClr val="C00000"/>
              </a:solidFill>
            </a:endParaRPr>
          </a:p>
          <a:p>
            <a:pPr marL="800100" lvl="1" indent="-342900" algn="l" rtl="0">
              <a:lnSpc>
                <a:spcPct val="150000"/>
              </a:lnSpc>
              <a:buFont typeface="+mj-lt"/>
              <a:buAutoNum type="arabicPeriod"/>
            </a:pPr>
            <a:r>
              <a:rPr lang="en-US" dirty="0" smtClean="0">
                <a:solidFill>
                  <a:srgbClr val="0070C0"/>
                </a:solidFill>
              </a:rPr>
              <a:t>They are mild equipment (not aggressive).Thus they are suitable for friable materials. </a:t>
            </a:r>
          </a:p>
          <a:p>
            <a:pPr marL="800100" lvl="1" indent="-342900" algn="l" rtl="0">
              <a:lnSpc>
                <a:spcPct val="150000"/>
              </a:lnSpc>
              <a:buFont typeface="+mj-lt"/>
              <a:buAutoNum type="arabicPeriod"/>
            </a:pPr>
            <a:r>
              <a:rPr lang="en-US" dirty="0" smtClean="0">
                <a:solidFill>
                  <a:srgbClr val="0070C0"/>
                </a:solidFill>
              </a:rPr>
              <a:t>They are preferable when different particle sizes and densities powders are to be mixed due to repeated reversal of direction of flow. </a:t>
            </a:r>
          </a:p>
          <a:p>
            <a:pPr marL="800100" lvl="1" indent="-342900" algn="l" rtl="0">
              <a:lnSpc>
                <a:spcPct val="150000"/>
              </a:lnSpc>
              <a:buFont typeface="+mj-lt"/>
              <a:buAutoNum type="arabicPeriod"/>
            </a:pPr>
            <a:r>
              <a:rPr lang="en-US" dirty="0" smtClean="0">
                <a:solidFill>
                  <a:srgbClr val="0070C0"/>
                </a:solidFill>
              </a:rPr>
              <a:t>If some mixers trough contains an arm which rotates to transmit shearing action to parti­cles representing an advantage. </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836712"/>
            <a:ext cx="6408712" cy="5632311"/>
          </a:xfrm>
          <a:prstGeom prst="rect">
            <a:avLst/>
          </a:prstGeom>
          <a:noFill/>
        </p:spPr>
        <p:txBody>
          <a:bodyPr wrap="square" rtlCol="1">
            <a:spAutoFit/>
          </a:bodyPr>
          <a:lstStyle/>
          <a:p>
            <a:pPr marL="457200" indent="-457200" algn="l" rtl="0">
              <a:buFont typeface="Wingdings" pitchFamily="2" charset="2"/>
              <a:buChar char="q"/>
            </a:pPr>
            <a:r>
              <a:rPr lang="en-US" sz="2000" b="1" dirty="0" smtClean="0">
                <a:solidFill>
                  <a:srgbClr val="0070C0"/>
                </a:solidFill>
              </a:rPr>
              <a:t>Mixing</a:t>
            </a:r>
            <a:endParaRPr lang="en-US" sz="2000" dirty="0" smtClean="0">
              <a:solidFill>
                <a:srgbClr val="0070C0"/>
              </a:solidFill>
            </a:endParaRPr>
          </a:p>
          <a:p>
            <a:pPr marL="457200" indent="-457200" algn="l" rtl="0">
              <a:buFont typeface="Wingdings" pitchFamily="2" charset="2"/>
              <a:buChar char="q"/>
            </a:pPr>
            <a:r>
              <a:rPr lang="en-US" sz="2000" dirty="0" smtClean="0">
                <a:solidFill>
                  <a:srgbClr val="0070C0"/>
                </a:solidFill>
              </a:rPr>
              <a:t>Definition and objectives</a:t>
            </a:r>
          </a:p>
          <a:p>
            <a:pPr marL="457200" indent="-457200" algn="l" rtl="0">
              <a:buFont typeface="Wingdings" pitchFamily="2" charset="2"/>
              <a:buChar char="q"/>
            </a:pPr>
            <a:r>
              <a:rPr lang="en-US" sz="2000" dirty="0" smtClean="0">
                <a:solidFill>
                  <a:srgbClr val="0070C0"/>
                </a:solidFill>
              </a:rPr>
              <a:t> Mixing equipment</a:t>
            </a:r>
          </a:p>
          <a:p>
            <a:pPr marL="457200" indent="-457200" algn="l" rtl="0">
              <a:buFont typeface="Wingdings" pitchFamily="2" charset="2"/>
              <a:buChar char="q"/>
            </a:pPr>
            <a:r>
              <a:rPr lang="en-US" sz="2000" dirty="0" smtClean="0"/>
              <a:t>Impellers  for liquids</a:t>
            </a:r>
          </a:p>
          <a:p>
            <a:pPr marL="457200" indent="-457200" algn="l" rtl="0">
              <a:buFont typeface="Wingdings" pitchFamily="2" charset="2"/>
              <a:buChar char="q"/>
            </a:pPr>
            <a:r>
              <a:rPr lang="en-US" sz="2000" dirty="0" smtClean="0"/>
              <a:t>Mixers of dry powders</a:t>
            </a:r>
          </a:p>
          <a:p>
            <a:pPr marL="914400" lvl="1" indent="-457200" algn="l" rtl="0">
              <a:buFont typeface="Courier New" pitchFamily="49" charset="0"/>
              <a:buChar char="o"/>
            </a:pPr>
            <a:r>
              <a:rPr lang="en-US" sz="2000" dirty="0" smtClean="0">
                <a:solidFill>
                  <a:srgbClr val="0070C0"/>
                </a:solidFill>
              </a:rPr>
              <a:t>Factors affecting mixing of solids</a:t>
            </a:r>
          </a:p>
          <a:p>
            <a:pPr marL="914400" lvl="1" indent="-457200" algn="l" rtl="0">
              <a:buFont typeface="+mj-lt"/>
              <a:buAutoNum type="arabicPeriod"/>
            </a:pPr>
            <a:r>
              <a:rPr lang="en-US" sz="2000" dirty="0" smtClean="0">
                <a:solidFill>
                  <a:srgbClr val="0070C0"/>
                </a:solidFill>
              </a:rPr>
              <a:t>Tumbling mixers</a:t>
            </a:r>
          </a:p>
          <a:p>
            <a:pPr marL="914400" lvl="1" indent="-457200" algn="l" rtl="0">
              <a:buFont typeface="+mj-lt"/>
              <a:buAutoNum type="arabicPeriod"/>
            </a:pPr>
            <a:r>
              <a:rPr lang="en-US" sz="2000" dirty="0" smtClean="0">
                <a:solidFill>
                  <a:srgbClr val="C00000"/>
                </a:solidFill>
              </a:rPr>
              <a:t>Agitator mixers</a:t>
            </a:r>
          </a:p>
          <a:p>
            <a:pPr marL="914400" lvl="1" indent="-457200" algn="l" rtl="0">
              <a:buFont typeface="+mj-lt"/>
              <a:buAutoNum type="arabicPeriod"/>
            </a:pPr>
            <a:r>
              <a:rPr lang="en-US" sz="2000" dirty="0" smtClean="0">
                <a:solidFill>
                  <a:srgbClr val="0070C0"/>
                </a:solidFill>
              </a:rPr>
              <a:t>Special mixers for powders</a:t>
            </a:r>
          </a:p>
          <a:p>
            <a:pPr marL="914400" lvl="1" indent="-457200" algn="l" rtl="0">
              <a:buFont typeface="+mj-lt"/>
              <a:buAutoNum type="arabicPeriod"/>
            </a:pPr>
            <a:r>
              <a:rPr lang="en-US" sz="2000" dirty="0" err="1" smtClean="0">
                <a:solidFill>
                  <a:srgbClr val="0070C0"/>
                </a:solidFill>
              </a:rPr>
              <a:t>Entolator</a:t>
            </a:r>
            <a:r>
              <a:rPr lang="en-US" sz="2000" dirty="0" smtClean="0">
                <a:solidFill>
                  <a:srgbClr val="0070C0"/>
                </a:solidFill>
              </a:rPr>
              <a:t> impact when mixer</a:t>
            </a:r>
          </a:p>
          <a:p>
            <a:pPr marL="914400" lvl="1" indent="-457200" algn="l" rtl="0">
              <a:buFont typeface="+mj-lt"/>
              <a:buAutoNum type="arabicPeriod"/>
            </a:pPr>
            <a:r>
              <a:rPr lang="en-US" sz="2000" dirty="0" smtClean="0">
                <a:solidFill>
                  <a:srgbClr val="0070C0"/>
                </a:solidFill>
              </a:rPr>
              <a:t>Pneumatic mixer</a:t>
            </a:r>
          </a:p>
          <a:p>
            <a:pPr marL="914400" lvl="1" indent="-457200" algn="l" rtl="0">
              <a:buFont typeface="+mj-lt"/>
              <a:buAutoNum type="arabicPeriod"/>
            </a:pPr>
            <a:r>
              <a:rPr lang="en-US" sz="2000" dirty="0" smtClean="0">
                <a:solidFill>
                  <a:srgbClr val="0070C0"/>
                </a:solidFill>
              </a:rPr>
              <a:t>V-type mixer</a:t>
            </a:r>
          </a:p>
          <a:p>
            <a:pPr marL="457200" indent="-457200" algn="l" rtl="0">
              <a:buFont typeface="Wingdings" pitchFamily="2" charset="2"/>
              <a:buChar char="q"/>
            </a:pPr>
            <a:r>
              <a:rPr lang="en-US" sz="2000" dirty="0" smtClean="0"/>
              <a:t>Mixers for semisolids</a:t>
            </a:r>
          </a:p>
          <a:p>
            <a:pPr marL="914400" lvl="1" indent="-457200" algn="l" rtl="0">
              <a:buFont typeface="Courier New" pitchFamily="49" charset="0"/>
              <a:buChar char="o"/>
            </a:pPr>
            <a:r>
              <a:rPr lang="en-GB" sz="2000" dirty="0" smtClean="0">
                <a:solidFill>
                  <a:srgbClr val="0070C0"/>
                </a:solidFill>
              </a:rPr>
              <a:t>Types of flow in semisolids</a:t>
            </a:r>
            <a:endParaRPr lang="en-US" sz="2000" dirty="0" smtClean="0">
              <a:solidFill>
                <a:srgbClr val="0070C0"/>
              </a:solidFill>
            </a:endParaRPr>
          </a:p>
          <a:p>
            <a:pPr marL="914400" lvl="1" indent="-457200" algn="l" rtl="0">
              <a:buFont typeface="+mj-lt"/>
              <a:buAutoNum type="arabicPeriod"/>
            </a:pPr>
            <a:r>
              <a:rPr lang="en-US" sz="2000" dirty="0" smtClean="0">
                <a:solidFill>
                  <a:srgbClr val="0070C0"/>
                </a:solidFill>
              </a:rPr>
              <a:t>Beaters</a:t>
            </a:r>
          </a:p>
          <a:p>
            <a:pPr marL="914400" lvl="1" indent="-457200" algn="l" rtl="0">
              <a:buFont typeface="+mj-lt"/>
              <a:buAutoNum type="arabicPeriod"/>
            </a:pPr>
            <a:r>
              <a:rPr lang="en-GB" sz="2000" dirty="0" smtClean="0">
                <a:solidFill>
                  <a:srgbClr val="0070C0"/>
                </a:solidFill>
              </a:rPr>
              <a:t>Kneaders</a:t>
            </a:r>
            <a:endParaRPr lang="en-US" sz="2000" dirty="0" smtClean="0">
              <a:solidFill>
                <a:srgbClr val="0070C0"/>
              </a:solidFill>
            </a:endParaRPr>
          </a:p>
          <a:p>
            <a:pPr marL="914400" lvl="1" indent="-457200" algn="l" rtl="0">
              <a:buFont typeface="+mj-lt"/>
              <a:buAutoNum type="arabicPeriod"/>
            </a:pPr>
            <a:r>
              <a:rPr lang="en-GB" sz="2000" dirty="0" smtClean="0">
                <a:solidFill>
                  <a:srgbClr val="0070C0"/>
                </a:solidFill>
              </a:rPr>
              <a:t>Mixer-Extruders</a:t>
            </a:r>
            <a:endParaRPr lang="en-US" sz="2000" dirty="0" smtClean="0">
              <a:solidFill>
                <a:srgbClr val="0070C0"/>
              </a:solidFill>
            </a:endParaRPr>
          </a:p>
          <a:p>
            <a:pPr algn="l" rtl="0"/>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4"/>
          <p:cNvSpPr txBox="1">
            <a:spLocks noChangeArrowheads="1"/>
          </p:cNvSpPr>
          <p:nvPr/>
        </p:nvSpPr>
        <p:spPr>
          <a:xfrm>
            <a:off x="755576" y="1052736"/>
            <a:ext cx="7394575" cy="914400"/>
          </a:xfrm>
          <a:prstGeom prst="rect">
            <a:avLst/>
          </a:prstGeom>
        </p:spPr>
        <p:txBody>
          <a:bodyPr/>
          <a:lstStyle/>
          <a:p>
            <a:pPr marL="0" marR="0" lvl="0" indent="0" algn="l" defTabSz="914400" rtl="1"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2"/>
                </a:solidFill>
                <a:effectLst/>
                <a:uLnTx/>
                <a:uFillTx/>
                <a:latin typeface="+mj-lt"/>
                <a:ea typeface="+mj-ea"/>
                <a:cs typeface="+mj-cs"/>
              </a:rPr>
              <a:t>Solid Dosage Process Flow</a:t>
            </a:r>
            <a:endParaRPr kumimoji="0" lang="en-US" sz="3200" b="0" i="0" u="none" strike="noStrike" kern="1200" cap="none" spc="0" normalizeH="0" baseline="0" noProof="0" dirty="0" smtClean="0">
              <a:ln>
                <a:noFill/>
              </a:ln>
              <a:solidFill>
                <a:schemeClr val="tx2"/>
              </a:solidFill>
              <a:effectLst/>
              <a:uLnTx/>
              <a:uFillTx/>
              <a:latin typeface="+mj-lt"/>
              <a:ea typeface="+mj-ea"/>
              <a:cs typeface="+mj-cs"/>
            </a:endParaRPr>
          </a:p>
        </p:txBody>
      </p:sp>
      <p:grpSp>
        <p:nvGrpSpPr>
          <p:cNvPr id="28" name="Group 27"/>
          <p:cNvGrpSpPr/>
          <p:nvPr/>
        </p:nvGrpSpPr>
        <p:grpSpPr>
          <a:xfrm>
            <a:off x="467544" y="2492896"/>
            <a:ext cx="7531100" cy="3187700"/>
            <a:chOff x="539750" y="2520950"/>
            <a:chExt cx="7531100" cy="3187700"/>
          </a:xfrm>
        </p:grpSpPr>
        <p:sp>
          <p:nvSpPr>
            <p:cNvPr id="29" name="Rectangle 2"/>
            <p:cNvSpPr>
              <a:spLocks noChangeArrowheads="1"/>
            </p:cNvSpPr>
            <p:nvPr/>
          </p:nvSpPr>
          <p:spPr bwMode="auto">
            <a:xfrm>
              <a:off x="3663950" y="3816350"/>
              <a:ext cx="1130300" cy="825500"/>
            </a:xfrm>
            <a:prstGeom prst="rect">
              <a:avLst/>
            </a:prstGeom>
            <a:solidFill>
              <a:schemeClr val="accent1"/>
            </a:solidFill>
            <a:ln w="12700">
              <a:solidFill>
                <a:schemeClr val="bg2"/>
              </a:solidFill>
              <a:miter lim="800000"/>
              <a:headEnd/>
              <a:tailEnd/>
            </a:ln>
          </p:spPr>
          <p:txBody>
            <a:bodyPr wrap="none" anchor="ctr"/>
            <a:lstStyle/>
            <a:p>
              <a:endParaRPr lang="en-US"/>
            </a:p>
          </p:txBody>
        </p:sp>
        <p:sp>
          <p:nvSpPr>
            <p:cNvPr id="30" name="Rectangle 3"/>
            <p:cNvSpPr>
              <a:spLocks noChangeArrowheads="1"/>
            </p:cNvSpPr>
            <p:nvPr/>
          </p:nvSpPr>
          <p:spPr bwMode="auto">
            <a:xfrm>
              <a:off x="5340350" y="3816350"/>
              <a:ext cx="1054100" cy="825500"/>
            </a:xfrm>
            <a:prstGeom prst="rect">
              <a:avLst/>
            </a:prstGeom>
            <a:solidFill>
              <a:schemeClr val="accent2"/>
            </a:solidFill>
            <a:ln w="12700">
              <a:solidFill>
                <a:schemeClr val="bg2"/>
              </a:solidFill>
              <a:miter lim="800000"/>
              <a:headEnd/>
              <a:tailEnd/>
            </a:ln>
          </p:spPr>
          <p:txBody>
            <a:bodyPr wrap="none" anchor="ctr"/>
            <a:lstStyle/>
            <a:p>
              <a:endParaRPr lang="en-US"/>
            </a:p>
          </p:txBody>
        </p:sp>
        <p:sp>
          <p:nvSpPr>
            <p:cNvPr id="31" name="Rectangle 5"/>
            <p:cNvSpPr>
              <a:spLocks noChangeArrowheads="1"/>
            </p:cNvSpPr>
            <p:nvPr/>
          </p:nvSpPr>
          <p:spPr bwMode="auto">
            <a:xfrm>
              <a:off x="1987550" y="2520950"/>
              <a:ext cx="1054100" cy="825500"/>
            </a:xfrm>
            <a:prstGeom prst="rect">
              <a:avLst/>
            </a:prstGeom>
            <a:solidFill>
              <a:schemeClr val="accent1"/>
            </a:solidFill>
            <a:ln w="12700">
              <a:solidFill>
                <a:schemeClr val="bg2"/>
              </a:solidFill>
              <a:miter lim="800000"/>
              <a:headEnd/>
              <a:tailEnd/>
            </a:ln>
          </p:spPr>
          <p:txBody>
            <a:bodyPr wrap="none" anchor="ctr"/>
            <a:lstStyle/>
            <a:p>
              <a:endParaRPr lang="en-US"/>
            </a:p>
          </p:txBody>
        </p:sp>
        <p:sp>
          <p:nvSpPr>
            <p:cNvPr id="32" name="Rectangle 6"/>
            <p:cNvSpPr>
              <a:spLocks noChangeArrowheads="1"/>
            </p:cNvSpPr>
            <p:nvPr/>
          </p:nvSpPr>
          <p:spPr bwMode="auto">
            <a:xfrm>
              <a:off x="3663950" y="2520950"/>
              <a:ext cx="1130300" cy="825500"/>
            </a:xfrm>
            <a:prstGeom prst="rect">
              <a:avLst/>
            </a:prstGeom>
            <a:solidFill>
              <a:schemeClr val="accent1"/>
            </a:solidFill>
            <a:ln w="12700">
              <a:solidFill>
                <a:schemeClr val="bg2"/>
              </a:solidFill>
              <a:miter lim="800000"/>
              <a:headEnd/>
              <a:tailEnd/>
            </a:ln>
          </p:spPr>
          <p:txBody>
            <a:bodyPr wrap="none" anchor="ctr"/>
            <a:lstStyle/>
            <a:p>
              <a:endParaRPr lang="en-US"/>
            </a:p>
          </p:txBody>
        </p:sp>
        <p:sp>
          <p:nvSpPr>
            <p:cNvPr id="33" name="Rectangle 7"/>
            <p:cNvSpPr>
              <a:spLocks noChangeArrowheads="1"/>
            </p:cNvSpPr>
            <p:nvPr/>
          </p:nvSpPr>
          <p:spPr bwMode="auto">
            <a:xfrm>
              <a:off x="5340350" y="2520950"/>
              <a:ext cx="1054100" cy="825500"/>
            </a:xfrm>
            <a:prstGeom prst="rect">
              <a:avLst/>
            </a:prstGeom>
            <a:solidFill>
              <a:schemeClr val="accent1"/>
            </a:solidFill>
            <a:ln w="12700">
              <a:solidFill>
                <a:schemeClr val="bg2"/>
              </a:solidFill>
              <a:miter lim="800000"/>
              <a:headEnd/>
              <a:tailEnd/>
            </a:ln>
          </p:spPr>
          <p:txBody>
            <a:bodyPr wrap="none" anchor="ctr"/>
            <a:lstStyle/>
            <a:p>
              <a:endParaRPr lang="en-US"/>
            </a:p>
          </p:txBody>
        </p:sp>
        <p:sp>
          <p:nvSpPr>
            <p:cNvPr id="34" name="Rectangle 8"/>
            <p:cNvSpPr>
              <a:spLocks noChangeArrowheads="1"/>
            </p:cNvSpPr>
            <p:nvPr/>
          </p:nvSpPr>
          <p:spPr bwMode="auto">
            <a:xfrm>
              <a:off x="6940550" y="2520950"/>
              <a:ext cx="1130300" cy="825500"/>
            </a:xfrm>
            <a:prstGeom prst="rect">
              <a:avLst/>
            </a:prstGeom>
            <a:solidFill>
              <a:schemeClr val="accent2"/>
            </a:solidFill>
            <a:ln w="12700">
              <a:solidFill>
                <a:schemeClr val="bg2"/>
              </a:solidFill>
              <a:miter lim="800000"/>
              <a:headEnd/>
              <a:tailEnd/>
            </a:ln>
          </p:spPr>
          <p:txBody>
            <a:bodyPr wrap="none" anchor="ctr"/>
            <a:lstStyle/>
            <a:p>
              <a:endParaRPr lang="en-US"/>
            </a:p>
          </p:txBody>
        </p:sp>
        <p:sp>
          <p:nvSpPr>
            <p:cNvPr id="35" name="Rectangle 9"/>
            <p:cNvSpPr>
              <a:spLocks noChangeArrowheads="1"/>
            </p:cNvSpPr>
            <p:nvPr/>
          </p:nvSpPr>
          <p:spPr bwMode="auto">
            <a:xfrm>
              <a:off x="6940550" y="3816350"/>
              <a:ext cx="977900" cy="825500"/>
            </a:xfrm>
            <a:prstGeom prst="rect">
              <a:avLst/>
            </a:prstGeom>
            <a:solidFill>
              <a:schemeClr val="accent2"/>
            </a:solidFill>
            <a:ln w="12700">
              <a:solidFill>
                <a:schemeClr val="bg2"/>
              </a:solidFill>
              <a:miter lim="800000"/>
              <a:headEnd/>
              <a:tailEnd/>
            </a:ln>
          </p:spPr>
          <p:txBody>
            <a:bodyPr wrap="none" anchor="ctr"/>
            <a:lstStyle/>
            <a:p>
              <a:endParaRPr lang="en-US"/>
            </a:p>
          </p:txBody>
        </p:sp>
        <p:sp>
          <p:nvSpPr>
            <p:cNvPr id="36" name="Rectangle 10"/>
            <p:cNvSpPr>
              <a:spLocks noChangeArrowheads="1"/>
            </p:cNvSpPr>
            <p:nvPr/>
          </p:nvSpPr>
          <p:spPr bwMode="auto">
            <a:xfrm>
              <a:off x="6940550" y="4959350"/>
              <a:ext cx="977900" cy="749300"/>
            </a:xfrm>
            <a:prstGeom prst="rect">
              <a:avLst/>
            </a:prstGeom>
            <a:solidFill>
              <a:srgbClr val="9234DB"/>
            </a:solidFill>
            <a:ln w="12700">
              <a:solidFill>
                <a:schemeClr val="bg2"/>
              </a:solidFill>
              <a:miter lim="800000"/>
              <a:headEnd/>
              <a:tailEnd/>
            </a:ln>
          </p:spPr>
          <p:txBody>
            <a:bodyPr wrap="none" anchor="ctr"/>
            <a:lstStyle/>
            <a:p>
              <a:endParaRPr lang="en-US"/>
            </a:p>
          </p:txBody>
        </p:sp>
        <p:sp>
          <p:nvSpPr>
            <p:cNvPr id="37" name="Rectangle 11"/>
            <p:cNvSpPr>
              <a:spLocks noChangeArrowheads="1"/>
            </p:cNvSpPr>
            <p:nvPr/>
          </p:nvSpPr>
          <p:spPr bwMode="auto">
            <a:xfrm>
              <a:off x="2041525" y="2713038"/>
              <a:ext cx="987425" cy="457200"/>
            </a:xfrm>
            <a:prstGeom prst="rect">
              <a:avLst/>
            </a:prstGeom>
            <a:noFill/>
            <a:ln w="9525">
              <a:noFill/>
              <a:miter lim="800000"/>
              <a:headEnd/>
              <a:tailEnd/>
            </a:ln>
          </p:spPr>
          <p:txBody>
            <a:bodyPr wrap="none" lIns="92075" tIns="46038" rIns="92075" bIns="46038">
              <a:spAutoFit/>
            </a:bodyPr>
            <a:lstStyle/>
            <a:p>
              <a:pPr eaLnBrk="0" hangingPunct="0">
                <a:lnSpc>
                  <a:spcPct val="100000"/>
                </a:lnSpc>
                <a:spcBef>
                  <a:spcPct val="0"/>
                </a:spcBef>
                <a:buClrTx/>
                <a:buSzTx/>
                <a:buFontTx/>
                <a:buNone/>
              </a:pPr>
              <a:r>
                <a:rPr lang="en-US" sz="1200" b="1">
                  <a:latin typeface="Lockwood" pitchFamily="18" charset="0"/>
                </a:rPr>
                <a:t>Ingredient</a:t>
              </a:r>
            </a:p>
            <a:p>
              <a:pPr eaLnBrk="0" hangingPunct="0">
                <a:lnSpc>
                  <a:spcPct val="100000"/>
                </a:lnSpc>
                <a:spcBef>
                  <a:spcPct val="0"/>
                </a:spcBef>
                <a:buClrTx/>
                <a:buSzTx/>
                <a:buFontTx/>
                <a:buNone/>
              </a:pPr>
              <a:r>
                <a:rPr lang="en-US" sz="1200" b="1">
                  <a:latin typeface="Lockwood" pitchFamily="18" charset="0"/>
                </a:rPr>
                <a:t>Dispensing</a:t>
              </a:r>
            </a:p>
          </p:txBody>
        </p:sp>
        <p:sp>
          <p:nvSpPr>
            <p:cNvPr id="38" name="Oval 12"/>
            <p:cNvSpPr>
              <a:spLocks noChangeArrowheads="1"/>
            </p:cNvSpPr>
            <p:nvPr/>
          </p:nvSpPr>
          <p:spPr bwMode="auto">
            <a:xfrm>
              <a:off x="539750" y="2520950"/>
              <a:ext cx="1054100" cy="825500"/>
            </a:xfrm>
            <a:prstGeom prst="ellipse">
              <a:avLst/>
            </a:prstGeom>
            <a:solidFill>
              <a:schemeClr val="hlink"/>
            </a:solidFill>
            <a:ln w="12700">
              <a:solidFill>
                <a:schemeClr val="bg2"/>
              </a:solidFill>
              <a:round/>
              <a:headEnd/>
              <a:tailEnd/>
            </a:ln>
          </p:spPr>
          <p:txBody>
            <a:bodyPr wrap="none" lIns="92075" tIns="46038" rIns="92075" bIns="46038" anchor="ctr"/>
            <a:lstStyle/>
            <a:p>
              <a:pPr algn="ctr" eaLnBrk="0" hangingPunct="0">
                <a:lnSpc>
                  <a:spcPct val="100000"/>
                </a:lnSpc>
                <a:spcBef>
                  <a:spcPct val="0"/>
                </a:spcBef>
                <a:buClrTx/>
                <a:buSzTx/>
                <a:buFontTx/>
                <a:buNone/>
              </a:pPr>
              <a:r>
                <a:rPr lang="en-US" sz="1200" b="1">
                  <a:latin typeface="Lockwood" pitchFamily="18" charset="0"/>
                </a:rPr>
                <a:t>Raw</a:t>
              </a:r>
            </a:p>
            <a:p>
              <a:pPr algn="ctr" eaLnBrk="0" hangingPunct="0">
                <a:lnSpc>
                  <a:spcPct val="100000"/>
                </a:lnSpc>
                <a:spcBef>
                  <a:spcPct val="0"/>
                </a:spcBef>
                <a:buClrTx/>
                <a:buSzTx/>
                <a:buFontTx/>
                <a:buNone/>
              </a:pPr>
              <a:r>
                <a:rPr lang="en-US" sz="1200" b="1">
                  <a:latin typeface="Lockwood" pitchFamily="18" charset="0"/>
                </a:rPr>
                <a:t>Materials</a:t>
              </a:r>
            </a:p>
          </p:txBody>
        </p:sp>
        <p:sp>
          <p:nvSpPr>
            <p:cNvPr id="39" name="Line 13"/>
            <p:cNvSpPr>
              <a:spLocks noChangeShapeType="1"/>
            </p:cNvSpPr>
            <p:nvPr/>
          </p:nvSpPr>
          <p:spPr bwMode="auto">
            <a:xfrm>
              <a:off x="1600200" y="2971800"/>
              <a:ext cx="381000" cy="0"/>
            </a:xfrm>
            <a:prstGeom prst="line">
              <a:avLst/>
            </a:prstGeom>
            <a:noFill/>
            <a:ln w="12700">
              <a:solidFill>
                <a:schemeClr val="accent1">
                  <a:lumMod val="50000"/>
                </a:schemeClr>
              </a:solidFill>
              <a:round/>
              <a:headEnd type="none" w="sm" len="sm"/>
              <a:tailEnd type="stealth" w="med" len="lg"/>
            </a:ln>
          </p:spPr>
          <p:txBody>
            <a:bodyPr/>
            <a:lstStyle/>
            <a:p>
              <a:endParaRPr lang="en-US"/>
            </a:p>
          </p:txBody>
        </p:sp>
        <p:sp>
          <p:nvSpPr>
            <p:cNvPr id="40" name="Line 14"/>
            <p:cNvSpPr>
              <a:spLocks noChangeShapeType="1"/>
            </p:cNvSpPr>
            <p:nvPr/>
          </p:nvSpPr>
          <p:spPr bwMode="auto">
            <a:xfrm>
              <a:off x="3048000" y="2971800"/>
              <a:ext cx="609600" cy="0"/>
            </a:xfrm>
            <a:prstGeom prst="line">
              <a:avLst/>
            </a:prstGeom>
            <a:noFill/>
            <a:ln w="12700">
              <a:solidFill>
                <a:schemeClr val="accent1">
                  <a:lumMod val="50000"/>
                </a:schemeClr>
              </a:solidFill>
              <a:round/>
              <a:headEnd type="none" w="sm" len="sm"/>
              <a:tailEnd type="stealth" w="med" len="lg"/>
            </a:ln>
          </p:spPr>
          <p:txBody>
            <a:bodyPr/>
            <a:lstStyle/>
            <a:p>
              <a:endParaRPr lang="en-US"/>
            </a:p>
          </p:txBody>
        </p:sp>
        <p:sp>
          <p:nvSpPr>
            <p:cNvPr id="41" name="Line 15"/>
            <p:cNvSpPr>
              <a:spLocks noChangeShapeType="1"/>
            </p:cNvSpPr>
            <p:nvPr/>
          </p:nvSpPr>
          <p:spPr bwMode="auto">
            <a:xfrm>
              <a:off x="4800600" y="2971800"/>
              <a:ext cx="533400" cy="0"/>
            </a:xfrm>
            <a:prstGeom prst="line">
              <a:avLst/>
            </a:prstGeom>
            <a:noFill/>
            <a:ln w="12700">
              <a:solidFill>
                <a:schemeClr val="accent1">
                  <a:lumMod val="50000"/>
                </a:schemeClr>
              </a:solidFill>
              <a:round/>
              <a:headEnd type="none" w="sm" len="sm"/>
              <a:tailEnd type="stealth" w="med" len="lg"/>
            </a:ln>
          </p:spPr>
          <p:txBody>
            <a:bodyPr/>
            <a:lstStyle/>
            <a:p>
              <a:endParaRPr lang="en-US"/>
            </a:p>
          </p:txBody>
        </p:sp>
        <p:sp>
          <p:nvSpPr>
            <p:cNvPr id="42" name="Line 16"/>
            <p:cNvSpPr>
              <a:spLocks noChangeShapeType="1"/>
            </p:cNvSpPr>
            <p:nvPr/>
          </p:nvSpPr>
          <p:spPr bwMode="auto">
            <a:xfrm>
              <a:off x="6400800" y="2971800"/>
              <a:ext cx="533400" cy="0"/>
            </a:xfrm>
            <a:prstGeom prst="line">
              <a:avLst/>
            </a:prstGeom>
            <a:noFill/>
            <a:ln w="12700">
              <a:solidFill>
                <a:schemeClr val="accent1">
                  <a:lumMod val="50000"/>
                </a:schemeClr>
              </a:solidFill>
              <a:round/>
              <a:headEnd type="none" w="sm" len="sm"/>
              <a:tailEnd type="stealth" w="med" len="lg"/>
            </a:ln>
          </p:spPr>
          <p:txBody>
            <a:bodyPr/>
            <a:lstStyle/>
            <a:p>
              <a:endParaRPr lang="en-US"/>
            </a:p>
          </p:txBody>
        </p:sp>
        <p:sp>
          <p:nvSpPr>
            <p:cNvPr id="43" name="Line 17"/>
            <p:cNvSpPr>
              <a:spLocks noChangeShapeType="1"/>
            </p:cNvSpPr>
            <p:nvPr/>
          </p:nvSpPr>
          <p:spPr bwMode="auto">
            <a:xfrm flipV="1">
              <a:off x="4191000" y="3352800"/>
              <a:ext cx="0" cy="457200"/>
            </a:xfrm>
            <a:prstGeom prst="line">
              <a:avLst/>
            </a:prstGeom>
            <a:noFill/>
            <a:ln w="12700">
              <a:solidFill>
                <a:schemeClr val="tx2">
                  <a:lumMod val="50000"/>
                </a:schemeClr>
              </a:solidFill>
              <a:round/>
              <a:headEnd type="none" w="sm" len="sm"/>
              <a:tailEnd type="stealth" w="med" len="lg"/>
            </a:ln>
          </p:spPr>
          <p:txBody>
            <a:bodyPr/>
            <a:lstStyle/>
            <a:p>
              <a:endParaRPr lang="en-US"/>
            </a:p>
          </p:txBody>
        </p:sp>
        <p:sp>
          <p:nvSpPr>
            <p:cNvPr id="44" name="Line 18"/>
            <p:cNvSpPr>
              <a:spLocks noChangeShapeType="1"/>
            </p:cNvSpPr>
            <p:nvPr/>
          </p:nvSpPr>
          <p:spPr bwMode="auto">
            <a:xfrm flipH="1">
              <a:off x="6400800" y="4114800"/>
              <a:ext cx="533400" cy="0"/>
            </a:xfrm>
            <a:prstGeom prst="line">
              <a:avLst/>
            </a:prstGeom>
            <a:noFill/>
            <a:ln w="12700">
              <a:solidFill>
                <a:schemeClr val="tx2">
                  <a:lumMod val="50000"/>
                </a:schemeClr>
              </a:solidFill>
              <a:round/>
              <a:headEnd type="stealth" w="med" len="lg"/>
              <a:tailEnd type="none" w="sm" len="sm"/>
            </a:ln>
          </p:spPr>
          <p:txBody>
            <a:bodyPr/>
            <a:lstStyle/>
            <a:p>
              <a:endParaRPr lang="en-US"/>
            </a:p>
          </p:txBody>
        </p:sp>
        <p:sp>
          <p:nvSpPr>
            <p:cNvPr id="45" name="Line 19"/>
            <p:cNvSpPr>
              <a:spLocks noChangeShapeType="1"/>
            </p:cNvSpPr>
            <p:nvPr/>
          </p:nvSpPr>
          <p:spPr bwMode="auto">
            <a:xfrm>
              <a:off x="7391400" y="3352800"/>
              <a:ext cx="0" cy="457200"/>
            </a:xfrm>
            <a:prstGeom prst="line">
              <a:avLst/>
            </a:prstGeom>
            <a:noFill/>
            <a:ln w="12700">
              <a:solidFill>
                <a:schemeClr val="accent1">
                  <a:lumMod val="50000"/>
                </a:schemeClr>
              </a:solidFill>
              <a:round/>
              <a:headEnd type="none" w="sm" len="sm"/>
              <a:tailEnd type="stealth" w="med" len="lg"/>
            </a:ln>
          </p:spPr>
          <p:txBody>
            <a:bodyPr/>
            <a:lstStyle/>
            <a:p>
              <a:endParaRPr lang="en-US"/>
            </a:p>
          </p:txBody>
        </p:sp>
        <p:sp>
          <p:nvSpPr>
            <p:cNvPr id="46" name="Line 20"/>
            <p:cNvSpPr>
              <a:spLocks noChangeShapeType="1"/>
            </p:cNvSpPr>
            <p:nvPr/>
          </p:nvSpPr>
          <p:spPr bwMode="auto">
            <a:xfrm>
              <a:off x="7391400" y="4648200"/>
              <a:ext cx="0" cy="304800"/>
            </a:xfrm>
            <a:prstGeom prst="line">
              <a:avLst/>
            </a:prstGeom>
            <a:noFill/>
            <a:ln w="12700">
              <a:solidFill>
                <a:schemeClr val="accent1">
                  <a:lumMod val="50000"/>
                </a:schemeClr>
              </a:solidFill>
              <a:round/>
              <a:headEnd type="none" w="sm" len="sm"/>
              <a:tailEnd type="stealth" w="med" len="lg"/>
            </a:ln>
          </p:spPr>
          <p:txBody>
            <a:bodyPr/>
            <a:lstStyle/>
            <a:p>
              <a:endParaRPr lang="en-US"/>
            </a:p>
          </p:txBody>
        </p:sp>
        <p:sp>
          <p:nvSpPr>
            <p:cNvPr id="47" name="Rectangle 21"/>
            <p:cNvSpPr>
              <a:spLocks noChangeArrowheads="1"/>
            </p:cNvSpPr>
            <p:nvPr/>
          </p:nvSpPr>
          <p:spPr bwMode="auto">
            <a:xfrm>
              <a:off x="3686175" y="2636838"/>
              <a:ext cx="1084263" cy="639762"/>
            </a:xfrm>
            <a:prstGeom prst="rect">
              <a:avLst/>
            </a:prstGeom>
            <a:noFill/>
            <a:ln w="9525">
              <a:noFill/>
              <a:miter lim="800000"/>
              <a:headEnd/>
              <a:tailEnd/>
            </a:ln>
          </p:spPr>
          <p:txBody>
            <a:bodyPr wrap="none" lIns="92075" tIns="46038" rIns="92075" bIns="46038">
              <a:spAutoFit/>
            </a:bodyPr>
            <a:lstStyle/>
            <a:p>
              <a:pPr algn="ctr" eaLnBrk="0" hangingPunct="0">
                <a:lnSpc>
                  <a:spcPct val="100000"/>
                </a:lnSpc>
                <a:spcBef>
                  <a:spcPct val="0"/>
                </a:spcBef>
                <a:buClrTx/>
                <a:buSzTx/>
                <a:buFontTx/>
                <a:buNone/>
              </a:pPr>
              <a:r>
                <a:rPr lang="en-US" sz="1200" b="1">
                  <a:latin typeface="Lockwood" pitchFamily="18" charset="0"/>
                </a:rPr>
                <a:t>Granulation/</a:t>
              </a:r>
            </a:p>
            <a:p>
              <a:pPr algn="ctr" eaLnBrk="0" hangingPunct="0">
                <a:lnSpc>
                  <a:spcPct val="100000"/>
                </a:lnSpc>
                <a:spcBef>
                  <a:spcPct val="0"/>
                </a:spcBef>
                <a:buClrTx/>
                <a:buSzTx/>
                <a:buFontTx/>
                <a:buNone/>
              </a:pPr>
              <a:r>
                <a:rPr lang="en-US" sz="1200" b="1">
                  <a:latin typeface="Lockwood" pitchFamily="18" charset="0"/>
                </a:rPr>
                <a:t>Drying/</a:t>
              </a:r>
            </a:p>
            <a:p>
              <a:pPr algn="ctr" eaLnBrk="0" hangingPunct="0">
                <a:lnSpc>
                  <a:spcPct val="100000"/>
                </a:lnSpc>
                <a:spcBef>
                  <a:spcPct val="0"/>
                </a:spcBef>
                <a:buClrTx/>
                <a:buSzTx/>
                <a:buFontTx/>
                <a:buNone/>
              </a:pPr>
              <a:r>
                <a:rPr lang="en-US" sz="1200" b="1">
                  <a:latin typeface="Lockwood" pitchFamily="18" charset="0"/>
                </a:rPr>
                <a:t>Milling</a:t>
              </a:r>
            </a:p>
          </p:txBody>
        </p:sp>
        <p:sp>
          <p:nvSpPr>
            <p:cNvPr id="48" name="Rectangle 22"/>
            <p:cNvSpPr>
              <a:spLocks noChangeArrowheads="1"/>
            </p:cNvSpPr>
            <p:nvPr/>
          </p:nvSpPr>
          <p:spPr bwMode="auto">
            <a:xfrm>
              <a:off x="5470525" y="2789238"/>
              <a:ext cx="827088" cy="274637"/>
            </a:xfrm>
            <a:prstGeom prst="rect">
              <a:avLst/>
            </a:prstGeom>
            <a:noFill/>
            <a:ln w="9525">
              <a:noFill/>
              <a:miter lim="800000"/>
              <a:headEnd/>
              <a:tailEnd/>
            </a:ln>
          </p:spPr>
          <p:txBody>
            <a:bodyPr wrap="none" lIns="92075" tIns="46038" rIns="92075" bIns="46038">
              <a:spAutoFit/>
            </a:bodyPr>
            <a:lstStyle/>
            <a:p>
              <a:pPr eaLnBrk="0" hangingPunct="0">
                <a:lnSpc>
                  <a:spcPct val="100000"/>
                </a:lnSpc>
                <a:spcBef>
                  <a:spcPct val="0"/>
                </a:spcBef>
                <a:buClrTx/>
                <a:buSzTx/>
                <a:buFontTx/>
                <a:buNone/>
              </a:pPr>
              <a:r>
                <a:rPr lang="en-US" sz="1200" b="1">
                  <a:latin typeface="Lockwood" pitchFamily="18" charset="0"/>
                </a:rPr>
                <a:t>Blending</a:t>
              </a:r>
            </a:p>
          </p:txBody>
        </p:sp>
        <p:sp>
          <p:nvSpPr>
            <p:cNvPr id="49" name="Rectangle 23"/>
            <p:cNvSpPr>
              <a:spLocks noChangeArrowheads="1"/>
            </p:cNvSpPr>
            <p:nvPr/>
          </p:nvSpPr>
          <p:spPr bwMode="auto">
            <a:xfrm>
              <a:off x="6918325" y="2789238"/>
              <a:ext cx="1046163" cy="277812"/>
            </a:xfrm>
            <a:prstGeom prst="rect">
              <a:avLst/>
            </a:prstGeom>
            <a:noFill/>
            <a:ln w="9525">
              <a:noFill/>
              <a:miter lim="800000"/>
              <a:headEnd/>
              <a:tailEnd/>
            </a:ln>
          </p:spPr>
          <p:txBody>
            <a:bodyPr wrap="none" lIns="92075" tIns="46038" rIns="92075" bIns="46038">
              <a:spAutoFit/>
            </a:bodyPr>
            <a:lstStyle/>
            <a:p>
              <a:pPr eaLnBrk="0" hangingPunct="0">
                <a:lnSpc>
                  <a:spcPct val="100000"/>
                </a:lnSpc>
                <a:spcBef>
                  <a:spcPct val="0"/>
                </a:spcBef>
                <a:buClrTx/>
                <a:buSzTx/>
                <a:buFontTx/>
                <a:buNone/>
              </a:pPr>
              <a:r>
                <a:rPr lang="en-US" sz="1200" b="1">
                  <a:solidFill>
                    <a:schemeClr val="bg1"/>
                  </a:solidFill>
                  <a:latin typeface="Lockwood" pitchFamily="18" charset="0"/>
                </a:rPr>
                <a:t>Compression</a:t>
              </a:r>
            </a:p>
          </p:txBody>
        </p:sp>
        <p:sp>
          <p:nvSpPr>
            <p:cNvPr id="50" name="Rectangle 24"/>
            <p:cNvSpPr>
              <a:spLocks noChangeArrowheads="1"/>
            </p:cNvSpPr>
            <p:nvPr/>
          </p:nvSpPr>
          <p:spPr bwMode="auto">
            <a:xfrm>
              <a:off x="7070725" y="4084638"/>
              <a:ext cx="706438" cy="277812"/>
            </a:xfrm>
            <a:prstGeom prst="rect">
              <a:avLst/>
            </a:prstGeom>
            <a:noFill/>
            <a:ln w="9525">
              <a:noFill/>
              <a:miter lim="800000"/>
              <a:headEnd/>
              <a:tailEnd/>
            </a:ln>
          </p:spPr>
          <p:txBody>
            <a:bodyPr wrap="none" lIns="92075" tIns="46038" rIns="92075" bIns="46038">
              <a:spAutoFit/>
            </a:bodyPr>
            <a:lstStyle/>
            <a:p>
              <a:pPr eaLnBrk="0" hangingPunct="0">
                <a:lnSpc>
                  <a:spcPct val="100000"/>
                </a:lnSpc>
                <a:spcBef>
                  <a:spcPct val="0"/>
                </a:spcBef>
                <a:buClrTx/>
                <a:buSzTx/>
                <a:buFontTx/>
                <a:buNone/>
              </a:pPr>
              <a:r>
                <a:rPr lang="en-US" sz="1200" b="1">
                  <a:solidFill>
                    <a:schemeClr val="bg1"/>
                  </a:solidFill>
                  <a:latin typeface="Lockwood" pitchFamily="18" charset="0"/>
                </a:rPr>
                <a:t>Coating</a:t>
              </a:r>
            </a:p>
          </p:txBody>
        </p:sp>
        <p:sp>
          <p:nvSpPr>
            <p:cNvPr id="51" name="Rectangle 25"/>
            <p:cNvSpPr>
              <a:spLocks noChangeArrowheads="1"/>
            </p:cNvSpPr>
            <p:nvPr/>
          </p:nvSpPr>
          <p:spPr bwMode="auto">
            <a:xfrm>
              <a:off x="6994525" y="5151438"/>
              <a:ext cx="903288" cy="274637"/>
            </a:xfrm>
            <a:prstGeom prst="rect">
              <a:avLst/>
            </a:prstGeom>
            <a:noFill/>
            <a:ln w="9525">
              <a:noFill/>
              <a:miter lim="800000"/>
              <a:headEnd/>
              <a:tailEnd/>
            </a:ln>
          </p:spPr>
          <p:txBody>
            <a:bodyPr wrap="none" lIns="92075" tIns="46038" rIns="92075" bIns="46038">
              <a:spAutoFit/>
            </a:bodyPr>
            <a:lstStyle/>
            <a:p>
              <a:pPr eaLnBrk="0" hangingPunct="0">
                <a:lnSpc>
                  <a:spcPct val="100000"/>
                </a:lnSpc>
                <a:spcBef>
                  <a:spcPct val="0"/>
                </a:spcBef>
                <a:buClrTx/>
                <a:buSzTx/>
                <a:buFontTx/>
                <a:buNone/>
              </a:pPr>
              <a:r>
                <a:rPr lang="en-US" sz="1200" b="1">
                  <a:latin typeface="Lockwood" pitchFamily="18" charset="0"/>
                </a:rPr>
                <a:t>Packaging</a:t>
              </a:r>
            </a:p>
          </p:txBody>
        </p:sp>
        <p:sp>
          <p:nvSpPr>
            <p:cNvPr id="52" name="Rectangle 26"/>
            <p:cNvSpPr>
              <a:spLocks noChangeArrowheads="1"/>
            </p:cNvSpPr>
            <p:nvPr/>
          </p:nvSpPr>
          <p:spPr bwMode="auto">
            <a:xfrm>
              <a:off x="3675063" y="3856038"/>
              <a:ext cx="1039812" cy="639762"/>
            </a:xfrm>
            <a:prstGeom prst="rect">
              <a:avLst/>
            </a:prstGeom>
            <a:noFill/>
            <a:ln w="9525">
              <a:noFill/>
              <a:miter lim="800000"/>
              <a:headEnd/>
              <a:tailEnd/>
            </a:ln>
          </p:spPr>
          <p:txBody>
            <a:bodyPr wrap="none" lIns="92075" tIns="46038" rIns="92075" bIns="46038">
              <a:spAutoFit/>
            </a:bodyPr>
            <a:lstStyle/>
            <a:p>
              <a:pPr algn="ctr" eaLnBrk="0" hangingPunct="0">
                <a:lnSpc>
                  <a:spcPct val="100000"/>
                </a:lnSpc>
                <a:spcBef>
                  <a:spcPct val="0"/>
                </a:spcBef>
                <a:buClrTx/>
                <a:buSzTx/>
                <a:buFontTx/>
                <a:buNone/>
              </a:pPr>
              <a:r>
                <a:rPr lang="en-US" sz="1200" b="1">
                  <a:latin typeface="Lockwood" pitchFamily="18" charset="0"/>
                </a:rPr>
                <a:t>Granulation</a:t>
              </a:r>
            </a:p>
            <a:p>
              <a:pPr algn="ctr" eaLnBrk="0" hangingPunct="0">
                <a:lnSpc>
                  <a:spcPct val="100000"/>
                </a:lnSpc>
                <a:spcBef>
                  <a:spcPct val="0"/>
                </a:spcBef>
                <a:buClrTx/>
                <a:buSzTx/>
                <a:buFontTx/>
                <a:buNone/>
              </a:pPr>
              <a:r>
                <a:rPr lang="en-US" sz="1200" b="1">
                  <a:latin typeface="Lockwood" pitchFamily="18" charset="0"/>
                </a:rPr>
                <a:t>Solution</a:t>
              </a:r>
            </a:p>
            <a:p>
              <a:pPr algn="ctr" eaLnBrk="0" hangingPunct="0">
                <a:lnSpc>
                  <a:spcPct val="100000"/>
                </a:lnSpc>
                <a:spcBef>
                  <a:spcPct val="0"/>
                </a:spcBef>
                <a:buClrTx/>
                <a:buSzTx/>
                <a:buFontTx/>
                <a:buNone/>
              </a:pPr>
              <a:r>
                <a:rPr lang="en-US" sz="1200" b="1">
                  <a:latin typeface="Lockwood" pitchFamily="18" charset="0"/>
                </a:rPr>
                <a:t>Prep</a:t>
              </a:r>
            </a:p>
          </p:txBody>
        </p:sp>
        <p:sp>
          <p:nvSpPr>
            <p:cNvPr id="53" name="Rectangle 27"/>
            <p:cNvSpPr>
              <a:spLocks noChangeArrowheads="1"/>
            </p:cNvSpPr>
            <p:nvPr/>
          </p:nvSpPr>
          <p:spPr bwMode="auto">
            <a:xfrm>
              <a:off x="5486400" y="3856038"/>
              <a:ext cx="731838" cy="647700"/>
            </a:xfrm>
            <a:prstGeom prst="rect">
              <a:avLst/>
            </a:prstGeom>
            <a:noFill/>
            <a:ln w="9525">
              <a:noFill/>
              <a:miter lim="800000"/>
              <a:headEnd/>
              <a:tailEnd/>
            </a:ln>
          </p:spPr>
          <p:txBody>
            <a:bodyPr wrap="none" lIns="92075" tIns="46038" rIns="92075" bIns="46038">
              <a:spAutoFit/>
            </a:bodyPr>
            <a:lstStyle/>
            <a:p>
              <a:pPr algn="ctr" eaLnBrk="0" hangingPunct="0">
                <a:lnSpc>
                  <a:spcPct val="100000"/>
                </a:lnSpc>
                <a:spcBef>
                  <a:spcPct val="0"/>
                </a:spcBef>
                <a:buClrTx/>
                <a:buSzTx/>
                <a:buFontTx/>
                <a:buNone/>
              </a:pPr>
              <a:r>
                <a:rPr lang="en-US" sz="1200" b="1">
                  <a:solidFill>
                    <a:schemeClr val="bg1"/>
                  </a:solidFill>
                  <a:latin typeface="Lockwood" pitchFamily="18" charset="0"/>
                </a:rPr>
                <a:t>Coating</a:t>
              </a:r>
            </a:p>
            <a:p>
              <a:pPr algn="ctr" eaLnBrk="0" hangingPunct="0">
                <a:lnSpc>
                  <a:spcPct val="100000"/>
                </a:lnSpc>
                <a:spcBef>
                  <a:spcPct val="0"/>
                </a:spcBef>
                <a:buClrTx/>
                <a:buSzTx/>
                <a:buFontTx/>
                <a:buNone/>
              </a:pPr>
              <a:r>
                <a:rPr lang="en-US" sz="1200" b="1">
                  <a:solidFill>
                    <a:schemeClr val="bg1"/>
                  </a:solidFill>
                  <a:latin typeface="Lockwood" pitchFamily="18" charset="0"/>
                </a:rPr>
                <a:t>Solution</a:t>
              </a:r>
            </a:p>
            <a:p>
              <a:pPr algn="ctr" eaLnBrk="0" hangingPunct="0">
                <a:lnSpc>
                  <a:spcPct val="100000"/>
                </a:lnSpc>
                <a:spcBef>
                  <a:spcPct val="0"/>
                </a:spcBef>
                <a:buClrTx/>
                <a:buSzTx/>
                <a:buFontTx/>
                <a:buNone/>
              </a:pPr>
              <a:r>
                <a:rPr lang="en-US" sz="1200" b="1">
                  <a:solidFill>
                    <a:schemeClr val="bg1"/>
                  </a:solidFill>
                  <a:latin typeface="Lockwood" pitchFamily="18" charset="0"/>
                </a:rPr>
                <a:t>Prep</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700808"/>
            <a:ext cx="5976664" cy="1703030"/>
          </a:xfrm>
          <a:prstGeom prst="rect">
            <a:avLst/>
          </a:prstGeom>
          <a:noFill/>
        </p:spPr>
        <p:txBody>
          <a:bodyPr wrap="square" rtlCol="1">
            <a:spAutoFit/>
          </a:bodyPr>
          <a:lstStyle/>
          <a:p>
            <a:pPr algn="l" rtl="0">
              <a:lnSpc>
                <a:spcPct val="150000"/>
              </a:lnSpc>
            </a:pPr>
            <a:r>
              <a:rPr lang="en-US" b="1" dirty="0" smtClean="0">
                <a:solidFill>
                  <a:srgbClr val="0070C0"/>
                </a:solidFill>
              </a:rPr>
              <a:t>II. Agitators mixers:</a:t>
            </a:r>
            <a:endParaRPr lang="en-US" dirty="0" smtClean="0">
              <a:solidFill>
                <a:srgbClr val="0070C0"/>
              </a:solidFill>
            </a:endParaRPr>
          </a:p>
          <a:p>
            <a:pPr algn="l" rtl="0">
              <a:lnSpc>
                <a:spcPct val="150000"/>
              </a:lnSpc>
            </a:pPr>
            <a:r>
              <a:rPr lang="en-US" dirty="0" smtClean="0"/>
              <a:t>In these mixers, shear is applied by means of agitating ribbon  force. </a:t>
            </a:r>
          </a:p>
          <a:p>
            <a:pPr algn="l">
              <a:lnSpc>
                <a:spcPct val="150000"/>
              </a:lnSpc>
            </a:pPr>
            <a:endParaRPr lang="ar-SA" dirty="0"/>
          </a:p>
        </p:txBody>
      </p:sp>
      <p:pic>
        <p:nvPicPr>
          <p:cNvPr id="6146" name="Picture 2"/>
          <p:cNvPicPr>
            <a:picLocks noChangeAspect="1" noChangeArrowheads="1"/>
          </p:cNvPicPr>
          <p:nvPr/>
        </p:nvPicPr>
        <p:blipFill>
          <a:blip r:embed="rId2" cstate="print"/>
          <a:srcRect/>
          <a:stretch>
            <a:fillRect/>
          </a:stretch>
        </p:blipFill>
        <p:spPr bwMode="auto">
          <a:xfrm>
            <a:off x="1619672" y="3140968"/>
            <a:ext cx="4896544" cy="1479043"/>
          </a:xfrm>
          <a:prstGeom prst="rect">
            <a:avLst/>
          </a:prstGeom>
          <a:noFill/>
          <a:ln w="9525">
            <a:noFill/>
            <a:miter lim="800000"/>
            <a:headEnd/>
            <a:tailEnd/>
          </a:ln>
        </p:spPr>
      </p:pic>
      <p:sp>
        <p:nvSpPr>
          <p:cNvPr id="4" name="Rectangle 3"/>
          <p:cNvSpPr/>
          <p:nvPr/>
        </p:nvSpPr>
        <p:spPr>
          <a:xfrm>
            <a:off x="2627784" y="4797152"/>
            <a:ext cx="2894575" cy="464871"/>
          </a:xfrm>
          <a:prstGeom prst="rect">
            <a:avLst/>
          </a:prstGeom>
        </p:spPr>
        <p:txBody>
          <a:bodyPr wrap="none">
            <a:spAutoFit/>
          </a:bodyPr>
          <a:lstStyle/>
          <a:p>
            <a:pPr algn="l" rtl="0">
              <a:lnSpc>
                <a:spcPct val="150000"/>
              </a:lnSpc>
            </a:pPr>
            <a:r>
              <a:rPr lang="en-US" dirty="0" smtClean="0">
                <a:solidFill>
                  <a:schemeClr val="accent5">
                    <a:lumMod val="50000"/>
                  </a:schemeClr>
                </a:solidFill>
              </a:rPr>
              <a:t>Example : Ribbon blender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052736"/>
            <a:ext cx="7200800" cy="3365024"/>
          </a:xfrm>
          <a:prstGeom prst="rect">
            <a:avLst/>
          </a:prstGeom>
          <a:noFill/>
        </p:spPr>
        <p:txBody>
          <a:bodyPr wrap="square" rtlCol="1">
            <a:spAutoFit/>
          </a:bodyPr>
          <a:lstStyle/>
          <a:p>
            <a:pPr algn="l" rtl="0">
              <a:lnSpc>
                <a:spcPct val="150000"/>
              </a:lnSpc>
            </a:pPr>
            <a:r>
              <a:rPr lang="en-US" b="1" dirty="0" smtClean="0">
                <a:solidFill>
                  <a:schemeClr val="accent5">
                    <a:lumMod val="50000"/>
                  </a:schemeClr>
                </a:solidFill>
              </a:rPr>
              <a:t>Ribbon blender: </a:t>
            </a:r>
          </a:p>
          <a:p>
            <a:pPr algn="l" rtl="0">
              <a:lnSpc>
                <a:spcPct val="150000"/>
              </a:lnSpc>
            </a:pPr>
            <a:r>
              <a:rPr lang="en-US" dirty="0" smtClean="0">
                <a:solidFill>
                  <a:srgbClr val="0070C0"/>
                </a:solidFill>
              </a:rPr>
              <a:t>     There is an outer spiral ribbon to move the materials in one direction and an inner spiral ribbon to move materials  in the opposite direction. </a:t>
            </a:r>
          </a:p>
          <a:p>
            <a:pPr algn="l" rtl="0">
              <a:lnSpc>
                <a:spcPct val="150000"/>
              </a:lnSpc>
            </a:pPr>
            <a:r>
              <a:rPr lang="en-US" dirty="0" smtClean="0">
                <a:solidFill>
                  <a:srgbClr val="0070C0"/>
                </a:solidFill>
              </a:rPr>
              <a:t>The outer ribbon must have a fairly close clearance with the wall so no material remains in the bottom sur­face.</a:t>
            </a:r>
          </a:p>
          <a:p>
            <a:pPr algn="l" rtl="0">
              <a:lnSpc>
                <a:spcPct val="150000"/>
              </a:lnSpc>
            </a:pPr>
            <a:r>
              <a:rPr lang="en-US" dirty="0" smtClean="0">
                <a:solidFill>
                  <a:srgbClr val="0070C0"/>
                </a:solidFill>
              </a:rPr>
              <a:t>It is used for blending of materials (or powders) tend to aggregate or don't flow freely</a:t>
            </a:r>
            <a:r>
              <a:rPr lang="en-US" dirty="0" smtClean="0"/>
              <a:t>.</a:t>
            </a:r>
          </a:p>
          <a:p>
            <a:pPr algn="l">
              <a:lnSpc>
                <a:spcPct val="150000"/>
              </a:lnSpc>
            </a:pPr>
            <a:endParaRPr lang="ar-SA" dirty="0"/>
          </a:p>
        </p:txBody>
      </p:sp>
      <p:pic>
        <p:nvPicPr>
          <p:cNvPr id="18434" name="Picture 2"/>
          <p:cNvPicPr>
            <a:picLocks noChangeAspect="1" noChangeArrowheads="1"/>
          </p:cNvPicPr>
          <p:nvPr/>
        </p:nvPicPr>
        <p:blipFill>
          <a:blip r:embed="rId2" cstate="print"/>
          <a:srcRect/>
          <a:stretch>
            <a:fillRect/>
          </a:stretch>
        </p:blipFill>
        <p:spPr bwMode="auto">
          <a:xfrm>
            <a:off x="1979712" y="4437112"/>
            <a:ext cx="4492625"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700808"/>
            <a:ext cx="7200800" cy="2585323"/>
          </a:xfrm>
          <a:prstGeom prst="rect">
            <a:avLst/>
          </a:prstGeom>
          <a:noFill/>
        </p:spPr>
        <p:txBody>
          <a:bodyPr wrap="square" rtlCol="1">
            <a:spAutoFit/>
          </a:bodyPr>
          <a:lstStyle/>
          <a:p>
            <a:pPr algn="l" rtl="0">
              <a:lnSpc>
                <a:spcPct val="150000"/>
              </a:lnSpc>
            </a:pPr>
            <a:r>
              <a:rPr lang="en-US" b="1" dirty="0" smtClean="0">
                <a:solidFill>
                  <a:srgbClr val="C00000"/>
                </a:solidFill>
              </a:rPr>
              <a:t>Disadvantages: </a:t>
            </a:r>
            <a:endParaRPr lang="en-US" dirty="0" smtClean="0">
              <a:solidFill>
                <a:srgbClr val="C00000"/>
              </a:solidFill>
            </a:endParaRPr>
          </a:p>
          <a:p>
            <a:pPr marL="342900" lvl="0" indent="-342900" algn="l" rtl="0">
              <a:lnSpc>
                <a:spcPct val="150000"/>
              </a:lnSpc>
              <a:buFont typeface="+mj-lt"/>
              <a:buAutoNum type="arabicPeriod"/>
            </a:pPr>
            <a:r>
              <a:rPr lang="en-US" dirty="0" smtClean="0"/>
              <a:t>It is not precise .</a:t>
            </a:r>
          </a:p>
          <a:p>
            <a:pPr marL="342900" lvl="0" indent="-342900" algn="l" rtl="0">
              <a:lnSpc>
                <a:spcPct val="150000"/>
              </a:lnSpc>
              <a:buFont typeface="+mj-lt"/>
              <a:buAutoNum type="arabicPeriod"/>
            </a:pPr>
            <a:r>
              <a:rPr lang="en-US" dirty="0" smtClean="0"/>
              <a:t>Consumption of powder is more than that in tumbling. </a:t>
            </a:r>
          </a:p>
          <a:p>
            <a:pPr marL="342900" lvl="0" indent="-342900" algn="l" rtl="0">
              <a:lnSpc>
                <a:spcPct val="150000"/>
              </a:lnSpc>
              <a:buFont typeface="+mj-lt"/>
              <a:buAutoNum type="arabicPeriod"/>
            </a:pPr>
            <a:r>
              <a:rPr lang="en-US" dirty="0" smtClean="0"/>
              <a:t>Grinding of materials may occur. </a:t>
            </a:r>
          </a:p>
          <a:p>
            <a:pPr marL="342900" lvl="0" indent="-342900" algn="l" rtl="0">
              <a:lnSpc>
                <a:spcPct val="150000"/>
              </a:lnSpc>
              <a:buFont typeface="+mj-lt"/>
              <a:buAutoNum type="arabicPeriod"/>
            </a:pPr>
            <a:r>
              <a:rPr lang="en-US" dirty="0" smtClean="0"/>
              <a:t>It is not used for fragile particles</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124744"/>
            <a:ext cx="5148064" cy="1338828"/>
          </a:xfrm>
          <a:prstGeom prst="rect">
            <a:avLst/>
          </a:prstGeom>
        </p:spPr>
        <p:txBody>
          <a:bodyPr wrap="square">
            <a:spAutoFit/>
          </a:bodyPr>
          <a:lstStyle/>
          <a:p>
            <a:pPr algn="l" rtl="0">
              <a:lnSpc>
                <a:spcPct val="150000"/>
              </a:lnSpc>
            </a:pPr>
            <a:r>
              <a:rPr lang="en-US" b="1" dirty="0" smtClean="0"/>
              <a:t>3- Special Mixers for Powder</a:t>
            </a:r>
            <a:endParaRPr lang="en-US" dirty="0" smtClean="0"/>
          </a:p>
          <a:p>
            <a:pPr marL="800100" lvl="1" indent="-342900" algn="l" rtl="0">
              <a:lnSpc>
                <a:spcPct val="150000"/>
              </a:lnSpc>
              <a:buFont typeface="+mj-lt"/>
              <a:buAutoNum type="arabicPeriod"/>
            </a:pPr>
            <a:r>
              <a:rPr lang="en-US" dirty="0" smtClean="0"/>
              <a:t>Impact wheel mixer. </a:t>
            </a:r>
          </a:p>
          <a:p>
            <a:pPr marL="800100" lvl="1" indent="-342900" algn="l" rtl="0">
              <a:lnSpc>
                <a:spcPct val="150000"/>
              </a:lnSpc>
              <a:buFont typeface="+mj-lt"/>
              <a:buAutoNum type="arabicPeriod"/>
            </a:pPr>
            <a:r>
              <a:rPr lang="en-US" dirty="0" smtClean="0"/>
              <a:t>Pneumatic mixer. </a:t>
            </a:r>
            <a:endParaRPr lang="ar-SA" dirty="0"/>
          </a:p>
        </p:txBody>
      </p:sp>
      <p:sp>
        <p:nvSpPr>
          <p:cNvPr id="4" name="TextBox 3"/>
          <p:cNvSpPr txBox="1"/>
          <p:nvPr/>
        </p:nvSpPr>
        <p:spPr>
          <a:xfrm>
            <a:off x="683568" y="2924944"/>
            <a:ext cx="7560840" cy="923330"/>
          </a:xfrm>
          <a:prstGeom prst="rect">
            <a:avLst/>
          </a:prstGeom>
          <a:noFill/>
        </p:spPr>
        <p:txBody>
          <a:bodyPr wrap="square" rtlCol="1">
            <a:spAutoFit/>
          </a:bodyPr>
          <a:lstStyle/>
          <a:p>
            <a:pPr marL="342900" indent="-342900" algn="l" rtl="0">
              <a:buAutoNum type="arabicPeriod" startAt="4"/>
            </a:pPr>
            <a:r>
              <a:rPr lang="en-US" b="1" dirty="0" err="1" smtClean="0"/>
              <a:t>Entolator</a:t>
            </a:r>
            <a:r>
              <a:rPr lang="en-US" b="1" dirty="0" smtClean="0"/>
              <a:t> impact wheel mixer:</a:t>
            </a:r>
          </a:p>
          <a:p>
            <a:pPr marL="342900" indent="-342900" algn="l" rtl="0"/>
            <a:endParaRPr lang="en-US" dirty="0" smtClean="0"/>
          </a:p>
          <a:p>
            <a:endParaRPr lang="ar-SA"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6385" name="Picture 1" descr="SCAN003"/>
          <p:cNvPicPr>
            <a:picLocks noChangeAspect="1" noChangeArrowheads="1"/>
          </p:cNvPicPr>
          <p:nvPr/>
        </p:nvPicPr>
        <p:blipFill>
          <a:blip r:embed="rId2" cstate="print"/>
          <a:srcRect/>
          <a:stretch>
            <a:fillRect/>
          </a:stretch>
        </p:blipFill>
        <p:spPr bwMode="auto">
          <a:xfrm>
            <a:off x="2555776" y="3501008"/>
            <a:ext cx="4543515" cy="266429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700808"/>
            <a:ext cx="7272808" cy="3000821"/>
          </a:xfrm>
          <a:prstGeom prst="rect">
            <a:avLst/>
          </a:prstGeom>
          <a:noFill/>
        </p:spPr>
        <p:txBody>
          <a:bodyPr wrap="square" rtlCol="1">
            <a:spAutoFit/>
          </a:bodyPr>
          <a:lstStyle/>
          <a:p>
            <a:pPr marL="342900" indent="-342900" algn="l" rtl="0">
              <a:lnSpc>
                <a:spcPct val="150000"/>
              </a:lnSpc>
              <a:buFont typeface="Arial" pitchFamily="34" charset="0"/>
              <a:buChar char="•"/>
            </a:pPr>
            <a:r>
              <a:rPr lang="en-US" dirty="0" smtClean="0"/>
              <a:t>This is based on rotating a disc or a wheel 20-68 cm in diameter, rotate 1750 - 3500 revolution / min. </a:t>
            </a:r>
          </a:p>
          <a:p>
            <a:pPr marL="342900" indent="-342900" algn="l" rtl="0">
              <a:lnSpc>
                <a:spcPct val="150000"/>
              </a:lnSpc>
              <a:buFont typeface="Arial" pitchFamily="34" charset="0"/>
              <a:buChar char="•"/>
            </a:pPr>
            <a:r>
              <a:rPr lang="en-US" dirty="0" smtClean="0"/>
              <a:t>The materials are feed from above in the center of the disc. The shear force developed cause continuous powder mixing.  </a:t>
            </a:r>
          </a:p>
          <a:p>
            <a:pPr marL="342900" indent="-342900" algn="l" rtl="0">
              <a:lnSpc>
                <a:spcPct val="150000"/>
              </a:lnSpc>
              <a:buFont typeface="Arial" pitchFamily="34" charset="0"/>
              <a:buChar char="•"/>
            </a:pPr>
            <a:r>
              <a:rPr lang="en-US" dirty="0" smtClean="0"/>
              <a:t>The particles of powder are then ejected by the centrifugal force from the disc periphery onto the walls of a conical tank which gives the mix­ture a spiral movement towards the bottom</a:t>
            </a: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3608" y="1556792"/>
            <a:ext cx="5112568" cy="3000821"/>
          </a:xfrm>
          <a:prstGeom prst="rect">
            <a:avLst/>
          </a:prstGeom>
          <a:noFill/>
        </p:spPr>
        <p:txBody>
          <a:bodyPr wrap="square" rtlCol="1">
            <a:spAutoFit/>
          </a:bodyPr>
          <a:lstStyle/>
          <a:p>
            <a:pPr algn="l" rtl="0">
              <a:lnSpc>
                <a:spcPct val="150000"/>
              </a:lnSpc>
            </a:pPr>
            <a:r>
              <a:rPr lang="en-US" b="1" dirty="0" smtClean="0"/>
              <a:t>4- Pneumatic mixer:</a:t>
            </a:r>
            <a:r>
              <a:rPr lang="en-US" dirty="0" smtClean="0"/>
              <a:t> (</a:t>
            </a:r>
            <a:r>
              <a:rPr lang="en-US" dirty="0" err="1" smtClean="0"/>
              <a:t>Airmix</a:t>
            </a:r>
            <a:r>
              <a:rPr lang="en-US" dirty="0" smtClean="0"/>
              <a:t> mixer) </a:t>
            </a:r>
          </a:p>
          <a:p>
            <a:pPr algn="l" rtl="0">
              <a:lnSpc>
                <a:spcPct val="150000"/>
              </a:lnSpc>
            </a:pPr>
            <a:r>
              <a:rPr lang="en-US" dirty="0" smtClean="0"/>
              <a:t>Here, the driving force is the com­pressed air which is introduced through  nozzles present at the lower part. These nozzles are arranged in a man­ner that escaped air stream in a vertical mo­tion gives a chance for powder to settle. </a:t>
            </a:r>
          </a:p>
          <a:p>
            <a:pPr algn="l">
              <a:lnSpc>
                <a:spcPct val="150000"/>
              </a:lnSpc>
            </a:pPr>
            <a:endParaRPr lang="ar-SA" dirty="0"/>
          </a:p>
        </p:txBody>
      </p:sp>
      <p:pic>
        <p:nvPicPr>
          <p:cNvPr id="14341" name="Picture 5"/>
          <p:cNvPicPr>
            <a:picLocks noChangeAspect="1" noChangeArrowheads="1"/>
          </p:cNvPicPr>
          <p:nvPr/>
        </p:nvPicPr>
        <p:blipFill>
          <a:blip r:embed="rId2" cstate="print"/>
          <a:srcRect/>
          <a:stretch>
            <a:fillRect/>
          </a:stretch>
        </p:blipFill>
        <p:spPr bwMode="auto">
          <a:xfrm>
            <a:off x="6052998" y="1556792"/>
            <a:ext cx="3091002"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276872"/>
            <a:ext cx="7128792" cy="3416320"/>
          </a:xfrm>
          <a:prstGeom prst="rect">
            <a:avLst/>
          </a:prstGeom>
          <a:noFill/>
        </p:spPr>
        <p:txBody>
          <a:bodyPr wrap="square" rtlCol="1">
            <a:spAutoFit/>
          </a:bodyPr>
          <a:lstStyle/>
          <a:p>
            <a:pPr marL="342900" indent="-342900" algn="l" rtl="0">
              <a:lnSpc>
                <a:spcPct val="150000"/>
              </a:lnSpc>
            </a:pPr>
            <a:r>
              <a:rPr lang="en-US" b="1" dirty="0" smtClean="0"/>
              <a:t>Evaluation of a blend of powder after mixing :</a:t>
            </a:r>
            <a:endParaRPr lang="en-US" dirty="0" smtClean="0"/>
          </a:p>
          <a:p>
            <a:pPr marL="342900" indent="-342900" algn="l" rtl="0">
              <a:lnSpc>
                <a:spcPct val="150000"/>
              </a:lnSpc>
            </a:pPr>
            <a:r>
              <a:rPr lang="en-US" dirty="0" smtClean="0"/>
              <a:t>The sample mixture is taken and evaluated by: </a:t>
            </a:r>
          </a:p>
          <a:p>
            <a:pPr marL="342900" lvl="0" indent="-342900" algn="l" rtl="0">
              <a:lnSpc>
                <a:spcPct val="150000"/>
              </a:lnSpc>
              <a:buFont typeface="+mj-lt"/>
              <a:buAutoNum type="arabicPeriod"/>
            </a:pPr>
            <a:r>
              <a:rPr lang="en-US" b="1" dirty="0" smtClean="0"/>
              <a:t>Microscopic Counting </a:t>
            </a:r>
            <a:r>
              <a:rPr lang="en-US" dirty="0" smtClean="0"/>
              <a:t>if  particles are different  in shape. </a:t>
            </a:r>
          </a:p>
          <a:p>
            <a:pPr marL="342900" lvl="0" indent="-342900" algn="l" rtl="0">
              <a:lnSpc>
                <a:spcPct val="150000"/>
              </a:lnSpc>
              <a:buFont typeface="+mj-lt"/>
              <a:buAutoNum type="arabicPeriod"/>
            </a:pPr>
            <a:r>
              <a:rPr lang="en-US" b="1" dirty="0" smtClean="0"/>
              <a:t>Analytical techniques </a:t>
            </a:r>
            <a:r>
              <a:rPr lang="en-US" dirty="0" smtClean="0"/>
              <a:t>for the drug and other components in the mixture </a:t>
            </a:r>
          </a:p>
          <a:p>
            <a:pPr marL="342900" lvl="0" indent="-342900" algn="l" rtl="0">
              <a:lnSpc>
                <a:spcPct val="150000"/>
              </a:lnSpc>
              <a:buFont typeface="+mj-lt"/>
              <a:buAutoNum type="arabicPeriod"/>
            </a:pPr>
            <a:r>
              <a:rPr lang="en-US" b="1" dirty="0" smtClean="0"/>
              <a:t>Screen analysis </a:t>
            </a:r>
            <a:r>
              <a:rPr lang="en-US" dirty="0" smtClean="0"/>
              <a:t>of the mixture, if the powder mixture is different  in size.</a:t>
            </a:r>
          </a:p>
          <a:p>
            <a:pPr marL="342900" indent="-342900" algn="l">
              <a:lnSpc>
                <a:spcPct val="150000"/>
              </a:lnSpc>
            </a:pPr>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340768"/>
            <a:ext cx="5472608" cy="646331"/>
          </a:xfrm>
          <a:prstGeom prst="rect">
            <a:avLst/>
          </a:prstGeom>
          <a:noFill/>
        </p:spPr>
        <p:txBody>
          <a:bodyPr wrap="square" rtlCol="1">
            <a:spAutoFit/>
          </a:bodyPr>
          <a:lstStyle/>
          <a:p>
            <a:pPr algn="l"/>
            <a:r>
              <a:rPr lang="en-US" b="1" dirty="0" smtClean="0"/>
              <a:t>V- Type mixer:</a:t>
            </a:r>
            <a:endParaRPr lang="en-US" dirty="0" smtClean="0"/>
          </a:p>
          <a:p>
            <a:pPr algn="r" rtl="0"/>
            <a:endParaRPr lang="ar-SA" dirty="0"/>
          </a:p>
        </p:txBody>
      </p:sp>
      <p:pic>
        <p:nvPicPr>
          <p:cNvPr id="12289" name="Picture 1"/>
          <p:cNvPicPr>
            <a:picLocks noChangeAspect="1" noChangeArrowheads="1"/>
          </p:cNvPicPr>
          <p:nvPr/>
        </p:nvPicPr>
        <p:blipFill>
          <a:blip r:embed="rId2" cstate="print"/>
          <a:srcRect/>
          <a:stretch>
            <a:fillRect/>
          </a:stretch>
        </p:blipFill>
        <p:spPr bwMode="auto">
          <a:xfrm>
            <a:off x="3275856" y="836712"/>
            <a:ext cx="3668603" cy="2952328"/>
          </a:xfrm>
          <a:prstGeom prst="rect">
            <a:avLst/>
          </a:prstGeom>
          <a:noFill/>
          <a:ln w="9525">
            <a:noFill/>
            <a:miter lim="800000"/>
            <a:headEnd/>
            <a:tailEnd/>
          </a:ln>
        </p:spPr>
      </p:pic>
      <p:sp>
        <p:nvSpPr>
          <p:cNvPr id="4" name="TextBox 3"/>
          <p:cNvSpPr txBox="1"/>
          <p:nvPr/>
        </p:nvSpPr>
        <p:spPr>
          <a:xfrm>
            <a:off x="467544" y="3492976"/>
            <a:ext cx="8352928" cy="3000821"/>
          </a:xfrm>
          <a:prstGeom prst="rect">
            <a:avLst/>
          </a:prstGeom>
          <a:noFill/>
        </p:spPr>
        <p:txBody>
          <a:bodyPr wrap="square" rtlCol="1">
            <a:spAutoFit/>
          </a:bodyPr>
          <a:lstStyle/>
          <a:p>
            <a:pPr algn="l" rtl="0">
              <a:lnSpc>
                <a:spcPct val="150000"/>
              </a:lnSpc>
            </a:pPr>
            <a:r>
              <a:rPr lang="en-US" dirty="0" smtClean="0">
                <a:solidFill>
                  <a:srgbClr val="0070C0"/>
                </a:solidFill>
              </a:rPr>
              <a:t>It has two motors :One for rotating the shell and the other for rotating the baffled shaft in opposite direction.</a:t>
            </a:r>
          </a:p>
          <a:p>
            <a:pPr algn="l" rtl="0">
              <a:lnSpc>
                <a:spcPct val="150000"/>
              </a:lnSpc>
            </a:pPr>
            <a:r>
              <a:rPr lang="en-US" dirty="0" smtClean="0">
                <a:solidFill>
                  <a:srgbClr val="C00000"/>
                </a:solidFill>
              </a:rPr>
              <a:t>Advantages of the V-type mixer: </a:t>
            </a:r>
          </a:p>
          <a:p>
            <a:pPr marL="800100" lvl="1" indent="-342900" algn="l" rtl="0">
              <a:lnSpc>
                <a:spcPct val="150000"/>
              </a:lnSpc>
              <a:buFont typeface="+mj-lt"/>
              <a:buAutoNum type="arabicPeriod"/>
            </a:pPr>
            <a:r>
              <a:rPr lang="en-US" dirty="0" smtClean="0"/>
              <a:t> It is efficient  in mixing</a:t>
            </a:r>
          </a:p>
          <a:p>
            <a:pPr marL="800100" lvl="1" indent="-342900" algn="l" rtl="0">
              <a:lnSpc>
                <a:spcPct val="150000"/>
              </a:lnSpc>
              <a:buFont typeface="+mj-lt"/>
              <a:buAutoNum type="arabicPeriod"/>
            </a:pPr>
            <a:r>
              <a:rPr lang="en-US" dirty="0" smtClean="0"/>
              <a:t>It has no dead spot </a:t>
            </a:r>
          </a:p>
          <a:p>
            <a:pPr marL="800100" lvl="1" indent="-342900" algn="l" rtl="0">
              <a:lnSpc>
                <a:spcPct val="150000"/>
              </a:lnSpc>
              <a:buFont typeface="+mj-lt"/>
              <a:buAutoNum type="arabicPeriod"/>
            </a:pPr>
            <a:r>
              <a:rPr lang="en-US" dirty="0" smtClean="0"/>
              <a:t>It has variable speed rotation</a:t>
            </a:r>
          </a:p>
          <a:p>
            <a:pPr marL="800100" lvl="1" indent="-342900" algn="l" rtl="0">
              <a:lnSpc>
                <a:spcPct val="150000"/>
              </a:lnSpc>
              <a:buFont typeface="+mj-lt"/>
              <a:buAutoNum type="arabicPeriod"/>
            </a:pPr>
            <a:r>
              <a:rPr lang="en-US" dirty="0" smtClean="0"/>
              <a:t>Easily cleaned </a:t>
            </a:r>
            <a:endParaRPr lang="ar-S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836712"/>
            <a:ext cx="6408712" cy="5632311"/>
          </a:xfrm>
          <a:prstGeom prst="rect">
            <a:avLst/>
          </a:prstGeom>
          <a:noFill/>
        </p:spPr>
        <p:txBody>
          <a:bodyPr wrap="square" rtlCol="1">
            <a:spAutoFit/>
          </a:bodyPr>
          <a:lstStyle/>
          <a:p>
            <a:pPr marL="457200" indent="-457200" algn="l" rtl="0">
              <a:buFont typeface="Wingdings" pitchFamily="2" charset="2"/>
              <a:buChar char="q"/>
            </a:pPr>
            <a:r>
              <a:rPr lang="en-US" sz="2000" b="1" dirty="0" smtClean="0">
                <a:solidFill>
                  <a:srgbClr val="0070C0"/>
                </a:solidFill>
              </a:rPr>
              <a:t>Mixing</a:t>
            </a:r>
            <a:endParaRPr lang="en-US" sz="2000" dirty="0" smtClean="0">
              <a:solidFill>
                <a:srgbClr val="0070C0"/>
              </a:solidFill>
            </a:endParaRPr>
          </a:p>
          <a:p>
            <a:pPr marL="457200" indent="-457200" algn="l" rtl="0">
              <a:buFont typeface="Wingdings" pitchFamily="2" charset="2"/>
              <a:buChar char="q"/>
            </a:pPr>
            <a:r>
              <a:rPr lang="en-US" sz="2000" dirty="0" smtClean="0">
                <a:solidFill>
                  <a:srgbClr val="0070C0"/>
                </a:solidFill>
              </a:rPr>
              <a:t>Definition and objectives</a:t>
            </a:r>
          </a:p>
          <a:p>
            <a:pPr marL="457200" indent="-457200" algn="l" rtl="0">
              <a:buFont typeface="Wingdings" pitchFamily="2" charset="2"/>
              <a:buChar char="q"/>
            </a:pPr>
            <a:r>
              <a:rPr lang="en-US" sz="2000" dirty="0" smtClean="0">
                <a:solidFill>
                  <a:srgbClr val="0070C0"/>
                </a:solidFill>
              </a:rPr>
              <a:t> Mixing equipment</a:t>
            </a:r>
          </a:p>
          <a:p>
            <a:pPr marL="457200" indent="-457200" algn="l" rtl="0">
              <a:buFont typeface="Wingdings" pitchFamily="2" charset="2"/>
              <a:buChar char="q"/>
            </a:pPr>
            <a:r>
              <a:rPr lang="en-US" sz="2000" dirty="0" smtClean="0"/>
              <a:t>Impellers  for liquids</a:t>
            </a:r>
          </a:p>
          <a:p>
            <a:pPr marL="457200" indent="-457200" algn="l" rtl="0">
              <a:buFont typeface="Wingdings" pitchFamily="2" charset="2"/>
              <a:buChar char="q"/>
            </a:pPr>
            <a:r>
              <a:rPr lang="en-US" sz="2000" dirty="0" smtClean="0"/>
              <a:t>Mixers of dry powders</a:t>
            </a:r>
          </a:p>
          <a:p>
            <a:pPr marL="914400" lvl="1" indent="-457200" algn="l" rtl="0">
              <a:buFont typeface="Courier New" pitchFamily="49" charset="0"/>
              <a:buChar char="o"/>
            </a:pPr>
            <a:r>
              <a:rPr lang="en-US" sz="2000" dirty="0" smtClean="0">
                <a:solidFill>
                  <a:srgbClr val="0070C0"/>
                </a:solidFill>
              </a:rPr>
              <a:t>Factors affecting mixing of solids</a:t>
            </a:r>
          </a:p>
          <a:p>
            <a:pPr marL="914400" lvl="1" indent="-457200" algn="l" rtl="0">
              <a:buFont typeface="+mj-lt"/>
              <a:buAutoNum type="arabicPeriod"/>
            </a:pPr>
            <a:r>
              <a:rPr lang="en-US" sz="2000" dirty="0" smtClean="0">
                <a:solidFill>
                  <a:srgbClr val="0070C0"/>
                </a:solidFill>
              </a:rPr>
              <a:t>Tumbling mixers</a:t>
            </a:r>
          </a:p>
          <a:p>
            <a:pPr marL="914400" lvl="1" indent="-457200" algn="l" rtl="0">
              <a:buFont typeface="+mj-lt"/>
              <a:buAutoNum type="arabicPeriod"/>
            </a:pPr>
            <a:r>
              <a:rPr lang="en-US" sz="2000" dirty="0" smtClean="0">
                <a:solidFill>
                  <a:srgbClr val="0070C0"/>
                </a:solidFill>
              </a:rPr>
              <a:t>Agitator mixers</a:t>
            </a:r>
          </a:p>
          <a:p>
            <a:pPr marL="914400" lvl="1" indent="-457200" algn="l" rtl="0">
              <a:buFont typeface="+mj-lt"/>
              <a:buAutoNum type="arabicPeriod"/>
            </a:pPr>
            <a:r>
              <a:rPr lang="en-US" sz="2000" dirty="0" smtClean="0">
                <a:solidFill>
                  <a:srgbClr val="0070C0"/>
                </a:solidFill>
              </a:rPr>
              <a:t>Special mixers for powders</a:t>
            </a:r>
          </a:p>
          <a:p>
            <a:pPr marL="914400" lvl="1" indent="-457200" algn="l" rtl="0">
              <a:buFont typeface="+mj-lt"/>
              <a:buAutoNum type="arabicPeriod"/>
            </a:pPr>
            <a:r>
              <a:rPr lang="en-US" sz="2000" dirty="0" err="1" smtClean="0">
                <a:solidFill>
                  <a:srgbClr val="0070C0"/>
                </a:solidFill>
              </a:rPr>
              <a:t>Entolator</a:t>
            </a:r>
            <a:r>
              <a:rPr lang="en-US" sz="2000" dirty="0" smtClean="0">
                <a:solidFill>
                  <a:srgbClr val="0070C0"/>
                </a:solidFill>
              </a:rPr>
              <a:t> impact when mixer</a:t>
            </a:r>
          </a:p>
          <a:p>
            <a:pPr marL="914400" lvl="1" indent="-457200" algn="l" rtl="0">
              <a:buFont typeface="+mj-lt"/>
              <a:buAutoNum type="arabicPeriod"/>
            </a:pPr>
            <a:r>
              <a:rPr lang="en-US" sz="2000" dirty="0" smtClean="0">
                <a:solidFill>
                  <a:srgbClr val="0070C0"/>
                </a:solidFill>
              </a:rPr>
              <a:t>Pneumatic mixer</a:t>
            </a:r>
          </a:p>
          <a:p>
            <a:pPr marL="914400" lvl="1" indent="-457200" algn="l" rtl="0">
              <a:buFont typeface="+mj-lt"/>
              <a:buAutoNum type="arabicPeriod"/>
            </a:pPr>
            <a:r>
              <a:rPr lang="en-US" sz="2000" dirty="0" smtClean="0">
                <a:solidFill>
                  <a:srgbClr val="0070C0"/>
                </a:solidFill>
              </a:rPr>
              <a:t>V-type mixer</a:t>
            </a:r>
          </a:p>
          <a:p>
            <a:pPr marL="457200" indent="-457200" algn="l" rtl="0">
              <a:buFont typeface="Wingdings" pitchFamily="2" charset="2"/>
              <a:buChar char="q"/>
            </a:pPr>
            <a:r>
              <a:rPr lang="en-US" sz="2000" dirty="0" smtClean="0">
                <a:solidFill>
                  <a:srgbClr val="C00000"/>
                </a:solidFill>
              </a:rPr>
              <a:t>Mixers for semisolids</a:t>
            </a:r>
          </a:p>
          <a:p>
            <a:pPr marL="914400" lvl="1" indent="-457200" algn="l" rtl="0">
              <a:buFont typeface="Courier New" pitchFamily="49" charset="0"/>
              <a:buChar char="o"/>
            </a:pPr>
            <a:r>
              <a:rPr lang="en-GB" sz="2000" dirty="0" smtClean="0">
                <a:solidFill>
                  <a:srgbClr val="0070C0"/>
                </a:solidFill>
              </a:rPr>
              <a:t>Types of flow in semisolids</a:t>
            </a:r>
            <a:endParaRPr lang="en-US" sz="2000" dirty="0" smtClean="0">
              <a:solidFill>
                <a:srgbClr val="0070C0"/>
              </a:solidFill>
            </a:endParaRPr>
          </a:p>
          <a:p>
            <a:pPr marL="914400" lvl="1" indent="-457200" algn="l" rtl="0">
              <a:buFont typeface="+mj-lt"/>
              <a:buAutoNum type="arabicPeriod"/>
            </a:pPr>
            <a:r>
              <a:rPr lang="en-US" sz="2000" dirty="0" smtClean="0">
                <a:solidFill>
                  <a:srgbClr val="0070C0"/>
                </a:solidFill>
              </a:rPr>
              <a:t>Beaters</a:t>
            </a:r>
          </a:p>
          <a:p>
            <a:pPr marL="914400" lvl="1" indent="-457200" algn="l" rtl="0">
              <a:buFont typeface="+mj-lt"/>
              <a:buAutoNum type="arabicPeriod"/>
            </a:pPr>
            <a:r>
              <a:rPr lang="en-GB" sz="2000" dirty="0" smtClean="0">
                <a:solidFill>
                  <a:srgbClr val="0070C0"/>
                </a:solidFill>
              </a:rPr>
              <a:t>Kneaders</a:t>
            </a:r>
            <a:endParaRPr lang="en-US" sz="2000" dirty="0" smtClean="0">
              <a:solidFill>
                <a:srgbClr val="0070C0"/>
              </a:solidFill>
            </a:endParaRPr>
          </a:p>
          <a:p>
            <a:pPr marL="914400" lvl="1" indent="-457200" algn="l" rtl="0">
              <a:buFont typeface="+mj-lt"/>
              <a:buAutoNum type="arabicPeriod"/>
            </a:pPr>
            <a:r>
              <a:rPr lang="en-GB" sz="2000" dirty="0" smtClean="0">
                <a:solidFill>
                  <a:srgbClr val="0070C0"/>
                </a:solidFill>
              </a:rPr>
              <a:t>Mixer-Extruders</a:t>
            </a:r>
            <a:endParaRPr lang="en-US" sz="2000" dirty="0" smtClean="0">
              <a:solidFill>
                <a:srgbClr val="0070C0"/>
              </a:solidFill>
            </a:endParaRPr>
          </a:p>
          <a:p>
            <a:pPr algn="l" rtl="0"/>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92696"/>
            <a:ext cx="4392488" cy="461665"/>
          </a:xfrm>
          <a:prstGeom prst="rect">
            <a:avLst/>
          </a:prstGeom>
          <a:noFill/>
        </p:spPr>
        <p:txBody>
          <a:bodyPr wrap="square" rtlCol="1">
            <a:spAutoFit/>
          </a:bodyPr>
          <a:lstStyle/>
          <a:p>
            <a:pPr algn="l" rtl="0"/>
            <a:r>
              <a:rPr lang="en-US" sz="2400" b="1" dirty="0" smtClean="0">
                <a:solidFill>
                  <a:srgbClr val="C00000"/>
                </a:solidFill>
              </a:rPr>
              <a:t>Outline of the lecture:</a:t>
            </a:r>
            <a:endParaRPr lang="ar-SA" sz="2400" b="1" dirty="0">
              <a:solidFill>
                <a:srgbClr val="C00000"/>
              </a:solidFill>
            </a:endParaRPr>
          </a:p>
        </p:txBody>
      </p:sp>
      <p:sp>
        <p:nvSpPr>
          <p:cNvPr id="5" name="TextBox 4"/>
          <p:cNvSpPr txBox="1"/>
          <p:nvPr/>
        </p:nvSpPr>
        <p:spPr>
          <a:xfrm>
            <a:off x="971600" y="1225689"/>
            <a:ext cx="6408712" cy="5632311"/>
          </a:xfrm>
          <a:prstGeom prst="rect">
            <a:avLst/>
          </a:prstGeom>
          <a:noFill/>
        </p:spPr>
        <p:txBody>
          <a:bodyPr wrap="square" rtlCol="1">
            <a:spAutoFit/>
          </a:bodyPr>
          <a:lstStyle/>
          <a:p>
            <a:pPr marL="457200" indent="-457200" algn="l" rtl="0">
              <a:buFont typeface="Wingdings" pitchFamily="2" charset="2"/>
              <a:buChar char="q"/>
            </a:pPr>
            <a:r>
              <a:rPr lang="en-US" sz="2000" b="1" dirty="0" smtClean="0">
                <a:solidFill>
                  <a:srgbClr val="0070C0"/>
                </a:solidFill>
              </a:rPr>
              <a:t>Mixing</a:t>
            </a:r>
            <a:endParaRPr lang="en-US" sz="2000" dirty="0" smtClean="0">
              <a:solidFill>
                <a:srgbClr val="0070C0"/>
              </a:solidFill>
            </a:endParaRPr>
          </a:p>
          <a:p>
            <a:pPr marL="457200" indent="-457200" algn="l" rtl="0">
              <a:buFont typeface="Wingdings" pitchFamily="2" charset="2"/>
              <a:buChar char="q"/>
            </a:pPr>
            <a:r>
              <a:rPr lang="en-US" sz="2000" dirty="0" smtClean="0">
                <a:solidFill>
                  <a:srgbClr val="0070C0"/>
                </a:solidFill>
              </a:rPr>
              <a:t>Definition and objectives</a:t>
            </a:r>
          </a:p>
          <a:p>
            <a:pPr marL="457200" indent="-457200" algn="l" rtl="0">
              <a:buFont typeface="Wingdings" pitchFamily="2" charset="2"/>
              <a:buChar char="q"/>
            </a:pPr>
            <a:r>
              <a:rPr lang="en-US" sz="2000" dirty="0" smtClean="0">
                <a:solidFill>
                  <a:srgbClr val="0070C0"/>
                </a:solidFill>
              </a:rPr>
              <a:t> Mixing equipment</a:t>
            </a:r>
          </a:p>
          <a:p>
            <a:pPr marL="457200" indent="-457200" algn="l" rtl="0">
              <a:buFont typeface="Wingdings" pitchFamily="2" charset="2"/>
              <a:buChar char="q"/>
            </a:pPr>
            <a:r>
              <a:rPr lang="en-US" sz="2000" dirty="0" smtClean="0"/>
              <a:t>Impellers  for liquids</a:t>
            </a:r>
          </a:p>
          <a:p>
            <a:pPr marL="457200" indent="-457200" algn="l" rtl="0">
              <a:buFont typeface="Wingdings" pitchFamily="2" charset="2"/>
              <a:buChar char="q"/>
            </a:pPr>
            <a:r>
              <a:rPr lang="en-US" sz="2000" dirty="0" smtClean="0"/>
              <a:t>Mixers of dry powders</a:t>
            </a:r>
          </a:p>
          <a:p>
            <a:pPr marL="914400" lvl="1" indent="-457200" algn="l" rtl="0">
              <a:buFont typeface="Courier New" pitchFamily="49" charset="0"/>
              <a:buChar char="o"/>
            </a:pPr>
            <a:r>
              <a:rPr lang="en-US" sz="2000" dirty="0" smtClean="0">
                <a:solidFill>
                  <a:srgbClr val="0070C0"/>
                </a:solidFill>
              </a:rPr>
              <a:t>Factors affecting mixing of solids</a:t>
            </a:r>
          </a:p>
          <a:p>
            <a:pPr marL="914400" lvl="1" indent="-457200" algn="l" rtl="0">
              <a:buFont typeface="+mj-lt"/>
              <a:buAutoNum type="arabicPeriod"/>
            </a:pPr>
            <a:r>
              <a:rPr lang="en-US" sz="2000" dirty="0" smtClean="0">
                <a:solidFill>
                  <a:srgbClr val="0070C0"/>
                </a:solidFill>
              </a:rPr>
              <a:t>Tumbling mixers</a:t>
            </a:r>
          </a:p>
          <a:p>
            <a:pPr marL="914400" lvl="1" indent="-457200" algn="l" rtl="0">
              <a:buFont typeface="+mj-lt"/>
              <a:buAutoNum type="arabicPeriod"/>
            </a:pPr>
            <a:r>
              <a:rPr lang="en-US" sz="2000" dirty="0" smtClean="0">
                <a:solidFill>
                  <a:srgbClr val="0070C0"/>
                </a:solidFill>
              </a:rPr>
              <a:t>Agitator mixers</a:t>
            </a:r>
          </a:p>
          <a:p>
            <a:pPr marL="914400" lvl="1" indent="-457200" algn="l" rtl="0">
              <a:buFont typeface="+mj-lt"/>
              <a:buAutoNum type="arabicPeriod"/>
            </a:pPr>
            <a:r>
              <a:rPr lang="en-US" sz="2000" dirty="0" smtClean="0">
                <a:solidFill>
                  <a:srgbClr val="0070C0"/>
                </a:solidFill>
              </a:rPr>
              <a:t>Special mixers for powders</a:t>
            </a:r>
          </a:p>
          <a:p>
            <a:pPr marL="914400" lvl="1" indent="-457200" algn="l" rtl="0">
              <a:buFont typeface="+mj-lt"/>
              <a:buAutoNum type="arabicPeriod"/>
            </a:pPr>
            <a:r>
              <a:rPr lang="en-US" sz="2000" dirty="0" err="1" smtClean="0">
                <a:solidFill>
                  <a:srgbClr val="0070C0"/>
                </a:solidFill>
              </a:rPr>
              <a:t>Entolator</a:t>
            </a:r>
            <a:r>
              <a:rPr lang="en-US" sz="2000" dirty="0" smtClean="0">
                <a:solidFill>
                  <a:srgbClr val="0070C0"/>
                </a:solidFill>
              </a:rPr>
              <a:t> impact when mixer</a:t>
            </a:r>
          </a:p>
          <a:p>
            <a:pPr marL="914400" lvl="1" indent="-457200" algn="l" rtl="0">
              <a:buFont typeface="+mj-lt"/>
              <a:buAutoNum type="arabicPeriod"/>
            </a:pPr>
            <a:r>
              <a:rPr lang="en-US" sz="2000" dirty="0" smtClean="0">
                <a:solidFill>
                  <a:srgbClr val="0070C0"/>
                </a:solidFill>
              </a:rPr>
              <a:t>Pneumatic mixer</a:t>
            </a:r>
          </a:p>
          <a:p>
            <a:pPr marL="914400" lvl="1" indent="-457200" algn="l" rtl="0">
              <a:buFont typeface="+mj-lt"/>
              <a:buAutoNum type="arabicPeriod"/>
            </a:pPr>
            <a:r>
              <a:rPr lang="en-US" sz="2000" dirty="0" smtClean="0">
                <a:solidFill>
                  <a:srgbClr val="0070C0"/>
                </a:solidFill>
              </a:rPr>
              <a:t>V-type mixer</a:t>
            </a:r>
          </a:p>
          <a:p>
            <a:pPr marL="457200" indent="-457200" algn="l" rtl="0">
              <a:buFont typeface="Wingdings" pitchFamily="2" charset="2"/>
              <a:buChar char="q"/>
            </a:pPr>
            <a:r>
              <a:rPr lang="en-US" sz="2000" dirty="0" smtClean="0"/>
              <a:t>Mixers for semisolids</a:t>
            </a:r>
          </a:p>
          <a:p>
            <a:pPr marL="914400" lvl="1" indent="-457200" algn="l" rtl="0">
              <a:buFont typeface="Courier New" pitchFamily="49" charset="0"/>
              <a:buChar char="o"/>
            </a:pPr>
            <a:r>
              <a:rPr lang="en-GB" sz="2000" dirty="0" smtClean="0">
                <a:solidFill>
                  <a:srgbClr val="0070C0"/>
                </a:solidFill>
              </a:rPr>
              <a:t>Types of flow in semisolids</a:t>
            </a:r>
            <a:endParaRPr lang="en-US" sz="2000" dirty="0" smtClean="0">
              <a:solidFill>
                <a:srgbClr val="0070C0"/>
              </a:solidFill>
            </a:endParaRPr>
          </a:p>
          <a:p>
            <a:pPr marL="914400" lvl="1" indent="-457200" algn="l" rtl="0">
              <a:buFont typeface="+mj-lt"/>
              <a:buAutoNum type="arabicPeriod"/>
            </a:pPr>
            <a:r>
              <a:rPr lang="en-US" sz="2000" dirty="0" smtClean="0">
                <a:solidFill>
                  <a:srgbClr val="0070C0"/>
                </a:solidFill>
              </a:rPr>
              <a:t>Beaters</a:t>
            </a:r>
          </a:p>
          <a:p>
            <a:pPr marL="914400" lvl="1" indent="-457200" algn="l" rtl="0">
              <a:buFont typeface="+mj-lt"/>
              <a:buAutoNum type="arabicPeriod"/>
            </a:pPr>
            <a:r>
              <a:rPr lang="en-GB" sz="2000" dirty="0" smtClean="0">
                <a:solidFill>
                  <a:srgbClr val="0070C0"/>
                </a:solidFill>
              </a:rPr>
              <a:t>Kneaders</a:t>
            </a:r>
            <a:endParaRPr lang="en-US" sz="2000" dirty="0" smtClean="0">
              <a:solidFill>
                <a:srgbClr val="0070C0"/>
              </a:solidFill>
            </a:endParaRPr>
          </a:p>
          <a:p>
            <a:pPr marL="914400" lvl="1" indent="-457200" algn="l" rtl="0">
              <a:buFont typeface="+mj-lt"/>
              <a:buAutoNum type="arabicPeriod"/>
            </a:pPr>
            <a:r>
              <a:rPr lang="en-GB" sz="2000" dirty="0" smtClean="0">
                <a:solidFill>
                  <a:srgbClr val="0070C0"/>
                </a:solidFill>
              </a:rPr>
              <a:t>Mixer-Extruders</a:t>
            </a:r>
            <a:endParaRPr lang="en-US" sz="2000" dirty="0" smtClean="0">
              <a:solidFill>
                <a:srgbClr val="0070C0"/>
              </a:solidFill>
            </a:endParaRPr>
          </a:p>
          <a:p>
            <a:pPr algn="l" rtl="0"/>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08720"/>
            <a:ext cx="7704856" cy="1674946"/>
          </a:xfrm>
          <a:prstGeom prst="rect">
            <a:avLst/>
          </a:prstGeom>
          <a:noFill/>
        </p:spPr>
        <p:txBody>
          <a:bodyPr wrap="square" rtlCol="1">
            <a:spAutoFit/>
          </a:bodyPr>
          <a:lstStyle/>
          <a:p>
            <a:pPr algn="l" rtl="0">
              <a:lnSpc>
                <a:spcPct val="200000"/>
              </a:lnSpc>
            </a:pPr>
            <a:r>
              <a:rPr lang="en-US" dirty="0" smtClean="0">
                <a:solidFill>
                  <a:srgbClr val="FF0000"/>
                </a:solidFill>
              </a:rPr>
              <a:t>III. Mixers of pastes and plastic masses (semi - solids) </a:t>
            </a:r>
          </a:p>
          <a:p>
            <a:pPr algn="l" rtl="0">
              <a:lnSpc>
                <a:spcPct val="200000"/>
              </a:lnSpc>
            </a:pPr>
            <a:r>
              <a:rPr lang="en-US" dirty="0" smtClean="0">
                <a:solidFill>
                  <a:srgbClr val="0070C0"/>
                </a:solidFill>
              </a:rPr>
              <a:t>The equipment are similar to liquid mixers but heavy built so shearing action is distributed to all parts of apparatus. </a:t>
            </a:r>
            <a:endParaRPr lang="ar-SA" dirty="0"/>
          </a:p>
        </p:txBody>
      </p:sp>
      <p:sp>
        <p:nvSpPr>
          <p:cNvPr id="3" name="TextBox 2"/>
          <p:cNvSpPr txBox="1"/>
          <p:nvPr/>
        </p:nvSpPr>
        <p:spPr>
          <a:xfrm>
            <a:off x="539552" y="2708920"/>
            <a:ext cx="6840760" cy="1703030"/>
          </a:xfrm>
          <a:prstGeom prst="rect">
            <a:avLst/>
          </a:prstGeom>
          <a:noFill/>
        </p:spPr>
        <p:txBody>
          <a:bodyPr wrap="square" rtlCol="1">
            <a:spAutoFit/>
          </a:bodyPr>
          <a:lstStyle/>
          <a:p>
            <a:pPr algn="l" rtl="0">
              <a:lnSpc>
                <a:spcPct val="150000"/>
              </a:lnSpc>
            </a:pPr>
            <a:r>
              <a:rPr lang="en-US" b="1" dirty="0" smtClean="0"/>
              <a:t>Types of flow in semisolids: </a:t>
            </a:r>
            <a:endParaRPr lang="en-US" dirty="0" smtClean="0"/>
          </a:p>
          <a:p>
            <a:pPr algn="l" rtl="0">
              <a:lnSpc>
                <a:spcPct val="150000"/>
              </a:lnSpc>
            </a:pPr>
            <a:r>
              <a:rPr lang="en-US" dirty="0" smtClean="0"/>
              <a:t>Materials are classified according to the  type of flow into: </a:t>
            </a:r>
          </a:p>
          <a:p>
            <a:pPr algn="l" rtl="0">
              <a:lnSpc>
                <a:spcPct val="150000"/>
              </a:lnSpc>
            </a:pPr>
            <a:r>
              <a:rPr lang="en-US" b="1" dirty="0" smtClean="0"/>
              <a:t>1- Newtonian flow: </a:t>
            </a:r>
            <a:endParaRPr lang="en-US" dirty="0" smtClean="0"/>
          </a:p>
          <a:p>
            <a:pPr algn="l">
              <a:lnSpc>
                <a:spcPct val="150000"/>
              </a:lnSpc>
            </a:pP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3275856" y="3919609"/>
            <a:ext cx="2492747" cy="2267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1556792"/>
            <a:ext cx="3744416" cy="646331"/>
          </a:xfrm>
          <a:prstGeom prst="rect">
            <a:avLst/>
          </a:prstGeom>
          <a:noFill/>
        </p:spPr>
        <p:txBody>
          <a:bodyPr wrap="square" rtlCol="1">
            <a:spAutoFit/>
          </a:bodyPr>
          <a:lstStyle/>
          <a:p>
            <a:pPr algn="l"/>
            <a:r>
              <a:rPr lang="en-US" b="1" dirty="0" smtClean="0"/>
              <a:t>2- Non-Newtonian Flow: </a:t>
            </a:r>
            <a:endParaRPr lang="en-US" dirty="0" smtClean="0"/>
          </a:p>
          <a:p>
            <a:endParaRPr lang="ar-SA" dirty="0"/>
          </a:p>
        </p:txBody>
      </p:sp>
      <p:sp>
        <p:nvSpPr>
          <p:cNvPr id="4" name="Rectangle 3"/>
          <p:cNvSpPr/>
          <p:nvPr/>
        </p:nvSpPr>
        <p:spPr>
          <a:xfrm>
            <a:off x="1475656" y="2420888"/>
            <a:ext cx="915635" cy="369332"/>
          </a:xfrm>
          <a:prstGeom prst="rect">
            <a:avLst/>
          </a:prstGeom>
        </p:spPr>
        <p:txBody>
          <a:bodyPr wrap="none">
            <a:spAutoFit/>
          </a:bodyPr>
          <a:lstStyle/>
          <a:p>
            <a:r>
              <a:rPr lang="en-US" b="1" dirty="0" smtClean="0"/>
              <a:t>Plastic</a:t>
            </a:r>
            <a:endParaRPr lang="ar-SA" dirty="0"/>
          </a:p>
        </p:txBody>
      </p:sp>
      <p:pic>
        <p:nvPicPr>
          <p:cNvPr id="2050" name="Picture 2"/>
          <p:cNvPicPr>
            <a:picLocks noChangeAspect="1" noChangeArrowheads="1"/>
          </p:cNvPicPr>
          <p:nvPr/>
        </p:nvPicPr>
        <p:blipFill>
          <a:blip r:embed="rId2" cstate="print"/>
          <a:srcRect/>
          <a:stretch>
            <a:fillRect/>
          </a:stretch>
        </p:blipFill>
        <p:spPr bwMode="auto">
          <a:xfrm>
            <a:off x="2627784" y="2924944"/>
            <a:ext cx="3921125" cy="1963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988840"/>
            <a:ext cx="1784463" cy="369332"/>
          </a:xfrm>
          <a:prstGeom prst="rect">
            <a:avLst/>
          </a:prstGeom>
        </p:spPr>
        <p:txBody>
          <a:bodyPr wrap="none">
            <a:spAutoFit/>
          </a:bodyPr>
          <a:lstStyle/>
          <a:p>
            <a:r>
              <a:rPr lang="en-US" b="1" dirty="0" smtClean="0"/>
              <a:t>pseudo-plastic</a:t>
            </a:r>
            <a:endParaRPr lang="ar-SA" dirty="0"/>
          </a:p>
        </p:txBody>
      </p:sp>
      <p:pic>
        <p:nvPicPr>
          <p:cNvPr id="64514" name="Picture 2"/>
          <p:cNvPicPr>
            <a:picLocks noChangeAspect="1" noChangeArrowheads="1"/>
          </p:cNvPicPr>
          <p:nvPr/>
        </p:nvPicPr>
        <p:blipFill>
          <a:blip r:embed="rId2" cstate="print"/>
          <a:srcRect/>
          <a:stretch>
            <a:fillRect/>
          </a:stretch>
        </p:blipFill>
        <p:spPr bwMode="auto">
          <a:xfrm>
            <a:off x="2411760" y="2420888"/>
            <a:ext cx="302409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628800"/>
            <a:ext cx="1412566" cy="369332"/>
          </a:xfrm>
          <a:prstGeom prst="rect">
            <a:avLst/>
          </a:prstGeom>
        </p:spPr>
        <p:txBody>
          <a:bodyPr wrap="none">
            <a:spAutoFit/>
          </a:bodyPr>
          <a:lstStyle/>
          <a:p>
            <a:r>
              <a:rPr lang="en-US" b="1" dirty="0" smtClean="0"/>
              <a:t>c)</a:t>
            </a:r>
            <a:r>
              <a:rPr lang="en-US" b="1" dirty="0" err="1" smtClean="0"/>
              <a:t>Dilatant</a:t>
            </a:r>
            <a:r>
              <a:rPr lang="en-US" dirty="0" smtClean="0"/>
              <a:t>: </a:t>
            </a:r>
            <a:endParaRPr lang="ar-SA" dirty="0"/>
          </a:p>
        </p:txBody>
      </p:sp>
      <p:pic>
        <p:nvPicPr>
          <p:cNvPr id="65538" name="Picture 2"/>
          <p:cNvPicPr>
            <a:picLocks noChangeAspect="1" noChangeArrowheads="1"/>
          </p:cNvPicPr>
          <p:nvPr/>
        </p:nvPicPr>
        <p:blipFill>
          <a:blip r:embed="rId2" cstate="print"/>
          <a:srcRect/>
          <a:stretch>
            <a:fillRect/>
          </a:stretch>
        </p:blipFill>
        <p:spPr bwMode="auto">
          <a:xfrm>
            <a:off x="1979712" y="2276872"/>
            <a:ext cx="4032448" cy="3663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556792"/>
            <a:ext cx="4968552" cy="369332"/>
          </a:xfrm>
          <a:prstGeom prst="rect">
            <a:avLst/>
          </a:prstGeom>
          <a:noFill/>
        </p:spPr>
        <p:txBody>
          <a:bodyPr wrap="square" rtlCol="1">
            <a:spAutoFit/>
          </a:bodyPr>
          <a:lstStyle/>
          <a:p>
            <a:pPr algn="l"/>
            <a:r>
              <a:rPr lang="en-US" b="1" dirty="0" smtClean="0"/>
              <a:t>d)</a:t>
            </a:r>
            <a:r>
              <a:rPr lang="en-US" b="1" dirty="0" err="1" smtClean="0"/>
              <a:t>Thixotropic</a:t>
            </a:r>
            <a:r>
              <a:rPr lang="en-US" b="1" dirty="0" smtClean="0"/>
              <a:t> systems : </a:t>
            </a:r>
            <a:endParaRPr lang="ar-S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12776"/>
            <a:ext cx="7704856" cy="2169825"/>
          </a:xfrm>
          <a:prstGeom prst="rect">
            <a:avLst/>
          </a:prstGeom>
          <a:noFill/>
        </p:spPr>
        <p:txBody>
          <a:bodyPr wrap="square" rtlCol="1">
            <a:spAutoFit/>
          </a:bodyPr>
          <a:lstStyle/>
          <a:p>
            <a:pPr algn="l" rtl="0">
              <a:lnSpc>
                <a:spcPct val="150000"/>
              </a:lnSpc>
            </a:pPr>
            <a:r>
              <a:rPr lang="en-US" b="1" dirty="0" smtClean="0"/>
              <a:t>Types of mixers for semisolids and pasts: There are four classes of equipment:</a:t>
            </a:r>
            <a:endParaRPr lang="en-US" dirty="0" smtClean="0"/>
          </a:p>
          <a:p>
            <a:pPr lvl="0" algn="l" rtl="0">
              <a:lnSpc>
                <a:spcPct val="150000"/>
              </a:lnSpc>
            </a:pPr>
            <a:r>
              <a:rPr lang="en-US" dirty="0" smtClean="0"/>
              <a:t>       (1)  Beaters 	    (2) Kneaders </a:t>
            </a:r>
          </a:p>
          <a:p>
            <a:pPr algn="l" rtl="0">
              <a:lnSpc>
                <a:spcPct val="150000"/>
              </a:lnSpc>
            </a:pPr>
            <a:r>
              <a:rPr lang="en-US" dirty="0" smtClean="0"/>
              <a:t>      (3) Mixer extruders    (4) Mixing rolls. </a:t>
            </a:r>
          </a:p>
          <a:p>
            <a:pPr algn="l">
              <a:lnSpc>
                <a:spcPct val="150000"/>
              </a:lnSpc>
            </a:pPr>
            <a:endParaRPr lang="ar-S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412776"/>
            <a:ext cx="7416824" cy="3462486"/>
          </a:xfrm>
          <a:prstGeom prst="rect">
            <a:avLst/>
          </a:prstGeom>
          <a:noFill/>
        </p:spPr>
        <p:txBody>
          <a:bodyPr wrap="square" rtlCol="1">
            <a:spAutoFit/>
          </a:bodyPr>
          <a:lstStyle/>
          <a:p>
            <a:pPr algn="l" rtl="0">
              <a:lnSpc>
                <a:spcPct val="150000"/>
              </a:lnSpc>
            </a:pPr>
            <a:r>
              <a:rPr lang="en-US" sz="2000" b="1" dirty="0" smtClean="0">
                <a:solidFill>
                  <a:srgbClr val="0070C0"/>
                </a:solidFill>
              </a:rPr>
              <a:t>1. Beaters:</a:t>
            </a:r>
          </a:p>
          <a:p>
            <a:pPr algn="just" rtl="0">
              <a:lnSpc>
                <a:spcPct val="150000"/>
              </a:lnSpc>
            </a:pPr>
            <a:r>
              <a:rPr lang="en-US" dirty="0" smtClean="0"/>
              <a:t>These are similar in principle to the agitator mixers for powders and liquids, but are more heavily built to handle materials of greater consistency. The agitator arms are designed to give a pulling and kneading action, and the shape and the movement of these arms are such that there are no "dead spots" in the mixing vessel. An example of such mixers is the Hobart's Mixer shown in the following Figure</a:t>
            </a:r>
          </a:p>
          <a:p>
            <a:pPr algn="l">
              <a:lnSpc>
                <a:spcPct val="150000"/>
              </a:lnSpc>
            </a:pPr>
            <a:endParaRPr lang="ar-SA" dirty="0"/>
          </a:p>
        </p:txBody>
      </p:sp>
      <p:pic>
        <p:nvPicPr>
          <p:cNvPr id="66562" name="Picture 2"/>
          <p:cNvPicPr>
            <a:picLocks noChangeAspect="1" noChangeArrowheads="1"/>
          </p:cNvPicPr>
          <p:nvPr/>
        </p:nvPicPr>
        <p:blipFill>
          <a:blip r:embed="rId2" cstate="print"/>
          <a:srcRect/>
          <a:stretch>
            <a:fillRect/>
          </a:stretch>
        </p:blipFill>
        <p:spPr bwMode="auto">
          <a:xfrm>
            <a:off x="1115616" y="4504037"/>
            <a:ext cx="2880320" cy="1921603"/>
          </a:xfrm>
          <a:prstGeom prst="rect">
            <a:avLst/>
          </a:prstGeom>
          <a:noFill/>
          <a:ln w="9525">
            <a:noFill/>
            <a:miter lim="800000"/>
            <a:headEnd/>
            <a:tailEnd/>
          </a:ln>
        </p:spPr>
      </p:pic>
      <p:sp>
        <p:nvSpPr>
          <p:cNvPr id="4" name="TextBox 3"/>
          <p:cNvSpPr txBox="1"/>
          <p:nvPr/>
        </p:nvSpPr>
        <p:spPr>
          <a:xfrm>
            <a:off x="4499992" y="5013176"/>
            <a:ext cx="4176464" cy="923330"/>
          </a:xfrm>
          <a:prstGeom prst="rect">
            <a:avLst/>
          </a:prstGeom>
          <a:noFill/>
        </p:spPr>
        <p:txBody>
          <a:bodyPr wrap="square" rtlCol="1">
            <a:spAutoFit/>
          </a:bodyPr>
          <a:lstStyle/>
          <a:p>
            <a:pPr algn="l" rtl="0"/>
            <a:r>
              <a:rPr lang="en-US" dirty="0" smtClean="0"/>
              <a:t>Hobart's Mixer: (a) The mixer (b) Planetary motion. </a:t>
            </a:r>
          </a:p>
          <a:p>
            <a:pPr algn="l" rtl="0"/>
            <a:endParaRPr lang="ar-SA"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700808"/>
            <a:ext cx="5904656" cy="2956066"/>
          </a:xfrm>
          <a:prstGeom prst="rect">
            <a:avLst/>
          </a:prstGeom>
          <a:noFill/>
        </p:spPr>
        <p:txBody>
          <a:bodyPr wrap="square" rtlCol="1">
            <a:spAutoFit/>
          </a:bodyPr>
          <a:lstStyle/>
          <a:p>
            <a:pPr algn="just" rtl="0">
              <a:lnSpc>
                <a:spcPct val="150000"/>
              </a:lnSpc>
            </a:pPr>
            <a:r>
              <a:rPr lang="en-US" b="1" dirty="0" smtClean="0"/>
              <a:t> 2. Kneaders: </a:t>
            </a:r>
            <a:endParaRPr lang="en-US" dirty="0" smtClean="0"/>
          </a:p>
          <a:p>
            <a:pPr algn="just" rtl="0">
              <a:lnSpc>
                <a:spcPct val="150000"/>
              </a:lnSpc>
            </a:pPr>
            <a:r>
              <a:rPr lang="en-US" dirty="0" smtClean="0"/>
              <a:t>    Kneading involves squashing the material flat, folding it over on itself, and squashing it once more. Most kneading machines also tear the mass of material apart and shear it be between a moving arm and a stationary surface.  </a:t>
            </a:r>
          </a:p>
          <a:p>
            <a:pPr algn="just" rtl="0">
              <a:lnSpc>
                <a:spcPct val="150000"/>
              </a:lnSpc>
            </a:pPr>
            <a:r>
              <a:rPr lang="en-US" dirty="0" smtClean="0"/>
              <a:t>Double-Arm Mixer</a:t>
            </a:r>
            <a:endParaRPr lang="ar-SA" dirty="0"/>
          </a:p>
        </p:txBody>
      </p:sp>
      <p:pic>
        <p:nvPicPr>
          <p:cNvPr id="67586" name="Picture 2"/>
          <p:cNvPicPr>
            <a:picLocks noChangeAspect="1" noChangeArrowheads="1"/>
          </p:cNvPicPr>
          <p:nvPr/>
        </p:nvPicPr>
        <p:blipFill>
          <a:blip r:embed="rId2" cstate="print"/>
          <a:srcRect/>
          <a:stretch>
            <a:fillRect/>
          </a:stretch>
        </p:blipFill>
        <p:spPr bwMode="auto">
          <a:xfrm>
            <a:off x="3995936" y="4005063"/>
            <a:ext cx="2880320" cy="2241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556792"/>
            <a:ext cx="7128792" cy="1287532"/>
          </a:xfrm>
          <a:prstGeom prst="rect">
            <a:avLst/>
          </a:prstGeom>
          <a:noFill/>
        </p:spPr>
        <p:txBody>
          <a:bodyPr wrap="square" rtlCol="1">
            <a:spAutoFit/>
          </a:bodyPr>
          <a:lstStyle/>
          <a:p>
            <a:pPr algn="l" rtl="0">
              <a:lnSpc>
                <a:spcPct val="150000"/>
              </a:lnSpc>
            </a:pPr>
            <a:r>
              <a:rPr lang="en-US" dirty="0" smtClean="0"/>
              <a:t>Blades of various designs as those shown in the following Figure are available for several kneading  purposes:</a:t>
            </a:r>
          </a:p>
          <a:p>
            <a:pPr algn="l" rtl="0">
              <a:lnSpc>
                <a:spcPct val="150000"/>
              </a:lnSpc>
            </a:pPr>
            <a:endParaRPr lang="ar-SA" dirty="0"/>
          </a:p>
        </p:txBody>
      </p:sp>
      <p:pic>
        <p:nvPicPr>
          <p:cNvPr id="68610" name="Picture 2"/>
          <p:cNvPicPr>
            <a:picLocks noChangeAspect="1" noChangeArrowheads="1"/>
          </p:cNvPicPr>
          <p:nvPr/>
        </p:nvPicPr>
        <p:blipFill>
          <a:blip r:embed="rId2" cstate="print"/>
          <a:srcRect/>
          <a:stretch>
            <a:fillRect/>
          </a:stretch>
        </p:blipFill>
        <p:spPr bwMode="auto">
          <a:xfrm>
            <a:off x="1547664" y="2852936"/>
            <a:ext cx="5347959" cy="2304256"/>
          </a:xfrm>
          <a:prstGeom prst="rect">
            <a:avLst/>
          </a:prstGeom>
          <a:noFill/>
          <a:ln w="9525">
            <a:noFill/>
            <a:miter lim="800000"/>
            <a:headEnd/>
            <a:tailEnd/>
          </a:ln>
        </p:spPr>
      </p:pic>
      <p:sp>
        <p:nvSpPr>
          <p:cNvPr id="4" name="TextBox 3"/>
          <p:cNvSpPr txBox="1"/>
          <p:nvPr/>
        </p:nvSpPr>
        <p:spPr>
          <a:xfrm>
            <a:off x="971600" y="5445224"/>
            <a:ext cx="6984776" cy="923330"/>
          </a:xfrm>
          <a:prstGeom prst="rect">
            <a:avLst/>
          </a:prstGeom>
          <a:noFill/>
        </p:spPr>
        <p:txBody>
          <a:bodyPr wrap="square" rtlCol="1">
            <a:spAutoFit/>
          </a:bodyPr>
          <a:lstStyle/>
          <a:p>
            <a:pPr algn="l" rtl="0"/>
            <a:r>
              <a:rPr lang="en-US" dirty="0" smtClean="0"/>
              <a:t>Blades of Various Designs: (a) Sigma blade (b) double-</a:t>
            </a:r>
            <a:r>
              <a:rPr lang="en-US" dirty="0" err="1" smtClean="0"/>
              <a:t>naben</a:t>
            </a:r>
            <a:r>
              <a:rPr lang="en-US" dirty="0" smtClean="0"/>
              <a:t> blade, (c) Dispersion Blade. </a:t>
            </a:r>
          </a:p>
          <a:p>
            <a:pPr algn="l" rtl="0"/>
            <a:endParaRPr lang="ar-SA"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7848872" cy="3831818"/>
          </a:xfrm>
          <a:prstGeom prst="rect">
            <a:avLst/>
          </a:prstGeom>
          <a:noFill/>
        </p:spPr>
        <p:txBody>
          <a:bodyPr wrap="square" rtlCol="1">
            <a:spAutoFit/>
          </a:bodyPr>
          <a:lstStyle/>
          <a:p>
            <a:pPr algn="l" rtl="0">
              <a:lnSpc>
                <a:spcPct val="150000"/>
              </a:lnSpc>
            </a:pPr>
            <a:r>
              <a:rPr lang="en-US" b="1" dirty="0" smtClean="0"/>
              <a:t>3- Mixer-Extruders: </a:t>
            </a:r>
            <a:endParaRPr lang="en-US" dirty="0" smtClean="0"/>
          </a:p>
          <a:p>
            <a:pPr algn="l" rtl="0">
              <a:lnSpc>
                <a:spcPct val="150000"/>
              </a:lnSpc>
            </a:pPr>
            <a:r>
              <a:rPr lang="en-US" dirty="0" smtClean="0"/>
              <a:t>The operation of a mixer-extruder depends essentially upon cutting and folding the material in a mixing chamber by means of special blades, and extruding It through a die, thereby subjecting the material to additional shear. </a:t>
            </a:r>
          </a:p>
          <a:p>
            <a:pPr algn="l" rtl="0">
              <a:lnSpc>
                <a:spcPct val="150000"/>
              </a:lnSpc>
            </a:pPr>
            <a:r>
              <a:rPr lang="en-US" dirty="0" smtClean="0"/>
              <a:t>Mixer-extruders continuously mix materials that are difficult to mix such as clays and thermoplastics. </a:t>
            </a:r>
          </a:p>
          <a:p>
            <a:pPr algn="l" rtl="0">
              <a:lnSpc>
                <a:spcPct val="150000"/>
              </a:lnSpc>
            </a:pPr>
            <a:r>
              <a:rPr lang="en-US" dirty="0" smtClean="0"/>
              <a:t>An example of such mixers is the "</a:t>
            </a:r>
            <a:r>
              <a:rPr lang="en-US" dirty="0" err="1" smtClean="0"/>
              <a:t>Roto</a:t>
            </a:r>
            <a:r>
              <a:rPr lang="en-US" dirty="0" smtClean="0"/>
              <a:t>-feed Mixer" shown in the following figure. </a:t>
            </a:r>
          </a:p>
          <a:p>
            <a:pPr algn="l">
              <a:lnSpc>
                <a:spcPct val="150000"/>
              </a:lnSpc>
            </a:pPr>
            <a:endParaRPr lang="ar-SA" dirty="0"/>
          </a:p>
        </p:txBody>
      </p:sp>
      <p:pic>
        <p:nvPicPr>
          <p:cNvPr id="69634" name="Picture 2"/>
          <p:cNvPicPr>
            <a:picLocks noChangeAspect="1" noChangeArrowheads="1"/>
          </p:cNvPicPr>
          <p:nvPr/>
        </p:nvPicPr>
        <p:blipFill>
          <a:blip r:embed="rId2" cstate="print"/>
          <a:srcRect/>
          <a:stretch>
            <a:fillRect/>
          </a:stretch>
        </p:blipFill>
        <p:spPr bwMode="auto">
          <a:xfrm>
            <a:off x="2483768" y="3789039"/>
            <a:ext cx="2952328" cy="2802945"/>
          </a:xfrm>
          <a:prstGeom prst="rect">
            <a:avLst/>
          </a:prstGeom>
          <a:noFill/>
          <a:ln w="9525">
            <a:noFill/>
            <a:miter lim="800000"/>
            <a:headEnd/>
            <a:tailEnd/>
          </a:ln>
        </p:spPr>
      </p:pic>
      <p:sp>
        <p:nvSpPr>
          <p:cNvPr id="4" name="TextBox 3"/>
          <p:cNvSpPr txBox="1"/>
          <p:nvPr/>
        </p:nvSpPr>
        <p:spPr>
          <a:xfrm>
            <a:off x="5940152" y="4653136"/>
            <a:ext cx="2592288" cy="646331"/>
          </a:xfrm>
          <a:prstGeom prst="rect">
            <a:avLst/>
          </a:prstGeom>
          <a:noFill/>
        </p:spPr>
        <p:txBody>
          <a:bodyPr wrap="square" rtlCol="1">
            <a:spAutoFit/>
          </a:bodyPr>
          <a:lstStyle/>
          <a:p>
            <a:pPr algn="l"/>
            <a:r>
              <a:rPr lang="en-US" b="1" dirty="0" err="1" smtClean="0"/>
              <a:t>Roto</a:t>
            </a:r>
            <a:r>
              <a:rPr lang="en-US" b="1" dirty="0" smtClean="0"/>
              <a:t>-feed mixer</a:t>
            </a:r>
            <a:endParaRPr lang="en-US" dirty="0" smtClean="0"/>
          </a:p>
          <a:p>
            <a:pPr algn="l"/>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412776"/>
            <a:ext cx="6480720" cy="4708981"/>
          </a:xfrm>
          <a:prstGeom prst="rect">
            <a:avLst/>
          </a:prstGeom>
          <a:noFill/>
        </p:spPr>
        <p:txBody>
          <a:bodyPr wrap="square" rtlCol="1">
            <a:spAutoFit/>
          </a:bodyPr>
          <a:lstStyle/>
          <a:p>
            <a:pPr algn="l" rtl="0">
              <a:lnSpc>
                <a:spcPct val="150000"/>
              </a:lnSpc>
            </a:pPr>
            <a:r>
              <a:rPr lang="en-US" sz="2000" b="1" dirty="0" smtClean="0"/>
              <a:t>Definition:</a:t>
            </a:r>
            <a:r>
              <a:rPr lang="en-US" sz="2000" dirty="0" smtClean="0"/>
              <a:t> </a:t>
            </a:r>
          </a:p>
          <a:p>
            <a:pPr algn="l" rtl="0">
              <a:lnSpc>
                <a:spcPct val="150000"/>
              </a:lnSpc>
            </a:pPr>
            <a:r>
              <a:rPr lang="en-US" sz="2000" dirty="0" smtClean="0">
                <a:solidFill>
                  <a:srgbClr val="0070C0"/>
                </a:solidFill>
              </a:rPr>
              <a:t>It is the intermingling of two or more dissimilar portions of  materials resulting in attainment of a desired level of uniformity either physically or chemically. </a:t>
            </a:r>
          </a:p>
          <a:p>
            <a:pPr algn="l">
              <a:lnSpc>
                <a:spcPct val="150000"/>
              </a:lnSpc>
            </a:pPr>
            <a:endParaRPr lang="en-US" sz="2000" dirty="0" smtClean="0">
              <a:solidFill>
                <a:srgbClr val="0070C0"/>
              </a:solidFill>
            </a:endParaRPr>
          </a:p>
          <a:p>
            <a:pPr algn="l" rtl="0">
              <a:lnSpc>
                <a:spcPct val="150000"/>
              </a:lnSpc>
            </a:pPr>
            <a:r>
              <a:rPr lang="en-US" sz="2000" b="1" dirty="0" smtClean="0">
                <a:solidFill>
                  <a:srgbClr val="C00000"/>
                </a:solidFill>
              </a:rPr>
              <a:t>Perfect mixing: </a:t>
            </a:r>
            <a:endParaRPr lang="en-US" sz="2000" dirty="0" smtClean="0">
              <a:solidFill>
                <a:srgbClr val="C00000"/>
              </a:solidFill>
            </a:endParaRPr>
          </a:p>
          <a:p>
            <a:pPr algn="l" rtl="0">
              <a:lnSpc>
                <a:spcPct val="150000"/>
              </a:lnSpc>
            </a:pPr>
            <a:r>
              <a:rPr lang="en-US" sz="2000" dirty="0" smtClean="0">
                <a:solidFill>
                  <a:srgbClr val="0070C0"/>
                </a:solidFill>
              </a:rPr>
              <a:t>It is that state in which any sample removed from the mixture will have exactly the same composition as any sample taken from any point of the mixture. </a:t>
            </a:r>
          </a:p>
          <a:p>
            <a:pPr algn="l">
              <a:lnSpc>
                <a:spcPct val="150000"/>
              </a:lnSpc>
            </a:pPr>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124744"/>
            <a:ext cx="7560840" cy="3000821"/>
          </a:xfrm>
          <a:prstGeom prst="rect">
            <a:avLst/>
          </a:prstGeom>
          <a:noFill/>
        </p:spPr>
        <p:txBody>
          <a:bodyPr wrap="square" rtlCol="1">
            <a:spAutoFit/>
          </a:bodyPr>
          <a:lstStyle/>
          <a:p>
            <a:pPr algn="l" rtl="0">
              <a:lnSpc>
                <a:spcPct val="150000"/>
              </a:lnSpc>
            </a:pPr>
            <a:r>
              <a:rPr lang="en-US" b="1" dirty="0" smtClean="0"/>
              <a:t>4. The Mixing Rolls: </a:t>
            </a:r>
            <a:endParaRPr lang="en-US" dirty="0" smtClean="0"/>
          </a:p>
          <a:p>
            <a:pPr algn="l" rtl="0">
              <a:lnSpc>
                <a:spcPct val="150000"/>
              </a:lnSpc>
            </a:pPr>
            <a:r>
              <a:rPr lang="en-US" dirty="0" smtClean="0"/>
              <a:t>In mixing rolls, the materials subjected to intense shear by passing between smooth metal rolls turning at different speeds. By repeated passage between such rolls, solid additives can be thoroughly distributed into pasty or plastic materials. </a:t>
            </a:r>
          </a:p>
          <a:p>
            <a:pPr algn="l" rtl="0">
              <a:lnSpc>
                <a:spcPct val="150000"/>
              </a:lnSpc>
            </a:pPr>
            <a:r>
              <a:rPr lang="en-US" dirty="0" smtClean="0"/>
              <a:t>An example of such mixing rolls is the "</a:t>
            </a:r>
            <a:r>
              <a:rPr lang="en-US" i="1" dirty="0" smtClean="0"/>
              <a:t>Triple-Roll Mill</a:t>
            </a:r>
            <a:r>
              <a:rPr lang="en-US" dirty="0" smtClean="0"/>
              <a:t>". </a:t>
            </a:r>
          </a:p>
          <a:p>
            <a:pPr algn="l">
              <a:lnSpc>
                <a:spcPct val="150000"/>
              </a:lnSpc>
            </a:pPr>
            <a:endParaRPr lang="ar-SA" dirty="0"/>
          </a:p>
        </p:txBody>
      </p:sp>
      <p:pic>
        <p:nvPicPr>
          <p:cNvPr id="70658" name="Picture 2"/>
          <p:cNvPicPr>
            <a:picLocks noChangeAspect="1" noChangeArrowheads="1"/>
          </p:cNvPicPr>
          <p:nvPr/>
        </p:nvPicPr>
        <p:blipFill>
          <a:blip r:embed="rId2" cstate="print"/>
          <a:srcRect/>
          <a:stretch>
            <a:fillRect/>
          </a:stretch>
        </p:blipFill>
        <p:spPr bwMode="auto">
          <a:xfrm>
            <a:off x="1835696" y="3933056"/>
            <a:ext cx="5524364"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92696"/>
            <a:ext cx="4392488" cy="461665"/>
          </a:xfrm>
          <a:prstGeom prst="rect">
            <a:avLst/>
          </a:prstGeom>
          <a:noFill/>
        </p:spPr>
        <p:txBody>
          <a:bodyPr wrap="square" rtlCol="1">
            <a:spAutoFit/>
          </a:bodyPr>
          <a:lstStyle/>
          <a:p>
            <a:pPr algn="l" rtl="0"/>
            <a:r>
              <a:rPr lang="en-US" sz="2400" b="1" dirty="0" smtClean="0">
                <a:solidFill>
                  <a:srgbClr val="C00000"/>
                </a:solidFill>
              </a:rPr>
              <a:t>Outline of the lecture:</a:t>
            </a:r>
            <a:endParaRPr lang="ar-SA" sz="2400" b="1" dirty="0">
              <a:solidFill>
                <a:srgbClr val="C00000"/>
              </a:solidFill>
            </a:endParaRPr>
          </a:p>
        </p:txBody>
      </p:sp>
      <p:sp>
        <p:nvSpPr>
          <p:cNvPr id="5" name="TextBox 4"/>
          <p:cNvSpPr txBox="1"/>
          <p:nvPr/>
        </p:nvSpPr>
        <p:spPr>
          <a:xfrm>
            <a:off x="971600" y="1225689"/>
            <a:ext cx="6408712" cy="5632311"/>
          </a:xfrm>
          <a:prstGeom prst="rect">
            <a:avLst/>
          </a:prstGeom>
          <a:noFill/>
        </p:spPr>
        <p:txBody>
          <a:bodyPr wrap="square" rtlCol="1">
            <a:spAutoFit/>
          </a:bodyPr>
          <a:lstStyle/>
          <a:p>
            <a:pPr marL="457200" indent="-457200" algn="l" rtl="0">
              <a:buFont typeface="Wingdings" pitchFamily="2" charset="2"/>
              <a:buChar char="q"/>
            </a:pPr>
            <a:r>
              <a:rPr lang="en-US" sz="2000" b="1" dirty="0" smtClean="0">
                <a:solidFill>
                  <a:srgbClr val="0070C0"/>
                </a:solidFill>
              </a:rPr>
              <a:t>Mixing</a:t>
            </a:r>
            <a:endParaRPr lang="en-US" sz="2000" dirty="0" smtClean="0">
              <a:solidFill>
                <a:srgbClr val="0070C0"/>
              </a:solidFill>
            </a:endParaRPr>
          </a:p>
          <a:p>
            <a:pPr marL="457200" indent="-457200" algn="l" rtl="0">
              <a:buFont typeface="Wingdings" pitchFamily="2" charset="2"/>
              <a:buChar char="q"/>
            </a:pPr>
            <a:r>
              <a:rPr lang="en-US" sz="2000" dirty="0" smtClean="0">
                <a:solidFill>
                  <a:srgbClr val="0070C0"/>
                </a:solidFill>
              </a:rPr>
              <a:t>Definition and objectives</a:t>
            </a:r>
          </a:p>
          <a:p>
            <a:pPr marL="457200" indent="-457200" algn="l" rtl="0">
              <a:buFont typeface="Wingdings" pitchFamily="2" charset="2"/>
              <a:buChar char="q"/>
            </a:pPr>
            <a:r>
              <a:rPr lang="en-US" sz="2000" dirty="0" smtClean="0">
                <a:solidFill>
                  <a:srgbClr val="0070C0"/>
                </a:solidFill>
              </a:rPr>
              <a:t> Mixing equipment</a:t>
            </a:r>
          </a:p>
          <a:p>
            <a:pPr marL="457200" indent="-457200" algn="l" rtl="0">
              <a:buFont typeface="Wingdings" pitchFamily="2" charset="2"/>
              <a:buChar char="q"/>
            </a:pPr>
            <a:r>
              <a:rPr lang="en-US" sz="2000" dirty="0" smtClean="0"/>
              <a:t>Impellers  for liquids</a:t>
            </a:r>
          </a:p>
          <a:p>
            <a:pPr marL="457200" indent="-457200" algn="l" rtl="0">
              <a:buFont typeface="Wingdings" pitchFamily="2" charset="2"/>
              <a:buChar char="q"/>
            </a:pPr>
            <a:r>
              <a:rPr lang="en-US" sz="2000" dirty="0" smtClean="0"/>
              <a:t>Mixers of dry powders</a:t>
            </a:r>
          </a:p>
          <a:p>
            <a:pPr marL="914400" lvl="1" indent="-457200" algn="l" rtl="0">
              <a:buFont typeface="Courier New" pitchFamily="49" charset="0"/>
              <a:buChar char="o"/>
            </a:pPr>
            <a:r>
              <a:rPr lang="en-US" sz="2000" dirty="0" smtClean="0">
                <a:solidFill>
                  <a:srgbClr val="0070C0"/>
                </a:solidFill>
              </a:rPr>
              <a:t>Factors affecting mixing of solids</a:t>
            </a:r>
          </a:p>
          <a:p>
            <a:pPr marL="914400" lvl="1" indent="-457200" algn="l" rtl="0">
              <a:buFont typeface="+mj-lt"/>
              <a:buAutoNum type="arabicPeriod"/>
            </a:pPr>
            <a:r>
              <a:rPr lang="en-US" sz="2000" dirty="0" smtClean="0">
                <a:solidFill>
                  <a:srgbClr val="0070C0"/>
                </a:solidFill>
              </a:rPr>
              <a:t>Tumbling mixers</a:t>
            </a:r>
          </a:p>
          <a:p>
            <a:pPr marL="914400" lvl="1" indent="-457200" algn="l" rtl="0">
              <a:buFont typeface="+mj-lt"/>
              <a:buAutoNum type="arabicPeriod"/>
            </a:pPr>
            <a:r>
              <a:rPr lang="en-US" sz="2000" dirty="0" smtClean="0">
                <a:solidFill>
                  <a:srgbClr val="0070C0"/>
                </a:solidFill>
              </a:rPr>
              <a:t>Agitator mixers</a:t>
            </a:r>
          </a:p>
          <a:p>
            <a:pPr marL="914400" lvl="1" indent="-457200" algn="l" rtl="0">
              <a:buFont typeface="+mj-lt"/>
              <a:buAutoNum type="arabicPeriod"/>
            </a:pPr>
            <a:r>
              <a:rPr lang="en-US" sz="2000" dirty="0" smtClean="0">
                <a:solidFill>
                  <a:srgbClr val="0070C0"/>
                </a:solidFill>
              </a:rPr>
              <a:t>Special mixers for powders</a:t>
            </a:r>
          </a:p>
          <a:p>
            <a:pPr marL="914400" lvl="1" indent="-457200" algn="l" rtl="0">
              <a:buFont typeface="+mj-lt"/>
              <a:buAutoNum type="arabicPeriod"/>
            </a:pPr>
            <a:r>
              <a:rPr lang="en-US" sz="2000" dirty="0" err="1" smtClean="0">
                <a:solidFill>
                  <a:srgbClr val="0070C0"/>
                </a:solidFill>
              </a:rPr>
              <a:t>Entolator</a:t>
            </a:r>
            <a:r>
              <a:rPr lang="en-US" sz="2000" dirty="0" smtClean="0">
                <a:solidFill>
                  <a:srgbClr val="0070C0"/>
                </a:solidFill>
              </a:rPr>
              <a:t> impact when mixer</a:t>
            </a:r>
          </a:p>
          <a:p>
            <a:pPr marL="914400" lvl="1" indent="-457200" algn="l" rtl="0">
              <a:buFont typeface="+mj-lt"/>
              <a:buAutoNum type="arabicPeriod"/>
            </a:pPr>
            <a:r>
              <a:rPr lang="en-US" sz="2000" dirty="0" smtClean="0">
                <a:solidFill>
                  <a:srgbClr val="0070C0"/>
                </a:solidFill>
              </a:rPr>
              <a:t>Pneumatic mixer</a:t>
            </a:r>
          </a:p>
          <a:p>
            <a:pPr marL="914400" lvl="1" indent="-457200" algn="l" rtl="0">
              <a:buFont typeface="+mj-lt"/>
              <a:buAutoNum type="arabicPeriod"/>
            </a:pPr>
            <a:r>
              <a:rPr lang="en-US" sz="2000" dirty="0" smtClean="0">
                <a:solidFill>
                  <a:srgbClr val="0070C0"/>
                </a:solidFill>
              </a:rPr>
              <a:t>V-type mixer</a:t>
            </a:r>
          </a:p>
          <a:p>
            <a:pPr marL="457200" indent="-457200" algn="l" rtl="0">
              <a:buFont typeface="Wingdings" pitchFamily="2" charset="2"/>
              <a:buChar char="q"/>
            </a:pPr>
            <a:r>
              <a:rPr lang="en-US" sz="2000" dirty="0" smtClean="0"/>
              <a:t>Mixers for semisolids</a:t>
            </a:r>
          </a:p>
          <a:p>
            <a:pPr marL="914400" lvl="1" indent="-457200" algn="l" rtl="0">
              <a:buFont typeface="Courier New" pitchFamily="49" charset="0"/>
              <a:buChar char="o"/>
            </a:pPr>
            <a:r>
              <a:rPr lang="en-GB" sz="2000" dirty="0" smtClean="0">
                <a:solidFill>
                  <a:srgbClr val="0070C0"/>
                </a:solidFill>
              </a:rPr>
              <a:t>Types of flow in semisolids</a:t>
            </a:r>
            <a:endParaRPr lang="en-US" sz="2000" dirty="0" smtClean="0">
              <a:solidFill>
                <a:srgbClr val="0070C0"/>
              </a:solidFill>
            </a:endParaRPr>
          </a:p>
          <a:p>
            <a:pPr marL="914400" lvl="1" indent="-457200" algn="l" rtl="0">
              <a:buFont typeface="+mj-lt"/>
              <a:buAutoNum type="arabicPeriod"/>
            </a:pPr>
            <a:r>
              <a:rPr lang="en-US" sz="2000" dirty="0" smtClean="0">
                <a:solidFill>
                  <a:srgbClr val="0070C0"/>
                </a:solidFill>
              </a:rPr>
              <a:t>Beaters</a:t>
            </a:r>
          </a:p>
          <a:p>
            <a:pPr marL="914400" lvl="1" indent="-457200" algn="l" rtl="0">
              <a:buFont typeface="+mj-lt"/>
              <a:buAutoNum type="arabicPeriod"/>
            </a:pPr>
            <a:r>
              <a:rPr lang="en-GB" sz="2000" dirty="0" smtClean="0">
                <a:solidFill>
                  <a:srgbClr val="0070C0"/>
                </a:solidFill>
              </a:rPr>
              <a:t>Kneaders</a:t>
            </a:r>
            <a:endParaRPr lang="en-US" sz="2000" dirty="0" smtClean="0">
              <a:solidFill>
                <a:srgbClr val="0070C0"/>
              </a:solidFill>
            </a:endParaRPr>
          </a:p>
          <a:p>
            <a:pPr marL="914400" lvl="1" indent="-457200" algn="l" rtl="0">
              <a:buFont typeface="+mj-lt"/>
              <a:buAutoNum type="arabicPeriod"/>
            </a:pPr>
            <a:r>
              <a:rPr lang="en-GB" sz="2000" dirty="0" smtClean="0">
                <a:solidFill>
                  <a:srgbClr val="0070C0"/>
                </a:solidFill>
              </a:rPr>
              <a:t>Mixer-Extruders</a:t>
            </a:r>
            <a:endParaRPr lang="en-US" sz="2000" dirty="0" smtClean="0">
              <a:solidFill>
                <a:srgbClr val="0070C0"/>
              </a:solidFill>
            </a:endParaRPr>
          </a:p>
          <a:p>
            <a:pPr algn="l" rtl="0"/>
            <a:endParaRPr lang="ar-SA" sz="2000"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484784"/>
            <a:ext cx="6696744" cy="4247317"/>
          </a:xfrm>
          <a:prstGeom prst="rect">
            <a:avLst/>
          </a:prstGeom>
          <a:noFill/>
        </p:spPr>
        <p:txBody>
          <a:bodyPr wrap="square" rtlCol="1">
            <a:spAutoFit/>
          </a:bodyPr>
          <a:lstStyle/>
          <a:p>
            <a:pPr algn="l" rtl="0">
              <a:lnSpc>
                <a:spcPct val="150000"/>
              </a:lnSpc>
            </a:pPr>
            <a:r>
              <a:rPr lang="en-US" b="1" dirty="0" smtClean="0">
                <a:solidFill>
                  <a:srgbClr val="C00000"/>
                </a:solidFill>
              </a:rPr>
              <a:t>Random mixing: </a:t>
            </a:r>
          </a:p>
          <a:p>
            <a:pPr algn="l" rtl="0">
              <a:lnSpc>
                <a:spcPct val="150000"/>
              </a:lnSpc>
            </a:pPr>
            <a:r>
              <a:rPr lang="en-US" dirty="0" smtClean="0">
                <a:solidFill>
                  <a:srgbClr val="0070C0"/>
                </a:solidFill>
              </a:rPr>
              <a:t>It is the state in which there is a probability of finding the particles of a given components the same at all points in the mixture and is in the same ratio of components in the entire mixture. </a:t>
            </a:r>
          </a:p>
          <a:p>
            <a:pPr algn="l" rtl="0">
              <a:lnSpc>
                <a:spcPct val="150000"/>
              </a:lnSpc>
            </a:pPr>
            <a:r>
              <a:rPr lang="en-US" dirty="0" smtClean="0"/>
              <a:t> </a:t>
            </a:r>
          </a:p>
          <a:p>
            <a:pPr algn="l" rtl="0">
              <a:lnSpc>
                <a:spcPct val="150000"/>
              </a:lnSpc>
            </a:pPr>
            <a:r>
              <a:rPr lang="en-US" b="1" dirty="0" smtClean="0">
                <a:solidFill>
                  <a:schemeClr val="accent5">
                    <a:lumMod val="50000"/>
                  </a:schemeClr>
                </a:solidFill>
              </a:rPr>
              <a:t>Objectives of mixing: </a:t>
            </a:r>
            <a:endParaRPr lang="en-US" dirty="0" smtClean="0">
              <a:solidFill>
                <a:schemeClr val="accent5">
                  <a:lumMod val="50000"/>
                </a:schemeClr>
              </a:solidFill>
            </a:endParaRPr>
          </a:p>
          <a:p>
            <a:pPr lvl="0" algn="l" rtl="0">
              <a:lnSpc>
                <a:spcPct val="150000"/>
              </a:lnSpc>
            </a:pPr>
            <a:r>
              <a:rPr lang="en-US" dirty="0" smtClean="0">
                <a:solidFill>
                  <a:srgbClr val="0070C0"/>
                </a:solidFill>
              </a:rPr>
              <a:t>Attainment of complete and mutual distribution of the constituent materials. </a:t>
            </a:r>
          </a:p>
          <a:p>
            <a:pPr lvl="0" algn="l" rtl="0">
              <a:lnSpc>
                <a:spcPct val="150000"/>
              </a:lnSpc>
            </a:pPr>
            <a:r>
              <a:rPr lang="en-US" dirty="0" smtClean="0">
                <a:solidFill>
                  <a:srgbClr val="0070C0"/>
                </a:solidFill>
              </a:rPr>
              <a:t>Increasing the contact surface thus promoting chemical and physical reactions. </a:t>
            </a:r>
            <a:endParaRPr lang="ar-SA" dirty="0">
              <a:solidFill>
                <a:srgbClr val="0070C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1628800"/>
            <a:ext cx="6552728" cy="3323987"/>
          </a:xfrm>
          <a:prstGeom prst="rect">
            <a:avLst/>
          </a:prstGeom>
          <a:noFill/>
        </p:spPr>
        <p:txBody>
          <a:bodyPr wrap="square" rtlCol="1">
            <a:spAutoFit/>
          </a:bodyPr>
          <a:lstStyle/>
          <a:p>
            <a:pPr algn="l" rtl="0">
              <a:lnSpc>
                <a:spcPct val="150000"/>
              </a:lnSpc>
            </a:pPr>
            <a:r>
              <a:rPr lang="en-US" sz="2000" b="1" dirty="0" smtClean="0">
                <a:solidFill>
                  <a:srgbClr val="C00000"/>
                </a:solidFill>
                <a:latin typeface="Times New Roman" pitchFamily="18" charset="0"/>
                <a:cs typeface="Times New Roman" pitchFamily="18" charset="0"/>
              </a:rPr>
              <a:t>Mixing equipment: </a:t>
            </a:r>
            <a:endParaRPr lang="en-US" sz="2000" dirty="0" smtClean="0">
              <a:solidFill>
                <a:srgbClr val="C00000"/>
              </a:solidFill>
              <a:latin typeface="Times New Roman" pitchFamily="18" charset="0"/>
              <a:cs typeface="Times New Roman" pitchFamily="18" charset="0"/>
            </a:endParaRPr>
          </a:p>
          <a:p>
            <a:pPr algn="l" rtl="0">
              <a:lnSpc>
                <a:spcPct val="150000"/>
              </a:lnSpc>
            </a:pPr>
            <a:r>
              <a:rPr lang="en-US" sz="2000" dirty="0" smtClean="0">
                <a:latin typeface="Times New Roman" pitchFamily="18" charset="0"/>
                <a:cs typeface="Times New Roman" pitchFamily="18" charset="0"/>
              </a:rPr>
              <a:t>These are  classified according to materials intended to be mixed into: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Impellers for liquids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Mixers for powders </a:t>
            </a:r>
          </a:p>
          <a:p>
            <a:pPr marL="1371600" lvl="2" indent="-457200" algn="l" rtl="0">
              <a:lnSpc>
                <a:spcPct val="150000"/>
              </a:lnSpc>
              <a:buFont typeface="+mj-lt"/>
              <a:buAutoNum type="arabicPeriod"/>
            </a:pPr>
            <a:r>
              <a:rPr lang="en-US" sz="2000" dirty="0" smtClean="0">
                <a:solidFill>
                  <a:srgbClr val="0070C0"/>
                </a:solidFill>
                <a:latin typeface="Times New Roman" pitchFamily="18" charset="0"/>
                <a:cs typeface="Times New Roman" pitchFamily="18" charset="0"/>
              </a:rPr>
              <a:t>Mixers for semisolids or pastes. </a:t>
            </a:r>
          </a:p>
          <a:p>
            <a:pPr algn="l">
              <a:lnSpc>
                <a:spcPct val="150000"/>
              </a:lnSpc>
            </a:pP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92696"/>
            <a:ext cx="4392488" cy="461665"/>
          </a:xfrm>
          <a:prstGeom prst="rect">
            <a:avLst/>
          </a:prstGeom>
          <a:noFill/>
        </p:spPr>
        <p:txBody>
          <a:bodyPr wrap="square" rtlCol="1">
            <a:spAutoFit/>
          </a:bodyPr>
          <a:lstStyle/>
          <a:p>
            <a:pPr algn="l" rtl="0"/>
            <a:r>
              <a:rPr lang="en-US" sz="2400" b="1" dirty="0" smtClean="0">
                <a:solidFill>
                  <a:srgbClr val="C00000"/>
                </a:solidFill>
              </a:rPr>
              <a:t>Outline of the lecture:</a:t>
            </a:r>
            <a:endParaRPr lang="ar-SA" sz="2400" b="1" dirty="0">
              <a:solidFill>
                <a:srgbClr val="C00000"/>
              </a:solidFill>
            </a:endParaRPr>
          </a:p>
        </p:txBody>
      </p:sp>
      <p:pic>
        <p:nvPicPr>
          <p:cNvPr id="54274" name="Picture 2" descr="Go to fullsize image">
            <a:hlinkClick r:id="rId2"/>
          </p:cNvPr>
          <p:cNvPicPr>
            <a:picLocks noChangeAspect="1" noChangeArrowheads="1"/>
          </p:cNvPicPr>
          <p:nvPr/>
        </p:nvPicPr>
        <p:blipFill>
          <a:blip r:embed="rId3" cstate="print"/>
          <a:srcRect/>
          <a:stretch>
            <a:fillRect/>
          </a:stretch>
        </p:blipFill>
        <p:spPr bwMode="auto">
          <a:xfrm>
            <a:off x="6264021" y="1196752"/>
            <a:ext cx="2208243" cy="1656184"/>
          </a:xfrm>
          <a:prstGeom prst="rect">
            <a:avLst/>
          </a:prstGeom>
          <a:noFill/>
        </p:spPr>
      </p:pic>
      <p:sp>
        <p:nvSpPr>
          <p:cNvPr id="5" name="TextBox 4"/>
          <p:cNvSpPr txBox="1"/>
          <p:nvPr/>
        </p:nvSpPr>
        <p:spPr>
          <a:xfrm>
            <a:off x="971600" y="1225689"/>
            <a:ext cx="5112568" cy="5632311"/>
          </a:xfrm>
          <a:prstGeom prst="rect">
            <a:avLst/>
          </a:prstGeom>
          <a:noFill/>
        </p:spPr>
        <p:txBody>
          <a:bodyPr wrap="square" rtlCol="1">
            <a:spAutoFit/>
          </a:bodyPr>
          <a:lstStyle/>
          <a:p>
            <a:pPr marL="457200" indent="-457200" algn="l" rtl="0">
              <a:buFont typeface="Wingdings" pitchFamily="2" charset="2"/>
              <a:buChar char="q"/>
            </a:pPr>
            <a:r>
              <a:rPr lang="en-US" sz="2000" b="1" dirty="0" smtClean="0">
                <a:solidFill>
                  <a:srgbClr val="0070C0"/>
                </a:solidFill>
              </a:rPr>
              <a:t>Mixing</a:t>
            </a:r>
            <a:endParaRPr lang="en-US" sz="2000" dirty="0" smtClean="0">
              <a:solidFill>
                <a:srgbClr val="0070C0"/>
              </a:solidFill>
            </a:endParaRPr>
          </a:p>
          <a:p>
            <a:pPr marL="457200" indent="-457200" algn="l" rtl="0">
              <a:buFont typeface="Wingdings" pitchFamily="2" charset="2"/>
              <a:buChar char="q"/>
            </a:pPr>
            <a:r>
              <a:rPr lang="en-US" sz="2000" dirty="0" smtClean="0">
                <a:solidFill>
                  <a:srgbClr val="0070C0"/>
                </a:solidFill>
              </a:rPr>
              <a:t>Definition and objectives</a:t>
            </a:r>
          </a:p>
          <a:p>
            <a:pPr marL="457200" indent="-457200" algn="l" rtl="0">
              <a:buFont typeface="Wingdings" pitchFamily="2" charset="2"/>
              <a:buChar char="q"/>
            </a:pPr>
            <a:r>
              <a:rPr lang="en-US" sz="2000" dirty="0" smtClean="0">
                <a:solidFill>
                  <a:srgbClr val="0070C0"/>
                </a:solidFill>
              </a:rPr>
              <a:t> Mixing equipment</a:t>
            </a:r>
          </a:p>
          <a:p>
            <a:pPr marL="457200" indent="-457200" algn="l" rtl="0">
              <a:buFont typeface="Wingdings" pitchFamily="2" charset="2"/>
              <a:buChar char="q"/>
            </a:pPr>
            <a:r>
              <a:rPr lang="en-US" sz="2000" dirty="0" smtClean="0"/>
              <a:t>Impellers  for liquids</a:t>
            </a:r>
          </a:p>
          <a:p>
            <a:pPr marL="457200" indent="-457200" algn="l" rtl="0">
              <a:buFont typeface="Wingdings" pitchFamily="2" charset="2"/>
              <a:buChar char="q"/>
            </a:pPr>
            <a:r>
              <a:rPr lang="en-US" sz="2000" dirty="0" smtClean="0"/>
              <a:t>Mixers of dry powders</a:t>
            </a:r>
          </a:p>
          <a:p>
            <a:pPr marL="914400" lvl="1" indent="-457200" algn="l" rtl="0">
              <a:buFont typeface="Courier New" pitchFamily="49" charset="0"/>
              <a:buChar char="o"/>
            </a:pPr>
            <a:r>
              <a:rPr lang="en-US" sz="2000" dirty="0" smtClean="0">
                <a:solidFill>
                  <a:srgbClr val="0070C0"/>
                </a:solidFill>
              </a:rPr>
              <a:t>Factors affecting mixing of solids</a:t>
            </a:r>
          </a:p>
          <a:p>
            <a:pPr marL="914400" lvl="1" indent="-457200" algn="l" rtl="0">
              <a:buFont typeface="Courier New" pitchFamily="49" charset="0"/>
              <a:buChar char="o"/>
            </a:pPr>
            <a:r>
              <a:rPr lang="en-US" sz="2000" dirty="0" smtClean="0">
                <a:solidFill>
                  <a:srgbClr val="0070C0"/>
                </a:solidFill>
              </a:rPr>
              <a:t>Tumbling mixers</a:t>
            </a:r>
          </a:p>
          <a:p>
            <a:pPr marL="914400" lvl="1" indent="-457200" algn="l" rtl="0">
              <a:buFont typeface="Courier New" pitchFamily="49" charset="0"/>
              <a:buChar char="o"/>
            </a:pPr>
            <a:r>
              <a:rPr lang="en-US" sz="2000" dirty="0" smtClean="0">
                <a:solidFill>
                  <a:srgbClr val="0070C0"/>
                </a:solidFill>
              </a:rPr>
              <a:t>Agitator mixers</a:t>
            </a:r>
          </a:p>
          <a:p>
            <a:pPr marL="914400" lvl="1" indent="-457200" algn="l" rtl="0">
              <a:buFont typeface="Courier New" pitchFamily="49" charset="0"/>
              <a:buChar char="o"/>
            </a:pPr>
            <a:r>
              <a:rPr lang="en-US" sz="2000" dirty="0" smtClean="0">
                <a:solidFill>
                  <a:srgbClr val="0070C0"/>
                </a:solidFill>
              </a:rPr>
              <a:t>Special mixers for powders</a:t>
            </a:r>
          </a:p>
          <a:p>
            <a:pPr marL="914400" lvl="1" indent="-457200" algn="l" rtl="0">
              <a:buFont typeface="Courier New" pitchFamily="49" charset="0"/>
              <a:buChar char="o"/>
            </a:pPr>
            <a:r>
              <a:rPr lang="en-US" sz="2000" dirty="0" err="1" smtClean="0">
                <a:solidFill>
                  <a:srgbClr val="0070C0"/>
                </a:solidFill>
              </a:rPr>
              <a:t>Entolator</a:t>
            </a:r>
            <a:r>
              <a:rPr lang="en-US" sz="2000" dirty="0" smtClean="0">
                <a:solidFill>
                  <a:srgbClr val="0070C0"/>
                </a:solidFill>
              </a:rPr>
              <a:t> impact when mixer</a:t>
            </a:r>
          </a:p>
          <a:p>
            <a:pPr marL="914400" lvl="1" indent="-457200" algn="l" rtl="0">
              <a:buFont typeface="Courier New" pitchFamily="49" charset="0"/>
              <a:buChar char="o"/>
            </a:pPr>
            <a:r>
              <a:rPr lang="en-US" sz="2000" dirty="0" smtClean="0">
                <a:solidFill>
                  <a:srgbClr val="0070C0"/>
                </a:solidFill>
              </a:rPr>
              <a:t>Pneumatic mixer</a:t>
            </a:r>
          </a:p>
          <a:p>
            <a:pPr marL="914400" lvl="1" indent="-457200" algn="l" rtl="0">
              <a:buFont typeface="Courier New" pitchFamily="49" charset="0"/>
              <a:buChar char="o"/>
            </a:pPr>
            <a:r>
              <a:rPr lang="en-US" sz="2000" dirty="0" smtClean="0">
                <a:solidFill>
                  <a:srgbClr val="0070C0"/>
                </a:solidFill>
              </a:rPr>
              <a:t>V-type mixer</a:t>
            </a:r>
          </a:p>
          <a:p>
            <a:pPr marL="457200" indent="-457200" algn="l" rtl="0">
              <a:buFont typeface="Wingdings" pitchFamily="2" charset="2"/>
              <a:buChar char="q"/>
            </a:pPr>
            <a:r>
              <a:rPr lang="en-US" sz="2000" dirty="0" smtClean="0"/>
              <a:t>Mixers for semisolids</a:t>
            </a:r>
          </a:p>
          <a:p>
            <a:pPr marL="914400" lvl="1" indent="-457200" algn="l" rtl="0">
              <a:buFont typeface="Courier New" pitchFamily="49" charset="0"/>
              <a:buChar char="o"/>
            </a:pPr>
            <a:r>
              <a:rPr lang="en-GB" sz="2000" dirty="0" smtClean="0">
                <a:solidFill>
                  <a:srgbClr val="0070C0"/>
                </a:solidFill>
              </a:rPr>
              <a:t>Types of flow in semisolids</a:t>
            </a:r>
            <a:endParaRPr lang="en-US" sz="2000" dirty="0" smtClean="0">
              <a:solidFill>
                <a:srgbClr val="0070C0"/>
              </a:solidFill>
            </a:endParaRPr>
          </a:p>
          <a:p>
            <a:pPr marL="914400" lvl="1" indent="-457200" algn="l" rtl="0">
              <a:buFont typeface="Courier New" pitchFamily="49" charset="0"/>
              <a:buChar char="o"/>
            </a:pPr>
            <a:r>
              <a:rPr lang="en-US" sz="2000" dirty="0" smtClean="0">
                <a:solidFill>
                  <a:srgbClr val="0070C0"/>
                </a:solidFill>
              </a:rPr>
              <a:t>Beaters</a:t>
            </a:r>
          </a:p>
          <a:p>
            <a:pPr marL="914400" lvl="1" indent="-457200" algn="l" rtl="0">
              <a:buFont typeface="Courier New" pitchFamily="49" charset="0"/>
              <a:buChar char="o"/>
            </a:pPr>
            <a:r>
              <a:rPr lang="en-GB" sz="2000" dirty="0" smtClean="0">
                <a:solidFill>
                  <a:srgbClr val="0070C0"/>
                </a:solidFill>
              </a:rPr>
              <a:t>Kneaders</a:t>
            </a:r>
            <a:endParaRPr lang="en-US" sz="2000" dirty="0" smtClean="0">
              <a:solidFill>
                <a:srgbClr val="0070C0"/>
              </a:solidFill>
            </a:endParaRPr>
          </a:p>
          <a:p>
            <a:pPr marL="914400" lvl="1" indent="-457200" algn="l" rtl="0">
              <a:buFont typeface="Courier New" pitchFamily="49" charset="0"/>
              <a:buChar char="o"/>
            </a:pPr>
            <a:r>
              <a:rPr lang="en-GB" sz="2000" dirty="0" smtClean="0">
                <a:solidFill>
                  <a:srgbClr val="0070C0"/>
                </a:solidFill>
              </a:rPr>
              <a:t>Mixer-Extruders</a:t>
            </a:r>
            <a:endParaRPr lang="en-US" sz="2000" dirty="0" smtClean="0">
              <a:solidFill>
                <a:srgbClr val="0070C0"/>
              </a:solidFill>
            </a:endParaRPr>
          </a:p>
          <a:p>
            <a:pPr algn="l" rtl="0"/>
            <a:endParaRPr lang="ar-SA" sz="2000" dirty="0">
              <a:solidFill>
                <a:srgbClr val="0070C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657</TotalTime>
  <Words>2583</Words>
  <Application>Microsoft Office PowerPoint</Application>
  <PresentationFormat>On-screen Show (4:3)</PresentationFormat>
  <Paragraphs>362</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fares</dc:creator>
  <cp:lastModifiedBy>User</cp:lastModifiedBy>
  <cp:revision>74</cp:revision>
  <dcterms:created xsi:type="dcterms:W3CDTF">2010-09-22T13:24:07Z</dcterms:created>
  <dcterms:modified xsi:type="dcterms:W3CDTF">2013-09-24T05:09:04Z</dcterms:modified>
</cp:coreProperties>
</file>