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4" r:id="rId1"/>
  </p:sldMasterIdLst>
  <p:notesMasterIdLst>
    <p:notesMasterId r:id="rId19"/>
  </p:notesMasterIdLst>
  <p:sldIdLst>
    <p:sldId id="256" r:id="rId2"/>
    <p:sldId id="291" r:id="rId3"/>
    <p:sldId id="293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4825" autoAdjust="0"/>
    <p:restoredTop sz="94626" autoAdjust="0"/>
  </p:normalViewPr>
  <p:slideViewPr>
    <p:cSldViewPr>
      <p:cViewPr>
        <p:scale>
          <a:sx n="86" d="100"/>
          <a:sy n="86" d="100"/>
        </p:scale>
        <p:origin x="-6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E8E2-36CE-A644-9832-EF3A0ACD183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0868-B373-C945-A71F-396052790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07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6BADEC-D2A1-46E7-B384-9A000C7D78E1}" type="slidenum">
              <a:rPr lang="x-none" smtClean="0"/>
              <a:pPr>
                <a:defRPr/>
              </a:pPr>
              <a:t>16</a:t>
            </a:fld>
            <a:endParaRPr lang="x-none" smtClean="0"/>
          </a:p>
        </p:txBody>
      </p:sp>
    </p:spTree>
    <p:extLst>
      <p:ext uri="{BB962C8B-B14F-4D97-AF65-F5344CB8AC3E}">
        <p14:creationId xmlns="" xmlns:p14="http://schemas.microsoft.com/office/powerpoint/2010/main" val="109540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311E0C-7BDF-4269-BA41-1680C4513A1C}" type="datetimeFigureOut">
              <a:rPr lang="x-none" smtClean="0"/>
              <a:pPr/>
              <a:t>06/03/17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9820A6-B0E4-405D-B794-CAEDB4273A8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11760" y="-99392"/>
            <a:ext cx="6822111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082" y="2924944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Mitosis in the root tips of Onion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b="1" dirty="0">
                <a:solidFill>
                  <a:schemeClr val="accent3">
                    <a:lumMod val="50000"/>
                  </a:schemeClr>
                </a:solidFill>
              </a:rPr>
              <a:t>Squash method</a:t>
            </a:r>
            <a:br>
              <a:rPr lang="en-US" sz="31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x-none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255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01382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Onion cells in different phases of the cell </a:t>
            </a:r>
            <a:r>
              <a:rPr lang="en-US" sz="2400" b="1" u="sng" dirty="0" smtClean="0"/>
              <a:t>cycle</a:t>
            </a:r>
            <a:endParaRPr lang="en-US" sz="2400" b="1" u="sng" dirty="0"/>
          </a:p>
          <a:p>
            <a:r>
              <a:rPr lang="en-US" sz="2400" dirty="0"/>
              <a:t> </a:t>
            </a:r>
          </a:p>
        </p:txBody>
      </p:sp>
      <p:pic>
        <p:nvPicPr>
          <p:cNvPr id="19458" name="Picture 2" descr="http://3.bp.blogspot.com/_docuG4hu0X8/S1uqfAepDdI/AAAAAAAAEcg/z-6H_ucnLcg/s400/mitosis_on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6426200" cy="3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14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Mitosis in the root tips of </a:t>
            </a:r>
            <a:r>
              <a:rPr lang="en-US" b="1" u="sng" dirty="0" smtClean="0"/>
              <a:t>Onion ( prophase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1524000" y="123326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4140200" y="5012159"/>
            <a:ext cx="649288" cy="73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7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524000" y="137728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2989263" y="4796135"/>
            <a:ext cx="647700" cy="73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7584" y="548680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Mitosis in the root tips of Onion ( </a:t>
            </a:r>
            <a:r>
              <a:rPr lang="en-US" b="1" u="sng" dirty="0" smtClean="0"/>
              <a:t>Metaphase 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8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4356100" y="2204864"/>
            <a:ext cx="649288" cy="73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552" y="476672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Mitosis in the root tips of Onion ( </a:t>
            </a:r>
            <a:r>
              <a:rPr lang="en-US" b="1" u="sng" dirty="0" smtClean="0"/>
              <a:t>Anaphase )</a:t>
            </a:r>
          </a:p>
        </p:txBody>
      </p:sp>
    </p:spTree>
    <p:extLst>
      <p:ext uri="{BB962C8B-B14F-4D97-AF65-F5344CB8AC3E}">
        <p14:creationId xmlns="" xmlns:p14="http://schemas.microsoft.com/office/powerpoint/2010/main" val="38059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524000" y="130527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H="1" flipV="1">
            <a:off x="5506888" y="1988840"/>
            <a:ext cx="649288" cy="73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5508104" y="2060972"/>
            <a:ext cx="649288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560" y="476672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Mitosis in the root tips of Onion ( </a:t>
            </a:r>
            <a:r>
              <a:rPr lang="en-US" b="1" u="sng" dirty="0" err="1" smtClean="0"/>
              <a:t>Telophase</a:t>
            </a:r>
            <a:r>
              <a:rPr lang="en-US" b="1" u="sng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67611" y="782706"/>
            <a:ext cx="7176797" cy="538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1700802"/>
            <a:ext cx="68580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A061"/>
                </a:solidFill>
              </a:rPr>
              <a:t>Make a report consist of:</a:t>
            </a:r>
            <a:endParaRPr lang="x-none" sz="2800" b="1" dirty="0" smtClean="0">
              <a:solidFill>
                <a:srgbClr val="3AA061"/>
              </a:solidFill>
            </a:endParaRPr>
          </a:p>
          <a:p>
            <a:pPr algn="r"/>
            <a:endParaRPr lang="x-none" sz="2800" dirty="0" smtClean="0"/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Introduction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Materials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M</a:t>
            </a:r>
            <a:r>
              <a:rPr lang="en-US" sz="2800" b="1" dirty="0" smtClean="0">
                <a:solidFill>
                  <a:srgbClr val="000000"/>
                </a:solidFill>
              </a:rPr>
              <a:t>ethod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Results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Discussion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/>
            <a:endParaRPr lang="en-US" sz="2800" b="1" dirty="0" smtClean="0">
              <a:solidFill>
                <a:srgbClr val="000000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2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C076-EF12-405A-9820-2D49B45B58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5364" name="Picture 1" descr="C:\Users\hopes\Desktop\145 zoo MY WORK\pp\any-ques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OOF\Documents\Desktop\نوووف\Desktop\نوووف\Desktop\نوووف\Desktop\المستندات\New\صور للبوربوينت 2\000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4724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4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In this experiment ,We used the </a:t>
            </a:r>
            <a:r>
              <a:rPr lang="en-US" b="1" dirty="0">
                <a:solidFill>
                  <a:srgbClr val="FF0000"/>
                </a:solidFill>
              </a:rPr>
              <a:t>onion  root </a:t>
            </a:r>
            <a:r>
              <a:rPr lang="en-US" b="1" dirty="0">
                <a:solidFill>
                  <a:srgbClr val="000000"/>
                </a:solidFill>
              </a:rPr>
              <a:t>to tip  to better understand process of </a:t>
            </a:r>
            <a:r>
              <a:rPr lang="en-US" b="1" dirty="0">
                <a:solidFill>
                  <a:srgbClr val="FF0000"/>
                </a:solidFill>
              </a:rPr>
              <a:t>mitosis</a:t>
            </a:r>
            <a:r>
              <a:rPr lang="en-US" b="1" dirty="0">
                <a:solidFill>
                  <a:srgbClr val="000000"/>
                </a:solidFill>
              </a:rPr>
              <a:t> and visualize all the stages of mitosis.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5488" b="15488"/>
          <a:stretch>
            <a:fillRect/>
          </a:stretch>
        </p:blipFill>
        <p:spPr>
          <a:xfrm>
            <a:off x="2123728" y="3284984"/>
            <a:ext cx="5040560" cy="2609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4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067" y="908720"/>
            <a:ext cx="6777317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 smtClean="0"/>
              <a:t>hgnn</a:t>
            </a:r>
            <a:endParaRPr lang="x-none" dirty="0" smtClean="0"/>
          </a:p>
        </p:txBody>
      </p:sp>
      <p:pic>
        <p:nvPicPr>
          <p:cNvPr id="4" name="Picture 3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07638" y="908720"/>
            <a:ext cx="672074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889556"/>
            <a:ext cx="3505200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/>
            <a:r>
              <a:rPr lang="en-US" sz="2800" b="1" u="sng" dirty="0" smtClean="0"/>
              <a:t>Materials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484784"/>
            <a:ext cx="4843264" cy="4154983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0" y="1443841"/>
            <a:ext cx="4374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</a:p>
          <a:p>
            <a:pPr algn="l"/>
            <a:r>
              <a:rPr lang="en-US" b="1" dirty="0" smtClean="0"/>
              <a:t>1- Developing </a:t>
            </a:r>
            <a:r>
              <a:rPr lang="en-US" b="1" dirty="0"/>
              <a:t>the summit of the roots </a:t>
            </a:r>
            <a:r>
              <a:rPr lang="en-US" b="1" dirty="0" smtClean="0"/>
              <a:t>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of </a:t>
            </a:r>
            <a:r>
              <a:rPr lang="en-US" b="1" dirty="0"/>
              <a:t>the onion</a:t>
            </a:r>
            <a:r>
              <a:rPr lang="en-US" b="1" dirty="0" smtClean="0"/>
              <a:t>.</a:t>
            </a:r>
            <a:endParaRPr lang="en-US" b="1" dirty="0"/>
          </a:p>
          <a:p>
            <a:pPr algn="l"/>
            <a:r>
              <a:rPr lang="en-US" b="1" dirty="0" smtClean="0"/>
              <a:t>2- Anatomy </a:t>
            </a:r>
            <a:r>
              <a:rPr lang="en-US" b="1" dirty="0"/>
              <a:t>instruments (</a:t>
            </a:r>
            <a:r>
              <a:rPr lang="en-US" b="1" dirty="0">
                <a:solidFill>
                  <a:srgbClr val="FF0000"/>
                </a:solidFill>
              </a:rPr>
              <a:t>forceps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scalpel</a:t>
            </a:r>
            <a:r>
              <a:rPr lang="en-US" b="1" dirty="0">
                <a:solidFill>
                  <a:srgbClr val="FF0000"/>
                </a:solidFill>
              </a:rPr>
              <a:t>-scissors</a:t>
            </a:r>
            <a:r>
              <a:rPr lang="en-US" b="1" dirty="0"/>
              <a:t>)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3- </a:t>
            </a:r>
            <a:r>
              <a:rPr lang="en-US" b="1" dirty="0" err="1" smtClean="0"/>
              <a:t>Slids</a:t>
            </a:r>
            <a:r>
              <a:rPr lang="en-US" b="1" dirty="0" smtClean="0"/>
              <a:t> and covers.</a:t>
            </a:r>
            <a:endParaRPr lang="en-US" b="1" dirty="0"/>
          </a:p>
          <a:p>
            <a:pPr algn="l"/>
            <a:r>
              <a:rPr lang="en-US" b="1" dirty="0" smtClean="0"/>
              <a:t>4- Petri </a:t>
            </a:r>
            <a:r>
              <a:rPr lang="en-US" b="1" dirty="0"/>
              <a:t>dishes-tubes.</a:t>
            </a:r>
          </a:p>
          <a:p>
            <a:pPr algn="l"/>
            <a:r>
              <a:rPr lang="en-US" b="1" dirty="0" smtClean="0"/>
              <a:t>5- Distilled </a:t>
            </a:r>
            <a:r>
              <a:rPr lang="en-US" b="1" dirty="0"/>
              <a:t>water.</a:t>
            </a:r>
          </a:p>
          <a:p>
            <a:pPr algn="l"/>
            <a:r>
              <a:rPr lang="en-US" b="1" dirty="0" smtClean="0"/>
              <a:t>6- </a:t>
            </a:r>
            <a:r>
              <a:rPr lang="en-US" b="1" dirty="0" err="1" smtClean="0">
                <a:solidFill>
                  <a:srgbClr val="FF0000"/>
                </a:solidFill>
              </a:rPr>
              <a:t>Karnoa</a:t>
            </a:r>
            <a:r>
              <a:rPr lang="en-US" b="1" dirty="0" smtClean="0"/>
              <a:t> </a:t>
            </a:r>
            <a:r>
              <a:rPr lang="en-US" b="1" dirty="0"/>
              <a:t>solution.</a:t>
            </a:r>
          </a:p>
          <a:p>
            <a:pPr algn="l"/>
            <a:r>
              <a:rPr lang="en-US" b="1" dirty="0" smtClean="0"/>
              <a:t>7- </a:t>
            </a:r>
            <a:r>
              <a:rPr lang="en-US" b="1" dirty="0" smtClean="0">
                <a:solidFill>
                  <a:srgbClr val="FF0000"/>
                </a:solidFill>
              </a:rPr>
              <a:t>70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/>
              <a:t> alcohol.</a:t>
            </a:r>
          </a:p>
          <a:p>
            <a:pPr algn="l"/>
            <a:r>
              <a:rPr lang="en-US" b="1" dirty="0" smtClean="0"/>
              <a:t>8- Dilute </a:t>
            </a:r>
            <a:r>
              <a:rPr lang="en-US" b="1" dirty="0">
                <a:solidFill>
                  <a:srgbClr val="FF0000"/>
                </a:solidFill>
              </a:rPr>
              <a:t>hydrochloric</a:t>
            </a:r>
            <a:r>
              <a:rPr lang="en-US" b="1" dirty="0"/>
              <a:t> </a:t>
            </a:r>
            <a:r>
              <a:rPr lang="en-US" b="1" dirty="0" smtClean="0"/>
              <a:t>acid HCL.</a:t>
            </a:r>
            <a:endParaRPr lang="en-US" b="1" dirty="0"/>
          </a:p>
          <a:p>
            <a:pPr algn="l"/>
            <a:r>
              <a:rPr lang="en-US" b="1" dirty="0" smtClean="0"/>
              <a:t>9- A </a:t>
            </a:r>
            <a:r>
              <a:rPr lang="en-US" b="1" dirty="0"/>
              <a:t>water bath at </a:t>
            </a:r>
            <a:r>
              <a:rPr lang="en-US" b="1" dirty="0" smtClean="0">
                <a:solidFill>
                  <a:srgbClr val="FF0000"/>
                </a:solidFill>
              </a:rPr>
              <a:t>60°</a:t>
            </a:r>
            <a:r>
              <a:rPr lang="en-US" b="1" dirty="0" smtClean="0"/>
              <a:t>.</a:t>
            </a:r>
            <a:endParaRPr lang="en-US" b="1" dirty="0"/>
          </a:p>
          <a:p>
            <a:pPr algn="l"/>
            <a:r>
              <a:rPr lang="en-US" b="1" dirty="0" smtClean="0"/>
              <a:t>10-A </a:t>
            </a:r>
            <a:r>
              <a:rPr lang="en-US" b="1" dirty="0" err="1">
                <a:solidFill>
                  <a:srgbClr val="FF0000"/>
                </a:solidFill>
              </a:rPr>
              <a:t>losatoouricin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dye</a:t>
            </a:r>
            <a:r>
              <a:rPr lang="en-US" b="1" dirty="0"/>
              <a:t>.</a:t>
            </a:r>
          </a:p>
          <a:p>
            <a:pPr algn="l"/>
            <a:r>
              <a:rPr lang="en-US" b="1" dirty="0" smtClean="0"/>
              <a:t>11-Optical </a:t>
            </a:r>
            <a:r>
              <a:rPr lang="en-US" b="1" dirty="0"/>
              <a:t>microscope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888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36104" y="764704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6632" y="1599183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1- </a:t>
            </a:r>
            <a:r>
              <a:rPr lang="en-US" sz="2000" b="1" dirty="0" smtClean="0">
                <a:solidFill>
                  <a:srgbClr val="FF0000"/>
                </a:solidFill>
              </a:rPr>
              <a:t>Onion</a:t>
            </a:r>
            <a:r>
              <a:rPr lang="en-US" sz="2000" b="1" dirty="0" smtClean="0"/>
              <a:t> is placed in water for several days in order to give </a:t>
            </a:r>
          </a:p>
          <a:p>
            <a:pPr algn="l"/>
            <a:r>
              <a:rPr lang="en-US" sz="2000" b="1" dirty="0"/>
              <a:t> </a:t>
            </a:r>
            <a:r>
              <a:rPr lang="en-US" sz="2000" b="1" dirty="0" smtClean="0"/>
              <a:t>   it roots within the length of  </a:t>
            </a:r>
            <a:r>
              <a:rPr lang="en-US" sz="2000" b="1" dirty="0" smtClean="0">
                <a:solidFill>
                  <a:srgbClr val="FF0000"/>
                </a:solidFill>
              </a:rPr>
              <a:t>2-3 cm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1026" name="Picture 2" descr="http://www.kabt.org/wp-content/uploads/2008/11/on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729" y="3356992"/>
            <a:ext cx="2852207" cy="276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2342490"/>
            <a:ext cx="7285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2- Using </a:t>
            </a:r>
            <a:r>
              <a:rPr lang="en-US" sz="2000" b="1" dirty="0"/>
              <a:t>scissors, </a:t>
            </a:r>
            <a:r>
              <a:rPr lang="en-US" sz="2000" b="1" dirty="0">
                <a:solidFill>
                  <a:srgbClr val="FF0000"/>
                </a:solidFill>
              </a:rPr>
              <a:t>cut 2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roots</a:t>
            </a:r>
            <a:r>
              <a:rPr lang="en-US" sz="2000" b="1" dirty="0"/>
              <a:t> tips about </a:t>
            </a:r>
            <a:r>
              <a:rPr lang="en-US" sz="2000" b="1" dirty="0" smtClean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</a:rPr>
              <a:t>cm </a:t>
            </a:r>
            <a:r>
              <a:rPr lang="en-US" sz="2000" b="1" dirty="0"/>
              <a:t>long, and </a:t>
            </a:r>
            <a:endParaRPr lang="en-US" sz="2000" b="1" dirty="0" smtClean="0"/>
          </a:p>
          <a:p>
            <a:pPr algn="l"/>
            <a:r>
              <a:rPr lang="en-US" sz="2000" b="1" dirty="0"/>
              <a:t> </a:t>
            </a:r>
            <a:r>
              <a:rPr lang="en-US" sz="2000" b="1" dirty="0" smtClean="0"/>
              <a:t>    transfer </a:t>
            </a:r>
            <a:r>
              <a:rPr lang="en-US" sz="2000" b="1" dirty="0"/>
              <a:t>them into a </a:t>
            </a:r>
            <a:r>
              <a:rPr lang="en-US" sz="2000" b="1" dirty="0">
                <a:solidFill>
                  <a:srgbClr val="FF0000"/>
                </a:solidFill>
              </a:rPr>
              <a:t>plastic micro-</a:t>
            </a:r>
            <a:r>
              <a:rPr lang="en-US" sz="2000" b="1" dirty="0" smtClean="0">
                <a:solidFill>
                  <a:srgbClr val="FF0000"/>
                </a:solidFill>
              </a:rPr>
              <a:t>tube </a:t>
            </a:r>
            <a:r>
              <a:rPr lang="en-US" sz="2000" b="1" dirty="0" smtClean="0"/>
              <a:t>(</a:t>
            </a:r>
            <a:r>
              <a:rPr lang="en-US" sz="2000" b="1" dirty="0"/>
              <a:t>One of the </a:t>
            </a:r>
            <a:endParaRPr lang="en-US" sz="2000" b="1" dirty="0" smtClean="0"/>
          </a:p>
          <a:p>
            <a:pPr algn="l"/>
            <a:r>
              <a:rPr lang="en-US" sz="2000" b="1" dirty="0"/>
              <a:t> </a:t>
            </a:r>
            <a:r>
              <a:rPr lang="en-US" sz="2000" b="1" dirty="0" smtClean="0"/>
              <a:t>    roots </a:t>
            </a:r>
            <a:r>
              <a:rPr lang="en-US" sz="2000" b="1" dirty="0"/>
              <a:t>will be an extra </a:t>
            </a:r>
            <a:r>
              <a:rPr lang="en-US" sz="2000" b="1" dirty="0" smtClean="0"/>
              <a:t>one).</a:t>
            </a:r>
            <a:endParaRPr lang="en-US" sz="2000" b="1" dirty="0"/>
          </a:p>
          <a:p>
            <a:r>
              <a:rPr lang="en-US" sz="2800" dirty="0"/>
              <a:t> </a:t>
            </a:r>
          </a:p>
        </p:txBody>
      </p:sp>
      <p:pic>
        <p:nvPicPr>
          <p:cNvPr id="1028" name="Picture 4" descr="http://2.bp.blogspot.com/_docuG4hu0X8/S1uqNbwDzQI/AAAAAAAAEcQ/xN9PoQumlhw/s400/onion_root_mitos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573016"/>
            <a:ext cx="2304256" cy="232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71800" y="889556"/>
            <a:ext cx="3505200" cy="523220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/>
            <a:r>
              <a:rPr lang="en-US" sz="2800" b="1" u="sng" dirty="0" smtClean="0"/>
              <a:t>Method </a:t>
            </a:r>
            <a:endParaRPr lang="en-US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23833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27585" y="638690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839200" cy="113877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x-none" sz="2800" dirty="0" smtClean="0"/>
              <a:t> </a:t>
            </a:r>
            <a:r>
              <a:rPr lang="en-US" sz="2000" b="1" dirty="0" smtClean="0"/>
              <a:t>3- Using </a:t>
            </a:r>
            <a:r>
              <a:rPr lang="en-US" sz="2000" b="1" dirty="0"/>
              <a:t>forceps, carefully transfer the </a:t>
            </a:r>
            <a:r>
              <a:rPr lang="en-US" sz="2000" b="1" dirty="0">
                <a:solidFill>
                  <a:srgbClr val="FF0000"/>
                </a:solidFill>
              </a:rPr>
              <a:t>root tips </a:t>
            </a:r>
            <a:r>
              <a:rPr lang="en-US" sz="2000" b="1" dirty="0"/>
              <a:t>to </a:t>
            </a:r>
            <a:r>
              <a:rPr lang="en-US" sz="2000" b="1" dirty="0" smtClean="0"/>
              <a:t> </a:t>
            </a:r>
          </a:p>
          <a:p>
            <a:pPr algn="l" rtl="0"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a </a:t>
            </a:r>
            <a:r>
              <a:rPr lang="en-US" sz="2000" b="1" dirty="0"/>
              <a:t>small </a:t>
            </a:r>
            <a:r>
              <a:rPr lang="en-US" sz="2000" b="1" dirty="0">
                <a:solidFill>
                  <a:srgbClr val="FF0000"/>
                </a:solidFill>
              </a:rPr>
              <a:t>petri </a:t>
            </a:r>
            <a:r>
              <a:rPr lang="en-US" sz="2000" b="1" dirty="0" smtClean="0">
                <a:solidFill>
                  <a:srgbClr val="FF0000"/>
                </a:solidFill>
              </a:rPr>
              <a:t>dish </a:t>
            </a:r>
            <a:r>
              <a:rPr lang="en-US" sz="2000" b="1" dirty="0" smtClean="0"/>
              <a:t>containing the solution for </a:t>
            </a:r>
          </a:p>
          <a:p>
            <a:pPr algn="l" rtl="0"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Karnoa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8 min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89138"/>
            <a:ext cx="5029200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What is </a:t>
            </a:r>
            <a:r>
              <a:rPr lang="en-US" sz="2400" b="1" dirty="0" err="1" smtClean="0">
                <a:solidFill>
                  <a:srgbClr val="7030A0"/>
                </a:solidFill>
              </a:rPr>
              <a:t>Karnoa</a:t>
            </a:r>
            <a:r>
              <a:rPr lang="en-US" sz="2400" b="1" dirty="0" smtClean="0">
                <a:solidFill>
                  <a:srgbClr val="7030A0"/>
                </a:solidFill>
              </a:rPr>
              <a:t> solution?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arnoa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sz="2400" b="1" dirty="0">
                <a:solidFill>
                  <a:srgbClr val="FF0000"/>
                </a:solidFill>
              </a:rPr>
              <a:t>Fixative </a:t>
            </a:r>
            <a:r>
              <a:rPr lang="x-none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4648200" cy="461963"/>
          </a:xfrm>
          <a:prstGeom prst="rect">
            <a:avLst/>
          </a:prstGeom>
          <a:solidFill>
            <a:srgbClr val="3AA061">
              <a:alpha val="44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Ethanol :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Acetic 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4343400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Fixation</a:t>
            </a:r>
            <a:r>
              <a:rPr lang="en-US" sz="2400" b="1" dirty="0" smtClean="0">
                <a:solidFill>
                  <a:srgbClr val="7030A0"/>
                </a:solidFill>
              </a:rPr>
              <a:t> of the cells on their final shape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2895600"/>
            <a:ext cx="609600" cy="838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8" name="Down Arrow 7"/>
          <p:cNvSpPr/>
          <p:nvPr/>
        </p:nvSpPr>
        <p:spPr>
          <a:xfrm>
            <a:off x="4267200" y="4343400"/>
            <a:ext cx="609600" cy="838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TextBox 8"/>
          <p:cNvSpPr txBox="1"/>
          <p:nvPr/>
        </p:nvSpPr>
        <p:spPr>
          <a:xfrm>
            <a:off x="2819400" y="3048000"/>
            <a:ext cx="1219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Consist of :</a:t>
            </a:r>
            <a:r>
              <a:rPr lang="x-none" dirty="0" smtClean="0"/>
              <a:t> </a:t>
            </a:r>
            <a:endParaRPr lang="x-none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430713"/>
            <a:ext cx="1219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aim of the use:</a:t>
            </a:r>
            <a:r>
              <a:rPr lang="x-none" dirty="0" smtClean="0"/>
              <a:t> </a:t>
            </a:r>
            <a:endParaRPr lang="x-none" dirty="0"/>
          </a:p>
        </p:txBody>
      </p:sp>
      <p:pic>
        <p:nvPicPr>
          <p:cNvPr id="6157" name="Picture 2" descr="http://allbiologz.com/vb/imgcache/610.imgcache.jpg"/>
          <p:cNvPicPr>
            <a:picLocks noChangeAspect="1" noChangeArrowheads="1"/>
          </p:cNvPicPr>
          <p:nvPr/>
        </p:nvPicPr>
        <p:blipFill>
          <a:blip r:embed="rId3"/>
          <a:srcRect l="8195" t="14954" r="9383" b="10280"/>
          <a:stretch>
            <a:fillRect/>
          </a:stretch>
        </p:blipFill>
        <p:spPr bwMode="auto">
          <a:xfrm>
            <a:off x="5334000" y="1600200"/>
            <a:ext cx="3124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4" descr="http://www.hferrier.co.uk/standard/topic9/burette.gif"/>
          <p:cNvPicPr>
            <a:picLocks noChangeAspect="1" noChangeArrowheads="1"/>
          </p:cNvPicPr>
          <p:nvPr/>
        </p:nvPicPr>
        <p:blipFill>
          <a:blip r:embed="rId4"/>
          <a:srcRect l="9950" t="67769" r="54230"/>
          <a:stretch>
            <a:fillRect/>
          </a:stretch>
        </p:blipFill>
        <p:spPr bwMode="auto">
          <a:xfrm>
            <a:off x="6324600" y="3886200"/>
            <a:ext cx="1863969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12"/>
          <p:cNvSpPr txBox="1">
            <a:spLocks noChangeArrowheads="1"/>
          </p:cNvSpPr>
          <p:nvPr/>
        </p:nvSpPr>
        <p:spPr bwMode="auto">
          <a:xfrm>
            <a:off x="6705600" y="3048000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5400">
                <a:latin typeface="Calibri" pitchFamily="34" charset="0"/>
              </a:rPr>
              <a:t>+</a:t>
            </a:r>
            <a:endParaRPr lang="x-none" sz="5400">
              <a:latin typeface="Calibri" pitchFamily="34" charset="0"/>
            </a:endParaRPr>
          </a:p>
        </p:txBody>
      </p:sp>
      <p:sp>
        <p:nvSpPr>
          <p:cNvPr id="6160" name="TextBox 13"/>
          <p:cNvSpPr txBox="1">
            <a:spLocks noChangeArrowheads="1"/>
          </p:cNvSpPr>
          <p:nvPr/>
        </p:nvSpPr>
        <p:spPr bwMode="auto">
          <a:xfrm>
            <a:off x="7315200" y="4161274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dirty="0" err="1" smtClean="0">
                <a:latin typeface="Calibri" pitchFamily="34" charset="0"/>
              </a:rPr>
              <a:t>Karnoa</a:t>
            </a:r>
            <a:r>
              <a:rPr lang="en-US" sz="2000" dirty="0" smtClean="0">
                <a:latin typeface="Calibri" pitchFamily="34" charset="0"/>
              </a:rPr>
              <a:t> solution</a:t>
            </a:r>
            <a:endParaRPr lang="x-none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9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88866"/>
            <a:ext cx="7696200" cy="707886"/>
          </a:xfrm>
          <a:prstGeom prst="rect">
            <a:avLst/>
          </a:prstGeom>
          <a:solidFill>
            <a:srgbClr val="CCFFCC">
              <a:alpha val="54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4- The movement of radicals using tweezers to petri dish containing distilled water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11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924944"/>
            <a:ext cx="8458200" cy="2308324"/>
          </a:xfrm>
          <a:prstGeom prst="rect">
            <a:avLst/>
          </a:prstGeom>
          <a:solidFill>
            <a:srgbClr val="CCFFCC">
              <a:alpha val="54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5- Transfer the roots into a </a:t>
            </a:r>
            <a:r>
              <a:rPr lang="en-US" sz="2000" b="1" dirty="0">
                <a:solidFill>
                  <a:srgbClr val="FF0000"/>
                </a:solidFill>
              </a:rPr>
              <a:t>tube</a:t>
            </a:r>
            <a:r>
              <a:rPr lang="en-US" sz="2000" b="1" dirty="0"/>
              <a:t>. Fill the tube about </a:t>
            </a:r>
            <a:r>
              <a:rPr lang="en-US" sz="2000" b="1" dirty="0">
                <a:solidFill>
                  <a:srgbClr val="FF0000"/>
                </a:solidFill>
              </a:rPr>
              <a:t>5 ml </a:t>
            </a:r>
            <a:r>
              <a:rPr lang="en-US" sz="2000" b="1" dirty="0"/>
              <a:t>of 1N </a:t>
            </a:r>
            <a:r>
              <a:rPr lang="en-US" sz="2000" b="1" dirty="0">
                <a:solidFill>
                  <a:srgbClr val="FF0000"/>
                </a:solidFill>
              </a:rPr>
              <a:t>HCI</a:t>
            </a:r>
            <a:r>
              <a:rPr lang="en-US" sz="2000" b="1" dirty="0"/>
              <a:t>. Place the tube in </a:t>
            </a:r>
            <a:r>
              <a:rPr lang="en-US" sz="2000" b="1" dirty="0">
                <a:solidFill>
                  <a:srgbClr val="FF0000"/>
                </a:solidFill>
              </a:rPr>
              <a:t>60 C° water bath</a:t>
            </a:r>
            <a:r>
              <a:rPr lang="en-US" sz="2000" b="1" dirty="0"/>
              <a:t>, and allow the roots to incubate for 7 </a:t>
            </a:r>
            <a:r>
              <a:rPr lang="en-US" sz="2000" b="1" dirty="0">
                <a:solidFill>
                  <a:srgbClr val="FF0000"/>
                </a:solidFill>
              </a:rPr>
              <a:t>minutes</a:t>
            </a:r>
            <a:r>
              <a:rPr lang="en-US" sz="2000" b="1" dirty="0"/>
              <a:t>.</a:t>
            </a:r>
          </a:p>
          <a:p>
            <a:r>
              <a:rPr lang="en-US" sz="2800" dirty="0"/>
              <a:t> 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877272"/>
            <a:ext cx="7696200" cy="769441"/>
          </a:xfrm>
          <a:prstGeom prst="rect">
            <a:avLst/>
          </a:prstGeom>
          <a:solidFill>
            <a:srgbClr val="CCFFCC">
              <a:alpha val="54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6</a:t>
            </a:r>
            <a:r>
              <a:rPr lang="en-US" sz="2000" b="1" dirty="0">
                <a:solidFill>
                  <a:schemeClr val="tx1"/>
                </a:solidFill>
              </a:rPr>
              <a:t>- Using forceps, carefully transfer the </a:t>
            </a:r>
            <a:r>
              <a:rPr lang="en-US" sz="2000" b="1" dirty="0">
                <a:solidFill>
                  <a:srgbClr val="FF0000"/>
                </a:solidFill>
              </a:rPr>
              <a:t>root tips </a:t>
            </a:r>
            <a:r>
              <a:rPr lang="en-US" sz="2000" b="1" dirty="0">
                <a:solidFill>
                  <a:schemeClr val="tx1"/>
                </a:solidFill>
              </a:rPr>
              <a:t>to a small </a:t>
            </a:r>
            <a:r>
              <a:rPr lang="en-US" sz="2000" b="1" dirty="0">
                <a:solidFill>
                  <a:srgbClr val="FF0000"/>
                </a:solidFill>
              </a:rPr>
              <a:t>petri dish </a:t>
            </a:r>
            <a:r>
              <a:rPr lang="en-US" sz="2000" b="1" dirty="0">
                <a:solidFill>
                  <a:schemeClr val="tx1"/>
                </a:solidFill>
              </a:rPr>
              <a:t>containing distilled </a:t>
            </a:r>
            <a:r>
              <a:rPr lang="en-US" sz="2000" b="1" dirty="0">
                <a:solidFill>
                  <a:srgbClr val="FF0000"/>
                </a:solidFill>
              </a:rPr>
              <a:t>water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174" name="Picture 2" descr="http://allbiologz.com/vb/imgcache/610.imgcache.jpg"/>
          <p:cNvPicPr>
            <a:picLocks noChangeAspect="1" noChangeArrowheads="1"/>
          </p:cNvPicPr>
          <p:nvPr/>
        </p:nvPicPr>
        <p:blipFill>
          <a:blip r:embed="rId3"/>
          <a:srcRect l="8195" t="14954" r="9383" b="10280"/>
          <a:stretch>
            <a:fillRect/>
          </a:stretch>
        </p:blipFill>
        <p:spPr bwMode="auto">
          <a:xfrm>
            <a:off x="1143000" y="1219200"/>
            <a:ext cx="3124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4" descr="http://www.hferrier.co.uk/standard/topic9/burette.gif"/>
          <p:cNvPicPr>
            <a:picLocks noChangeAspect="1" noChangeArrowheads="1"/>
          </p:cNvPicPr>
          <p:nvPr/>
        </p:nvPicPr>
        <p:blipFill>
          <a:blip r:embed="rId4"/>
          <a:srcRect l="9950" t="67769" r="54230"/>
          <a:stretch>
            <a:fillRect/>
          </a:stretch>
        </p:blipFill>
        <p:spPr bwMode="auto">
          <a:xfrm>
            <a:off x="5486400" y="129540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4572000" y="1590675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5400">
                <a:latin typeface="Calibri" pitchFamily="34" charset="0"/>
              </a:rPr>
              <a:t>+</a:t>
            </a:r>
            <a:endParaRPr lang="x-none" sz="5400">
              <a:latin typeface="Calibri" pitchFamily="34" charset="0"/>
            </a:endParaRP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6728792" y="1752600"/>
            <a:ext cx="137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 smtClean="0">
                <a:latin typeface="Calibri" pitchFamily="34" charset="0"/>
              </a:rPr>
              <a:t>Distilled water</a:t>
            </a:r>
            <a:endParaRPr lang="x-none" sz="2800" dirty="0">
              <a:latin typeface="Calibri" pitchFamily="34" charset="0"/>
            </a:endParaRPr>
          </a:p>
        </p:txBody>
      </p:sp>
      <p:pic>
        <p:nvPicPr>
          <p:cNvPr id="7178" name="Picture 6" descr="http://image.made-in-china.com/2f0j00LesakANFETlt/Test-Tube-2.jpg"/>
          <p:cNvPicPr>
            <a:picLocks noChangeAspect="1" noChangeArrowheads="1"/>
          </p:cNvPicPr>
          <p:nvPr/>
        </p:nvPicPr>
        <p:blipFill>
          <a:blip r:embed="rId5"/>
          <a:srcRect l="25333" t="10667" r="17332"/>
          <a:stretch>
            <a:fillRect/>
          </a:stretch>
        </p:blipFill>
        <p:spPr bwMode="auto">
          <a:xfrm>
            <a:off x="3352800" y="3886200"/>
            <a:ext cx="152400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9" name="Picture 4" descr="http://www.hferrier.co.uk/standard/topic9/burette.gif"/>
          <p:cNvPicPr>
            <a:picLocks noChangeAspect="1" noChangeArrowheads="1"/>
          </p:cNvPicPr>
          <p:nvPr/>
        </p:nvPicPr>
        <p:blipFill>
          <a:blip r:embed="rId4"/>
          <a:srcRect l="9950" t="67769" r="54230"/>
          <a:stretch>
            <a:fillRect/>
          </a:stretch>
        </p:blipFill>
        <p:spPr bwMode="auto">
          <a:xfrm>
            <a:off x="1371600" y="388620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04800" y="43434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b="1" dirty="0" smtClean="0"/>
              <a:t>1N </a:t>
            </a:r>
            <a:r>
              <a:rPr lang="en-US" sz="2000" b="1" dirty="0"/>
              <a:t>HCI</a:t>
            </a:r>
            <a:endParaRPr lang="x-none" sz="2000" dirty="0">
              <a:latin typeface="Calibri" pitchFamily="34" charset="0"/>
            </a:endParaRP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2438400" y="4267200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5400" dirty="0">
                <a:latin typeface="Calibri" pitchFamily="34" charset="0"/>
              </a:rPr>
              <a:t>+</a:t>
            </a:r>
            <a:endParaRPr lang="x-none" sz="5400" dirty="0">
              <a:latin typeface="Calibri" pitchFamily="34" charset="0"/>
            </a:endParaRP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5029200" y="4267200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5400">
                <a:latin typeface="Calibri" pitchFamily="34" charset="0"/>
              </a:rPr>
              <a:t>+</a:t>
            </a:r>
            <a:endParaRPr lang="x-none" sz="5400">
              <a:latin typeface="Calibri" pitchFamily="34" charset="0"/>
            </a:endParaRPr>
          </a:p>
        </p:txBody>
      </p:sp>
      <p:pic>
        <p:nvPicPr>
          <p:cNvPr id="7183" name="Picture 8" descr="http://spectraservices.com/Merchant2/graphics/00000001/Shel-W6M-Water-Bath.jpg"/>
          <p:cNvPicPr>
            <a:picLocks noChangeAspect="1" noChangeArrowheads="1"/>
          </p:cNvPicPr>
          <p:nvPr/>
        </p:nvPicPr>
        <p:blipFill>
          <a:blip r:embed="rId6"/>
          <a:srcRect l="2876" t="4124" b="5154"/>
          <a:stretch>
            <a:fillRect/>
          </a:stretch>
        </p:blipFill>
        <p:spPr bwMode="auto">
          <a:xfrm>
            <a:off x="5943600" y="3886200"/>
            <a:ext cx="25717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63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3528" y="332656"/>
            <a:ext cx="8460432" cy="634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012666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7- </a:t>
            </a:r>
            <a:r>
              <a:rPr lang="en-US" sz="2000" b="1" dirty="0" smtClean="0">
                <a:solidFill>
                  <a:srgbClr val="FF0000"/>
                </a:solidFill>
              </a:rPr>
              <a:t>Wash</a:t>
            </a:r>
            <a:r>
              <a:rPr lang="en-US" sz="2000" b="1" dirty="0" smtClean="0"/>
              <a:t> the slide with </a:t>
            </a:r>
            <a:r>
              <a:rPr lang="en-US" sz="2000" b="1" dirty="0" smtClean="0">
                <a:solidFill>
                  <a:srgbClr val="FF0000"/>
                </a:solidFill>
              </a:rPr>
              <a:t>70</a:t>
            </a:r>
            <a:r>
              <a:rPr lang="en-US" sz="2000" b="1" dirty="0" smtClean="0"/>
              <a:t> % alcohol.</a:t>
            </a:r>
            <a:r>
              <a:rPr lang="x-none" sz="2000" b="1" dirty="0" smtClean="0"/>
              <a:t>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264" y="198884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8- placed the roots in a clean </a:t>
            </a:r>
            <a:r>
              <a:rPr lang="en-US" sz="2000" b="1" dirty="0">
                <a:solidFill>
                  <a:srgbClr val="FF0000"/>
                </a:solidFill>
              </a:rPr>
              <a:t>slide</a:t>
            </a:r>
            <a:r>
              <a:rPr lang="en-US" sz="2000" b="1" dirty="0"/>
              <a:t> and add a </a:t>
            </a:r>
            <a:r>
              <a:rPr lang="en-US" sz="2000" b="1" dirty="0">
                <a:solidFill>
                  <a:srgbClr val="FF0000"/>
                </a:solidFill>
              </a:rPr>
              <a:t>drop</a:t>
            </a:r>
            <a:r>
              <a:rPr lang="en-US" sz="2000" b="1" dirty="0"/>
              <a:t> or two drops of tincture </a:t>
            </a:r>
            <a:r>
              <a:rPr lang="en-US" sz="2000" b="1" dirty="0" err="1">
                <a:solidFill>
                  <a:srgbClr val="FF0000"/>
                </a:solidFill>
              </a:rPr>
              <a:t>Alosatoouricin</a:t>
            </a:r>
            <a:r>
              <a:rPr lang="en-US" sz="2000" b="1" dirty="0"/>
              <a:t> then </a:t>
            </a:r>
            <a:r>
              <a:rPr lang="en-US" sz="2000" b="1" dirty="0">
                <a:solidFill>
                  <a:srgbClr val="FF0000"/>
                </a:solidFill>
              </a:rPr>
              <a:t>leave</a:t>
            </a:r>
            <a:r>
              <a:rPr lang="en-US" sz="2000" b="1" dirty="0"/>
              <a:t> for </a:t>
            </a:r>
            <a:r>
              <a:rPr lang="en-US" sz="2000" b="1" dirty="0">
                <a:solidFill>
                  <a:srgbClr val="FF0000"/>
                </a:solidFill>
              </a:rPr>
              <a:t>5 </a:t>
            </a:r>
            <a:r>
              <a:rPr lang="en-US" sz="2000" b="1" dirty="0"/>
              <a:t>minutes</a:t>
            </a:r>
            <a:endParaRPr lang="en-US" sz="2000" dirty="0"/>
          </a:p>
        </p:txBody>
      </p:sp>
      <p:pic>
        <p:nvPicPr>
          <p:cNvPr id="16386" name="Picture 2" descr="http://www.kabt.org/wp-content/uploads/2008/11/image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38872"/>
            <a:ext cx="32956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kabt.org/wp-content/uploads/2008/11/image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1008"/>
            <a:ext cx="360045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81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6124973_e2f685a795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67544" y="476672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kabt.org/wp-content/uploads/2008/11/image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573016"/>
            <a:ext cx="3438525" cy="220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kabt.org/wp-content/uploads/2008/11/image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3476971"/>
            <a:ext cx="360045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1559694"/>
            <a:ext cx="7596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9- </a:t>
            </a:r>
            <a:r>
              <a:rPr lang="en-US" sz="1600" b="1" dirty="0" smtClean="0">
                <a:solidFill>
                  <a:srgbClr val="FF0000"/>
                </a:solidFill>
              </a:rPr>
              <a:t>Cover</a:t>
            </a:r>
            <a:r>
              <a:rPr lang="en-US" sz="1600" b="1" dirty="0" smtClean="0"/>
              <a:t> </a:t>
            </a:r>
            <a:r>
              <a:rPr lang="en-US" sz="1600" b="1" dirty="0"/>
              <a:t>the root tip with a </a:t>
            </a:r>
            <a:r>
              <a:rPr lang="en-US" sz="1600" b="1" dirty="0">
                <a:solidFill>
                  <a:srgbClr val="FF0000"/>
                </a:solidFill>
              </a:rPr>
              <a:t>cover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slip</a:t>
            </a:r>
            <a:r>
              <a:rPr lang="en-US" sz="1600" b="1" dirty="0"/>
              <a:t>, and then carefully </a:t>
            </a:r>
            <a:r>
              <a:rPr lang="en-US" sz="1600" b="1" dirty="0">
                <a:solidFill>
                  <a:srgbClr val="FF0000"/>
                </a:solidFill>
              </a:rPr>
              <a:t>push</a:t>
            </a:r>
            <a:r>
              <a:rPr lang="en-US" sz="1600" b="1" dirty="0"/>
              <a:t> down on the cover slide with the </a:t>
            </a:r>
            <a:r>
              <a:rPr lang="en-US" sz="1600" b="1" dirty="0">
                <a:solidFill>
                  <a:srgbClr val="FF0000"/>
                </a:solidFill>
              </a:rPr>
              <a:t>wooden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end</a:t>
            </a:r>
            <a:r>
              <a:rPr lang="en-US" sz="1600" b="1" dirty="0"/>
              <a:t> of a dissecting probe. Push hard, but do not twist or push the cover slide sideways. The root tip should spread out to diameter about 0.5-1 cm.</a:t>
            </a:r>
          </a:p>
        </p:txBody>
      </p:sp>
    </p:spTree>
    <p:extLst>
      <p:ext uri="{BB962C8B-B14F-4D97-AF65-F5344CB8AC3E}">
        <p14:creationId xmlns="" xmlns:p14="http://schemas.microsoft.com/office/powerpoint/2010/main" val="28055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1820</TotalTime>
  <Words>384</Words>
  <Application>Microsoft Office PowerPoint</Application>
  <PresentationFormat>عرض على الشاشة (3:4)‏</PresentationFormat>
  <Paragraphs>75</Paragraphs>
  <Slides>17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أوستن</vt:lpstr>
      <vt:lpstr>Mitosis in the root tips of Onion Squash method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تأثير الموثات في الحيوانات المائية</dc:title>
  <dc:creator>hp</dc:creator>
  <cp:lastModifiedBy>win7</cp:lastModifiedBy>
  <cp:revision>76</cp:revision>
  <dcterms:created xsi:type="dcterms:W3CDTF">2012-09-10T14:25:39Z</dcterms:created>
  <dcterms:modified xsi:type="dcterms:W3CDTF">2017-03-06T09:28:21Z</dcterms:modified>
</cp:coreProperties>
</file>