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78" r:id="rId6"/>
    <p:sldId id="27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03EAF-6C67-1B4A-9712-E6C428B9035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B00CB-16A5-9A4D-8A6E-A94F907F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31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B00CB-16A5-9A4D-8A6E-A94F907F1D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1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B00CB-16A5-9A4D-8A6E-A94F907F1D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1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5D48070-6A81-47D0-9810-1540B9FEFF61}" type="datetime1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</a:t>
            </a:r>
            <a:br>
              <a:rPr lang="en-US" dirty="0" smtClean="0"/>
            </a:br>
            <a:r>
              <a:rPr lang="en-US" dirty="0" smtClean="0"/>
              <a:t>Review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4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main() { </a:t>
            </a:r>
          </a:p>
          <a:p>
            <a:pPr marL="400050" lvl="1" indent="0">
              <a:buNone/>
            </a:pPr>
            <a:r>
              <a:rPr lang="en-US" sz="2800" dirty="0"/>
              <a:t>float </a:t>
            </a:r>
            <a:r>
              <a:rPr lang="en-US" sz="2800" dirty="0" err="1" smtClean="0"/>
              <a:t>firstNum</a:t>
            </a:r>
            <a:r>
              <a:rPr lang="en-US" sz="2800" dirty="0" smtClean="0"/>
              <a:t>=</a:t>
            </a:r>
            <a:r>
              <a:rPr lang="en-US" sz="2800" dirty="0"/>
              <a:t>4; </a:t>
            </a:r>
          </a:p>
          <a:p>
            <a:pPr marL="400050" lvl="1" indent="0">
              <a:buNone/>
            </a:pPr>
            <a:r>
              <a:rPr lang="en-US" sz="2800" dirty="0"/>
              <a:t>float </a:t>
            </a:r>
            <a:r>
              <a:rPr lang="en-US" sz="2800" dirty="0" err="1" smtClean="0"/>
              <a:t>secondNum</a:t>
            </a:r>
            <a:r>
              <a:rPr lang="en-US" sz="2800" dirty="0" smtClean="0"/>
              <a:t>=</a:t>
            </a:r>
            <a:r>
              <a:rPr lang="en-US" sz="2800" dirty="0"/>
              <a:t>3; </a:t>
            </a:r>
          </a:p>
          <a:p>
            <a:pPr marL="400050" lvl="1" indent="0">
              <a:buNone/>
            </a:pPr>
            <a:r>
              <a:rPr lang="en-US" sz="2800" dirty="0"/>
              <a:t>float *</a:t>
            </a:r>
            <a:r>
              <a:rPr lang="en-US" sz="2800" dirty="0" err="1"/>
              <a:t>ptr</a:t>
            </a:r>
            <a:r>
              <a:rPr lang="en-US" sz="2800" dirty="0"/>
              <a:t>=&amp;</a:t>
            </a:r>
            <a:r>
              <a:rPr lang="en-US" sz="2800" dirty="0" err="1" smtClean="0"/>
              <a:t>firstNum</a:t>
            </a:r>
            <a:r>
              <a:rPr lang="en-US" sz="2800" dirty="0" smtClean="0"/>
              <a:t>;</a:t>
            </a:r>
            <a:endParaRPr lang="en-US" sz="2800" dirty="0"/>
          </a:p>
          <a:p>
            <a:pPr marL="400050" lvl="1" indent="0">
              <a:buNone/>
            </a:pPr>
            <a:r>
              <a:rPr lang="en-US" sz="2800" dirty="0" err="1"/>
              <a:t>printf</a:t>
            </a:r>
            <a:r>
              <a:rPr lang="en-US" sz="2800" dirty="0"/>
              <a:t>("First </a:t>
            </a:r>
            <a:r>
              <a:rPr lang="en-US" sz="2800" dirty="0" smtClean="0"/>
              <a:t>number </a:t>
            </a:r>
            <a:r>
              <a:rPr lang="en-US" sz="2800" dirty="0"/>
              <a:t>is %f \n Using pointer: %f\n",</a:t>
            </a:r>
            <a:r>
              <a:rPr lang="en-US" sz="2800" dirty="0" err="1" smtClean="0"/>
              <a:t>firstNum</a:t>
            </a:r>
            <a:r>
              <a:rPr lang="en-US" sz="2800" dirty="0" smtClean="0"/>
              <a:t>,</a:t>
            </a:r>
            <a:r>
              <a:rPr lang="en-US" sz="2800" dirty="0"/>
              <a:t>*</a:t>
            </a:r>
            <a:r>
              <a:rPr lang="en-US" sz="2800" dirty="0" err="1"/>
              <a:t>ptr</a:t>
            </a:r>
            <a:r>
              <a:rPr lang="en-US" sz="2800" dirty="0"/>
              <a:t>); </a:t>
            </a:r>
          </a:p>
          <a:p>
            <a:pPr marL="400050" lvl="1" indent="0">
              <a:buNone/>
            </a:pPr>
            <a:r>
              <a:rPr lang="en-US" sz="2800" dirty="0" err="1"/>
              <a:t>ptr</a:t>
            </a:r>
            <a:r>
              <a:rPr lang="en-US" sz="2800" dirty="0"/>
              <a:t>=&amp;</a:t>
            </a:r>
            <a:r>
              <a:rPr lang="en-US" sz="2800" dirty="0" err="1" smtClean="0"/>
              <a:t>secondNum</a:t>
            </a:r>
            <a:r>
              <a:rPr lang="en-US" sz="2800" dirty="0" smtClean="0"/>
              <a:t>;</a:t>
            </a:r>
            <a:endParaRPr lang="en-US" sz="2800" dirty="0"/>
          </a:p>
          <a:p>
            <a:pPr marL="400050" lvl="1" indent="0">
              <a:buNone/>
            </a:pPr>
            <a:r>
              <a:rPr lang="en-US" sz="2800" dirty="0" err="1"/>
              <a:t>printf</a:t>
            </a:r>
            <a:r>
              <a:rPr lang="en-US" sz="2800" dirty="0"/>
              <a:t>("second </a:t>
            </a:r>
            <a:r>
              <a:rPr lang="en-US" sz="2800" dirty="0" smtClean="0"/>
              <a:t>number </a:t>
            </a:r>
            <a:r>
              <a:rPr lang="en-US" sz="2800" dirty="0"/>
              <a:t>is %f \n Using pointer: %f\n",</a:t>
            </a:r>
            <a:r>
              <a:rPr lang="en-US" sz="2800" dirty="0" err="1" smtClean="0"/>
              <a:t>secondNum</a:t>
            </a:r>
            <a:r>
              <a:rPr lang="en-US" sz="2800" dirty="0" smtClean="0"/>
              <a:t>,</a:t>
            </a:r>
            <a:r>
              <a:rPr lang="en-US" sz="2800" dirty="0"/>
              <a:t>*</a:t>
            </a:r>
            <a:r>
              <a:rPr lang="en-US" sz="2800" dirty="0" err="1"/>
              <a:t>ptr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423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5: </a:t>
            </a:r>
            <a:r>
              <a:rPr lang="en-US" dirty="0"/>
              <a:t>Answer each of the following.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lphaLcParenR"/>
            </a:pPr>
            <a:r>
              <a:rPr lang="en-US" dirty="0" smtClean="0"/>
              <a:t>Define </a:t>
            </a:r>
            <a:r>
              <a:rPr lang="en-US" dirty="0"/>
              <a:t>an array of type float called numbers with </a:t>
            </a:r>
            <a:r>
              <a:rPr lang="en-US" dirty="0" smtClean="0"/>
              <a:t>3 </a:t>
            </a:r>
            <a:r>
              <a:rPr lang="en-US" dirty="0"/>
              <a:t>elements, and initialize the </a:t>
            </a:r>
            <a:r>
              <a:rPr lang="en-US" dirty="0" smtClean="0"/>
              <a:t>elements to </a:t>
            </a:r>
            <a:r>
              <a:rPr lang="en-US" dirty="0"/>
              <a:t>the </a:t>
            </a:r>
            <a:r>
              <a:rPr lang="en-US" dirty="0" smtClean="0"/>
              <a:t>values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b="1" dirty="0"/>
              <a:t>0.0, 1.1, </a:t>
            </a:r>
            <a:r>
              <a:rPr lang="en-US" b="1" dirty="0" smtClean="0"/>
              <a:t>and 2.2.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Assume </a:t>
            </a:r>
            <a:r>
              <a:rPr lang="en-US" dirty="0"/>
              <a:t>the symbolic constant SIZE has </a:t>
            </a:r>
            <a:r>
              <a:rPr lang="en-US" dirty="0" smtClean="0"/>
              <a:t>been defined </a:t>
            </a:r>
            <a:r>
              <a:rPr lang="en-US" dirty="0"/>
              <a:t>as </a:t>
            </a:r>
            <a:r>
              <a:rPr lang="en-US" dirty="0" smtClean="0"/>
              <a:t>3.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74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5: (a) 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Define an array of type float called numbers with </a:t>
            </a:r>
            <a:r>
              <a:rPr lang="en-US" dirty="0" smtClean="0"/>
              <a:t>3 </a:t>
            </a:r>
            <a:r>
              <a:rPr lang="en-US" dirty="0"/>
              <a:t>elements, and initialize the elements</a:t>
            </a:r>
          </a:p>
          <a:p>
            <a:pPr marL="0" indent="0">
              <a:buNone/>
            </a:pPr>
            <a:r>
              <a:rPr lang="en-US" dirty="0"/>
              <a:t>to the values 0.0, 1.1, </a:t>
            </a:r>
            <a:r>
              <a:rPr lang="en-US" dirty="0" smtClean="0"/>
              <a:t>and 2.2. Assume </a:t>
            </a:r>
            <a:r>
              <a:rPr lang="en-US" dirty="0"/>
              <a:t>the symbolic constant SIZE has </a:t>
            </a:r>
            <a:r>
              <a:rPr lang="en-US" dirty="0" smtClean="0"/>
              <a:t>been defined </a:t>
            </a:r>
            <a:r>
              <a:rPr lang="en-US" dirty="0"/>
              <a:t>as </a:t>
            </a:r>
            <a:r>
              <a:rPr lang="en-US" dirty="0" smtClean="0"/>
              <a:t>3.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0090"/>
                </a:solidFill>
              </a:rPr>
              <a:t>float </a:t>
            </a:r>
            <a:r>
              <a:rPr lang="en-US" dirty="0">
                <a:solidFill>
                  <a:srgbClr val="000090"/>
                </a:solidFill>
              </a:rPr>
              <a:t>numbers[ </a:t>
            </a:r>
            <a:r>
              <a:rPr lang="en-US" b="1" dirty="0">
                <a:solidFill>
                  <a:srgbClr val="000090"/>
                </a:solidFill>
              </a:rPr>
              <a:t>SIZE </a:t>
            </a:r>
            <a:r>
              <a:rPr lang="en-US" dirty="0">
                <a:solidFill>
                  <a:srgbClr val="000090"/>
                </a:solidFill>
              </a:rPr>
              <a:t>] </a:t>
            </a:r>
            <a:r>
              <a:rPr lang="en-US" dirty="0" smtClean="0">
                <a:solidFill>
                  <a:srgbClr val="000090"/>
                </a:solidFill>
              </a:rPr>
              <a:t>= { </a:t>
            </a:r>
            <a:r>
              <a:rPr lang="en-US" b="1" dirty="0">
                <a:solidFill>
                  <a:srgbClr val="000090"/>
                </a:solidFill>
              </a:rPr>
              <a:t>0.0</a:t>
            </a:r>
            <a:r>
              <a:rPr lang="en-US" dirty="0">
                <a:solidFill>
                  <a:srgbClr val="000090"/>
                </a:solidFill>
              </a:rPr>
              <a:t>, </a:t>
            </a:r>
            <a:r>
              <a:rPr lang="en-US" b="1" dirty="0">
                <a:solidFill>
                  <a:srgbClr val="000090"/>
                </a:solidFill>
              </a:rPr>
              <a:t>1.1</a:t>
            </a:r>
            <a:r>
              <a:rPr lang="en-US" dirty="0">
                <a:solidFill>
                  <a:srgbClr val="000090"/>
                </a:solidFill>
              </a:rPr>
              <a:t>, </a:t>
            </a:r>
            <a:r>
              <a:rPr lang="en-US" b="1" dirty="0" smtClean="0">
                <a:solidFill>
                  <a:srgbClr val="000090"/>
                </a:solidFill>
              </a:rPr>
              <a:t>2.2</a:t>
            </a:r>
            <a:r>
              <a:rPr lang="en-US" dirty="0" smtClean="0">
                <a:solidFill>
                  <a:srgbClr val="000090"/>
                </a:solidFill>
              </a:rPr>
              <a:t>};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47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5: (b)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</a:t>
            </a:r>
            <a:r>
              <a:rPr lang="en-US" dirty="0"/>
              <a:t>) Define a pointer, </a:t>
            </a:r>
            <a:r>
              <a:rPr lang="en-US" dirty="0" err="1"/>
              <a:t>nPtr</a:t>
            </a:r>
            <a:r>
              <a:rPr lang="en-US" dirty="0"/>
              <a:t>, that points to </a:t>
            </a:r>
            <a:r>
              <a:rPr lang="en-US" dirty="0" smtClean="0"/>
              <a:t>a variable of </a:t>
            </a:r>
            <a:r>
              <a:rPr lang="en-US" dirty="0"/>
              <a:t>type float.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371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5: </a:t>
            </a:r>
            <a:r>
              <a:rPr lang="en-US" dirty="0" smtClean="0"/>
              <a:t>(b) </a:t>
            </a:r>
            <a:r>
              <a:rPr lang="en-US" dirty="0"/>
              <a:t>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</a:t>
            </a:r>
            <a:r>
              <a:rPr lang="en-US" dirty="0"/>
              <a:t>) Define a pointer, </a:t>
            </a:r>
            <a:r>
              <a:rPr lang="en-US" dirty="0" err="1"/>
              <a:t>nPtr</a:t>
            </a:r>
            <a:r>
              <a:rPr lang="en-US" dirty="0"/>
              <a:t>, that points to an object of type float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Solution: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float </a:t>
            </a:r>
            <a:r>
              <a:rPr lang="en-US" dirty="0">
                <a:solidFill>
                  <a:srgbClr val="000090"/>
                </a:solidFill>
              </a:rPr>
              <a:t>*</a:t>
            </a:r>
            <a:r>
              <a:rPr lang="en-US" dirty="0" err="1">
                <a:solidFill>
                  <a:srgbClr val="000090"/>
                </a:solidFill>
              </a:rPr>
              <a:t>nPtr</a:t>
            </a:r>
            <a:r>
              <a:rPr lang="en-US" dirty="0">
                <a:solidFill>
                  <a:srgbClr val="000090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235049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</a:t>
            </a:r>
            <a:r>
              <a:rPr lang="en-US" dirty="0">
                <a:sym typeface="Wingdings"/>
              </a:rPr>
              <a:t>(</a:t>
            </a:r>
            <a:r>
              <a:rPr lang="en-US" dirty="0" smtClean="0">
                <a:sym typeface="Wingdings"/>
              </a:rPr>
              <a:t>c)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c) </a:t>
            </a:r>
            <a:r>
              <a:rPr lang="en-US" dirty="0"/>
              <a:t>Print the elements of array numbers using array subscript notation. Use a </a:t>
            </a:r>
            <a:r>
              <a:rPr lang="en-US" u="sng" dirty="0" smtClean="0"/>
              <a:t>for loop statement</a:t>
            </a:r>
            <a:r>
              <a:rPr lang="en-US" dirty="0" smtClean="0"/>
              <a:t>. </a:t>
            </a:r>
            <a:r>
              <a:rPr lang="en-US" dirty="0"/>
              <a:t>Print each number with </a:t>
            </a:r>
            <a:r>
              <a:rPr lang="en-US" u="sng" dirty="0" smtClean="0"/>
              <a:t>1 position </a:t>
            </a:r>
            <a:r>
              <a:rPr lang="en-US" dirty="0"/>
              <a:t>of precision to the right of the decimal point.</a:t>
            </a:r>
          </a:p>
        </p:txBody>
      </p:sp>
    </p:spTree>
    <p:extLst>
      <p:ext uri="{BB962C8B-B14F-4D97-AF65-F5344CB8AC3E}">
        <p14:creationId xmlns:p14="http://schemas.microsoft.com/office/powerpoint/2010/main" val="3314728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5: </a:t>
            </a:r>
            <a:r>
              <a:rPr lang="en-US" dirty="0" smtClean="0"/>
              <a:t>(c) </a:t>
            </a:r>
            <a:r>
              <a:rPr lang="en-US" dirty="0"/>
              <a:t>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c) </a:t>
            </a:r>
            <a:r>
              <a:rPr lang="en-US" dirty="0"/>
              <a:t>Print the elements of array numbers using array subscript notation. Use a </a:t>
            </a:r>
            <a:r>
              <a:rPr lang="en-US" u="sng" dirty="0"/>
              <a:t>for </a:t>
            </a:r>
            <a:r>
              <a:rPr lang="en-US" u="sng" dirty="0" smtClean="0"/>
              <a:t>loop statement</a:t>
            </a:r>
            <a:r>
              <a:rPr lang="en-US" dirty="0" smtClean="0"/>
              <a:t>. </a:t>
            </a:r>
            <a:r>
              <a:rPr lang="en-US" dirty="0"/>
              <a:t>Print each number with </a:t>
            </a:r>
            <a:r>
              <a:rPr lang="en-US" u="sng" dirty="0" smtClean="0"/>
              <a:t>1 position </a:t>
            </a:r>
            <a:r>
              <a:rPr lang="en-US" dirty="0"/>
              <a:t>of precision to the right of the decimal point</a:t>
            </a:r>
            <a:r>
              <a:rPr lang="en-US" dirty="0" smtClean="0"/>
              <a:t>.</a:t>
            </a:r>
          </a:p>
          <a:p>
            <a:r>
              <a:rPr lang="en-US" u="sng" dirty="0"/>
              <a:t>Solution</a:t>
            </a:r>
            <a:r>
              <a:rPr lang="en-US" u="sng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 </a:t>
            </a:r>
            <a:r>
              <a:rPr lang="en-US" dirty="0" err="1" smtClean="0">
                <a:solidFill>
                  <a:srgbClr val="000090"/>
                </a:solidFill>
              </a:rPr>
              <a:t>int</a:t>
            </a:r>
            <a:r>
              <a:rPr lang="en-US" dirty="0" smtClean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i</a:t>
            </a:r>
            <a:r>
              <a:rPr lang="en-US" dirty="0" smtClean="0">
                <a:solidFill>
                  <a:srgbClr val="000090"/>
                </a:solidFill>
              </a:rPr>
              <a:t>;</a:t>
            </a:r>
            <a:endParaRPr lang="en-US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90"/>
                </a:solidFill>
              </a:rPr>
              <a:t>    for </a:t>
            </a:r>
            <a:r>
              <a:rPr lang="en-US" dirty="0">
                <a:solidFill>
                  <a:srgbClr val="000090"/>
                </a:solidFill>
              </a:rPr>
              <a:t>(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 = </a:t>
            </a:r>
            <a:r>
              <a:rPr lang="en-US" b="1" dirty="0">
                <a:solidFill>
                  <a:srgbClr val="000090"/>
                </a:solidFill>
              </a:rPr>
              <a:t>0</a:t>
            </a:r>
            <a:r>
              <a:rPr lang="en-US" dirty="0">
                <a:solidFill>
                  <a:srgbClr val="000090"/>
                </a:solidFill>
              </a:rPr>
              <a:t>;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 &lt; </a:t>
            </a:r>
            <a:r>
              <a:rPr lang="en-US" b="1" dirty="0">
                <a:solidFill>
                  <a:srgbClr val="000090"/>
                </a:solidFill>
              </a:rPr>
              <a:t>SIZE</a:t>
            </a:r>
            <a:r>
              <a:rPr lang="en-US" dirty="0">
                <a:solidFill>
                  <a:srgbClr val="000090"/>
                </a:solidFill>
              </a:rPr>
              <a:t>;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++ ) 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    </a:t>
            </a:r>
            <a:r>
              <a:rPr lang="en-US" dirty="0" err="1" smtClean="0">
                <a:solidFill>
                  <a:srgbClr val="000090"/>
                </a:solidFill>
              </a:rPr>
              <a:t>printf</a:t>
            </a:r>
            <a:r>
              <a:rPr lang="en-US" dirty="0">
                <a:solidFill>
                  <a:srgbClr val="000090"/>
                </a:solidFill>
              </a:rPr>
              <a:t>( "%.1f ", numbers[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 ] );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 }</a:t>
            </a:r>
            <a:endParaRPr lang="en-US" dirty="0">
              <a:solidFill>
                <a:srgbClr val="00009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90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5: </a:t>
            </a:r>
            <a:r>
              <a:rPr lang="en-US" dirty="0" smtClean="0">
                <a:sym typeface="Wingdings"/>
              </a:rPr>
              <a:t>(d)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d)Give </a:t>
            </a:r>
            <a:r>
              <a:rPr lang="en-US" dirty="0"/>
              <a:t>two separate statements that assign the starting address of array </a:t>
            </a:r>
            <a:r>
              <a:rPr lang="en-US" dirty="0" smtClean="0"/>
              <a:t>of numbers </a:t>
            </a:r>
            <a:r>
              <a:rPr lang="en-US" dirty="0"/>
              <a:t>to </a:t>
            </a:r>
            <a:r>
              <a:rPr lang="en-US" dirty="0" smtClean="0"/>
              <a:t>the pointer </a:t>
            </a:r>
            <a:r>
              <a:rPr lang="en-US" dirty="0"/>
              <a:t>variable </a:t>
            </a:r>
            <a:r>
              <a:rPr lang="en-US" dirty="0" err="1"/>
              <a:t>nPtr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65818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5: </a:t>
            </a:r>
            <a:r>
              <a:rPr lang="en-US" dirty="0" smtClean="0"/>
              <a:t>(d) </a:t>
            </a:r>
            <a:r>
              <a:rPr lang="en-US" dirty="0"/>
              <a:t>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d)Give </a:t>
            </a:r>
            <a:r>
              <a:rPr lang="en-US" dirty="0"/>
              <a:t>two separate statements that assign the starting address of array numbers to </a:t>
            </a:r>
            <a:r>
              <a:rPr lang="en-US" dirty="0" smtClean="0"/>
              <a:t>the pointer </a:t>
            </a:r>
            <a:r>
              <a:rPr lang="en-US" dirty="0"/>
              <a:t>variable </a:t>
            </a:r>
            <a:r>
              <a:rPr lang="en-US" dirty="0" err="1"/>
              <a:t>nPtr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u="sng" dirty="0" smtClean="0"/>
              <a:t>Solution: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</a:t>
            </a:r>
            <a:r>
              <a:rPr lang="en-US" dirty="0" err="1" smtClean="0">
                <a:solidFill>
                  <a:srgbClr val="000090"/>
                </a:solidFill>
              </a:rPr>
              <a:t>nPtr</a:t>
            </a:r>
            <a:r>
              <a:rPr lang="en-US" dirty="0" smtClean="0">
                <a:solidFill>
                  <a:srgbClr val="000090"/>
                </a:solidFill>
              </a:rPr>
              <a:t> = numbers;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</a:t>
            </a:r>
            <a:r>
              <a:rPr lang="en-US" dirty="0" err="1" smtClean="0">
                <a:solidFill>
                  <a:srgbClr val="000090"/>
                </a:solidFill>
              </a:rPr>
              <a:t>nPtr</a:t>
            </a:r>
            <a:r>
              <a:rPr lang="en-US" dirty="0" smtClean="0">
                <a:solidFill>
                  <a:srgbClr val="000090"/>
                </a:solidFill>
              </a:rPr>
              <a:t> = &amp;numbers[ </a:t>
            </a:r>
            <a:r>
              <a:rPr lang="en-US" b="1" dirty="0" smtClean="0">
                <a:solidFill>
                  <a:srgbClr val="000090"/>
                </a:solidFill>
              </a:rPr>
              <a:t>0 </a:t>
            </a:r>
            <a:r>
              <a:rPr lang="en-US" dirty="0" smtClean="0">
                <a:solidFill>
                  <a:srgbClr val="000090"/>
                </a:solidFill>
              </a:rPr>
              <a:t>];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67557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5: (e)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e)Print </a:t>
            </a:r>
            <a:r>
              <a:rPr lang="en-US" dirty="0"/>
              <a:t>the elements of array numbers using pointer/offset notation with the pointer </a:t>
            </a:r>
            <a:r>
              <a:rPr lang="en-US" dirty="0" err="1"/>
              <a:t>nPtr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02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Given the following structure definitions and variable declarations,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customer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char </a:t>
            </a:r>
            <a:r>
              <a:rPr lang="en-US" dirty="0" err="1"/>
              <a:t>lastName</a:t>
            </a:r>
            <a:r>
              <a:rPr lang="en-US" dirty="0"/>
              <a:t>[15];</a:t>
            </a:r>
          </a:p>
          <a:p>
            <a:pPr marL="0" indent="0">
              <a:buNone/>
            </a:pPr>
            <a:r>
              <a:rPr lang="en-US" dirty="0"/>
              <a:t>    char </a:t>
            </a:r>
            <a:r>
              <a:rPr lang="en-US" dirty="0" err="1"/>
              <a:t>firstName</a:t>
            </a:r>
            <a:r>
              <a:rPr lang="en-US" dirty="0"/>
              <a:t>[15];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customerNumber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0" indent="0">
              <a:buNone/>
            </a:pPr>
            <a:r>
              <a:rPr lang="en-US" dirty="0"/>
              <a:t>        char </a:t>
            </a:r>
            <a:r>
              <a:rPr lang="en-US" dirty="0" err="1"/>
              <a:t>phoneNumber</a:t>
            </a:r>
            <a:r>
              <a:rPr lang="en-US" dirty="0"/>
              <a:t>[11];</a:t>
            </a:r>
          </a:p>
          <a:p>
            <a:pPr marL="0" indent="0">
              <a:buNone/>
            </a:pPr>
            <a:r>
              <a:rPr lang="en-US" dirty="0"/>
              <a:t>        char address[50];</a:t>
            </a:r>
          </a:p>
          <a:p>
            <a:pPr marL="0" indent="0">
              <a:buNone/>
            </a:pPr>
            <a:r>
              <a:rPr lang="en-US" dirty="0"/>
              <a:t>        char city[15];</a:t>
            </a:r>
          </a:p>
          <a:p>
            <a:pPr marL="0" indent="0">
              <a:buNone/>
            </a:pPr>
            <a:r>
              <a:rPr lang="en-US" dirty="0"/>
              <a:t>        char state[3];</a:t>
            </a:r>
          </a:p>
          <a:p>
            <a:pPr marL="0" indent="0">
              <a:buNone/>
            </a:pPr>
            <a:r>
              <a:rPr lang="en-US" dirty="0"/>
              <a:t>        char </a:t>
            </a:r>
            <a:r>
              <a:rPr lang="en-US" dirty="0" err="1"/>
              <a:t>zipCode</a:t>
            </a:r>
            <a:r>
              <a:rPr lang="en-US" dirty="0"/>
              <a:t>[6];</a:t>
            </a:r>
          </a:p>
          <a:p>
            <a:pPr marL="0" indent="0">
              <a:buNone/>
            </a:pPr>
            <a:r>
              <a:rPr lang="en-US" dirty="0"/>
              <a:t>    } personal;</a:t>
            </a:r>
          </a:p>
          <a:p>
            <a:pPr marL="0" indent="0">
              <a:buNone/>
            </a:pPr>
            <a:r>
              <a:rPr lang="en-US" dirty="0"/>
              <a:t>} </a:t>
            </a:r>
            <a:r>
              <a:rPr lang="en-US" dirty="0" err="1"/>
              <a:t>customerRecord</a:t>
            </a:r>
            <a:r>
              <a:rPr lang="en-US" dirty="0"/>
              <a:t>, *</a:t>
            </a:r>
            <a:r>
              <a:rPr lang="en-US" dirty="0" err="1"/>
              <a:t>customerPtr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customerPtr</a:t>
            </a:r>
            <a:r>
              <a:rPr lang="en-US" dirty="0"/>
              <a:t> = &amp;</a:t>
            </a:r>
            <a:r>
              <a:rPr lang="en-US" dirty="0" err="1"/>
              <a:t>customerRecord</a:t>
            </a:r>
            <a:r>
              <a:rPr lang="en-US" dirty="0"/>
              <a:t>;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962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5: </a:t>
            </a:r>
            <a:r>
              <a:rPr lang="en-US" dirty="0" smtClean="0"/>
              <a:t>(e) </a:t>
            </a:r>
            <a:r>
              <a:rPr lang="en-US" dirty="0"/>
              <a:t>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 e)Print the elements of array numbers using pointer/offset notation with the pointer </a:t>
            </a:r>
            <a:r>
              <a:rPr lang="en-US" dirty="0" err="1"/>
              <a:t>nPtr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u="sng" dirty="0" smtClean="0"/>
              <a:t>Solution: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</a:t>
            </a:r>
            <a:r>
              <a:rPr lang="en-US" b="1" dirty="0">
                <a:solidFill>
                  <a:srgbClr val="000090"/>
                </a:solidFill>
              </a:rPr>
              <a:t>for </a:t>
            </a:r>
            <a:r>
              <a:rPr lang="en-US" dirty="0">
                <a:solidFill>
                  <a:srgbClr val="000090"/>
                </a:solidFill>
              </a:rPr>
              <a:t>(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 = </a:t>
            </a:r>
            <a:r>
              <a:rPr lang="en-US" b="1" dirty="0">
                <a:solidFill>
                  <a:srgbClr val="000090"/>
                </a:solidFill>
              </a:rPr>
              <a:t>0</a:t>
            </a:r>
            <a:r>
              <a:rPr lang="en-US" dirty="0">
                <a:solidFill>
                  <a:srgbClr val="000090"/>
                </a:solidFill>
              </a:rPr>
              <a:t>;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 &lt; </a:t>
            </a:r>
            <a:r>
              <a:rPr lang="en-US" b="1" dirty="0">
                <a:solidFill>
                  <a:srgbClr val="000090"/>
                </a:solidFill>
              </a:rPr>
              <a:t>SIZE</a:t>
            </a:r>
            <a:r>
              <a:rPr lang="en-US" dirty="0">
                <a:solidFill>
                  <a:srgbClr val="000090"/>
                </a:solidFill>
              </a:rPr>
              <a:t>;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++ ) 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    </a:t>
            </a:r>
            <a:r>
              <a:rPr lang="en-US" dirty="0" err="1" smtClean="0">
                <a:solidFill>
                  <a:srgbClr val="000090"/>
                </a:solidFill>
              </a:rPr>
              <a:t>printf</a:t>
            </a:r>
            <a:r>
              <a:rPr lang="en-US" dirty="0">
                <a:solidFill>
                  <a:srgbClr val="000090"/>
                </a:solidFill>
              </a:rPr>
              <a:t>( </a:t>
            </a:r>
            <a:r>
              <a:rPr lang="en-US" b="1" dirty="0">
                <a:solidFill>
                  <a:srgbClr val="000090"/>
                </a:solidFill>
              </a:rPr>
              <a:t>"%.1f "</a:t>
            </a:r>
            <a:r>
              <a:rPr lang="en-US" dirty="0">
                <a:solidFill>
                  <a:srgbClr val="000090"/>
                </a:solidFill>
              </a:rPr>
              <a:t>, *( </a:t>
            </a:r>
            <a:r>
              <a:rPr lang="en-US" dirty="0" err="1">
                <a:solidFill>
                  <a:srgbClr val="000090"/>
                </a:solidFill>
              </a:rPr>
              <a:t>nPtr</a:t>
            </a:r>
            <a:r>
              <a:rPr lang="en-US" dirty="0">
                <a:solidFill>
                  <a:srgbClr val="000090"/>
                </a:solidFill>
              </a:rPr>
              <a:t> + </a:t>
            </a:r>
            <a:r>
              <a:rPr lang="en-US" dirty="0" err="1">
                <a:solidFill>
                  <a:srgbClr val="000090"/>
                </a:solidFill>
              </a:rPr>
              <a:t>i</a:t>
            </a:r>
            <a:r>
              <a:rPr lang="en-US" dirty="0">
                <a:solidFill>
                  <a:srgbClr val="000090"/>
                </a:solidFill>
              </a:rPr>
              <a:t> ) );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        }</a:t>
            </a:r>
            <a:endParaRPr lang="en-US" dirty="0">
              <a:solidFill>
                <a:srgbClr val="000090"/>
              </a:solidFill>
            </a:endParaRP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105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5: (f)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f)</a:t>
            </a:r>
            <a:r>
              <a:rPr lang="en-US" dirty="0"/>
              <a:t> Refer to element </a:t>
            </a:r>
            <a:r>
              <a:rPr lang="en-US" dirty="0" smtClean="0"/>
              <a:t>2 </a:t>
            </a:r>
            <a:r>
              <a:rPr lang="en-US" dirty="0"/>
              <a:t>of array numbers </a:t>
            </a:r>
            <a:r>
              <a:rPr lang="en-US" dirty="0" smtClean="0"/>
              <a:t>using: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/>
              <a:t>array subscript notation, </a:t>
            </a:r>
            <a:endParaRPr lang="en-US" sz="2000" dirty="0" smtClean="0"/>
          </a:p>
          <a:p>
            <a:pPr lvl="1"/>
            <a:r>
              <a:rPr lang="en-US" sz="2000" dirty="0" smtClean="0"/>
              <a:t>pointer</a:t>
            </a:r>
            <a:r>
              <a:rPr lang="en-US" sz="2000" dirty="0"/>
              <a:t>/offset </a:t>
            </a:r>
            <a:r>
              <a:rPr lang="en-US" sz="2000" dirty="0" smtClean="0"/>
              <a:t>notation with </a:t>
            </a:r>
            <a:r>
              <a:rPr lang="en-US" sz="2000" dirty="0"/>
              <a:t>the array name as the pointer, </a:t>
            </a:r>
            <a:endParaRPr lang="en-US" sz="2000" dirty="0" smtClean="0"/>
          </a:p>
          <a:p>
            <a:pPr lvl="1"/>
            <a:r>
              <a:rPr lang="en-US" sz="2000" dirty="0" smtClean="0"/>
              <a:t>pointer</a:t>
            </a:r>
            <a:r>
              <a:rPr lang="en-US" sz="2000" dirty="0"/>
              <a:t>/offset notation with </a:t>
            </a:r>
            <a:r>
              <a:rPr lang="en-US" sz="2000" dirty="0" err="1"/>
              <a:t>nPtr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9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5: </a:t>
            </a:r>
            <a:r>
              <a:rPr lang="en-US" dirty="0" smtClean="0"/>
              <a:t>(f) </a:t>
            </a:r>
            <a:r>
              <a:rPr lang="en-US" dirty="0"/>
              <a:t>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f)</a:t>
            </a:r>
            <a:r>
              <a:rPr lang="en-US" dirty="0"/>
              <a:t> Refer to element </a:t>
            </a:r>
            <a:r>
              <a:rPr lang="en-US" dirty="0" smtClean="0"/>
              <a:t>2 </a:t>
            </a:r>
            <a:r>
              <a:rPr lang="en-US" dirty="0"/>
              <a:t>of array numbers </a:t>
            </a:r>
            <a:r>
              <a:rPr lang="en-US" dirty="0" smtClean="0"/>
              <a:t>using: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array subscript notation, </a:t>
            </a:r>
            <a:endParaRPr lang="en-US" dirty="0" smtClean="0"/>
          </a:p>
          <a:p>
            <a:pPr lvl="1"/>
            <a:r>
              <a:rPr lang="en-US" dirty="0" smtClean="0"/>
              <a:t>pointer</a:t>
            </a:r>
            <a:r>
              <a:rPr lang="en-US" dirty="0"/>
              <a:t>/offset </a:t>
            </a:r>
            <a:r>
              <a:rPr lang="en-US" dirty="0" smtClean="0"/>
              <a:t>notation with </a:t>
            </a:r>
            <a:r>
              <a:rPr lang="en-US" dirty="0"/>
              <a:t>the array name as the pointer, </a:t>
            </a:r>
            <a:endParaRPr lang="en-US" dirty="0" smtClean="0"/>
          </a:p>
          <a:p>
            <a:pPr lvl="1"/>
            <a:r>
              <a:rPr lang="en-US" dirty="0" smtClean="0"/>
              <a:t>pointer</a:t>
            </a:r>
            <a:r>
              <a:rPr lang="en-US" dirty="0"/>
              <a:t>/offset notation with </a:t>
            </a:r>
            <a:r>
              <a:rPr lang="en-US" dirty="0" err="1"/>
              <a:t>nPtr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u="sng" dirty="0"/>
              <a:t>Solution: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numbers[ </a:t>
            </a:r>
            <a:r>
              <a:rPr lang="en-US" b="1" dirty="0" smtClean="0">
                <a:solidFill>
                  <a:srgbClr val="000090"/>
                </a:solidFill>
              </a:rPr>
              <a:t>2 </a:t>
            </a:r>
            <a:r>
              <a:rPr lang="en-US" dirty="0">
                <a:solidFill>
                  <a:srgbClr val="000090"/>
                </a:solidFill>
              </a:rPr>
              <a:t>]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*( numbers + </a:t>
            </a:r>
            <a:r>
              <a:rPr lang="en-US" b="1" dirty="0" smtClean="0">
                <a:solidFill>
                  <a:srgbClr val="000090"/>
                </a:solidFill>
              </a:rPr>
              <a:t>2 </a:t>
            </a:r>
            <a:r>
              <a:rPr lang="en-US" dirty="0">
                <a:solidFill>
                  <a:srgbClr val="00009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*</a:t>
            </a:r>
            <a:r>
              <a:rPr lang="en-US" dirty="0">
                <a:solidFill>
                  <a:srgbClr val="000090"/>
                </a:solidFill>
              </a:rPr>
              <a:t>( </a:t>
            </a:r>
            <a:r>
              <a:rPr lang="en-US" dirty="0" err="1">
                <a:solidFill>
                  <a:srgbClr val="000090"/>
                </a:solidFill>
              </a:rPr>
              <a:t>nPtr</a:t>
            </a:r>
            <a:r>
              <a:rPr lang="en-US" dirty="0">
                <a:solidFill>
                  <a:srgbClr val="000090"/>
                </a:solidFill>
              </a:rPr>
              <a:t> + </a:t>
            </a:r>
            <a:r>
              <a:rPr lang="en-US" b="1" dirty="0">
                <a:solidFill>
                  <a:srgbClr val="000090"/>
                </a:solidFill>
              </a:rPr>
              <a:t>2</a:t>
            </a:r>
            <a:r>
              <a:rPr lang="en-US" b="1" dirty="0" smtClean="0">
                <a:solidFill>
                  <a:srgbClr val="000090"/>
                </a:solidFill>
              </a:rPr>
              <a:t> </a:t>
            </a:r>
            <a:r>
              <a:rPr lang="en-US" dirty="0">
                <a:solidFill>
                  <a:srgbClr val="000090"/>
                </a:solidFill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Problem 1:Write </a:t>
            </a:r>
            <a:r>
              <a:rPr lang="en-US" sz="2400" dirty="0"/>
              <a:t>a separate expression that can be used to access the structure members in each of the following parts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Given the following structure definitions and variable declarations,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/>
              <a:t>customer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char </a:t>
            </a:r>
            <a:r>
              <a:rPr lang="en-US" dirty="0" err="1"/>
              <a:t>lastName</a:t>
            </a:r>
            <a:r>
              <a:rPr lang="en-US" dirty="0"/>
              <a:t>[15];</a:t>
            </a:r>
          </a:p>
          <a:p>
            <a:pPr marL="0" indent="0">
              <a:buNone/>
            </a:pPr>
            <a:r>
              <a:rPr lang="en-US" dirty="0"/>
              <a:t>    char </a:t>
            </a:r>
            <a:r>
              <a:rPr lang="en-US" dirty="0" err="1"/>
              <a:t>firstName</a:t>
            </a:r>
            <a:r>
              <a:rPr lang="en-US" dirty="0"/>
              <a:t>[15];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customerNumber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0" indent="0">
              <a:buNone/>
            </a:pPr>
            <a:r>
              <a:rPr lang="en-US" dirty="0"/>
              <a:t>        char </a:t>
            </a:r>
            <a:r>
              <a:rPr lang="en-US" dirty="0" err="1"/>
              <a:t>phoneNumber</a:t>
            </a:r>
            <a:r>
              <a:rPr lang="en-US" dirty="0"/>
              <a:t>[11];</a:t>
            </a:r>
          </a:p>
          <a:p>
            <a:pPr marL="0" indent="0">
              <a:buNone/>
            </a:pPr>
            <a:r>
              <a:rPr lang="en-US" dirty="0"/>
              <a:t>        char address[50];</a:t>
            </a:r>
          </a:p>
          <a:p>
            <a:pPr marL="0" indent="0">
              <a:buNone/>
            </a:pPr>
            <a:r>
              <a:rPr lang="en-US" dirty="0"/>
              <a:t>        char city[15];</a:t>
            </a:r>
          </a:p>
          <a:p>
            <a:pPr marL="0" indent="0">
              <a:buNone/>
            </a:pPr>
            <a:r>
              <a:rPr lang="en-US" dirty="0"/>
              <a:t>        char state[3];</a:t>
            </a:r>
          </a:p>
          <a:p>
            <a:pPr marL="0" indent="0">
              <a:buNone/>
            </a:pPr>
            <a:r>
              <a:rPr lang="en-US" dirty="0"/>
              <a:t>        char </a:t>
            </a:r>
            <a:r>
              <a:rPr lang="en-US" dirty="0" err="1"/>
              <a:t>zipCode</a:t>
            </a:r>
            <a:r>
              <a:rPr lang="en-US" dirty="0"/>
              <a:t>[6];</a:t>
            </a:r>
          </a:p>
          <a:p>
            <a:pPr marL="0" indent="0">
              <a:buNone/>
            </a:pPr>
            <a:r>
              <a:rPr lang="en-US" dirty="0"/>
              <a:t>    } </a:t>
            </a:r>
            <a:r>
              <a:rPr lang="en-US" dirty="0">
                <a:solidFill>
                  <a:srgbClr val="660066"/>
                </a:solidFill>
              </a:rPr>
              <a:t>personal;</a:t>
            </a:r>
          </a:p>
          <a:p>
            <a:pPr marL="0" indent="0">
              <a:buNone/>
            </a:pPr>
            <a:r>
              <a:rPr lang="en-US" dirty="0"/>
              <a:t>} </a:t>
            </a:r>
            <a:r>
              <a:rPr lang="en-US" dirty="0" err="1">
                <a:solidFill>
                  <a:srgbClr val="008000"/>
                </a:solidFill>
              </a:rPr>
              <a:t>customerRecord</a:t>
            </a:r>
            <a:r>
              <a:rPr lang="en-US" dirty="0">
                <a:solidFill>
                  <a:srgbClr val="008000"/>
                </a:solidFill>
              </a:rPr>
              <a:t>, *</a:t>
            </a:r>
            <a:r>
              <a:rPr lang="en-US" dirty="0" err="1">
                <a:solidFill>
                  <a:srgbClr val="008000"/>
                </a:solidFill>
              </a:rPr>
              <a:t>customerPtr</a:t>
            </a:r>
            <a:r>
              <a:rPr lang="en-US" dirty="0">
                <a:solidFill>
                  <a:srgbClr val="00800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8000"/>
                </a:solidFill>
              </a:rPr>
              <a:t>customerPtr</a:t>
            </a:r>
            <a:r>
              <a:rPr lang="en-US" dirty="0">
                <a:solidFill>
                  <a:srgbClr val="008000"/>
                </a:solidFill>
              </a:rPr>
              <a:t> = &amp;</a:t>
            </a:r>
            <a:r>
              <a:rPr lang="en-US" dirty="0" err="1">
                <a:solidFill>
                  <a:srgbClr val="008000"/>
                </a:solidFill>
              </a:rPr>
              <a:t>customerRecord</a:t>
            </a:r>
            <a:r>
              <a:rPr lang="en-US" dirty="0"/>
              <a:t>;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0583" y="2368549"/>
            <a:ext cx="5323417" cy="6985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FF6600"/>
                </a:solidFill>
              </a:rPr>
              <a:t>A)Member </a:t>
            </a:r>
            <a:r>
              <a:rPr lang="en-US" sz="1600" dirty="0" err="1">
                <a:solidFill>
                  <a:srgbClr val="FF6600"/>
                </a:solidFill>
              </a:rPr>
              <a:t>lastName</a:t>
            </a:r>
            <a:r>
              <a:rPr lang="en-US" sz="1600" dirty="0">
                <a:solidFill>
                  <a:srgbClr val="FF6600"/>
                </a:solidFill>
              </a:rPr>
              <a:t> of </a:t>
            </a:r>
            <a:r>
              <a:rPr lang="en-US" sz="1600" dirty="0" smtClean="0">
                <a:solidFill>
                  <a:srgbClr val="FF6600"/>
                </a:solidFill>
              </a:rPr>
              <a:t>structure </a:t>
            </a:r>
            <a:r>
              <a:rPr lang="en-US" sz="1600" dirty="0" err="1" smtClean="0">
                <a:solidFill>
                  <a:srgbClr val="FF6600"/>
                </a:solidFill>
              </a:rPr>
              <a:t>customerRecord</a:t>
            </a:r>
            <a:r>
              <a:rPr lang="en-US" sz="1600" dirty="0">
                <a:solidFill>
                  <a:srgbClr val="FF6600"/>
                </a:solidFill>
              </a:rPr>
              <a:t>.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20583" y="3098799"/>
            <a:ext cx="5323417" cy="9334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FF6600"/>
                </a:solidFill>
              </a:rPr>
              <a:t>B)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6600"/>
                </a:solidFill>
              </a:rPr>
              <a:t>Member </a:t>
            </a:r>
            <a:r>
              <a:rPr lang="en-US" sz="1600" dirty="0" err="1">
                <a:solidFill>
                  <a:srgbClr val="FF6600"/>
                </a:solidFill>
              </a:rPr>
              <a:t>lastName</a:t>
            </a:r>
            <a:r>
              <a:rPr lang="en-US" sz="1600" dirty="0">
                <a:solidFill>
                  <a:srgbClr val="FF6600"/>
                </a:solidFill>
              </a:rPr>
              <a:t> of the structure pointed to by </a:t>
            </a:r>
            <a:r>
              <a:rPr lang="en-US" sz="1600" dirty="0" err="1">
                <a:solidFill>
                  <a:srgbClr val="FF6600"/>
                </a:solidFill>
              </a:rPr>
              <a:t>customerPtr</a:t>
            </a:r>
            <a:r>
              <a:rPr lang="en-US" sz="1600" dirty="0">
                <a:solidFill>
                  <a:srgbClr val="FF6600"/>
                </a:solidFill>
              </a:rPr>
              <a:t>.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20583" y="4023782"/>
            <a:ext cx="5323417" cy="90911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6600"/>
                </a:solidFill>
              </a:rPr>
              <a:t>C</a:t>
            </a:r>
            <a:r>
              <a:rPr lang="en-US" sz="1600" dirty="0" smtClean="0">
                <a:solidFill>
                  <a:srgbClr val="FF6600"/>
                </a:solidFill>
              </a:rPr>
              <a:t>) </a:t>
            </a:r>
            <a:r>
              <a:rPr lang="en-US" sz="1600" dirty="0">
                <a:solidFill>
                  <a:srgbClr val="FF6600"/>
                </a:solidFill>
              </a:rPr>
              <a:t>Member </a:t>
            </a:r>
            <a:r>
              <a:rPr lang="en-US" sz="1600" dirty="0" err="1">
                <a:solidFill>
                  <a:srgbClr val="FF6600"/>
                </a:solidFill>
              </a:rPr>
              <a:t>phoneNumber</a:t>
            </a:r>
            <a:r>
              <a:rPr lang="en-US" sz="1600" dirty="0">
                <a:solidFill>
                  <a:srgbClr val="FF6600"/>
                </a:solidFill>
              </a:rPr>
              <a:t> of member personal of structure </a:t>
            </a:r>
            <a:r>
              <a:rPr lang="en-US" sz="1600" dirty="0" err="1">
                <a:solidFill>
                  <a:srgbClr val="FF6600"/>
                </a:solidFill>
              </a:rPr>
              <a:t>customerRecord</a:t>
            </a:r>
            <a:r>
              <a:rPr lang="en-US" sz="1600" dirty="0" smtClean="0">
                <a:solidFill>
                  <a:srgbClr val="FF6600"/>
                </a:solidFill>
              </a:rPr>
              <a:t>.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20583" y="4953001"/>
            <a:ext cx="5323417" cy="86995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FF6600"/>
                </a:solidFill>
              </a:rPr>
              <a:t>D) </a:t>
            </a:r>
            <a:r>
              <a:rPr lang="en-US" sz="1600" dirty="0">
                <a:solidFill>
                  <a:srgbClr val="FF6600"/>
                </a:solidFill>
              </a:rPr>
              <a:t>Member </a:t>
            </a:r>
            <a:r>
              <a:rPr lang="en-US" sz="1600" dirty="0" err="1">
                <a:solidFill>
                  <a:srgbClr val="FF6600"/>
                </a:solidFill>
              </a:rPr>
              <a:t>phoneNumber</a:t>
            </a:r>
            <a:r>
              <a:rPr lang="en-US" sz="1600" dirty="0">
                <a:solidFill>
                  <a:srgbClr val="FF6600"/>
                </a:solidFill>
              </a:rPr>
              <a:t> of member personal of the structure pointed to by </a:t>
            </a:r>
            <a:r>
              <a:rPr lang="en-US" sz="1600" dirty="0" err="1">
                <a:solidFill>
                  <a:srgbClr val="FF6600"/>
                </a:solidFill>
              </a:rPr>
              <a:t>customerPtr</a:t>
            </a:r>
            <a:r>
              <a:rPr lang="en-US" sz="1600" dirty="0" smtClean="0">
                <a:solidFill>
                  <a:srgbClr val="FF6600"/>
                </a:solidFill>
              </a:rPr>
              <a:t>.</a:t>
            </a:r>
            <a:endParaRPr lang="en-US" sz="1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3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Problem 1:Solution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08665"/>
            <a:ext cx="8229600" cy="847725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FF6600"/>
                </a:solidFill>
              </a:rPr>
              <a:t>A)Member </a:t>
            </a:r>
            <a:r>
              <a:rPr lang="en-US" sz="1600" dirty="0" err="1">
                <a:solidFill>
                  <a:srgbClr val="FF6600"/>
                </a:solidFill>
              </a:rPr>
              <a:t>lastName</a:t>
            </a:r>
            <a:r>
              <a:rPr lang="en-US" sz="1600" dirty="0">
                <a:solidFill>
                  <a:srgbClr val="FF6600"/>
                </a:solidFill>
              </a:rPr>
              <a:t> of </a:t>
            </a:r>
            <a:r>
              <a:rPr lang="en-US" sz="1600" dirty="0" smtClean="0">
                <a:solidFill>
                  <a:srgbClr val="FF6600"/>
                </a:solidFill>
              </a:rPr>
              <a:t>structure </a:t>
            </a:r>
            <a:r>
              <a:rPr lang="en-US" sz="1600" dirty="0" err="1" smtClean="0">
                <a:solidFill>
                  <a:srgbClr val="FF6600"/>
                </a:solidFill>
              </a:rPr>
              <a:t>customerRecord</a:t>
            </a:r>
            <a:r>
              <a:rPr lang="en-US" sz="1600" dirty="0" smtClean="0">
                <a:solidFill>
                  <a:srgbClr val="FF6600"/>
                </a:solidFill>
              </a:rPr>
              <a:t>.</a:t>
            </a:r>
          </a:p>
          <a:p>
            <a:r>
              <a:rPr lang="en-US" sz="1600" dirty="0" err="1" smtClean="0">
                <a:solidFill>
                  <a:srgbClr val="000090"/>
                </a:solidFill>
              </a:rPr>
              <a:t>customerRecord.lastName</a:t>
            </a:r>
            <a:endParaRPr lang="en-US" sz="1600" dirty="0">
              <a:solidFill>
                <a:srgbClr val="00009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877606"/>
            <a:ext cx="8229600" cy="9334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FF0000"/>
                </a:solidFill>
              </a:rPr>
              <a:t>B)</a:t>
            </a:r>
            <a:r>
              <a:rPr lang="en-US" sz="1600" dirty="0">
                <a:solidFill>
                  <a:srgbClr val="FF0000"/>
                </a:solidFill>
              </a:rPr>
              <a:t> Member </a:t>
            </a:r>
            <a:r>
              <a:rPr lang="en-US" sz="1600" dirty="0" err="1">
                <a:solidFill>
                  <a:srgbClr val="FF0000"/>
                </a:solidFill>
              </a:rPr>
              <a:t>lastName</a:t>
            </a:r>
            <a:r>
              <a:rPr lang="en-US" sz="1600" dirty="0">
                <a:solidFill>
                  <a:srgbClr val="FF0000"/>
                </a:solidFill>
              </a:rPr>
              <a:t> of the structure pointed to by </a:t>
            </a:r>
            <a:r>
              <a:rPr lang="en-US" sz="1600" dirty="0" err="1">
                <a:solidFill>
                  <a:srgbClr val="FF0000"/>
                </a:solidFill>
              </a:rPr>
              <a:t>customerPtr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1600" dirty="0" err="1">
                <a:solidFill>
                  <a:srgbClr val="000090"/>
                </a:solidFill>
              </a:rPr>
              <a:t>customerPtr</a:t>
            </a:r>
            <a:r>
              <a:rPr lang="en-US" sz="1600" dirty="0">
                <a:solidFill>
                  <a:srgbClr val="000090"/>
                </a:solidFill>
              </a:rPr>
              <a:t>-&gt;</a:t>
            </a:r>
            <a:r>
              <a:rPr lang="en-US" sz="1600" dirty="0" err="1">
                <a:solidFill>
                  <a:srgbClr val="000090"/>
                </a:solidFill>
              </a:rPr>
              <a:t>lastName</a:t>
            </a:r>
            <a:r>
              <a:rPr lang="en-US" sz="1600" dirty="0">
                <a:solidFill>
                  <a:srgbClr val="000090"/>
                </a:solidFill>
              </a:rPr>
              <a:t> </a:t>
            </a:r>
            <a:r>
              <a:rPr lang="en-US" sz="1600" dirty="0" smtClean="0">
                <a:solidFill>
                  <a:srgbClr val="000090"/>
                </a:solidFill>
              </a:rPr>
              <a:t>      </a:t>
            </a:r>
            <a:r>
              <a:rPr lang="en-US" sz="1600" u="sng" dirty="0" smtClean="0">
                <a:solidFill>
                  <a:srgbClr val="000090"/>
                </a:solidFill>
              </a:rPr>
              <a:t>OR </a:t>
            </a:r>
          </a:p>
          <a:p>
            <a:r>
              <a:rPr lang="en-US" sz="1600" dirty="0" smtClean="0">
                <a:solidFill>
                  <a:srgbClr val="000090"/>
                </a:solidFill>
              </a:rPr>
              <a:t>(</a:t>
            </a:r>
            <a:r>
              <a:rPr lang="en-US" sz="1600" dirty="0">
                <a:solidFill>
                  <a:srgbClr val="000090"/>
                </a:solidFill>
              </a:rPr>
              <a:t>*</a:t>
            </a:r>
            <a:r>
              <a:rPr lang="en-US" sz="1600" dirty="0" err="1">
                <a:solidFill>
                  <a:srgbClr val="000090"/>
                </a:solidFill>
              </a:rPr>
              <a:t>customerPtr</a:t>
            </a:r>
            <a:r>
              <a:rPr lang="en-US" sz="1600" dirty="0">
                <a:solidFill>
                  <a:srgbClr val="000090"/>
                </a:solidFill>
              </a:rPr>
              <a:t>).</a:t>
            </a:r>
            <a:r>
              <a:rPr lang="en-US" sz="1600" dirty="0" err="1">
                <a:solidFill>
                  <a:srgbClr val="000090"/>
                </a:solidFill>
              </a:rPr>
              <a:t>lastName</a:t>
            </a:r>
            <a:r>
              <a:rPr lang="en-US" sz="1600" dirty="0">
                <a:solidFill>
                  <a:srgbClr val="000090"/>
                </a:solidFill>
              </a:rPr>
              <a:t> </a:t>
            </a:r>
          </a:p>
          <a:p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034364"/>
            <a:ext cx="8229600" cy="90911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6600"/>
                </a:solidFill>
              </a:rPr>
              <a:t>C</a:t>
            </a:r>
            <a:r>
              <a:rPr lang="en-US" sz="1600" dirty="0" smtClean="0">
                <a:solidFill>
                  <a:srgbClr val="FF6600"/>
                </a:solidFill>
              </a:rPr>
              <a:t>) </a:t>
            </a:r>
            <a:r>
              <a:rPr lang="en-US" sz="1600" dirty="0">
                <a:solidFill>
                  <a:srgbClr val="FF6600"/>
                </a:solidFill>
              </a:rPr>
              <a:t>Member </a:t>
            </a:r>
            <a:r>
              <a:rPr lang="en-US" sz="1600" dirty="0" err="1">
                <a:solidFill>
                  <a:srgbClr val="FF6600"/>
                </a:solidFill>
              </a:rPr>
              <a:t>phoneNumber</a:t>
            </a:r>
            <a:r>
              <a:rPr lang="en-US" sz="1600" dirty="0">
                <a:solidFill>
                  <a:srgbClr val="FF6600"/>
                </a:solidFill>
              </a:rPr>
              <a:t> of member personal of structure </a:t>
            </a:r>
            <a:r>
              <a:rPr lang="en-US" sz="1600" dirty="0" err="1">
                <a:solidFill>
                  <a:srgbClr val="FF6600"/>
                </a:solidFill>
              </a:rPr>
              <a:t>customerRecord</a:t>
            </a:r>
            <a:r>
              <a:rPr lang="en-US" sz="1600" dirty="0" smtClean="0">
                <a:solidFill>
                  <a:srgbClr val="FF6600"/>
                </a:solidFill>
              </a:rPr>
              <a:t>.</a:t>
            </a:r>
          </a:p>
          <a:p>
            <a:r>
              <a:rPr lang="en-US" sz="1600" dirty="0" err="1">
                <a:solidFill>
                  <a:srgbClr val="000090"/>
                </a:solidFill>
              </a:rPr>
              <a:t>customerRecord.personal.phoneNumber</a:t>
            </a:r>
            <a:endParaRPr lang="en-US" sz="1600" dirty="0">
              <a:solidFill>
                <a:srgbClr val="000090"/>
              </a:solidFill>
            </a:endParaRPr>
          </a:p>
          <a:p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207000"/>
            <a:ext cx="8229600" cy="999071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rgbClr val="FF6600"/>
                </a:solidFill>
              </a:rPr>
              <a:t>D) </a:t>
            </a:r>
            <a:r>
              <a:rPr lang="en-US" sz="1600" dirty="0">
                <a:solidFill>
                  <a:srgbClr val="FF6600"/>
                </a:solidFill>
              </a:rPr>
              <a:t>Member </a:t>
            </a:r>
            <a:r>
              <a:rPr lang="en-US" sz="1600" dirty="0" err="1">
                <a:solidFill>
                  <a:srgbClr val="FF6600"/>
                </a:solidFill>
              </a:rPr>
              <a:t>phoneNumber</a:t>
            </a:r>
            <a:r>
              <a:rPr lang="en-US" sz="1600" dirty="0">
                <a:solidFill>
                  <a:srgbClr val="FF6600"/>
                </a:solidFill>
              </a:rPr>
              <a:t> of member personal of the structure pointed to by </a:t>
            </a:r>
            <a:r>
              <a:rPr lang="en-US" sz="1600" dirty="0" err="1">
                <a:solidFill>
                  <a:srgbClr val="FF6600"/>
                </a:solidFill>
              </a:rPr>
              <a:t>customerPtr</a:t>
            </a:r>
            <a:r>
              <a:rPr lang="en-US" sz="1600" dirty="0" smtClean="0">
                <a:solidFill>
                  <a:srgbClr val="FF6600"/>
                </a:solidFill>
              </a:rPr>
              <a:t>.</a:t>
            </a:r>
          </a:p>
          <a:p>
            <a:r>
              <a:rPr lang="en-US" sz="1600" dirty="0" err="1">
                <a:solidFill>
                  <a:srgbClr val="000090"/>
                </a:solidFill>
              </a:rPr>
              <a:t>customerPtr</a:t>
            </a:r>
            <a:r>
              <a:rPr lang="en-US" sz="1600" dirty="0">
                <a:solidFill>
                  <a:srgbClr val="000090"/>
                </a:solidFill>
              </a:rPr>
              <a:t>-&gt;</a:t>
            </a:r>
            <a:r>
              <a:rPr lang="en-US" sz="1600" dirty="0" err="1">
                <a:solidFill>
                  <a:srgbClr val="000090"/>
                </a:solidFill>
              </a:rPr>
              <a:t>personal.phoneNumber</a:t>
            </a:r>
            <a:r>
              <a:rPr lang="en-US" sz="1600" dirty="0">
                <a:solidFill>
                  <a:srgbClr val="000090"/>
                </a:solidFill>
              </a:rPr>
              <a:t> </a:t>
            </a:r>
            <a:r>
              <a:rPr lang="en-US" sz="1600" dirty="0" smtClean="0">
                <a:solidFill>
                  <a:srgbClr val="000090"/>
                </a:solidFill>
              </a:rPr>
              <a:t>  </a:t>
            </a:r>
            <a:r>
              <a:rPr lang="en-US" sz="1600" u="sng" dirty="0" smtClean="0">
                <a:solidFill>
                  <a:srgbClr val="000090"/>
                </a:solidFill>
              </a:rPr>
              <a:t>OR </a:t>
            </a:r>
            <a:r>
              <a:rPr lang="en-US" sz="1600" dirty="0" smtClean="0">
                <a:solidFill>
                  <a:srgbClr val="000090"/>
                </a:solidFill>
              </a:rPr>
              <a:t> </a:t>
            </a:r>
          </a:p>
          <a:p>
            <a:r>
              <a:rPr lang="en-US" sz="1600" dirty="0" smtClean="0">
                <a:solidFill>
                  <a:srgbClr val="000090"/>
                </a:solidFill>
              </a:rPr>
              <a:t>(</a:t>
            </a:r>
            <a:r>
              <a:rPr lang="en-US" sz="1600" dirty="0">
                <a:solidFill>
                  <a:srgbClr val="000090"/>
                </a:solidFill>
              </a:rPr>
              <a:t>*</a:t>
            </a:r>
            <a:r>
              <a:rPr lang="en-US" sz="1600" dirty="0" err="1">
                <a:solidFill>
                  <a:srgbClr val="000090"/>
                </a:solidFill>
              </a:rPr>
              <a:t>customerPtr</a:t>
            </a:r>
            <a:r>
              <a:rPr lang="en-US" sz="1600" dirty="0">
                <a:solidFill>
                  <a:srgbClr val="000090"/>
                </a:solidFill>
              </a:rPr>
              <a:t>).</a:t>
            </a:r>
            <a:r>
              <a:rPr lang="en-US" sz="1600" dirty="0" err="1">
                <a:solidFill>
                  <a:srgbClr val="000090"/>
                </a:solidFill>
              </a:rPr>
              <a:t>personal.phoneNumber</a:t>
            </a:r>
            <a:r>
              <a:rPr lang="en-US" sz="1600" dirty="0">
                <a:solidFill>
                  <a:srgbClr val="00009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4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What are the outputs of the following code segment: </a:t>
            </a:r>
            <a:r>
              <a:rPr lang="en-US" dirty="0" smtClean="0"/>
              <a:t>char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 (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/>
              <a:t>'b';</a:t>
            </a:r>
            <a:r>
              <a:rPr lang="en-US" dirty="0" err="1" smtClean="0"/>
              <a:t>ch</a:t>
            </a:r>
            <a:r>
              <a:rPr lang="en-US" dirty="0" smtClean="0"/>
              <a:t>&lt;</a:t>
            </a:r>
            <a:r>
              <a:rPr lang="en-US" dirty="0"/>
              <a:t>'d';</a:t>
            </a:r>
            <a:r>
              <a:rPr lang="en-US" dirty="0" err="1" smtClean="0"/>
              <a:t>ch</a:t>
            </a:r>
            <a:r>
              <a:rPr lang="en-US" dirty="0" smtClean="0"/>
              <a:t>+</a:t>
            </a:r>
            <a:r>
              <a:rPr lang="en-US" dirty="0"/>
              <a:t>+)</a:t>
            </a:r>
          </a:p>
          <a:p>
            <a:pPr marL="0" indent="0">
              <a:buNone/>
            </a:pPr>
            <a:r>
              <a:rPr lang="en-US" dirty="0"/>
              <a:t>switch (++</a:t>
            </a:r>
            <a:r>
              <a:rPr lang="en-US" dirty="0" err="1" smtClean="0"/>
              <a:t>ch</a:t>
            </a:r>
            <a:r>
              <a:rPr lang="en-US" dirty="0" smtClean="0"/>
              <a:t>)</a:t>
            </a:r>
            <a:r>
              <a:rPr lang="en-US" dirty="0"/>
              <a:t>{  </a:t>
            </a:r>
          </a:p>
          <a:p>
            <a:pPr marL="0" indent="0">
              <a:buNone/>
            </a:pPr>
            <a:r>
              <a:rPr lang="en-US" dirty="0"/>
              <a:t>  	 case 'a':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/>
              <a:t>a\n");</a:t>
            </a:r>
          </a:p>
          <a:p>
            <a:pPr marL="0" indent="0">
              <a:buNone/>
            </a:pPr>
            <a:r>
              <a:rPr lang="en-US" dirty="0"/>
              <a:t>  	 case 'd':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/>
              <a:t>d\n");</a:t>
            </a:r>
          </a:p>
          <a:p>
            <a:pPr marL="0" indent="0">
              <a:buNone/>
            </a:pPr>
            <a:r>
              <a:rPr lang="en-US" dirty="0"/>
              <a:t>  	 case 'b': case 'c':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/>
              <a:t>b or c\n");</a:t>
            </a:r>
          </a:p>
          <a:p>
            <a:pPr marL="0" indent="0">
              <a:buNone/>
            </a:pPr>
            <a:r>
              <a:rPr lang="en-US" dirty="0"/>
              <a:t>  	 default 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/>
              <a:t>unknown\n");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What are the outputs of the following code segment: </a:t>
            </a:r>
            <a:r>
              <a:rPr lang="en-US" dirty="0" smtClean="0"/>
              <a:t>char </a:t>
            </a:r>
            <a:r>
              <a:rPr lang="en-US" dirty="0"/>
              <a:t>char </a:t>
            </a:r>
            <a:r>
              <a:rPr lang="en-US" dirty="0" err="1"/>
              <a:t>ch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for (</a:t>
            </a:r>
            <a:r>
              <a:rPr lang="en-US" dirty="0" err="1"/>
              <a:t>ch</a:t>
            </a:r>
            <a:r>
              <a:rPr lang="en-US" dirty="0"/>
              <a:t>='b';</a:t>
            </a:r>
            <a:r>
              <a:rPr lang="en-US" dirty="0" err="1"/>
              <a:t>ch</a:t>
            </a:r>
            <a:r>
              <a:rPr lang="en-US" dirty="0"/>
              <a:t>&lt;'d';</a:t>
            </a:r>
            <a:r>
              <a:rPr lang="en-US" dirty="0" err="1"/>
              <a:t>ch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switch (++</a:t>
            </a:r>
            <a:r>
              <a:rPr lang="en-US" dirty="0" err="1"/>
              <a:t>ch</a:t>
            </a:r>
            <a:r>
              <a:rPr lang="en-US" dirty="0"/>
              <a:t>){  </a:t>
            </a:r>
          </a:p>
          <a:p>
            <a:pPr marL="0" indent="0">
              <a:buNone/>
            </a:pPr>
            <a:r>
              <a:rPr lang="en-US" dirty="0"/>
              <a:t>  	 case 'a':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ch</a:t>
            </a:r>
            <a:r>
              <a:rPr lang="en-US" dirty="0"/>
              <a:t>=a\n");</a:t>
            </a:r>
          </a:p>
          <a:p>
            <a:pPr marL="0" indent="0">
              <a:buNone/>
            </a:pPr>
            <a:r>
              <a:rPr lang="en-US" dirty="0"/>
              <a:t>  	 case 'd':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ch</a:t>
            </a:r>
            <a:r>
              <a:rPr lang="en-US" dirty="0"/>
              <a:t>=d\n");</a:t>
            </a:r>
          </a:p>
          <a:p>
            <a:pPr marL="0" indent="0">
              <a:buNone/>
            </a:pPr>
            <a:r>
              <a:rPr lang="en-US" dirty="0"/>
              <a:t>  	 case 'b': case 'c':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ch</a:t>
            </a:r>
            <a:r>
              <a:rPr lang="en-US" dirty="0"/>
              <a:t>=b or c\n");</a:t>
            </a:r>
          </a:p>
          <a:p>
            <a:pPr marL="0" indent="0">
              <a:buNone/>
            </a:pPr>
            <a:r>
              <a:rPr lang="en-US" dirty="0"/>
              <a:t>  	 default :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ch</a:t>
            </a:r>
            <a:r>
              <a:rPr lang="en-US" dirty="0"/>
              <a:t>=unknown\n");</a:t>
            </a:r>
          </a:p>
          <a:p>
            <a:r>
              <a:rPr lang="en-US" dirty="0" smtClean="0"/>
              <a:t>}</a:t>
            </a:r>
            <a:endParaRPr lang="en-US" dirty="0"/>
          </a:p>
          <a:p>
            <a:r>
              <a:rPr lang="en-US" b="1" u="sng" dirty="0">
                <a:solidFill>
                  <a:schemeClr val="tx1"/>
                </a:solidFill>
              </a:rPr>
              <a:t>Output</a:t>
            </a:r>
            <a:r>
              <a:rPr lang="en-US" b="1" u="sng" dirty="0" smtClean="0">
                <a:solidFill>
                  <a:schemeClr val="tx1"/>
                </a:solidFill>
              </a:rPr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rgbClr val="000090"/>
                </a:solidFill>
              </a:rPr>
              <a:t>ch</a:t>
            </a:r>
            <a:r>
              <a:rPr lang="en-US" dirty="0" smtClean="0">
                <a:solidFill>
                  <a:srgbClr val="000090"/>
                </a:solidFill>
              </a:rPr>
              <a:t>=</a:t>
            </a:r>
            <a:r>
              <a:rPr lang="en-US" dirty="0">
                <a:solidFill>
                  <a:srgbClr val="000090"/>
                </a:solidFill>
              </a:rPr>
              <a:t>b or c				</a:t>
            </a:r>
            <a:endParaRPr lang="en-US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000090"/>
                </a:solidFill>
              </a:rPr>
              <a:t>ch</a:t>
            </a:r>
            <a:r>
              <a:rPr lang="en-US" dirty="0" smtClean="0">
                <a:solidFill>
                  <a:srgbClr val="000090"/>
                </a:solidFill>
              </a:rPr>
              <a:t>=</a:t>
            </a:r>
            <a:r>
              <a:rPr lang="en-US" dirty="0">
                <a:solidFill>
                  <a:srgbClr val="000090"/>
                </a:solidFill>
              </a:rPr>
              <a:t>unknown</a:t>
            </a:r>
            <a:r>
              <a:rPr lang="en-US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88052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Write </a:t>
            </a:r>
            <a:r>
              <a:rPr lang="en-US" b="1" dirty="0"/>
              <a:t>a function called (</a:t>
            </a:r>
            <a:r>
              <a:rPr lang="en-US" b="1" dirty="0" err="1"/>
              <a:t>cpyString</a:t>
            </a:r>
            <a:r>
              <a:rPr lang="en-US" b="1" dirty="0"/>
              <a:t>) that receives two strings as pointers of type char, the function copies the string s1 to the string s2.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07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smtClean="0"/>
              <a:t>3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cpyString</a:t>
            </a:r>
            <a:r>
              <a:rPr lang="en-US" dirty="0"/>
              <a:t>(char *s2, char *s1)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i=0;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while ( ( *(s2+i) </a:t>
            </a:r>
            <a:r>
              <a:rPr lang="en-US" dirty="0"/>
              <a:t>= </a:t>
            </a:r>
            <a:r>
              <a:rPr lang="en-US" dirty="0" smtClean="0"/>
              <a:t>*(s1+i) ) </a:t>
            </a:r>
            <a:r>
              <a:rPr lang="en-US" dirty="0"/>
              <a:t>!= '\0') {</a:t>
            </a:r>
          </a:p>
          <a:p>
            <a:pPr marL="0" indent="0">
              <a:buNone/>
            </a:pPr>
            <a:r>
              <a:rPr lang="en-US" dirty="0" smtClean="0"/>
              <a:t>		i++;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35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Create </a:t>
            </a:r>
            <a:r>
              <a:rPr lang="en-US" dirty="0"/>
              <a:t>a program that </a:t>
            </a:r>
            <a:r>
              <a:rPr lang="en-US" dirty="0" smtClean="0"/>
              <a:t>stores two float numbers </a:t>
            </a:r>
            <a:r>
              <a:rPr lang="en-US" dirty="0"/>
              <a:t>in two variables (</a:t>
            </a:r>
            <a:r>
              <a:rPr lang="en-US" dirty="0" err="1" smtClean="0"/>
              <a:t>firstNum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secondNum</a:t>
            </a:r>
            <a:r>
              <a:rPr lang="en-US" dirty="0" smtClean="0"/>
              <a:t>)</a:t>
            </a:r>
            <a:r>
              <a:rPr lang="en-US" dirty="0"/>
              <a:t>, the program has a pointer to </a:t>
            </a:r>
            <a:r>
              <a:rPr lang="en-US" dirty="0" smtClean="0"/>
              <a:t>float.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The program prints the two </a:t>
            </a:r>
            <a:r>
              <a:rPr lang="en-US" dirty="0" smtClean="0"/>
              <a:t>numbers </a:t>
            </a:r>
            <a:r>
              <a:rPr lang="en-US" dirty="0" smtClean="0"/>
              <a:t>twice each</a:t>
            </a:r>
            <a:r>
              <a:rPr lang="en-US" dirty="0"/>
              <a:t>: one using the variable name and the other time using the </a:t>
            </a:r>
            <a:r>
              <a:rPr lang="en-US" dirty="0" smtClean="0"/>
              <a:t>pointer that </a:t>
            </a:r>
            <a:r>
              <a:rPr lang="en-US" dirty="0"/>
              <a:t>points to </a:t>
            </a:r>
            <a:r>
              <a:rPr lang="en-US" dirty="0" smtClean="0"/>
              <a:t>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793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88</TotalTime>
  <Words>824</Words>
  <Application>Microsoft Office PowerPoint</Application>
  <PresentationFormat>On-screen Show (4:3)</PresentationFormat>
  <Paragraphs>175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Century Gothic</vt:lpstr>
      <vt:lpstr>Courier New</vt:lpstr>
      <vt:lpstr>Palatino Linotype</vt:lpstr>
      <vt:lpstr>Wingdings</vt:lpstr>
      <vt:lpstr>Executive</vt:lpstr>
      <vt:lpstr>Midterm  Review 1</vt:lpstr>
      <vt:lpstr>Problem 1</vt:lpstr>
      <vt:lpstr>Problem 1:Write a separate expression that can be used to access the structure members in each of the following parts.</vt:lpstr>
      <vt:lpstr>Problem 1:Solution </vt:lpstr>
      <vt:lpstr>Problem 2</vt:lpstr>
      <vt:lpstr>Problem 2</vt:lpstr>
      <vt:lpstr>Problem 3</vt:lpstr>
      <vt:lpstr>Problem 3 Solution</vt:lpstr>
      <vt:lpstr>Problem 4</vt:lpstr>
      <vt:lpstr>Problem 4 Solution</vt:lpstr>
      <vt:lpstr>Problem 5: Answer each of the following. </vt:lpstr>
      <vt:lpstr>Problem 5: (a) Solution </vt:lpstr>
      <vt:lpstr>Problem 5: (b) </vt:lpstr>
      <vt:lpstr>Problem 5: (b) Solution </vt:lpstr>
      <vt:lpstr>Problem 5(c) </vt:lpstr>
      <vt:lpstr>Problem 5: (c) Solution </vt:lpstr>
      <vt:lpstr>Problem 5: (d) </vt:lpstr>
      <vt:lpstr>Problem 5: (d) Solution </vt:lpstr>
      <vt:lpstr>Problem 5: (e)</vt:lpstr>
      <vt:lpstr>Problem 5: (e) Solution </vt:lpstr>
      <vt:lpstr>Problem 5: (f)</vt:lpstr>
      <vt:lpstr>Problem 5: (f) Solution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Lubna</dc:creator>
  <cp:lastModifiedBy>Achraf Elallali</cp:lastModifiedBy>
  <cp:revision>11</cp:revision>
  <dcterms:created xsi:type="dcterms:W3CDTF">2016-03-07T15:09:11Z</dcterms:created>
  <dcterms:modified xsi:type="dcterms:W3CDTF">2016-03-08T07:31:20Z</dcterms:modified>
</cp:coreProperties>
</file>