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82" r:id="rId10"/>
    <p:sldId id="278" r:id="rId11"/>
    <p:sldId id="279" r:id="rId12"/>
    <p:sldId id="283" r:id="rId13"/>
    <p:sldId id="284" r:id="rId14"/>
    <p:sldId id="281" r:id="rId1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4"/>
  </p:normalViewPr>
  <p:slideViewPr>
    <p:cSldViewPr>
      <p:cViewPr varScale="1">
        <p:scale>
          <a:sx n="69" d="100"/>
          <a:sy n="69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7D269CAC-1E95-4E48-961C-A3B8C4BE1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E24AD1BA-396C-D644-8858-460F1762EF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2CBECAA3-15FB-0F4A-A4DB-F4F3123445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15CE9529-0609-2345-979C-8C5B9CEFD4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EEDD84C0-71D8-7A47-8231-1FE54B5EF5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>
            <a:extLst>
              <a:ext uri="{FF2B5EF4-FFF2-40B4-BE49-F238E27FC236}">
                <a16:creationId xmlns="" xmlns:a16="http://schemas.microsoft.com/office/drawing/2014/main" id="{9CF28A50-37AA-A64C-A7C0-1C5F072E1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E9C20E-FC48-3541-8CFA-6E8316842C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8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6858000" cy="1681162"/>
          </a:xfrm>
        </p:spPr>
        <p:txBody>
          <a:bodyPr anchor="b">
            <a:normAutofit/>
          </a:bodyPr>
          <a:lstStyle>
            <a:lvl1pPr algn="ctr">
              <a:defRPr sz="5600">
                <a:ln>
                  <a:solidFill>
                    <a:srgbClr val="0083BD"/>
                  </a:solidFill>
                </a:ln>
                <a:solidFill>
                  <a:srgbClr val="0083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63524D-2FD8-A347-A50F-18FF923D05B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0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A0FFF4-D86E-2149-985D-EF86A05012C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75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3B8190-EDCA-C843-8738-E4D72FE4586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9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1pPr>
            <a:lvl2pPr marL="8001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2pPr>
            <a:lvl3pPr marL="12573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3pPr>
            <a:lvl4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4pPr>
            <a:lvl5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8308E-3CF8-944B-B6AC-D8ABE3672B1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14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E4A4C4-300F-314E-9378-0DCA48BF911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1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>
            <a:lvl1pPr marL="342900" indent="-342900">
              <a:defRPr/>
            </a:lvl1pPr>
            <a:lvl2pPr marL="800100" indent="-342900">
              <a:defRPr/>
            </a:lvl2pPr>
            <a:lvl3pPr marL="1257300" indent="-342900"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586704-4F85-5045-A14B-2DE291ABF22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0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C86375-79BF-B943-A7B4-A00E3A3FC63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1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0CADC6-7607-3B4F-8270-3D5D0B7DCAB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52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348E8E-3DB9-C840-A062-338B8D7C80F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777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9527AE-E8AF-6648-99F3-FF6DF79DE51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53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D2485-9675-D34F-BB41-60B80F18581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89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120568"/>
            <a:ext cx="7315200" cy="85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517" y="1274688"/>
            <a:ext cx="8213651" cy="5049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515" y="633283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8767" y="633283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8BE7F7-E77D-4944-A93D-D13ECED6830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CC76A53-D8DA-0A42-8640-353B18A7AC5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797FDD9-8599-BD4F-8CC6-EB945F85A78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ln>
            <a:solidFill>
              <a:srgbClr val="0083BD"/>
            </a:solidFill>
          </a:ln>
          <a:solidFill>
            <a:srgbClr val="0083BD"/>
          </a:solidFill>
          <a:latin typeface="Tw Cen MT" panose="020B0602020104020603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79AF3F0A-A4B2-EB4E-BA27-60E5599D26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95375"/>
            <a:ext cx="7772400" cy="377378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zh-CN" sz="4400" b="1" dirty="0" smtClean="0">
                <a:solidFill>
                  <a:srgbClr val="92D050"/>
                </a:solidFill>
              </a:rPr>
              <a:t>Microsoft </a:t>
            </a:r>
            <a:r>
              <a:rPr lang="en-US" altLang="zh-CN" sz="4400" b="1" dirty="0" smtClean="0">
                <a:solidFill>
                  <a:srgbClr val="92D050"/>
                </a:solidFill>
              </a:rPr>
              <a:t>Excel – </a:t>
            </a:r>
            <a:r>
              <a:rPr lang="en-US" altLang="zh-CN" sz="4400" b="1" dirty="0">
                <a:solidFill>
                  <a:schemeClr val="bg1">
                    <a:lumMod val="75000"/>
                  </a:schemeClr>
                </a:solidFill>
              </a:rPr>
              <a:t>Part I</a:t>
            </a: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endParaRPr lang="en-US" altLang="zh-CN" sz="4400" b="1" dirty="0">
              <a:solidFill>
                <a:srgbClr val="92D05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E93AA6F5-F379-C440-9813-7685A673F2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/>
          <a:lstStyle/>
          <a:p>
            <a:pPr eaLnBrk="1" hangingPunct="1"/>
            <a:r>
              <a:rPr lang="en-US" altLang="zh-CN" dirty="0"/>
              <a:t>MIS 201 Management Information Systems</a:t>
            </a:r>
          </a:p>
          <a:p>
            <a:pPr eaLnBrk="1" hangingPunct="1"/>
            <a:r>
              <a:rPr lang="en-US" altLang="zh-CN" dirty="0"/>
              <a:t>Lab Session </a:t>
            </a:r>
            <a:r>
              <a:rPr lang="en-US" altLang="zh-CN" b="1" dirty="0" smtClean="0"/>
              <a:t>2</a:t>
            </a:r>
            <a:endParaRPr lang="en-US" altLang="zh-CN" b="1" dirty="0"/>
          </a:p>
        </p:txBody>
      </p:sp>
      <p:pic>
        <p:nvPicPr>
          <p:cNvPr id="3076" name="Picture 4" descr="management_information_systems_department">
            <a:extLst>
              <a:ext uri="{FF2B5EF4-FFF2-40B4-BE49-F238E27FC236}">
                <a16:creationId xmlns="" xmlns:a16="http://schemas.microsoft.com/office/drawing/2014/main" id="{B35851FC-413E-6046-8137-A85C299B9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"/>
            <a:ext cx="1835696" cy="110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24944"/>
            <a:ext cx="3942128" cy="16219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Simple IF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Summary</a:t>
            </a:r>
            <a:r>
              <a:rPr lang="en-US" sz="3200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The IF function can perform a logical test and return one value for a TRUE result, and another for a FALSE result. For example, to "pass" scores above 70: =IF(A1&gt;70,"Pass","Fail"). More than one condition can be tested by nesting IF functions.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Purpose</a:t>
            </a:r>
            <a:r>
              <a:rPr lang="en-US" sz="3200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Test for a specific condition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Return value</a:t>
            </a:r>
            <a:r>
              <a:rPr lang="en-US" sz="3200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The values you supply for TRUE or FALSE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Syntax </a:t>
            </a:r>
          </a:p>
          <a:p>
            <a:r>
              <a:rPr lang="en-US" dirty="0">
                <a:solidFill>
                  <a:srgbClr val="00B050"/>
                </a:solidFill>
              </a:rPr>
              <a:t>=IF (</a:t>
            </a:r>
            <a:r>
              <a:rPr lang="en-US" dirty="0" err="1">
                <a:solidFill>
                  <a:srgbClr val="00B050"/>
                </a:solidFill>
              </a:rPr>
              <a:t>logical_test</a:t>
            </a:r>
            <a:r>
              <a:rPr lang="en-US" dirty="0">
                <a:solidFill>
                  <a:srgbClr val="00B050"/>
                </a:solidFill>
              </a:rPr>
              <a:t>, [</a:t>
            </a:r>
            <a:r>
              <a:rPr lang="en-US" dirty="0" err="1">
                <a:solidFill>
                  <a:srgbClr val="00B050"/>
                </a:solidFill>
              </a:rPr>
              <a:t>value_if_true</a:t>
            </a:r>
            <a:r>
              <a:rPr lang="en-US" dirty="0">
                <a:solidFill>
                  <a:srgbClr val="00B050"/>
                </a:solidFill>
              </a:rPr>
              <a:t>], [</a:t>
            </a:r>
            <a:r>
              <a:rPr lang="en-US" dirty="0" err="1">
                <a:solidFill>
                  <a:srgbClr val="00B050"/>
                </a:solidFill>
              </a:rPr>
              <a:t>value_if_false</a:t>
            </a:r>
            <a:r>
              <a:rPr lang="en-US" dirty="0">
                <a:solidFill>
                  <a:srgbClr val="00B050"/>
                </a:solidFill>
              </a:rPr>
              <a:t>])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400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https://exceljet.net/excel-functions/excel-if-function</a:t>
            </a:r>
          </a:p>
        </p:txBody>
      </p:sp>
    </p:spTree>
    <p:extLst>
      <p:ext uri="{BB962C8B-B14F-4D97-AF65-F5344CB8AC3E}">
        <p14:creationId xmlns:p14="http://schemas.microsoft.com/office/powerpoint/2010/main" val="234729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Simple IF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851216" cy="4486409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400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https://exceljet.net/excel-functions/excel-if-function</a:t>
            </a:r>
          </a:p>
        </p:txBody>
      </p:sp>
    </p:spTree>
    <p:extLst>
      <p:ext uri="{BB962C8B-B14F-4D97-AF65-F5344CB8AC3E}">
        <p14:creationId xmlns:p14="http://schemas.microsoft.com/office/powerpoint/2010/main" val="140400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IF Function (Multiple Tests) 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Summary</a:t>
            </a:r>
          </a:p>
          <a:p>
            <a:r>
              <a:rPr lang="en-US" sz="3400" dirty="0" smtClean="0">
                <a:solidFill>
                  <a:srgbClr val="00B050"/>
                </a:solidFill>
              </a:rPr>
              <a:t>Runs </a:t>
            </a:r>
            <a:r>
              <a:rPr lang="en-US" sz="3400" dirty="0">
                <a:solidFill>
                  <a:srgbClr val="00B050"/>
                </a:solidFill>
              </a:rPr>
              <a:t>multiple tests and returns a value corresponding to the first TRUE result. Use the </a:t>
            </a:r>
            <a:r>
              <a:rPr lang="en-US" sz="3400" dirty="0" smtClean="0">
                <a:solidFill>
                  <a:srgbClr val="00B050"/>
                </a:solidFill>
              </a:rPr>
              <a:t>IF </a:t>
            </a:r>
            <a:r>
              <a:rPr lang="en-US" sz="3400" dirty="0">
                <a:solidFill>
                  <a:srgbClr val="00B050"/>
                </a:solidFill>
              </a:rPr>
              <a:t>function to evaluate multiple conditions without multiple nested IF statements. </a:t>
            </a:r>
            <a:r>
              <a:rPr lang="en-US" sz="3400" dirty="0" smtClean="0">
                <a:solidFill>
                  <a:srgbClr val="00B050"/>
                </a:solidFill>
              </a:rPr>
              <a:t>IF </a:t>
            </a:r>
            <a:r>
              <a:rPr lang="en-US" sz="3400" dirty="0">
                <a:solidFill>
                  <a:srgbClr val="00B050"/>
                </a:solidFill>
              </a:rPr>
              <a:t>allows shorter, easier to read formulas.</a:t>
            </a:r>
          </a:p>
          <a:p>
            <a:pPr marL="0" indent="0"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Purpose </a:t>
            </a:r>
          </a:p>
          <a:p>
            <a:r>
              <a:rPr lang="en-US" sz="3400" dirty="0">
                <a:solidFill>
                  <a:srgbClr val="00B050"/>
                </a:solidFill>
              </a:rPr>
              <a:t>Test multiple conditions, return first true</a:t>
            </a:r>
          </a:p>
          <a:p>
            <a:pPr marL="0" indent="0"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Return value</a:t>
            </a:r>
            <a:r>
              <a:rPr lang="en-US" sz="3200" dirty="0"/>
              <a:t> </a:t>
            </a:r>
          </a:p>
          <a:p>
            <a:r>
              <a:rPr lang="en-US" sz="3400" dirty="0">
                <a:solidFill>
                  <a:srgbClr val="00B050"/>
                </a:solidFill>
              </a:rPr>
              <a:t>Value corresponding with first TRUE result</a:t>
            </a:r>
          </a:p>
          <a:p>
            <a:pPr marL="0" indent="0"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Syntax </a:t>
            </a:r>
          </a:p>
          <a:p>
            <a:r>
              <a:rPr lang="en-US" sz="3400" dirty="0">
                <a:solidFill>
                  <a:srgbClr val="00B050"/>
                </a:solidFill>
              </a:rPr>
              <a:t>=</a:t>
            </a:r>
            <a:r>
              <a:rPr lang="en-US" sz="3400" dirty="0" smtClean="0">
                <a:solidFill>
                  <a:srgbClr val="00B050"/>
                </a:solidFill>
              </a:rPr>
              <a:t>IF </a:t>
            </a:r>
            <a:r>
              <a:rPr lang="en-US" sz="3400" dirty="0">
                <a:solidFill>
                  <a:srgbClr val="00B050"/>
                </a:solidFill>
              </a:rPr>
              <a:t>(test1, value1, [test2, value2], ...)</a:t>
            </a:r>
          </a:p>
          <a:p>
            <a:pPr marL="0" indent="0"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Arguments </a:t>
            </a:r>
          </a:p>
          <a:p>
            <a:r>
              <a:rPr lang="en-US" sz="3400" dirty="0">
                <a:solidFill>
                  <a:srgbClr val="00B050"/>
                </a:solidFill>
              </a:rPr>
              <a:t>test1 - First logical test.</a:t>
            </a:r>
          </a:p>
          <a:p>
            <a:r>
              <a:rPr lang="en-US" sz="3400" dirty="0">
                <a:solidFill>
                  <a:srgbClr val="00B050"/>
                </a:solidFill>
              </a:rPr>
              <a:t>value1 - Result when test1 is TRUE.</a:t>
            </a:r>
          </a:p>
          <a:p>
            <a:r>
              <a:rPr lang="en-US" sz="3400" dirty="0">
                <a:solidFill>
                  <a:srgbClr val="00B050"/>
                </a:solidFill>
              </a:rPr>
              <a:t>test2, value2 - [optional] Second test/value pair.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477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https://exceljet.net/excel-functions/excel-ifs-function</a:t>
            </a:r>
          </a:p>
        </p:txBody>
      </p:sp>
    </p:spTree>
    <p:extLst>
      <p:ext uri="{BB962C8B-B14F-4D97-AF65-F5344CB8AC3E}">
        <p14:creationId xmlns:p14="http://schemas.microsoft.com/office/powerpoint/2010/main" val="332670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IF Function (Multiple Tests) 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92" y="1700808"/>
            <a:ext cx="7384403" cy="4219659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477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https://exceljet.net/excel-functions/excel-ifs-function</a:t>
            </a:r>
          </a:p>
        </p:txBody>
      </p:sp>
    </p:spTree>
    <p:extLst>
      <p:ext uri="{BB962C8B-B14F-4D97-AF65-F5344CB8AC3E}">
        <p14:creationId xmlns:p14="http://schemas.microsoft.com/office/powerpoint/2010/main" val="397400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2852936"/>
            <a:ext cx="8213651" cy="2031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92D050"/>
                </a:solidFill>
              </a:rPr>
              <a:t>End of Part I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7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957DE2D8-4674-7649-9DD0-216CA4313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C3248100-CA02-8648-9C64-C7AB94140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4600" b="1" dirty="0" smtClean="0">
                <a:solidFill>
                  <a:srgbClr val="00B050"/>
                </a:solidFill>
              </a:rPr>
              <a:t>Part I (Basics)</a:t>
            </a:r>
            <a:r>
              <a:rPr lang="en-US" sz="4600" b="1" dirty="0" smtClean="0"/>
              <a:t> </a:t>
            </a:r>
            <a:endParaRPr lang="en-US" sz="4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Sum (Total)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Average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Count Numbers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Maximum and Minimum </a:t>
            </a:r>
            <a:r>
              <a:rPr lang="en-US" sz="3300" b="1" dirty="0" smtClean="0">
                <a:solidFill>
                  <a:srgbClr val="7030A0"/>
                </a:solidFill>
              </a:rPr>
              <a:t>Value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Simple IF function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IF Function (multiple </a:t>
            </a:r>
            <a:r>
              <a:rPr lang="en-US" sz="3300" b="1" dirty="0">
                <a:solidFill>
                  <a:srgbClr val="7030A0"/>
                </a:solidFill>
              </a:rPr>
              <a:t>tests) </a:t>
            </a:r>
          </a:p>
          <a:p>
            <a:pPr marL="0" lvl="0" indent="0">
              <a:buNone/>
            </a:pPr>
            <a:endParaRPr lang="en-US" sz="3300" b="1" dirty="0" smtClean="0">
              <a:solidFill>
                <a:srgbClr val="7030A0"/>
              </a:solidFill>
            </a:endParaRPr>
          </a:p>
          <a:p>
            <a:r>
              <a:rPr lang="en-US" sz="4600" b="1" dirty="0">
                <a:solidFill>
                  <a:srgbClr val="00B050"/>
                </a:solidFill>
              </a:rPr>
              <a:t>Part II (Financial formulas)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PV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FV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NPV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IRR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altLang="zh-CN" sz="2800" dirty="0"/>
          </a:p>
        </p:txBody>
      </p:sp>
      <p:pic>
        <p:nvPicPr>
          <p:cNvPr id="4100" name="Picture 6" descr="management_information_systems_department">
            <a:extLst>
              <a:ext uri="{FF2B5EF4-FFF2-40B4-BE49-F238E27FC236}">
                <a16:creationId xmlns="" xmlns:a16="http://schemas.microsoft.com/office/drawing/2014/main" id="{E0C021E3-28F0-6346-B107-B564C623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SUM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Summary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The </a:t>
            </a:r>
            <a:r>
              <a:rPr lang="en-US" sz="2400" dirty="0">
                <a:solidFill>
                  <a:srgbClr val="00B050"/>
                </a:solidFill>
              </a:rPr>
              <a:t>Excel SUM function returns the sum of values supplied as multiple arguments. SUM can handle up to 255 individual arguments, which can include numbers, cell references, ranges, arrays, and </a:t>
            </a:r>
            <a:r>
              <a:rPr lang="en-US" sz="2400" dirty="0" smtClean="0">
                <a:solidFill>
                  <a:srgbClr val="00B050"/>
                </a:solidFill>
              </a:rPr>
              <a:t>constants.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Purpose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Add numbers together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Return value</a:t>
            </a:r>
            <a:r>
              <a:rPr lang="en-US" dirty="0"/>
              <a:t>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The sum of values </a:t>
            </a:r>
            <a:r>
              <a:rPr lang="en-US" sz="2400" dirty="0" smtClean="0">
                <a:solidFill>
                  <a:srgbClr val="00B050"/>
                </a:solidFill>
              </a:rPr>
              <a:t>supplied.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Syntax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=SUM (number1, [number2], [number3], ...)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613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https://exceljet.net/excel-functions/excel-sum-function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SUM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7379178" cy="3657964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613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https://exceljet.net/excel-functions/excel-sum-function</a:t>
            </a:r>
          </a:p>
        </p:txBody>
      </p:sp>
    </p:spTree>
    <p:extLst>
      <p:ext uri="{BB962C8B-B14F-4D97-AF65-F5344CB8AC3E}">
        <p14:creationId xmlns:p14="http://schemas.microsoft.com/office/powerpoint/2010/main" val="279665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Average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Summary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The </a:t>
            </a:r>
            <a:r>
              <a:rPr lang="en-US" sz="2600" dirty="0" smtClean="0">
                <a:solidFill>
                  <a:srgbClr val="00B050"/>
                </a:solidFill>
              </a:rPr>
              <a:t>EXCEL AVERAGE function </a:t>
            </a:r>
            <a:r>
              <a:rPr lang="en-US" sz="2600" dirty="0">
                <a:solidFill>
                  <a:srgbClr val="00B050"/>
                </a:solidFill>
              </a:rPr>
              <a:t>returns the average of values supplied as multiple arguments. AVERAGE can handle up to 255 individual arguments, which can include numbers, cell references, ranges, arrays, and constants.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Purpose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Get the average of a group of numbers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Return value</a:t>
            </a:r>
            <a:r>
              <a:rPr lang="en-US" dirty="0"/>
              <a:t> 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00B050"/>
                </a:solidFill>
              </a:rPr>
              <a:t>A number representing the average.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Syntax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=AVERAGE (number1, [number2], ...)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876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https://exceljet.net/excel-functions/excel-average-function</a:t>
            </a:r>
          </a:p>
        </p:txBody>
      </p:sp>
    </p:spTree>
    <p:extLst>
      <p:ext uri="{BB962C8B-B14F-4D97-AF65-F5344CB8AC3E}">
        <p14:creationId xmlns:p14="http://schemas.microsoft.com/office/powerpoint/2010/main" val="84980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Average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91" y="1700808"/>
            <a:ext cx="7221146" cy="4126369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876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https://exceljet.net/excel-functions/excel-average-function</a:t>
            </a:r>
          </a:p>
        </p:txBody>
      </p:sp>
    </p:spTree>
    <p:extLst>
      <p:ext uri="{BB962C8B-B14F-4D97-AF65-F5344CB8AC3E}">
        <p14:creationId xmlns:p14="http://schemas.microsoft.com/office/powerpoint/2010/main" val="286178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Count 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Summary </a:t>
            </a:r>
          </a:p>
          <a:p>
            <a:r>
              <a:rPr lang="en-US" dirty="0">
                <a:solidFill>
                  <a:srgbClr val="00B050"/>
                </a:solidFill>
              </a:rPr>
              <a:t>The Excel COUNT function returns the count of values that are numbers, generally cells that contain numbers. Values can be supplied as constants, cell references, or ranges.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Purpose </a:t>
            </a:r>
          </a:p>
          <a:p>
            <a:r>
              <a:rPr lang="en-US" dirty="0">
                <a:solidFill>
                  <a:srgbClr val="00B050"/>
                </a:solidFill>
              </a:rPr>
              <a:t>Count numbers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Return value 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B050"/>
                </a:solidFill>
              </a:rPr>
              <a:t>A number representing a count of numbers.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Syntax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B050"/>
                </a:solidFill>
              </a:rPr>
              <a:t>=COUNT (value1, [value2], ...)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698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https://exceljet.net/excel-functions/excel-count-function</a:t>
            </a:r>
          </a:p>
        </p:txBody>
      </p:sp>
    </p:spTree>
    <p:extLst>
      <p:ext uri="{BB962C8B-B14F-4D97-AF65-F5344CB8AC3E}">
        <p14:creationId xmlns:p14="http://schemas.microsoft.com/office/powerpoint/2010/main" val="348951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Count 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5" y="1772816"/>
            <a:ext cx="7132375" cy="4075643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4698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https://exceljet.net/excel-functions/excel-count-function</a:t>
            </a:r>
          </a:p>
        </p:txBody>
      </p:sp>
    </p:spTree>
    <p:extLst>
      <p:ext uri="{BB962C8B-B14F-4D97-AF65-F5344CB8AC3E}">
        <p14:creationId xmlns:p14="http://schemas.microsoft.com/office/powerpoint/2010/main" val="282024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Maximum and Minimum Value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To </a:t>
            </a:r>
            <a:r>
              <a:rPr lang="en-US" sz="2600" dirty="0">
                <a:solidFill>
                  <a:srgbClr val="00B050"/>
                </a:solidFill>
              </a:rPr>
              <a:t>get the maximum </a:t>
            </a:r>
            <a:r>
              <a:rPr lang="en-US" sz="2600" dirty="0" smtClean="0">
                <a:solidFill>
                  <a:srgbClr val="00B050"/>
                </a:solidFill>
              </a:rPr>
              <a:t>and minimum value </a:t>
            </a:r>
            <a:r>
              <a:rPr lang="en-US" sz="2600" dirty="0">
                <a:solidFill>
                  <a:srgbClr val="00B050"/>
                </a:solidFill>
              </a:rPr>
              <a:t>from a set of </a:t>
            </a:r>
            <a:r>
              <a:rPr lang="en-US" sz="2600" dirty="0" smtClean="0">
                <a:solidFill>
                  <a:srgbClr val="00B050"/>
                </a:solidFill>
              </a:rPr>
              <a:t>numbers.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The MAX </a:t>
            </a:r>
            <a:r>
              <a:rPr lang="en-US" sz="2600" dirty="0" smtClean="0">
                <a:solidFill>
                  <a:srgbClr val="00B050"/>
                </a:solidFill>
              </a:rPr>
              <a:t>and MIN function </a:t>
            </a:r>
            <a:r>
              <a:rPr lang="en-US" sz="2600" dirty="0">
                <a:solidFill>
                  <a:srgbClr val="00B050"/>
                </a:solidFill>
              </a:rPr>
              <a:t>is fully automatic. It accepts one or more arguments, which can be numbers or cell references that point to numbers, then returns the </a:t>
            </a:r>
            <a:r>
              <a:rPr lang="en-US" sz="2600" dirty="0" smtClean="0">
                <a:solidFill>
                  <a:srgbClr val="00B050"/>
                </a:solidFill>
              </a:rPr>
              <a:t>value.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897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Reference: https://exceljet.net/formula/maximum-value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078" y="3428999"/>
            <a:ext cx="5580743" cy="304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5437"/>
      </p:ext>
    </p:extLst>
  </p:cSld>
  <p:clrMapOvr>
    <a:masterClrMapping/>
  </p:clrMapOvr>
</p:sld>
</file>

<file path=ppt/theme/theme1.xml><?xml version="1.0" encoding="utf-8"?>
<a:theme xmlns:a="http://schemas.openxmlformats.org/drawingml/2006/main" name="KSU_MIS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SU_MIS_Theme" id="{F78CDC26-9740-EC4F-A106-77ACF0D46A7A}" vid="{B0BDA7E6-8974-F445-A780-FB9DC99ACEF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KSU_MIS_Theme</Template>
  <TotalTime>791</TotalTime>
  <Words>270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KSU_MIS_Theme</vt:lpstr>
      <vt:lpstr>Microsoft Excel – Part I   </vt:lpstr>
      <vt:lpstr>Outline</vt:lpstr>
      <vt:lpstr>SUM Function</vt:lpstr>
      <vt:lpstr>SUM Function</vt:lpstr>
      <vt:lpstr>Average Function</vt:lpstr>
      <vt:lpstr>Average Function</vt:lpstr>
      <vt:lpstr>Count Function</vt:lpstr>
      <vt:lpstr>Count Function</vt:lpstr>
      <vt:lpstr>Maximum and Minimum Value</vt:lpstr>
      <vt:lpstr>Simple IF Function</vt:lpstr>
      <vt:lpstr>Simple IF Function</vt:lpstr>
      <vt:lpstr>IF Function (Multiple Tests) </vt:lpstr>
      <vt:lpstr>IF Function (Multiple Tests) </vt:lpstr>
      <vt:lpstr>PowerPoint Presentation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Overview</dc:title>
  <dc:creator>微软用户</dc:creator>
  <cp:lastModifiedBy>Ahmed</cp:lastModifiedBy>
  <cp:revision>143</cp:revision>
  <dcterms:created xsi:type="dcterms:W3CDTF">2018-05-13T20:00:04Z</dcterms:created>
  <dcterms:modified xsi:type="dcterms:W3CDTF">2018-07-23T21:40:23Z</dcterms:modified>
</cp:coreProperties>
</file>