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3" r:id="rId4"/>
    <p:sldId id="258" r:id="rId5"/>
    <p:sldId id="259" r:id="rId6"/>
    <p:sldId id="260" r:id="rId7"/>
    <p:sldId id="261" r:id="rId8"/>
    <p:sldId id="262" r:id="rId9"/>
    <p:sldId id="263" r:id="rId10"/>
    <p:sldId id="265" r:id="rId11"/>
    <p:sldId id="264" r:id="rId12"/>
    <p:sldId id="266" r:id="rId13"/>
    <p:sldId id="274" r:id="rId14"/>
    <p:sldId id="267" r:id="rId15"/>
    <p:sldId id="268" r:id="rId16"/>
    <p:sldId id="269" r:id="rId17"/>
    <p:sldId id="270" r:id="rId18"/>
    <p:sldId id="271" r:id="rId19"/>
    <p:sldId id="272"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88" r:id="rId35"/>
    <p:sldId id="290" r:id="rId36"/>
    <p:sldId id="291" r:id="rId37"/>
    <p:sldId id="292" r:id="rId38"/>
    <p:sldId id="293" r:id="rId39"/>
    <p:sldId id="294"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224" y="1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CDD8811-13E8-4125-AF90-0D5D4CC390AB}" type="datetimeFigureOut">
              <a:rPr lang="en-US" smtClean="0"/>
              <a:pPr/>
              <a:t>3/6/2014</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F7560CF8-C468-42FF-862F-A73E7EC1AE88}"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DD8811-13E8-4125-AF90-0D5D4CC390AB}" type="datetimeFigureOut">
              <a:rPr lang="en-US" smtClean="0"/>
              <a:pPr/>
              <a:t>3/6/2014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560CF8-C468-42FF-862F-A73E7EC1AE8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DD8811-13E8-4125-AF90-0D5D4CC390AB}" type="datetimeFigureOut">
              <a:rPr lang="en-US" smtClean="0"/>
              <a:pPr/>
              <a:t>3/6/2014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560CF8-C468-42FF-862F-A73E7EC1AE8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DD8811-13E8-4125-AF90-0D5D4CC390AB}" type="datetimeFigureOut">
              <a:rPr lang="en-US" smtClean="0"/>
              <a:pPr/>
              <a:t>3/6/2014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560CF8-C468-42FF-862F-A73E7EC1AE88}"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CDD8811-13E8-4125-AF90-0D5D4CC390AB}" type="datetimeFigureOut">
              <a:rPr lang="en-US" smtClean="0"/>
              <a:pPr/>
              <a:t>3/6/2014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560CF8-C468-42FF-862F-A73E7EC1AE88}"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CDD8811-13E8-4125-AF90-0D5D4CC390AB}" type="datetimeFigureOut">
              <a:rPr lang="en-US" smtClean="0"/>
              <a:pPr/>
              <a:t>3/6/2014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560CF8-C468-42FF-862F-A73E7EC1AE8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CDD8811-13E8-4125-AF90-0D5D4CC390AB}" type="datetimeFigureOut">
              <a:rPr lang="en-US" smtClean="0"/>
              <a:pPr/>
              <a:t>3/6/2014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7560CF8-C468-42FF-862F-A73E7EC1AE8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CDD8811-13E8-4125-AF90-0D5D4CC390AB}" type="datetimeFigureOut">
              <a:rPr lang="en-US" smtClean="0"/>
              <a:pPr/>
              <a:t>3/6/2014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7560CF8-C468-42FF-862F-A73E7EC1AE8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DD8811-13E8-4125-AF90-0D5D4CC390AB}" type="datetimeFigureOut">
              <a:rPr lang="en-US" smtClean="0"/>
              <a:pPr/>
              <a:t>3/6/2014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7560CF8-C468-42FF-862F-A73E7EC1AE8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CDD8811-13E8-4125-AF90-0D5D4CC390AB}" type="datetimeFigureOut">
              <a:rPr lang="en-US" smtClean="0"/>
              <a:pPr/>
              <a:t>3/6/2014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560CF8-C468-42FF-862F-A73E7EC1AE88}"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CDD8811-13E8-4125-AF90-0D5D4CC390AB}" type="datetimeFigureOut">
              <a:rPr lang="en-US" smtClean="0"/>
              <a:pPr/>
              <a:t>3/6/2014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F7560CF8-C468-42FF-862F-A73E7EC1AE88}"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CDD8811-13E8-4125-AF90-0D5D4CC390AB}" type="datetimeFigureOut">
              <a:rPr lang="en-US" smtClean="0"/>
              <a:pPr/>
              <a:t>3/6/2014</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7560CF8-C468-42FF-862F-A73E7EC1AE88}"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571480"/>
            <a:ext cx="7643866" cy="5632311"/>
          </a:xfrm>
          <a:prstGeom prst="rect">
            <a:avLst/>
          </a:prstGeom>
          <a:noFill/>
        </p:spPr>
        <p:txBody>
          <a:bodyPr wrap="square" rtlCol="0">
            <a:spAutoFit/>
          </a:bodyPr>
          <a:lstStyle/>
          <a:p>
            <a:r>
              <a:rPr lang="en-US" dirty="0"/>
              <a:t>Microbial growth requirements </a:t>
            </a:r>
            <a:endParaRPr lang="en-GB" dirty="0"/>
          </a:p>
          <a:p>
            <a:r>
              <a:rPr lang="en-US" dirty="0"/>
              <a:t> </a:t>
            </a:r>
            <a:endParaRPr lang="en-GB" dirty="0"/>
          </a:p>
          <a:p>
            <a:r>
              <a:rPr lang="en-US" dirty="0"/>
              <a:t> </a:t>
            </a:r>
            <a:endParaRPr lang="en-GB" dirty="0"/>
          </a:p>
          <a:p>
            <a:r>
              <a:rPr lang="en-US" dirty="0"/>
              <a:t>Definition of growth </a:t>
            </a:r>
            <a:endParaRPr lang="en-GB" dirty="0"/>
          </a:p>
          <a:p>
            <a:r>
              <a:rPr lang="en-US" dirty="0"/>
              <a:t> </a:t>
            </a:r>
            <a:endParaRPr lang="en-GB" dirty="0"/>
          </a:p>
          <a:p>
            <a:r>
              <a:rPr lang="en-US" dirty="0"/>
              <a:t>Orderly increase in the sum of all the components of an organism, cell multiplication is a sequence of growth; in unicellular organism, growth leads to an increase in the number of an individuals making up a population or culture.</a:t>
            </a:r>
            <a:endParaRPr lang="en-GB" dirty="0"/>
          </a:p>
          <a:p>
            <a:r>
              <a:rPr lang="en-US" dirty="0"/>
              <a:t> </a:t>
            </a:r>
            <a:endParaRPr lang="en-GB" dirty="0"/>
          </a:p>
          <a:p>
            <a:r>
              <a:rPr lang="en-US" dirty="0"/>
              <a:t> </a:t>
            </a:r>
            <a:endParaRPr lang="en-GB" dirty="0"/>
          </a:p>
          <a:p>
            <a:r>
              <a:rPr lang="en-US" dirty="0"/>
              <a:t>Nutrition al requirements for growth </a:t>
            </a:r>
            <a:endParaRPr lang="en-GB" dirty="0"/>
          </a:p>
          <a:p>
            <a:r>
              <a:rPr lang="en-US" dirty="0"/>
              <a:t>Bacteria differ widely in there nutritional requirement, some bacteria can synthesized the entire requirement from the simplest elements.</a:t>
            </a:r>
            <a:endParaRPr lang="en-GB" dirty="0"/>
          </a:p>
          <a:p>
            <a:r>
              <a:rPr lang="en-US" dirty="0"/>
              <a:t> </a:t>
            </a:r>
            <a:endParaRPr lang="en-GB" dirty="0"/>
          </a:p>
          <a:p>
            <a:r>
              <a:rPr lang="en-US" dirty="0"/>
              <a:t>Other including the most pathogenic bacteria are unable to do this, they need a ready made slowly of some organic compound required for there growth.</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7017306"/>
          </a:xfrm>
          <a:prstGeom prst="rect">
            <a:avLst/>
          </a:prstGeom>
          <a:noFill/>
        </p:spPr>
        <p:txBody>
          <a:bodyPr wrap="square" rtlCol="0">
            <a:spAutoFit/>
          </a:bodyPr>
          <a:lstStyle/>
          <a:p>
            <a:r>
              <a:rPr lang="en-US" dirty="0"/>
              <a:t> </a:t>
            </a:r>
            <a:endParaRPr lang="en-GB" dirty="0"/>
          </a:p>
          <a:p>
            <a:r>
              <a:rPr lang="en-US" dirty="0"/>
              <a:t>Hydrogen ion concentration (pH)</a:t>
            </a:r>
            <a:endParaRPr lang="en-GB" dirty="0"/>
          </a:p>
          <a:p>
            <a:r>
              <a:rPr lang="en-US" dirty="0"/>
              <a:t> </a:t>
            </a:r>
            <a:endParaRPr lang="en-GB" dirty="0"/>
          </a:p>
          <a:p>
            <a:r>
              <a:rPr lang="en-US" dirty="0"/>
              <a:t>Most organism have optimal narrow </a:t>
            </a:r>
            <a:r>
              <a:rPr lang="en-US" dirty="0" err="1"/>
              <a:t>pHmost</a:t>
            </a:r>
            <a:r>
              <a:rPr lang="en-US" dirty="0"/>
              <a:t> of organism are </a:t>
            </a:r>
            <a:r>
              <a:rPr lang="en-US" dirty="0" err="1"/>
              <a:t>neutrophil</a:t>
            </a:r>
            <a:r>
              <a:rPr lang="en-US" dirty="0"/>
              <a:t> grow best at pH 6.0-8.0</a:t>
            </a:r>
            <a:endParaRPr lang="en-GB" dirty="0"/>
          </a:p>
          <a:p>
            <a:r>
              <a:rPr lang="en-US" dirty="0" smtClean="0"/>
              <a:t>Other acidophilus </a:t>
            </a:r>
            <a:r>
              <a:rPr lang="en-US" dirty="0"/>
              <a:t>low pH 3</a:t>
            </a:r>
            <a:endParaRPr lang="en-GB" dirty="0"/>
          </a:p>
          <a:p>
            <a:r>
              <a:rPr lang="en-US" dirty="0" err="1"/>
              <a:t>Alkaliphiles</a:t>
            </a:r>
            <a:r>
              <a:rPr lang="en-US" dirty="0"/>
              <a:t> high pH 10.5</a:t>
            </a:r>
            <a:endParaRPr lang="en-GB" dirty="0"/>
          </a:p>
          <a:p>
            <a:r>
              <a:rPr lang="en-US" dirty="0"/>
              <a:t> </a:t>
            </a:r>
            <a:endParaRPr lang="en-GB" dirty="0"/>
          </a:p>
          <a:p>
            <a:r>
              <a:rPr lang="en-US" dirty="0"/>
              <a:t>Temperature </a:t>
            </a:r>
            <a:endParaRPr lang="en-GB" dirty="0"/>
          </a:p>
          <a:p>
            <a:r>
              <a:rPr lang="en-US" dirty="0"/>
              <a:t> </a:t>
            </a:r>
            <a:endParaRPr lang="en-GB" dirty="0"/>
          </a:p>
          <a:p>
            <a:r>
              <a:rPr lang="en-US" dirty="0"/>
              <a:t>Different microbial species  vary </a:t>
            </a:r>
            <a:r>
              <a:rPr lang="en-US" dirty="0" smtClean="0"/>
              <a:t>widely  </a:t>
            </a:r>
            <a:r>
              <a:rPr lang="en-US" dirty="0"/>
              <a:t>in their optimal  temperature  ranges for growth: </a:t>
            </a:r>
            <a:endParaRPr lang="en-GB" dirty="0"/>
          </a:p>
          <a:p>
            <a:r>
              <a:rPr lang="en-US" dirty="0" err="1"/>
              <a:t>Psychrophilic</a:t>
            </a:r>
            <a:r>
              <a:rPr lang="en-US" dirty="0"/>
              <a:t> forms grows best at low </a:t>
            </a:r>
            <a:r>
              <a:rPr lang="en-US" dirty="0" smtClean="0"/>
              <a:t>temperatures </a:t>
            </a:r>
            <a:r>
              <a:rPr lang="en-US" dirty="0"/>
              <a:t>(15-20 </a:t>
            </a:r>
            <a:r>
              <a:rPr lang="en-US" baseline="30000" dirty="0" err="1"/>
              <a:t>o</a:t>
            </a:r>
            <a:r>
              <a:rPr lang="en-US" dirty="0" err="1"/>
              <a:t>C</a:t>
            </a:r>
            <a:r>
              <a:rPr lang="en-US" dirty="0"/>
              <a:t>)</a:t>
            </a:r>
            <a:endParaRPr lang="en-GB" dirty="0"/>
          </a:p>
          <a:p>
            <a:r>
              <a:rPr lang="en-US" dirty="0" err="1"/>
              <a:t>Mesophilic</a:t>
            </a:r>
            <a:r>
              <a:rPr lang="en-US" dirty="0"/>
              <a:t> grow best at (30-37 </a:t>
            </a:r>
            <a:r>
              <a:rPr lang="en-US" baseline="30000" dirty="0" err="1"/>
              <a:t>o</a:t>
            </a:r>
            <a:r>
              <a:rPr lang="en-US" dirty="0" err="1"/>
              <a:t>C</a:t>
            </a:r>
            <a:r>
              <a:rPr lang="en-US" dirty="0"/>
              <a:t>)*</a:t>
            </a:r>
            <a:endParaRPr lang="en-GB" dirty="0"/>
          </a:p>
          <a:p>
            <a:r>
              <a:rPr lang="en-US" dirty="0" err="1"/>
              <a:t>Thermophilic</a:t>
            </a:r>
            <a:r>
              <a:rPr lang="en-US" dirty="0"/>
              <a:t> </a:t>
            </a:r>
            <a:r>
              <a:rPr lang="en-US" dirty="0" err="1"/>
              <a:t>gorw</a:t>
            </a:r>
            <a:r>
              <a:rPr lang="en-US" dirty="0"/>
              <a:t> at (50-60 </a:t>
            </a:r>
            <a:r>
              <a:rPr lang="en-US" baseline="30000" dirty="0" err="1"/>
              <a:t>o</a:t>
            </a:r>
            <a:r>
              <a:rPr lang="en-US" dirty="0" err="1"/>
              <a:t>C</a:t>
            </a:r>
            <a:r>
              <a:rPr lang="en-US" dirty="0"/>
              <a:t>)</a:t>
            </a:r>
            <a:endParaRPr lang="en-GB" dirty="0"/>
          </a:p>
          <a:p>
            <a:r>
              <a:rPr lang="en-US" dirty="0"/>
              <a:t> </a:t>
            </a:r>
            <a:endParaRPr lang="en-GB" dirty="0"/>
          </a:p>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928662" y="642918"/>
            <a:ext cx="7786742" cy="4801314"/>
          </a:xfrm>
          <a:prstGeom prst="rect">
            <a:avLst/>
          </a:prstGeom>
          <a:noFill/>
        </p:spPr>
        <p:txBody>
          <a:bodyPr wrap="square" rtlCol="0">
            <a:spAutoFit/>
          </a:bodyPr>
          <a:lstStyle/>
          <a:p>
            <a:r>
              <a:rPr lang="en-US" dirty="0"/>
              <a:t> </a:t>
            </a:r>
            <a:endParaRPr lang="en-GB" dirty="0"/>
          </a:p>
          <a:p>
            <a:r>
              <a:rPr lang="en-US" dirty="0"/>
              <a:t>Hydrogen ion concentration (pH)</a:t>
            </a:r>
            <a:endParaRPr lang="en-GB" dirty="0"/>
          </a:p>
          <a:p>
            <a:r>
              <a:rPr lang="en-US" dirty="0"/>
              <a:t> </a:t>
            </a:r>
            <a:endParaRPr lang="en-GB" dirty="0"/>
          </a:p>
          <a:p>
            <a:r>
              <a:rPr lang="en-US" dirty="0"/>
              <a:t>Most organism have optimal narrow </a:t>
            </a:r>
            <a:r>
              <a:rPr lang="en-US" dirty="0" err="1"/>
              <a:t>pHmost</a:t>
            </a:r>
            <a:r>
              <a:rPr lang="en-US" dirty="0"/>
              <a:t> of organism are </a:t>
            </a:r>
            <a:r>
              <a:rPr lang="en-US" dirty="0" err="1"/>
              <a:t>neutrophil</a:t>
            </a:r>
            <a:r>
              <a:rPr lang="en-US" dirty="0"/>
              <a:t> grow best at pH 6.0-8.0</a:t>
            </a:r>
            <a:endParaRPr lang="en-GB" dirty="0"/>
          </a:p>
          <a:p>
            <a:r>
              <a:rPr lang="en-US" dirty="0" err="1"/>
              <a:t>Othe</a:t>
            </a:r>
            <a:r>
              <a:rPr lang="en-US" dirty="0"/>
              <a:t> </a:t>
            </a:r>
            <a:r>
              <a:rPr lang="en-US" dirty="0" err="1"/>
              <a:t>acidophoils</a:t>
            </a:r>
            <a:r>
              <a:rPr lang="en-US" dirty="0"/>
              <a:t> low pH 3</a:t>
            </a:r>
            <a:endParaRPr lang="en-GB" dirty="0"/>
          </a:p>
          <a:p>
            <a:r>
              <a:rPr lang="en-US" dirty="0" err="1"/>
              <a:t>Alkaliphiles</a:t>
            </a:r>
            <a:r>
              <a:rPr lang="en-US" dirty="0"/>
              <a:t> high pH 10.5</a:t>
            </a:r>
            <a:endParaRPr lang="en-GB" dirty="0"/>
          </a:p>
          <a:p>
            <a:r>
              <a:rPr lang="en-US" dirty="0"/>
              <a:t> </a:t>
            </a:r>
            <a:endParaRPr lang="en-GB" dirty="0"/>
          </a:p>
          <a:p>
            <a:r>
              <a:rPr lang="en-US" dirty="0"/>
              <a:t>Temperature </a:t>
            </a:r>
            <a:endParaRPr lang="en-GB" dirty="0"/>
          </a:p>
          <a:p>
            <a:r>
              <a:rPr lang="en-US" dirty="0"/>
              <a:t> </a:t>
            </a:r>
            <a:endParaRPr lang="en-GB" dirty="0"/>
          </a:p>
          <a:p>
            <a:r>
              <a:rPr lang="en-US" dirty="0"/>
              <a:t>Different microbial species  vary </a:t>
            </a:r>
            <a:r>
              <a:rPr lang="en-US" dirty="0" smtClean="0"/>
              <a:t>widely  </a:t>
            </a:r>
            <a:r>
              <a:rPr lang="en-US" dirty="0"/>
              <a:t>in their optimal  temperature  ranges for growth: </a:t>
            </a:r>
            <a:endParaRPr lang="en-GB" dirty="0"/>
          </a:p>
          <a:p>
            <a:r>
              <a:rPr lang="en-US" dirty="0" err="1"/>
              <a:t>Psychrophilic</a:t>
            </a:r>
            <a:r>
              <a:rPr lang="en-US" dirty="0"/>
              <a:t> forms grows best at low </a:t>
            </a:r>
            <a:r>
              <a:rPr lang="en-US" dirty="0" smtClean="0"/>
              <a:t>temperatures </a:t>
            </a:r>
            <a:r>
              <a:rPr lang="en-US" dirty="0"/>
              <a:t>(15-20 </a:t>
            </a:r>
            <a:r>
              <a:rPr lang="en-US" baseline="30000" dirty="0" err="1"/>
              <a:t>o</a:t>
            </a:r>
            <a:r>
              <a:rPr lang="en-US" dirty="0" err="1"/>
              <a:t>C</a:t>
            </a:r>
            <a:r>
              <a:rPr lang="en-US" dirty="0"/>
              <a:t>)</a:t>
            </a:r>
            <a:endParaRPr lang="en-GB" dirty="0"/>
          </a:p>
          <a:p>
            <a:r>
              <a:rPr lang="en-US" dirty="0" err="1"/>
              <a:t>Mesophilic</a:t>
            </a:r>
            <a:r>
              <a:rPr lang="en-US" dirty="0"/>
              <a:t> grow best at (30-37 </a:t>
            </a:r>
            <a:r>
              <a:rPr lang="en-US" baseline="30000" dirty="0" err="1"/>
              <a:t>o</a:t>
            </a:r>
            <a:r>
              <a:rPr lang="en-US" dirty="0" err="1"/>
              <a:t>C</a:t>
            </a:r>
            <a:r>
              <a:rPr lang="en-US" dirty="0"/>
              <a:t>)*</a:t>
            </a:r>
            <a:endParaRPr lang="en-GB" dirty="0"/>
          </a:p>
          <a:p>
            <a:r>
              <a:rPr lang="en-US" dirty="0" err="1"/>
              <a:t>Thermophilic</a:t>
            </a:r>
            <a:r>
              <a:rPr lang="en-US" dirty="0"/>
              <a:t> </a:t>
            </a:r>
            <a:r>
              <a:rPr lang="en-US" dirty="0" smtClean="0"/>
              <a:t>grow at </a:t>
            </a:r>
            <a:r>
              <a:rPr lang="en-US" dirty="0"/>
              <a:t>(50-60 </a:t>
            </a:r>
            <a:r>
              <a:rPr lang="en-US" baseline="30000" dirty="0" err="1"/>
              <a:t>o</a:t>
            </a:r>
            <a:r>
              <a:rPr lang="en-US" dirty="0" err="1"/>
              <a:t>C</a:t>
            </a:r>
            <a:r>
              <a:rPr lang="en-US" dirty="0"/>
              <a:t>)</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714348" y="642918"/>
            <a:ext cx="8143932" cy="6740307"/>
          </a:xfrm>
          <a:prstGeom prst="rect">
            <a:avLst/>
          </a:prstGeom>
          <a:noFill/>
        </p:spPr>
        <p:txBody>
          <a:bodyPr wrap="square" rtlCol="0">
            <a:spAutoFit/>
          </a:bodyPr>
          <a:lstStyle/>
          <a:p>
            <a:r>
              <a:rPr lang="en-US" dirty="0"/>
              <a:t>Heat shock response: when organisms exposed to a sudden rise in temperature  above growth optimal, theses proteins appears to be unusually heat resistant to stabilize the heat-</a:t>
            </a:r>
            <a:r>
              <a:rPr lang="en-US" dirty="0" err="1"/>
              <a:t>sesitve</a:t>
            </a:r>
            <a:r>
              <a:rPr lang="en-US" dirty="0"/>
              <a:t> proteins </a:t>
            </a:r>
            <a:endParaRPr lang="en-GB" dirty="0"/>
          </a:p>
          <a:p>
            <a:r>
              <a:rPr lang="en-US" dirty="0"/>
              <a:t>Cold shock; a number of compound protects cells from either freezing or cold shock (glycerol ad </a:t>
            </a:r>
            <a:r>
              <a:rPr lang="en-US" dirty="0" err="1"/>
              <a:t>dimethylsulphoxide</a:t>
            </a:r>
            <a:r>
              <a:rPr lang="en-US" dirty="0"/>
              <a:t> are mist common used</a:t>
            </a:r>
            <a:r>
              <a:rPr lang="en-US" dirty="0" smtClean="0"/>
              <a:t>.</a:t>
            </a:r>
          </a:p>
          <a:p>
            <a:endParaRPr lang="en-US" dirty="0"/>
          </a:p>
          <a:p>
            <a:r>
              <a:rPr lang="en-US" dirty="0"/>
              <a:t>Cold shock; a number of compound protects cells from either freezing or cold shock (glycerol ad </a:t>
            </a:r>
            <a:r>
              <a:rPr lang="en-US" dirty="0" err="1"/>
              <a:t>dimethylsulphoxide</a:t>
            </a:r>
            <a:r>
              <a:rPr lang="en-US" dirty="0"/>
              <a:t> are mist common used.</a:t>
            </a:r>
            <a:endParaRPr lang="en-GB" dirty="0"/>
          </a:p>
          <a:p>
            <a:r>
              <a:rPr lang="en-US" dirty="0"/>
              <a:t> </a:t>
            </a:r>
            <a:endParaRPr lang="en-GB" dirty="0"/>
          </a:p>
          <a:p>
            <a:r>
              <a:rPr lang="en-US" dirty="0"/>
              <a:t>Aeration </a:t>
            </a:r>
            <a:endParaRPr lang="en-GB" dirty="0"/>
          </a:p>
          <a:p>
            <a:r>
              <a:rPr lang="en-US" dirty="0"/>
              <a:t> </a:t>
            </a:r>
            <a:endParaRPr lang="en-GB" dirty="0"/>
          </a:p>
          <a:p>
            <a:r>
              <a:rPr lang="en-US" dirty="0"/>
              <a:t>Many of organism are obligate aerobic others are facultative aerobic and anaerobic.</a:t>
            </a:r>
            <a:endParaRPr lang="en-GB" dirty="0"/>
          </a:p>
          <a:p>
            <a:r>
              <a:rPr lang="en-US" dirty="0"/>
              <a:t> </a:t>
            </a:r>
            <a:endParaRPr lang="en-GB" dirty="0"/>
          </a:p>
          <a:p>
            <a:r>
              <a:rPr lang="en-US" dirty="0"/>
              <a:t>The natural products of aerobic metabolism are the reactive compound hydrogen peroxide (H2O2), And </a:t>
            </a:r>
            <a:r>
              <a:rPr lang="en-US" dirty="0" err="1"/>
              <a:t>superperoxide</a:t>
            </a:r>
            <a:r>
              <a:rPr lang="en-US" dirty="0"/>
              <a:t> (O2)</a:t>
            </a:r>
            <a:endParaRPr lang="en-GB" dirty="0"/>
          </a:p>
          <a:p>
            <a:r>
              <a:rPr lang="en-US" dirty="0"/>
              <a:t>These products can damage any biological macromolecules </a:t>
            </a:r>
            <a:endParaRPr lang="en-GB" dirty="0"/>
          </a:p>
          <a:p>
            <a:r>
              <a:rPr lang="en-US" dirty="0"/>
              <a:t>2O2 + 2H              O2 + H2O2</a:t>
            </a:r>
            <a:endParaRPr lang="en-GB" dirty="0"/>
          </a:p>
          <a:p>
            <a:r>
              <a:rPr lang="en-US" dirty="0"/>
              <a:t>Many aerobes and anaerobic are protected from these products by the presences of </a:t>
            </a:r>
            <a:r>
              <a:rPr lang="en-US" dirty="0" err="1"/>
              <a:t>superperoxied</a:t>
            </a:r>
            <a:r>
              <a:rPr lang="en-US" dirty="0"/>
              <a:t> dismutase enzyme that catalysis the reaction (</a:t>
            </a:r>
            <a:r>
              <a:rPr lang="en-US" dirty="0" err="1"/>
              <a:t>Catalase</a:t>
            </a:r>
            <a:r>
              <a:rPr lang="en-US" dirty="0"/>
              <a:t> </a:t>
            </a:r>
            <a:r>
              <a:rPr lang="en-US" dirty="0" err="1"/>
              <a:t>enz</a:t>
            </a:r>
            <a:r>
              <a:rPr lang="en-US" dirty="0"/>
              <a:t>).</a:t>
            </a:r>
            <a:endParaRPr lang="en-GB" dirty="0"/>
          </a:p>
          <a:p>
            <a:r>
              <a:rPr lang="en-US" dirty="0"/>
              <a:t> </a:t>
            </a:r>
            <a:endParaRPr lang="en-GB" dirty="0"/>
          </a:p>
          <a:p>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714348" y="642918"/>
            <a:ext cx="8143932" cy="4524315"/>
          </a:xfrm>
          <a:prstGeom prst="rect">
            <a:avLst/>
          </a:prstGeom>
          <a:noFill/>
        </p:spPr>
        <p:txBody>
          <a:bodyPr wrap="square" rtlCol="0">
            <a:spAutoFit/>
          </a:bodyPr>
          <a:lstStyle/>
          <a:p>
            <a:r>
              <a:rPr lang="en-US" dirty="0" smtClean="0"/>
              <a:t>2H2O2                   2H2O2+O2 </a:t>
            </a:r>
            <a:endParaRPr lang="en-GB" dirty="0" smtClean="0"/>
          </a:p>
          <a:p>
            <a:r>
              <a:rPr lang="en-US" dirty="0" smtClean="0"/>
              <a:t>Some fermentation organism doesn’t contains either of  </a:t>
            </a:r>
            <a:r>
              <a:rPr lang="en-US" dirty="0" err="1" smtClean="0"/>
              <a:t>enz</a:t>
            </a:r>
            <a:r>
              <a:rPr lang="en-US" dirty="0" smtClean="0"/>
              <a:t>. </a:t>
            </a:r>
            <a:endParaRPr lang="en-GB" dirty="0" smtClean="0"/>
          </a:p>
          <a:p>
            <a:r>
              <a:rPr lang="en-US" dirty="0" smtClean="0"/>
              <a:t>Oxygen is not reduced therefore there will be no products </a:t>
            </a:r>
            <a:endParaRPr lang="en-GB" dirty="0" smtClean="0"/>
          </a:p>
          <a:p>
            <a:r>
              <a:rPr lang="en-US" dirty="0" smtClean="0"/>
              <a:t> </a:t>
            </a:r>
            <a:endParaRPr lang="en-GB" dirty="0" smtClean="0"/>
          </a:p>
          <a:p>
            <a:r>
              <a:rPr lang="en-US" dirty="0" smtClean="0"/>
              <a:t>For anaerobic organism have a considerable tolerance to oxygen as a result of their ability to produce high level of an </a:t>
            </a:r>
            <a:r>
              <a:rPr lang="en-US" dirty="0" err="1" smtClean="0"/>
              <a:t>enzy</a:t>
            </a:r>
            <a:r>
              <a:rPr lang="en-US" dirty="0" smtClean="0"/>
              <a:t> (NADH </a:t>
            </a:r>
            <a:r>
              <a:rPr lang="en-US" dirty="0" err="1" smtClean="0"/>
              <a:t>oxidase</a:t>
            </a:r>
            <a:r>
              <a:rPr lang="en-US" dirty="0" smtClean="0"/>
              <a:t>) that reduces oxygen to water </a:t>
            </a:r>
            <a:endParaRPr lang="en-GB" dirty="0" smtClean="0"/>
          </a:p>
          <a:p>
            <a:r>
              <a:rPr lang="en-US" dirty="0" smtClean="0"/>
              <a:t>NADH + H +1/2 O2             NAD + H2O</a:t>
            </a:r>
            <a:endParaRPr lang="en-GB" dirty="0" smtClean="0"/>
          </a:p>
          <a:p>
            <a:r>
              <a:rPr lang="en-US" dirty="0" smtClean="0"/>
              <a:t> </a:t>
            </a:r>
            <a:endParaRPr lang="en-GB" dirty="0" smtClean="0"/>
          </a:p>
          <a:p>
            <a:r>
              <a:rPr lang="en-US" dirty="0" smtClean="0"/>
              <a:t>Hydrogen peroxide owes much of its toxicity to the damage it causes to DNA</a:t>
            </a:r>
          </a:p>
          <a:p>
            <a:endParaRPr lang="en-US" dirty="0"/>
          </a:p>
          <a:p>
            <a:endParaRPr lang="en-GB" dirty="0" smtClean="0"/>
          </a:p>
          <a:p>
            <a:endParaRPr lang="en-GB" dirty="0" smtClean="0"/>
          </a:p>
          <a:p>
            <a:r>
              <a:rPr lang="en-US" dirty="0" smtClean="0"/>
              <a:t> </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857224" y="500042"/>
            <a:ext cx="7858180" cy="4247317"/>
          </a:xfrm>
          <a:prstGeom prst="rect">
            <a:avLst/>
          </a:prstGeom>
          <a:noFill/>
        </p:spPr>
        <p:txBody>
          <a:bodyPr wrap="square" rtlCol="0">
            <a:spAutoFit/>
          </a:bodyPr>
          <a:lstStyle/>
          <a:p>
            <a:r>
              <a:rPr lang="en-US" dirty="0"/>
              <a:t>Hydrogen peroxide owes much of its toxicity to the damage it causes to DNA</a:t>
            </a:r>
            <a:endParaRPr lang="en-GB" dirty="0"/>
          </a:p>
          <a:p>
            <a:r>
              <a:rPr lang="en-US" dirty="0"/>
              <a:t> </a:t>
            </a:r>
            <a:endParaRPr lang="en-GB" dirty="0"/>
          </a:p>
          <a:p>
            <a:r>
              <a:rPr lang="en-US" dirty="0"/>
              <a:t>Obligates anaerobic present a problem in oxygen exclusion using  reducing agent such as </a:t>
            </a:r>
            <a:r>
              <a:rPr lang="en-US" dirty="0" err="1"/>
              <a:t>thioglycolate</a:t>
            </a:r>
            <a:r>
              <a:rPr lang="en-US" dirty="0"/>
              <a:t> can be added to liquid medium  or the medium sealed with a layer of petrolatum and paraffin </a:t>
            </a:r>
            <a:endParaRPr lang="en-GB" dirty="0"/>
          </a:p>
          <a:p>
            <a:r>
              <a:rPr lang="en-US" dirty="0"/>
              <a:t> </a:t>
            </a:r>
            <a:endParaRPr lang="en-GB" dirty="0"/>
          </a:p>
          <a:p>
            <a:r>
              <a:rPr lang="en-US" dirty="0"/>
              <a:t>Ionic strength and osmotic pressure </a:t>
            </a:r>
            <a:endParaRPr lang="en-GB" dirty="0"/>
          </a:p>
          <a:p>
            <a:r>
              <a:rPr lang="en-US" dirty="0"/>
              <a:t>Organism require high salt concentration know as  </a:t>
            </a:r>
            <a:r>
              <a:rPr lang="en-US" b="1" dirty="0" err="1"/>
              <a:t>hallophilic</a:t>
            </a:r>
            <a:r>
              <a:rPr lang="en-US" b="1" dirty="0"/>
              <a:t> </a:t>
            </a:r>
            <a:endParaRPr lang="en-GB" dirty="0"/>
          </a:p>
          <a:p>
            <a:r>
              <a:rPr lang="en-US" dirty="0"/>
              <a:t>Those requiring high osmotic pressure are called </a:t>
            </a:r>
            <a:r>
              <a:rPr lang="en-US" b="1" dirty="0" err="1"/>
              <a:t>osmophilic</a:t>
            </a:r>
            <a:r>
              <a:rPr lang="en-US" b="1" dirty="0"/>
              <a:t> </a:t>
            </a:r>
            <a:endParaRPr lang="en-GB" dirty="0"/>
          </a:p>
          <a:p>
            <a:r>
              <a:rPr lang="en-US" dirty="0"/>
              <a:t> </a:t>
            </a:r>
            <a:endParaRPr lang="en-GB" dirty="0"/>
          </a:p>
          <a:p>
            <a:r>
              <a:rPr lang="en-US" dirty="0"/>
              <a:t>Most of bacteria are able to tolerate external osmotic pressure and ionic strength because of their ability to regulate internal </a:t>
            </a:r>
            <a:r>
              <a:rPr lang="en-US" dirty="0" err="1"/>
              <a:t>osmolality</a:t>
            </a:r>
            <a:r>
              <a:rPr lang="en-US" dirty="0"/>
              <a:t> and ion concentration </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857224" y="500042"/>
            <a:ext cx="7858180" cy="5078313"/>
          </a:xfrm>
          <a:prstGeom prst="rect">
            <a:avLst/>
          </a:prstGeom>
          <a:noFill/>
        </p:spPr>
        <p:txBody>
          <a:bodyPr wrap="square" rtlCol="0">
            <a:spAutoFit/>
          </a:bodyPr>
          <a:lstStyle/>
          <a:p>
            <a:r>
              <a:rPr lang="en-US" dirty="0"/>
              <a:t>Culturing of microorganism </a:t>
            </a:r>
            <a:endParaRPr lang="en-GB" dirty="0"/>
          </a:p>
          <a:p>
            <a:r>
              <a:rPr lang="en-US" dirty="0"/>
              <a:t>Culture </a:t>
            </a:r>
            <a:r>
              <a:rPr lang="en-US" dirty="0" err="1"/>
              <a:t>teachnique</a:t>
            </a:r>
            <a:r>
              <a:rPr lang="en-US" dirty="0"/>
              <a:t> used to isolate pathogens in pure  culture so that they can be identified , and </a:t>
            </a:r>
            <a:r>
              <a:rPr lang="en-US" dirty="0" err="1"/>
              <a:t>ifindicated</a:t>
            </a:r>
            <a:r>
              <a:rPr lang="en-US" dirty="0"/>
              <a:t> , </a:t>
            </a:r>
            <a:r>
              <a:rPr lang="en-US" dirty="0" err="1"/>
              <a:t>testedfor</a:t>
            </a:r>
            <a:r>
              <a:rPr lang="en-US" dirty="0"/>
              <a:t> </a:t>
            </a:r>
            <a:r>
              <a:rPr lang="en-US" dirty="0" err="1"/>
              <a:t>thiere</a:t>
            </a:r>
            <a:r>
              <a:rPr lang="en-US" dirty="0"/>
              <a:t> sensitivity (Susceptibility to antimicrobials) </a:t>
            </a:r>
            <a:endParaRPr lang="en-GB" dirty="0"/>
          </a:p>
          <a:p>
            <a:r>
              <a:rPr lang="en-US" dirty="0"/>
              <a:t> </a:t>
            </a:r>
            <a:endParaRPr lang="en-GB" dirty="0"/>
          </a:p>
          <a:p>
            <a:r>
              <a:rPr lang="en-US" dirty="0"/>
              <a:t>Most of bacteria can be cultured artificially  providing:</a:t>
            </a:r>
            <a:endParaRPr lang="en-GB" dirty="0"/>
          </a:p>
          <a:p>
            <a:r>
              <a:rPr lang="en-US" dirty="0"/>
              <a:t> </a:t>
            </a:r>
            <a:endParaRPr lang="en-GB" dirty="0"/>
          </a:p>
          <a:p>
            <a:pPr lvl="0"/>
            <a:r>
              <a:rPr lang="en-US" dirty="0"/>
              <a:t>The culture medium contains the required nutrients in the correct amounts and the osmotic pressure and pH of the medium also correct</a:t>
            </a:r>
            <a:endParaRPr lang="en-GB" dirty="0"/>
          </a:p>
          <a:p>
            <a:pPr lvl="0"/>
            <a:r>
              <a:rPr lang="en-US" dirty="0"/>
              <a:t>The microorganism are incubated in atmosphere and temperature most suited to there  metabolism </a:t>
            </a:r>
            <a:endParaRPr lang="en-GB" dirty="0"/>
          </a:p>
          <a:p>
            <a:r>
              <a:rPr lang="en-US" dirty="0"/>
              <a:t> </a:t>
            </a:r>
            <a:endParaRPr lang="en-GB" dirty="0"/>
          </a:p>
          <a:p>
            <a:r>
              <a:rPr lang="en-US" dirty="0"/>
              <a:t>Microbial growth requirement </a:t>
            </a:r>
            <a:endParaRPr lang="en-GB" dirty="0"/>
          </a:p>
          <a:p>
            <a:r>
              <a:rPr lang="en-US" dirty="0"/>
              <a:t>Approximately 80% of the living weight  of bacterial cell is water and the rest  is of dry weight 2-5%  is phosphorus , minerals oxygen and hydrogen inorganic compounds</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857224" y="500042"/>
            <a:ext cx="7858180" cy="5355312"/>
          </a:xfrm>
          <a:prstGeom prst="rect">
            <a:avLst/>
          </a:prstGeom>
          <a:noFill/>
        </p:spPr>
        <p:txBody>
          <a:bodyPr wrap="square" rtlCol="0">
            <a:spAutoFit/>
          </a:bodyPr>
          <a:lstStyle/>
          <a:p>
            <a:r>
              <a:rPr lang="en-US" dirty="0"/>
              <a:t>Culturing of microorganism </a:t>
            </a:r>
            <a:endParaRPr lang="en-GB" dirty="0"/>
          </a:p>
          <a:p>
            <a:r>
              <a:rPr lang="en-US" dirty="0"/>
              <a:t>Culture </a:t>
            </a:r>
            <a:r>
              <a:rPr lang="en-US" dirty="0" err="1"/>
              <a:t>teachnique</a:t>
            </a:r>
            <a:r>
              <a:rPr lang="en-US" dirty="0"/>
              <a:t> used to isolate pathogens in pure  culture so that they can be identified , and </a:t>
            </a:r>
            <a:r>
              <a:rPr lang="en-US" dirty="0" err="1"/>
              <a:t>ifindicated</a:t>
            </a:r>
            <a:r>
              <a:rPr lang="en-US" dirty="0"/>
              <a:t> , </a:t>
            </a:r>
            <a:r>
              <a:rPr lang="en-US" dirty="0" err="1"/>
              <a:t>testedfor</a:t>
            </a:r>
            <a:r>
              <a:rPr lang="en-US" dirty="0"/>
              <a:t> </a:t>
            </a:r>
            <a:r>
              <a:rPr lang="en-US" dirty="0" err="1"/>
              <a:t>thiere</a:t>
            </a:r>
            <a:r>
              <a:rPr lang="en-US" dirty="0"/>
              <a:t> sensitivity (Susceptibility to antimicrobials) </a:t>
            </a:r>
            <a:endParaRPr lang="en-GB" dirty="0"/>
          </a:p>
          <a:p>
            <a:r>
              <a:rPr lang="en-US" dirty="0"/>
              <a:t> </a:t>
            </a:r>
            <a:endParaRPr lang="en-GB" dirty="0"/>
          </a:p>
          <a:p>
            <a:r>
              <a:rPr lang="en-US" dirty="0"/>
              <a:t>Most of bacteria can be cultured artificially  providing:</a:t>
            </a:r>
            <a:endParaRPr lang="en-GB" dirty="0"/>
          </a:p>
          <a:p>
            <a:r>
              <a:rPr lang="en-US" dirty="0"/>
              <a:t> </a:t>
            </a:r>
            <a:endParaRPr lang="en-GB" dirty="0"/>
          </a:p>
          <a:p>
            <a:pPr lvl="0"/>
            <a:r>
              <a:rPr lang="en-US" dirty="0"/>
              <a:t>The culture medium contains the required nutrients in the correct amounts and the osmotic pressure and pH of the medium also correct</a:t>
            </a:r>
            <a:endParaRPr lang="en-GB" dirty="0"/>
          </a:p>
          <a:p>
            <a:pPr lvl="0"/>
            <a:r>
              <a:rPr lang="en-US" dirty="0"/>
              <a:t>The microorganism are incubated in atmosphere and temperature most suited to there  metabolism </a:t>
            </a:r>
            <a:endParaRPr lang="en-GB" dirty="0"/>
          </a:p>
          <a:p>
            <a:r>
              <a:rPr lang="en-US" dirty="0"/>
              <a:t> </a:t>
            </a:r>
            <a:endParaRPr lang="en-GB" dirty="0"/>
          </a:p>
          <a:p>
            <a:r>
              <a:rPr lang="en-US" dirty="0"/>
              <a:t>Microbial growth requirement </a:t>
            </a:r>
            <a:endParaRPr lang="en-GB" dirty="0"/>
          </a:p>
          <a:p>
            <a:r>
              <a:rPr lang="en-US" dirty="0"/>
              <a:t>Approximately 80% of the living weight  of bacterial cell is water and the rest  is of dry weight 2-5%  is phosphorus , minerals oxygen and hydrogen inorganic </a:t>
            </a:r>
            <a:r>
              <a:rPr lang="en-US" dirty="0" smtClean="0"/>
              <a:t>compounds</a:t>
            </a:r>
          </a:p>
          <a:p>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857224" y="500042"/>
            <a:ext cx="7858180" cy="5355312"/>
          </a:xfrm>
          <a:prstGeom prst="rect">
            <a:avLst/>
          </a:prstGeom>
          <a:noFill/>
        </p:spPr>
        <p:txBody>
          <a:bodyPr wrap="square" rtlCol="0">
            <a:spAutoFit/>
          </a:bodyPr>
          <a:lstStyle/>
          <a:p>
            <a:r>
              <a:rPr lang="en-US" dirty="0"/>
              <a:t>So the media should contains water, source of nitrogen, carbon, minerals , and essential vitamins. Other substances may be included according to the species requirements.</a:t>
            </a:r>
            <a:endParaRPr lang="en-GB" dirty="0"/>
          </a:p>
          <a:p>
            <a:r>
              <a:rPr lang="en-US" dirty="0"/>
              <a:t> </a:t>
            </a:r>
            <a:endParaRPr lang="en-GB" dirty="0"/>
          </a:p>
          <a:p>
            <a:r>
              <a:rPr lang="en-US" dirty="0"/>
              <a:t> </a:t>
            </a:r>
            <a:endParaRPr lang="en-GB" dirty="0"/>
          </a:p>
          <a:p>
            <a:r>
              <a:rPr lang="en-US" dirty="0"/>
              <a:t>Common ingredient of culture media </a:t>
            </a:r>
            <a:endParaRPr lang="en-GB" dirty="0"/>
          </a:p>
          <a:p>
            <a:r>
              <a:rPr lang="en-US" dirty="0"/>
              <a:t> </a:t>
            </a:r>
            <a:endParaRPr lang="en-GB" dirty="0"/>
          </a:p>
          <a:p>
            <a:r>
              <a:rPr lang="en-US" dirty="0"/>
              <a:t> </a:t>
            </a:r>
            <a:endParaRPr lang="en-GB" dirty="0"/>
          </a:p>
          <a:p>
            <a:r>
              <a:rPr lang="en-US" dirty="0"/>
              <a:t>Peptone: </a:t>
            </a:r>
            <a:endParaRPr lang="en-GB" dirty="0"/>
          </a:p>
          <a:p>
            <a:r>
              <a:rPr lang="en-US" dirty="0"/>
              <a:t>This is a general term for the water soluble products obtained from the breakdown (hydrolysis) of animal or plant proteins.</a:t>
            </a:r>
            <a:endParaRPr lang="en-GB" dirty="0"/>
          </a:p>
          <a:p>
            <a:r>
              <a:rPr lang="en-US" dirty="0"/>
              <a:t> </a:t>
            </a:r>
            <a:endParaRPr lang="en-GB" dirty="0"/>
          </a:p>
          <a:p>
            <a:r>
              <a:rPr lang="en-US" dirty="0"/>
              <a:t>The proteins are commonly those from </a:t>
            </a:r>
            <a:r>
              <a:rPr lang="en-US" b="1" u="sng" dirty="0"/>
              <a:t>meat, milk, and soya </a:t>
            </a:r>
            <a:r>
              <a:rPr lang="en-US" b="1" dirty="0"/>
              <a:t>bean meal</a:t>
            </a:r>
            <a:r>
              <a:rPr lang="en-US" dirty="0"/>
              <a:t>. They </a:t>
            </a:r>
            <a:r>
              <a:rPr lang="en-US" b="1" u="sng" dirty="0"/>
              <a:t>are hydrolyzed by acids or by enzymes </a:t>
            </a:r>
            <a:r>
              <a:rPr lang="en-US" dirty="0"/>
              <a:t>such as pepsin, </a:t>
            </a:r>
            <a:r>
              <a:rPr lang="en-US" dirty="0" err="1"/>
              <a:t>trypsin</a:t>
            </a:r>
            <a:r>
              <a:rPr lang="en-US" dirty="0"/>
              <a:t>, and </a:t>
            </a:r>
            <a:r>
              <a:rPr lang="en-US" dirty="0" err="1"/>
              <a:t>papain</a:t>
            </a:r>
            <a:r>
              <a:rPr lang="en-US" dirty="0"/>
              <a:t>. The products are free amino acids, peptides (polymers of amino acids) and </a:t>
            </a:r>
            <a:r>
              <a:rPr lang="en-US" dirty="0" err="1"/>
              <a:t>proteoses</a:t>
            </a:r>
            <a:r>
              <a:rPr lang="en-US" dirty="0"/>
              <a:t> (large size peptides). </a:t>
            </a:r>
            <a:r>
              <a:rPr lang="en-US" u="sng" dirty="0"/>
              <a:t>All forms of peptone are not coagulated by heat</a:t>
            </a:r>
            <a:r>
              <a:rPr lang="en-US" dirty="0"/>
              <a:t>.</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857224" y="500042"/>
            <a:ext cx="7858180" cy="3693319"/>
          </a:xfrm>
          <a:prstGeom prst="rect">
            <a:avLst/>
          </a:prstGeom>
          <a:noFill/>
        </p:spPr>
        <p:txBody>
          <a:bodyPr wrap="square" rtlCol="0">
            <a:spAutoFit/>
          </a:bodyPr>
          <a:lstStyle/>
          <a:p>
            <a:r>
              <a:rPr lang="en-US" dirty="0"/>
              <a:t>Peptone provides </a:t>
            </a:r>
            <a:r>
              <a:rPr lang="en-US" b="1" u="sng" dirty="0"/>
              <a:t>nitrogen</a:t>
            </a:r>
            <a:r>
              <a:rPr lang="en-US" u="sng" dirty="0"/>
              <a:t> </a:t>
            </a:r>
            <a:r>
              <a:rPr lang="en-US" dirty="0"/>
              <a:t>for growing </a:t>
            </a:r>
            <a:r>
              <a:rPr lang="en-US" dirty="0" err="1"/>
              <a:t>microor-ganisms</a:t>
            </a:r>
            <a:r>
              <a:rPr lang="en-US" dirty="0"/>
              <a:t>. Plant proteins such as </a:t>
            </a:r>
            <a:r>
              <a:rPr lang="en-US" b="1" dirty="0"/>
              <a:t>soya</a:t>
            </a:r>
            <a:r>
              <a:rPr lang="en-US" u="sng" dirty="0"/>
              <a:t> </a:t>
            </a:r>
            <a:r>
              <a:rPr lang="en-US" b="1" u="sng" dirty="0"/>
              <a:t>peptone</a:t>
            </a:r>
            <a:r>
              <a:rPr lang="en-US" dirty="0"/>
              <a:t> also provide </a:t>
            </a:r>
            <a:r>
              <a:rPr lang="en-US" b="1" u="sng" dirty="0"/>
              <a:t>carbohydrates,</a:t>
            </a:r>
            <a:r>
              <a:rPr lang="en-US" dirty="0"/>
              <a:t> and most peptones contain </a:t>
            </a:r>
            <a:r>
              <a:rPr lang="en-US" b="1" u="sng" dirty="0"/>
              <a:t>nucleic acid fractions, minerals and vitamins.</a:t>
            </a:r>
            <a:endParaRPr lang="en-GB" dirty="0"/>
          </a:p>
          <a:p>
            <a:r>
              <a:rPr lang="en-US" dirty="0"/>
              <a:t> </a:t>
            </a:r>
            <a:endParaRPr lang="en-GB" dirty="0"/>
          </a:p>
          <a:p>
            <a:r>
              <a:rPr lang="en-US" dirty="0"/>
              <a:t>*Peptone powder should be light in color, dry, and have a neutral </a:t>
            </a:r>
            <a:r>
              <a:rPr lang="en-US" dirty="0" err="1"/>
              <a:t>pH.</a:t>
            </a:r>
            <a:r>
              <a:rPr lang="en-US" dirty="0"/>
              <a:t> The concentration and form of peptone used depend on the uses of individual culture media, for example peptones with a high tryptophan content are used in </a:t>
            </a:r>
            <a:r>
              <a:rPr lang="en-US" dirty="0" err="1"/>
              <a:t>indole</a:t>
            </a:r>
            <a:r>
              <a:rPr lang="en-US" dirty="0"/>
              <a:t> testing media, </a:t>
            </a:r>
            <a:r>
              <a:rPr lang="en-US" dirty="0" err="1"/>
              <a:t>proteose</a:t>
            </a:r>
            <a:r>
              <a:rPr lang="en-US" dirty="0"/>
              <a:t> peptone is used in media for bacterial toxin production, </a:t>
            </a:r>
            <a:r>
              <a:rPr lang="en-US" dirty="0" err="1"/>
              <a:t>tryptose</a:t>
            </a:r>
            <a:r>
              <a:rPr lang="en-US" dirty="0"/>
              <a:t> in enriched media, and </a:t>
            </a:r>
            <a:r>
              <a:rPr lang="en-US" dirty="0" err="1"/>
              <a:t>tryptone</a:t>
            </a:r>
            <a:r>
              <a:rPr lang="en-US" dirty="0"/>
              <a:t> which is particularly rich in amino acids is added to several media including blood culture media.</a:t>
            </a:r>
            <a:endParaRPr lang="en-GB" dirty="0"/>
          </a:p>
          <a:p>
            <a:r>
              <a:rPr lang="en-US" dirty="0"/>
              <a:t> </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571480"/>
            <a:ext cx="7643866" cy="6186309"/>
          </a:xfrm>
          <a:prstGeom prst="rect">
            <a:avLst/>
          </a:prstGeom>
          <a:noFill/>
        </p:spPr>
        <p:txBody>
          <a:bodyPr wrap="square" rtlCol="0">
            <a:spAutoFit/>
          </a:bodyPr>
          <a:lstStyle/>
          <a:p>
            <a:r>
              <a:rPr lang="en-US" dirty="0"/>
              <a:t>Elements </a:t>
            </a:r>
            <a:endParaRPr lang="en-GB" dirty="0"/>
          </a:p>
          <a:p>
            <a:r>
              <a:rPr lang="en-US" dirty="0"/>
              <a:t>Bacterial structural components and the macromolecules for cell metabolism are synthesized from elements *table </a:t>
            </a:r>
            <a:endParaRPr lang="en-GB" dirty="0"/>
          </a:p>
          <a:p>
            <a:r>
              <a:rPr lang="en-US" dirty="0"/>
              <a:t> </a:t>
            </a:r>
            <a:endParaRPr lang="en-GB" dirty="0"/>
          </a:p>
          <a:p>
            <a:r>
              <a:rPr lang="en-US" dirty="0"/>
              <a:t>For the most part, organic matter is macromolecules formed by </a:t>
            </a:r>
            <a:r>
              <a:rPr lang="en-US" u="sng" dirty="0"/>
              <a:t>anhydride bonds</a:t>
            </a:r>
            <a:r>
              <a:rPr lang="en-US" dirty="0"/>
              <a:t> between building blocks synthesis of these compounds needs energy provided by ATP (adenosine </a:t>
            </a:r>
            <a:r>
              <a:rPr lang="en-US" dirty="0" err="1"/>
              <a:t>tripophosphate</a:t>
            </a:r>
            <a:r>
              <a:rPr lang="en-US" dirty="0"/>
              <a:t>).   And additional energy required to maintain the cytoplasm composition during growth which derived from </a:t>
            </a:r>
            <a:r>
              <a:rPr lang="en-US" u="sng" dirty="0"/>
              <a:t>proton motive</a:t>
            </a:r>
            <a:r>
              <a:rPr lang="en-US" dirty="0"/>
              <a:t> force (is an electrochemical gradient with two components a difference in pH (hydrogen ion concentration) and difference in ionic </a:t>
            </a:r>
            <a:r>
              <a:rPr lang="en-US" dirty="0" smtClean="0"/>
              <a:t>charge</a:t>
            </a:r>
          </a:p>
          <a:p>
            <a:endParaRPr lang="en-US" dirty="0"/>
          </a:p>
          <a:p>
            <a:r>
              <a:rPr lang="en-US" dirty="0"/>
              <a:t>Sources of metabolic energy </a:t>
            </a:r>
            <a:endParaRPr lang="en-GB" dirty="0"/>
          </a:p>
          <a:p>
            <a:r>
              <a:rPr lang="en-US" dirty="0"/>
              <a:t>The three major mechanisms for generating metabolic energy are </a:t>
            </a:r>
            <a:endParaRPr lang="en-GB" dirty="0"/>
          </a:p>
          <a:p>
            <a:pPr lvl="0"/>
            <a:r>
              <a:rPr lang="en-US" dirty="0"/>
              <a:t>Fermentation</a:t>
            </a:r>
            <a:endParaRPr lang="en-GB" dirty="0"/>
          </a:p>
          <a:p>
            <a:pPr lvl="0"/>
            <a:r>
              <a:rPr lang="en-US" dirty="0"/>
              <a:t>Respiration </a:t>
            </a:r>
            <a:endParaRPr lang="en-GB" dirty="0"/>
          </a:p>
          <a:p>
            <a:pPr lvl="0"/>
            <a:r>
              <a:rPr lang="en-US" dirty="0"/>
              <a:t>Photosynthesis </a:t>
            </a:r>
            <a:endParaRPr lang="en-GB" dirty="0"/>
          </a:p>
          <a:p>
            <a:r>
              <a:rPr lang="en-US" dirty="0"/>
              <a:t> </a:t>
            </a:r>
            <a:endParaRPr lang="en-GB" dirty="0"/>
          </a:p>
          <a:p>
            <a:endParaRPr lang="en-GB" dirty="0"/>
          </a:p>
          <a:p>
            <a:r>
              <a:rPr lang="en-US" dirty="0"/>
              <a:t> </a:t>
            </a:r>
            <a:endParaRPr lang="en-GB" dirty="0"/>
          </a:p>
          <a:p>
            <a:endParaRPr lang="en-GB" dirty="0" smtClean="0"/>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714348" y="642918"/>
            <a:ext cx="8143932" cy="7571303"/>
          </a:xfrm>
          <a:prstGeom prst="rect">
            <a:avLst/>
          </a:prstGeom>
          <a:noFill/>
        </p:spPr>
        <p:txBody>
          <a:bodyPr wrap="square" rtlCol="0">
            <a:spAutoFit/>
          </a:bodyPr>
          <a:lstStyle/>
          <a:p>
            <a:r>
              <a:rPr lang="en-US" dirty="0" smtClean="0"/>
              <a:t>2H2O2                   2H2O2+O2 </a:t>
            </a:r>
            <a:endParaRPr lang="en-GB" dirty="0" smtClean="0"/>
          </a:p>
          <a:p>
            <a:r>
              <a:rPr lang="en-US" dirty="0" smtClean="0"/>
              <a:t>Some fermentation organism doesn’t contains either of  </a:t>
            </a:r>
            <a:r>
              <a:rPr lang="en-US" dirty="0" err="1" smtClean="0"/>
              <a:t>enz</a:t>
            </a:r>
            <a:r>
              <a:rPr lang="en-US" dirty="0" smtClean="0"/>
              <a:t>. </a:t>
            </a:r>
            <a:endParaRPr lang="en-GB" dirty="0" smtClean="0"/>
          </a:p>
          <a:p>
            <a:r>
              <a:rPr lang="en-US" dirty="0" smtClean="0"/>
              <a:t>Oxygen is not reduced therefore there will be no products </a:t>
            </a:r>
            <a:endParaRPr lang="en-GB" dirty="0" smtClean="0"/>
          </a:p>
          <a:p>
            <a:r>
              <a:rPr lang="en-US" dirty="0" smtClean="0"/>
              <a:t> </a:t>
            </a:r>
            <a:endParaRPr lang="en-GB" dirty="0" smtClean="0"/>
          </a:p>
          <a:p>
            <a:r>
              <a:rPr lang="en-US" dirty="0" smtClean="0"/>
              <a:t>For anaerobic organism have a considerable tolerance to oxygen as a result of their ability to produce high level of an </a:t>
            </a:r>
            <a:r>
              <a:rPr lang="en-US" dirty="0" err="1" smtClean="0"/>
              <a:t>enzy</a:t>
            </a:r>
            <a:r>
              <a:rPr lang="en-US" dirty="0" smtClean="0"/>
              <a:t> (NADH </a:t>
            </a:r>
            <a:r>
              <a:rPr lang="en-US" dirty="0" err="1" smtClean="0"/>
              <a:t>oxidase</a:t>
            </a:r>
            <a:r>
              <a:rPr lang="en-US" dirty="0" smtClean="0"/>
              <a:t>) that reduces oxygen to water </a:t>
            </a:r>
            <a:endParaRPr lang="en-GB" dirty="0" smtClean="0"/>
          </a:p>
          <a:p>
            <a:r>
              <a:rPr lang="en-US" dirty="0" smtClean="0"/>
              <a:t>NADH + H +1/2 O2             NAD + H2O</a:t>
            </a:r>
            <a:endParaRPr lang="en-GB" dirty="0" smtClean="0"/>
          </a:p>
          <a:p>
            <a:r>
              <a:rPr lang="en-US" dirty="0" smtClean="0"/>
              <a:t> </a:t>
            </a:r>
            <a:endParaRPr lang="en-GB" dirty="0" smtClean="0"/>
          </a:p>
          <a:p>
            <a:r>
              <a:rPr lang="en-US" dirty="0" smtClean="0"/>
              <a:t>Hydrogen peroxide owes much of its toxicity to the damage it causes to DNA</a:t>
            </a:r>
          </a:p>
          <a:p>
            <a:r>
              <a:rPr lang="en-US" dirty="0"/>
              <a:t>Obligates anaerobic present a problem in oxygen exclusion using  reducing agent such as </a:t>
            </a:r>
            <a:r>
              <a:rPr lang="en-US" dirty="0" err="1"/>
              <a:t>thioglycolate</a:t>
            </a:r>
            <a:r>
              <a:rPr lang="en-US" dirty="0"/>
              <a:t> can be added to liquid medium  or the medium sealed with a layer of petrolatum and paraffin </a:t>
            </a:r>
            <a:endParaRPr lang="en-GB" dirty="0"/>
          </a:p>
          <a:p>
            <a:r>
              <a:rPr lang="en-US" dirty="0"/>
              <a:t> </a:t>
            </a:r>
            <a:endParaRPr lang="en-GB" dirty="0"/>
          </a:p>
          <a:p>
            <a:r>
              <a:rPr lang="en-US" dirty="0"/>
              <a:t>Ionic strength and osmotic pressure </a:t>
            </a:r>
            <a:endParaRPr lang="en-GB" dirty="0"/>
          </a:p>
          <a:p>
            <a:r>
              <a:rPr lang="en-US" dirty="0"/>
              <a:t>Organism require high salt concentration know as  </a:t>
            </a:r>
            <a:r>
              <a:rPr lang="en-US" b="1" dirty="0" err="1"/>
              <a:t>hallophilic</a:t>
            </a:r>
            <a:r>
              <a:rPr lang="en-US" b="1" dirty="0"/>
              <a:t> </a:t>
            </a:r>
            <a:endParaRPr lang="en-GB" dirty="0"/>
          </a:p>
          <a:p>
            <a:r>
              <a:rPr lang="en-US" dirty="0"/>
              <a:t>Those requiring high osmotic pressure are called </a:t>
            </a:r>
            <a:r>
              <a:rPr lang="en-US" b="1" dirty="0" err="1"/>
              <a:t>osmophilic</a:t>
            </a:r>
            <a:r>
              <a:rPr lang="en-US" b="1" dirty="0"/>
              <a:t> </a:t>
            </a:r>
            <a:endParaRPr lang="en-GB" dirty="0"/>
          </a:p>
          <a:p>
            <a:r>
              <a:rPr lang="en-US" dirty="0"/>
              <a:t> </a:t>
            </a:r>
            <a:endParaRPr lang="en-GB" dirty="0"/>
          </a:p>
          <a:p>
            <a:r>
              <a:rPr lang="en-US" dirty="0"/>
              <a:t>Most of bacteria are able to tolerate external osmotic pressure and ionic strength because of their ability to regulate internal </a:t>
            </a:r>
            <a:r>
              <a:rPr lang="en-US" dirty="0" err="1"/>
              <a:t>osmolality</a:t>
            </a:r>
            <a:r>
              <a:rPr lang="en-US" dirty="0"/>
              <a:t> and ion concentration </a:t>
            </a:r>
            <a:endParaRPr lang="en-GB" dirty="0"/>
          </a:p>
          <a:p>
            <a:endParaRPr lang="en-US" dirty="0" smtClean="0"/>
          </a:p>
          <a:p>
            <a:endParaRPr lang="en-US" dirty="0"/>
          </a:p>
          <a:p>
            <a:endParaRPr lang="en-GB" dirty="0" smtClean="0"/>
          </a:p>
          <a:p>
            <a:endParaRPr lang="en-GB" dirty="0" smtClean="0"/>
          </a:p>
          <a:p>
            <a:r>
              <a:rPr lang="en-US" dirty="0" smtClean="0"/>
              <a:t> </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714348" y="642918"/>
            <a:ext cx="8143932" cy="6463308"/>
          </a:xfrm>
          <a:prstGeom prst="rect">
            <a:avLst/>
          </a:prstGeom>
          <a:noFill/>
        </p:spPr>
        <p:txBody>
          <a:bodyPr wrap="square" rtlCol="0">
            <a:spAutoFit/>
          </a:bodyPr>
          <a:lstStyle/>
          <a:p>
            <a:r>
              <a:rPr lang="en-US" dirty="0"/>
              <a:t>Culturing of microorganism </a:t>
            </a:r>
            <a:endParaRPr lang="en-GB" dirty="0"/>
          </a:p>
          <a:p>
            <a:r>
              <a:rPr lang="en-US" dirty="0"/>
              <a:t>Culture </a:t>
            </a:r>
            <a:r>
              <a:rPr lang="en-US" dirty="0" err="1"/>
              <a:t>teachnique</a:t>
            </a:r>
            <a:r>
              <a:rPr lang="en-US" dirty="0"/>
              <a:t> used to isolate pathogens in pure  culture so that they can be identified , and </a:t>
            </a:r>
            <a:r>
              <a:rPr lang="en-US" dirty="0" err="1"/>
              <a:t>ifindicated</a:t>
            </a:r>
            <a:r>
              <a:rPr lang="en-US" dirty="0"/>
              <a:t> , </a:t>
            </a:r>
            <a:r>
              <a:rPr lang="en-US" dirty="0" err="1"/>
              <a:t>testedfor</a:t>
            </a:r>
            <a:r>
              <a:rPr lang="en-US" dirty="0"/>
              <a:t> </a:t>
            </a:r>
            <a:r>
              <a:rPr lang="en-US" dirty="0" err="1"/>
              <a:t>thiere</a:t>
            </a:r>
            <a:r>
              <a:rPr lang="en-US" dirty="0"/>
              <a:t> sensitivity (Susceptibility to antimicrobials) </a:t>
            </a:r>
            <a:endParaRPr lang="en-GB" dirty="0"/>
          </a:p>
          <a:p>
            <a:r>
              <a:rPr lang="en-US" dirty="0"/>
              <a:t> </a:t>
            </a:r>
            <a:endParaRPr lang="en-GB" dirty="0"/>
          </a:p>
          <a:p>
            <a:r>
              <a:rPr lang="en-US" dirty="0"/>
              <a:t>Most of bacteria can be cultured artificially  providing:</a:t>
            </a:r>
            <a:endParaRPr lang="en-GB" dirty="0"/>
          </a:p>
          <a:p>
            <a:r>
              <a:rPr lang="en-US" dirty="0"/>
              <a:t> </a:t>
            </a:r>
            <a:endParaRPr lang="en-GB" dirty="0"/>
          </a:p>
          <a:p>
            <a:pPr lvl="0"/>
            <a:r>
              <a:rPr lang="en-US" dirty="0"/>
              <a:t>The culture medium contains the required nutrients in the correct amounts and the osmotic pressure and pH of the medium also correct</a:t>
            </a:r>
            <a:endParaRPr lang="en-GB" dirty="0"/>
          </a:p>
          <a:p>
            <a:pPr lvl="0"/>
            <a:r>
              <a:rPr lang="en-US" dirty="0"/>
              <a:t>The microorganism are incubated in atmosphere and temperature most suited to there  metabolism </a:t>
            </a:r>
            <a:endParaRPr lang="en-GB" dirty="0"/>
          </a:p>
          <a:p>
            <a:r>
              <a:rPr lang="en-US" dirty="0"/>
              <a:t> </a:t>
            </a:r>
            <a:endParaRPr lang="en-GB" dirty="0"/>
          </a:p>
          <a:p>
            <a:r>
              <a:rPr lang="en-US" dirty="0"/>
              <a:t>Microbial growth requirement </a:t>
            </a:r>
            <a:endParaRPr lang="en-GB" dirty="0"/>
          </a:p>
          <a:p>
            <a:r>
              <a:rPr lang="en-US" dirty="0"/>
              <a:t>Approximately 80% of the living weight  of bacterial cell is water and the rest  is of dry weight 2-5%  is phosphorus , minerals oxygen and hydrogen inorganic compounds</a:t>
            </a:r>
            <a:endParaRPr lang="en-GB" dirty="0"/>
          </a:p>
          <a:p>
            <a:r>
              <a:rPr lang="en-US" dirty="0"/>
              <a:t> </a:t>
            </a:r>
            <a:endParaRPr lang="en-GB" dirty="0"/>
          </a:p>
          <a:p>
            <a:endParaRPr lang="en-US" dirty="0"/>
          </a:p>
          <a:p>
            <a:endParaRPr lang="en-GB" dirty="0" smtClean="0"/>
          </a:p>
          <a:p>
            <a:endParaRPr lang="en-GB" dirty="0" smtClean="0"/>
          </a:p>
          <a:p>
            <a:r>
              <a:rPr lang="en-US" dirty="0" smtClean="0"/>
              <a:t> </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714348" y="642918"/>
            <a:ext cx="8143932" cy="6740307"/>
          </a:xfrm>
          <a:prstGeom prst="rect">
            <a:avLst/>
          </a:prstGeom>
          <a:noFill/>
        </p:spPr>
        <p:txBody>
          <a:bodyPr wrap="square" rtlCol="0">
            <a:spAutoFit/>
          </a:bodyPr>
          <a:lstStyle/>
          <a:p>
            <a:r>
              <a:rPr lang="en-US" dirty="0"/>
              <a:t>So the media should contains water, source of nitrogen, carbon, minerals , and essential vitamins. Other substances may be included according to the species requirements.</a:t>
            </a:r>
            <a:endParaRPr lang="en-GB" dirty="0"/>
          </a:p>
          <a:p>
            <a:r>
              <a:rPr lang="en-US" dirty="0"/>
              <a:t> </a:t>
            </a:r>
            <a:endParaRPr lang="en-GB" dirty="0"/>
          </a:p>
          <a:p>
            <a:r>
              <a:rPr lang="en-US" dirty="0"/>
              <a:t> </a:t>
            </a:r>
            <a:endParaRPr lang="en-GB" dirty="0"/>
          </a:p>
          <a:p>
            <a:r>
              <a:rPr lang="en-US" dirty="0"/>
              <a:t>Common ingredient of culture media </a:t>
            </a:r>
            <a:endParaRPr lang="en-GB" dirty="0"/>
          </a:p>
          <a:p>
            <a:r>
              <a:rPr lang="en-US" dirty="0"/>
              <a:t> </a:t>
            </a:r>
            <a:endParaRPr lang="en-GB" dirty="0"/>
          </a:p>
          <a:p>
            <a:r>
              <a:rPr lang="en-US" dirty="0"/>
              <a:t> </a:t>
            </a:r>
            <a:endParaRPr lang="en-GB" dirty="0"/>
          </a:p>
          <a:p>
            <a:r>
              <a:rPr lang="en-US" dirty="0"/>
              <a:t>Peptone: </a:t>
            </a:r>
            <a:endParaRPr lang="en-GB" dirty="0"/>
          </a:p>
          <a:p>
            <a:r>
              <a:rPr lang="en-US" dirty="0"/>
              <a:t>This is a general term for the water soluble products obtained from the breakdown (hydrolysis) of animal or plant proteins.</a:t>
            </a:r>
            <a:endParaRPr lang="en-GB" dirty="0"/>
          </a:p>
          <a:p>
            <a:r>
              <a:rPr lang="en-US" dirty="0"/>
              <a:t> </a:t>
            </a:r>
            <a:endParaRPr lang="en-GB" dirty="0"/>
          </a:p>
          <a:p>
            <a:r>
              <a:rPr lang="en-US" dirty="0"/>
              <a:t>The proteins are commonly those from </a:t>
            </a:r>
            <a:r>
              <a:rPr lang="en-US" b="1" u="sng" dirty="0"/>
              <a:t>meat, milk, and soya </a:t>
            </a:r>
            <a:r>
              <a:rPr lang="en-US" b="1" dirty="0"/>
              <a:t>bean meal</a:t>
            </a:r>
            <a:r>
              <a:rPr lang="en-US" dirty="0"/>
              <a:t>. They </a:t>
            </a:r>
            <a:r>
              <a:rPr lang="en-US" b="1" u="sng" dirty="0"/>
              <a:t>are hydrolyzed by acids or by enzymes </a:t>
            </a:r>
            <a:r>
              <a:rPr lang="en-US" dirty="0"/>
              <a:t>such as pepsin, </a:t>
            </a:r>
            <a:r>
              <a:rPr lang="en-US" dirty="0" err="1"/>
              <a:t>trypsin</a:t>
            </a:r>
            <a:r>
              <a:rPr lang="en-US" dirty="0"/>
              <a:t>, and </a:t>
            </a:r>
            <a:r>
              <a:rPr lang="en-US" dirty="0" err="1"/>
              <a:t>papain</a:t>
            </a:r>
            <a:r>
              <a:rPr lang="en-US" dirty="0"/>
              <a:t>. The products are free amino acids, peptides (polymers of amino acids) and </a:t>
            </a:r>
            <a:r>
              <a:rPr lang="en-US" dirty="0" err="1"/>
              <a:t>proteoses</a:t>
            </a:r>
            <a:r>
              <a:rPr lang="en-US" dirty="0"/>
              <a:t> (large size peptides). </a:t>
            </a:r>
            <a:r>
              <a:rPr lang="en-US" u="sng" dirty="0"/>
              <a:t>All forms of peptone are not coagulated by heat</a:t>
            </a:r>
            <a:r>
              <a:rPr lang="en-US" dirty="0"/>
              <a:t>.</a:t>
            </a:r>
            <a:endParaRPr lang="en-GB" dirty="0"/>
          </a:p>
          <a:p>
            <a:r>
              <a:rPr lang="en-US" dirty="0"/>
              <a:t> </a:t>
            </a:r>
            <a:endParaRPr lang="en-GB" dirty="0"/>
          </a:p>
          <a:p>
            <a:r>
              <a:rPr lang="en-US" dirty="0"/>
              <a:t>Peptone provides </a:t>
            </a:r>
            <a:r>
              <a:rPr lang="en-US" b="1" u="sng" dirty="0"/>
              <a:t>nitrogen</a:t>
            </a:r>
            <a:r>
              <a:rPr lang="en-US" u="sng" dirty="0"/>
              <a:t> </a:t>
            </a:r>
            <a:r>
              <a:rPr lang="en-US" dirty="0"/>
              <a:t>for growing </a:t>
            </a:r>
            <a:r>
              <a:rPr lang="en-US" dirty="0" err="1"/>
              <a:t>microor-ganisms</a:t>
            </a:r>
            <a:r>
              <a:rPr lang="en-US" dirty="0"/>
              <a:t>. Plant proteins such as </a:t>
            </a:r>
            <a:r>
              <a:rPr lang="en-US" b="1" dirty="0"/>
              <a:t>soya</a:t>
            </a:r>
            <a:r>
              <a:rPr lang="en-US" u="sng" dirty="0"/>
              <a:t> </a:t>
            </a:r>
            <a:r>
              <a:rPr lang="en-US" b="1" u="sng" dirty="0"/>
              <a:t>peptone</a:t>
            </a:r>
            <a:r>
              <a:rPr lang="en-US" dirty="0"/>
              <a:t> also provide </a:t>
            </a:r>
            <a:r>
              <a:rPr lang="en-US" b="1" u="sng" dirty="0"/>
              <a:t>carbohydrates,</a:t>
            </a:r>
            <a:r>
              <a:rPr lang="en-US" dirty="0"/>
              <a:t> and most peptones contain </a:t>
            </a:r>
            <a:r>
              <a:rPr lang="en-US" b="1" u="sng" dirty="0"/>
              <a:t>nucleic acid fractions, minerals and vitamins.</a:t>
            </a:r>
            <a:endParaRPr lang="en-GB" dirty="0"/>
          </a:p>
          <a:p>
            <a:r>
              <a:rPr lang="en-US" dirty="0"/>
              <a:t> </a:t>
            </a:r>
            <a:endParaRPr lang="en-GB" dirty="0"/>
          </a:p>
          <a:p>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714348" y="642918"/>
            <a:ext cx="8143932" cy="5909310"/>
          </a:xfrm>
          <a:prstGeom prst="rect">
            <a:avLst/>
          </a:prstGeom>
          <a:noFill/>
        </p:spPr>
        <p:txBody>
          <a:bodyPr wrap="square" rtlCol="0">
            <a:spAutoFit/>
          </a:bodyPr>
          <a:lstStyle/>
          <a:p>
            <a:r>
              <a:rPr lang="en-US" dirty="0"/>
              <a:t>Peptone powder should be light in color, dry, and have a neutral </a:t>
            </a:r>
            <a:r>
              <a:rPr lang="en-US" dirty="0" err="1"/>
              <a:t>pH.</a:t>
            </a:r>
            <a:r>
              <a:rPr lang="en-US" dirty="0"/>
              <a:t> The concentration and form of peptone used depend on the uses of individual culture media, for example peptones with a high tryptophan content are used in </a:t>
            </a:r>
            <a:r>
              <a:rPr lang="en-US" dirty="0" err="1"/>
              <a:t>indole</a:t>
            </a:r>
            <a:r>
              <a:rPr lang="en-US" dirty="0"/>
              <a:t> testing media, </a:t>
            </a:r>
            <a:r>
              <a:rPr lang="en-US" dirty="0" err="1"/>
              <a:t>proteose</a:t>
            </a:r>
            <a:r>
              <a:rPr lang="en-US" dirty="0"/>
              <a:t> peptone is used in media for bacterial toxin production, </a:t>
            </a:r>
            <a:r>
              <a:rPr lang="en-US" dirty="0" err="1"/>
              <a:t>tryptose</a:t>
            </a:r>
            <a:r>
              <a:rPr lang="en-US" dirty="0"/>
              <a:t> in enriched media, and </a:t>
            </a:r>
            <a:r>
              <a:rPr lang="en-US" dirty="0" err="1"/>
              <a:t>tryptone</a:t>
            </a:r>
            <a:r>
              <a:rPr lang="en-US" dirty="0"/>
              <a:t> which is particularly rich in amino acids is added to several media including blood culture media.</a:t>
            </a:r>
            <a:endParaRPr lang="en-GB" dirty="0"/>
          </a:p>
          <a:p>
            <a:r>
              <a:rPr lang="en-US" dirty="0"/>
              <a:t> </a:t>
            </a:r>
            <a:endParaRPr lang="en-GB" dirty="0"/>
          </a:p>
          <a:p>
            <a:r>
              <a:rPr lang="en-US" dirty="0"/>
              <a:t>Meat extracts</a:t>
            </a:r>
            <a:endParaRPr lang="en-GB" dirty="0"/>
          </a:p>
          <a:p>
            <a:r>
              <a:rPr lang="en-US" dirty="0"/>
              <a:t> </a:t>
            </a:r>
            <a:endParaRPr lang="en-GB" dirty="0"/>
          </a:p>
          <a:p>
            <a:r>
              <a:rPr lang="en-US" dirty="0"/>
              <a:t>Beef extract such as </a:t>
            </a:r>
            <a:r>
              <a:rPr lang="en-US" i="1" dirty="0"/>
              <a:t>Lab </a:t>
            </a:r>
            <a:r>
              <a:rPr lang="en-US" i="1" dirty="0" err="1"/>
              <a:t>Lemco</a:t>
            </a:r>
            <a:r>
              <a:rPr lang="en-US" dirty="0"/>
              <a:t> provides organisms with a further supply of amino acids, and also with essential growth vitamins and mineral salts including phosphates and </a:t>
            </a:r>
            <a:r>
              <a:rPr lang="en-US" dirty="0" err="1"/>
              <a:t>sulphates</a:t>
            </a:r>
            <a:r>
              <a:rPr lang="en-US" dirty="0"/>
              <a:t>. It is an ingredient of many culture media including nutrient agar and nutrient broth.  </a:t>
            </a:r>
            <a:r>
              <a:rPr lang="en-US" dirty="0" err="1"/>
              <a:t>Trypsin</a:t>
            </a:r>
            <a:r>
              <a:rPr lang="en-US" dirty="0"/>
              <a:t> digested meat extracts are also used</a:t>
            </a:r>
            <a:endParaRPr lang="en-GB" dirty="0"/>
          </a:p>
          <a:p>
            <a:r>
              <a:rPr lang="en-US" dirty="0"/>
              <a:t> </a:t>
            </a:r>
            <a:endParaRPr lang="en-GB" dirty="0"/>
          </a:p>
          <a:p>
            <a:r>
              <a:rPr lang="en-US" dirty="0"/>
              <a:t>Yeast extract</a:t>
            </a:r>
            <a:endParaRPr lang="en-GB" dirty="0"/>
          </a:p>
          <a:p>
            <a:r>
              <a:rPr lang="en-US" dirty="0"/>
              <a:t> </a:t>
            </a:r>
            <a:endParaRPr lang="en-GB" dirty="0"/>
          </a:p>
          <a:p>
            <a:r>
              <a:rPr lang="en-US" dirty="0"/>
              <a:t>This is contained in many culture media as a bacterial growth stimulant, for example in </a:t>
            </a:r>
            <a:r>
              <a:rPr lang="en-US" dirty="0" err="1"/>
              <a:t>xylose</a:t>
            </a:r>
            <a:r>
              <a:rPr lang="en-US" dirty="0"/>
              <a:t> lysine </a:t>
            </a:r>
            <a:r>
              <a:rPr lang="en-US" dirty="0" err="1"/>
              <a:t>deoxycholate</a:t>
            </a:r>
            <a:r>
              <a:rPr lang="en-US" dirty="0"/>
              <a:t> (XLD) medium, modified New York City (MNYC) medium, and </a:t>
            </a:r>
            <a:r>
              <a:rPr lang="en-US" dirty="0" err="1"/>
              <a:t>thiosulphate</a:t>
            </a:r>
            <a:r>
              <a:rPr lang="en-US" dirty="0"/>
              <a:t> citrate bile salt sucrose (TCBS) medium.</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714348" y="642918"/>
            <a:ext cx="8143932" cy="5909310"/>
          </a:xfrm>
          <a:prstGeom prst="rect">
            <a:avLst/>
          </a:prstGeom>
          <a:noFill/>
        </p:spPr>
        <p:txBody>
          <a:bodyPr wrap="square" rtlCol="0">
            <a:spAutoFit/>
          </a:bodyPr>
          <a:lstStyle/>
          <a:p>
            <a:r>
              <a:rPr lang="en-US" dirty="0" smtClean="0"/>
              <a:t>Mineral salts</a:t>
            </a:r>
            <a:endParaRPr lang="en-GB" dirty="0" smtClean="0"/>
          </a:p>
          <a:p>
            <a:r>
              <a:rPr lang="en-US" dirty="0" smtClean="0"/>
              <a:t> </a:t>
            </a:r>
            <a:endParaRPr lang="en-GB" dirty="0" smtClean="0"/>
          </a:p>
          <a:p>
            <a:r>
              <a:rPr lang="en-US" dirty="0" smtClean="0"/>
              <a:t>For cell growth, </a:t>
            </a:r>
            <a:r>
              <a:rPr lang="en-US" dirty="0" err="1" smtClean="0"/>
              <a:t>sulphates</a:t>
            </a:r>
            <a:r>
              <a:rPr lang="en-US" dirty="0" smtClean="0"/>
              <a:t> are required as sources of </a:t>
            </a:r>
            <a:r>
              <a:rPr lang="en-US" dirty="0" err="1" smtClean="0"/>
              <a:t>sulphur</a:t>
            </a:r>
            <a:r>
              <a:rPr lang="en-US" dirty="0" smtClean="0"/>
              <a:t> and phosphates as sources of phosphorous. Culture media should also contain traces of magnesium, potassium, iron, calcium and other elements which are required for bacterial enzyme activity. Sodium chloride is also an essential ingredient of most culture media.</a:t>
            </a:r>
            <a:endParaRPr lang="en-GB" dirty="0" smtClean="0"/>
          </a:p>
          <a:p>
            <a:endParaRPr lang="en-US" dirty="0" smtClean="0"/>
          </a:p>
          <a:p>
            <a:r>
              <a:rPr lang="en-US" dirty="0"/>
              <a:t>Carbohydrates</a:t>
            </a:r>
            <a:endParaRPr lang="en-GB" dirty="0"/>
          </a:p>
          <a:p>
            <a:r>
              <a:rPr lang="en-US" dirty="0"/>
              <a:t> </a:t>
            </a:r>
            <a:endParaRPr lang="en-GB" dirty="0"/>
          </a:p>
          <a:p>
            <a:r>
              <a:rPr lang="en-US" dirty="0"/>
              <a:t>Simple or complex sugars are added to many culture media to provide bacteria with sources of carbon and energy.</a:t>
            </a:r>
            <a:endParaRPr lang="en-GB" dirty="0"/>
          </a:p>
          <a:p>
            <a:r>
              <a:rPr lang="en-US" dirty="0"/>
              <a:t> </a:t>
            </a:r>
            <a:endParaRPr lang="en-GB" dirty="0"/>
          </a:p>
          <a:p>
            <a:r>
              <a:rPr lang="en-US" dirty="0"/>
              <a:t>Carbohydrates are also added to media to assist in the differentiation of bacteria, for example lactose is added to </a:t>
            </a:r>
            <a:r>
              <a:rPr lang="en-US" dirty="0" err="1"/>
              <a:t>MacConkey</a:t>
            </a:r>
            <a:r>
              <a:rPr lang="en-US" dirty="0"/>
              <a:t> agar and </a:t>
            </a:r>
            <a:r>
              <a:rPr lang="en-US" dirty="0" err="1"/>
              <a:t>deoxycholate</a:t>
            </a:r>
            <a:endParaRPr lang="en-GB" dirty="0"/>
          </a:p>
          <a:p>
            <a:r>
              <a:rPr lang="en-US" dirty="0"/>
              <a:t> </a:t>
            </a:r>
            <a:endParaRPr lang="en-GB" dirty="0"/>
          </a:p>
          <a:p>
            <a:r>
              <a:rPr lang="en-US" dirty="0"/>
              <a:t>citrate agar to differentiate </a:t>
            </a:r>
            <a:r>
              <a:rPr lang="en-US" dirty="0" err="1"/>
              <a:t>enterobacteria</a:t>
            </a:r>
            <a:r>
              <a:rPr lang="en-US" dirty="0"/>
              <a:t>, and sucrose to TCBS agar to differentiate </a:t>
            </a:r>
            <a:r>
              <a:rPr lang="en-US" dirty="0" err="1"/>
              <a:t>Vibrio</a:t>
            </a:r>
            <a:r>
              <a:rPr lang="en-US" dirty="0"/>
              <a:t> species. Fermentation of the sugar with acid production is detected by a change in </a:t>
            </a:r>
            <a:r>
              <a:rPr lang="en-US" dirty="0" err="1"/>
              <a:t>colour</a:t>
            </a:r>
            <a:r>
              <a:rPr lang="en-US" dirty="0"/>
              <a:t> of the indicator. Fermentation is often accompanied by the production of gas (carbon dioxide and hydrogen).</a:t>
            </a:r>
            <a:endParaRPr lang="en-GB" dirty="0"/>
          </a:p>
          <a:p>
            <a:r>
              <a:rPr lang="en-US" dirty="0" smtClean="0"/>
              <a:t> </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714348" y="642918"/>
            <a:ext cx="8143932" cy="923330"/>
          </a:xfrm>
          <a:prstGeom prst="rect">
            <a:avLst/>
          </a:prstGeom>
          <a:noFill/>
        </p:spPr>
        <p:txBody>
          <a:bodyPr wrap="square" rtlCol="0">
            <a:spAutoFit/>
          </a:bodyPr>
          <a:lstStyle/>
          <a:p>
            <a:endParaRPr lang="en-US" dirty="0"/>
          </a:p>
          <a:p>
            <a:endParaRPr lang="en-GB" dirty="0"/>
          </a:p>
          <a:p>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714348" y="642918"/>
            <a:ext cx="8143932" cy="6740307"/>
          </a:xfrm>
          <a:prstGeom prst="rect">
            <a:avLst/>
          </a:prstGeom>
          <a:noFill/>
        </p:spPr>
        <p:txBody>
          <a:bodyPr wrap="square" rtlCol="0">
            <a:spAutoFit/>
          </a:bodyPr>
          <a:lstStyle/>
          <a:p>
            <a:r>
              <a:rPr lang="en-US" dirty="0"/>
              <a:t> </a:t>
            </a:r>
            <a:endParaRPr lang="en-GB" dirty="0"/>
          </a:p>
          <a:p>
            <a:r>
              <a:rPr lang="en-US" dirty="0"/>
              <a:t>Besides being used to solidify culture media, agar also provides microorganisms with calcium and other organic ions.</a:t>
            </a:r>
            <a:endParaRPr lang="en-GB" dirty="0"/>
          </a:p>
          <a:p>
            <a:r>
              <a:rPr lang="en-US" dirty="0"/>
              <a:t> </a:t>
            </a:r>
            <a:endParaRPr lang="en-GB" dirty="0"/>
          </a:p>
          <a:p>
            <a:r>
              <a:rPr lang="en-US" dirty="0"/>
              <a:t>Water</a:t>
            </a:r>
            <a:endParaRPr lang="en-GB" dirty="0"/>
          </a:p>
          <a:p>
            <a:r>
              <a:rPr lang="en-US" dirty="0"/>
              <a:t> </a:t>
            </a:r>
            <a:endParaRPr lang="en-GB" dirty="0"/>
          </a:p>
          <a:p>
            <a:r>
              <a:rPr lang="en-US" dirty="0"/>
              <a:t>This is essential for the growth of all microorganisms. It must be free from any chemicals which inhibit bacterial growth. </a:t>
            </a:r>
            <a:r>
              <a:rPr lang="en-US" b="1" dirty="0" err="1"/>
              <a:t>Deionized</a:t>
            </a:r>
            <a:r>
              <a:rPr lang="en-US" b="1" dirty="0"/>
              <a:t> or distilled</a:t>
            </a:r>
            <a:r>
              <a:rPr lang="en-US" dirty="0"/>
              <a:t> water must be used in the preparation of culture media if the local water supply has a high mineral content.</a:t>
            </a:r>
            <a:endParaRPr lang="en-GB" dirty="0"/>
          </a:p>
          <a:p>
            <a:r>
              <a:rPr lang="en-US" dirty="0"/>
              <a:t> </a:t>
            </a:r>
            <a:endParaRPr lang="en-GB" dirty="0"/>
          </a:p>
          <a:p>
            <a:r>
              <a:rPr lang="en-US" dirty="0"/>
              <a:t>TYPES AND SELECTION OF CULTURE MEDIA</a:t>
            </a:r>
            <a:endParaRPr lang="en-GB" dirty="0"/>
          </a:p>
          <a:p>
            <a:r>
              <a:rPr lang="en-US" dirty="0"/>
              <a:t> </a:t>
            </a:r>
            <a:endParaRPr lang="en-GB" dirty="0"/>
          </a:p>
          <a:p>
            <a:r>
              <a:rPr lang="en-US" dirty="0"/>
              <a:t>The main types of culture media are:</a:t>
            </a:r>
            <a:endParaRPr lang="en-GB" dirty="0"/>
          </a:p>
          <a:p>
            <a:r>
              <a:rPr lang="en-US" dirty="0"/>
              <a:t> </a:t>
            </a:r>
            <a:endParaRPr lang="en-GB" dirty="0"/>
          </a:p>
          <a:p>
            <a:r>
              <a:rPr lang="en-US" dirty="0"/>
              <a:t>Basic</a:t>
            </a:r>
            <a:endParaRPr lang="en-GB" dirty="0"/>
          </a:p>
          <a:p>
            <a:r>
              <a:rPr lang="en-US" dirty="0"/>
              <a:t>Enriched and enrichment</a:t>
            </a:r>
            <a:endParaRPr lang="en-GB" dirty="0"/>
          </a:p>
          <a:p>
            <a:r>
              <a:rPr lang="en-US" dirty="0"/>
              <a:t>Selective</a:t>
            </a:r>
            <a:endParaRPr lang="en-GB" dirty="0"/>
          </a:p>
          <a:p>
            <a:r>
              <a:rPr lang="en-US" dirty="0"/>
              <a:t>Differential</a:t>
            </a:r>
            <a:endParaRPr lang="en-GB" dirty="0"/>
          </a:p>
          <a:p>
            <a:r>
              <a:rPr lang="en-US" dirty="0"/>
              <a:t>Transport</a:t>
            </a:r>
            <a:endParaRPr lang="en-GB" dirty="0"/>
          </a:p>
          <a:p>
            <a:r>
              <a:rPr lang="en-US" dirty="0"/>
              <a:t> </a:t>
            </a:r>
            <a:endParaRPr lang="en-GB" dirty="0"/>
          </a:p>
          <a:p>
            <a:r>
              <a:rPr lang="en-US" dirty="0"/>
              <a:t>Basic media</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714348" y="642918"/>
            <a:ext cx="8143932" cy="5909310"/>
          </a:xfrm>
          <a:prstGeom prst="rect">
            <a:avLst/>
          </a:prstGeom>
          <a:noFill/>
        </p:spPr>
        <p:txBody>
          <a:bodyPr wrap="square" rtlCol="0">
            <a:spAutoFit/>
          </a:bodyPr>
          <a:lstStyle/>
          <a:p>
            <a:r>
              <a:rPr lang="en-US" dirty="0"/>
              <a:t>These are simple media such as nutrient agar and nutrient broth that will support the growth of microorganisms that do not have special nutritional requirements. ,</a:t>
            </a:r>
            <a:endParaRPr lang="en-GB" dirty="0"/>
          </a:p>
          <a:p>
            <a:r>
              <a:rPr lang="en-US" dirty="0"/>
              <a:t> </a:t>
            </a:r>
            <a:endParaRPr lang="en-GB" dirty="0"/>
          </a:p>
          <a:p>
            <a:r>
              <a:rPr lang="en-US" dirty="0"/>
              <a:t>They are often used in the preparation of enriched media, to maintain stock cultures of control strains of bacteria, and for </a:t>
            </a:r>
            <a:r>
              <a:rPr lang="en-US" dirty="0" err="1"/>
              <a:t>subculturing</a:t>
            </a:r>
            <a:r>
              <a:rPr lang="en-US" dirty="0"/>
              <a:t> pathogens from differential or selective media prior to performing biochemical and serological identification tests.</a:t>
            </a:r>
            <a:endParaRPr lang="en-GB" dirty="0"/>
          </a:p>
          <a:p>
            <a:r>
              <a:rPr lang="en-US" dirty="0"/>
              <a:t> </a:t>
            </a:r>
            <a:endParaRPr lang="en-GB" dirty="0"/>
          </a:p>
          <a:p>
            <a:r>
              <a:rPr lang="en-US" dirty="0"/>
              <a:t>Enriched media</a:t>
            </a:r>
            <a:endParaRPr lang="en-GB" dirty="0"/>
          </a:p>
          <a:p>
            <a:r>
              <a:rPr lang="en-US" dirty="0"/>
              <a:t> </a:t>
            </a:r>
            <a:endParaRPr lang="en-GB" dirty="0"/>
          </a:p>
          <a:p>
            <a:r>
              <a:rPr lang="en-US" dirty="0"/>
              <a:t>These are media that are enriched with whole blood, </a:t>
            </a:r>
            <a:r>
              <a:rPr lang="en-US" dirty="0" err="1"/>
              <a:t>lyzed</a:t>
            </a:r>
            <a:r>
              <a:rPr lang="en-US" dirty="0"/>
              <a:t> blood, serum, extra peptones, special extracts, or vitamins to support the growth of pathogens that require additional nutrients or growth stimulants.</a:t>
            </a:r>
            <a:endParaRPr lang="en-GB" dirty="0"/>
          </a:p>
          <a:p>
            <a:r>
              <a:rPr lang="en-US" dirty="0"/>
              <a:t> </a:t>
            </a:r>
            <a:endParaRPr lang="en-GB" dirty="0"/>
          </a:p>
          <a:p>
            <a:r>
              <a:rPr lang="en-US" dirty="0"/>
              <a:t>Enriched media are required for the culture of </a:t>
            </a:r>
            <a:r>
              <a:rPr lang="en-US" i="1" dirty="0" err="1"/>
              <a:t>Haemophilus</a:t>
            </a:r>
            <a:r>
              <a:rPr lang="en-US" i="1" dirty="0"/>
              <a:t> </a:t>
            </a:r>
            <a:r>
              <a:rPr lang="en-US" i="1" dirty="0" err="1"/>
              <a:t>influenzae</a:t>
            </a:r>
            <a:r>
              <a:rPr lang="en-US" dirty="0"/>
              <a:t>, pathogenic </a:t>
            </a:r>
            <a:r>
              <a:rPr lang="en-US" i="1" dirty="0" err="1"/>
              <a:t>Neisseria</a:t>
            </a:r>
            <a:r>
              <a:rPr lang="en-US" dirty="0"/>
              <a:t>, and several </a:t>
            </a:r>
            <a:r>
              <a:rPr lang="en-US" i="1" dirty="0"/>
              <a:t>Streptococcus species</a:t>
            </a:r>
            <a:r>
              <a:rPr lang="en-US" dirty="0"/>
              <a:t>. Blood agar and </a:t>
            </a:r>
            <a:r>
              <a:rPr lang="en-US" dirty="0" err="1"/>
              <a:t>tryptone</a:t>
            </a:r>
            <a:r>
              <a:rPr lang="en-US" dirty="0"/>
              <a:t> soya media are used to produce a better and more rapid growth of a wide range of pathogens.</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714348" y="642918"/>
            <a:ext cx="8143932" cy="6186309"/>
          </a:xfrm>
          <a:prstGeom prst="rect">
            <a:avLst/>
          </a:prstGeom>
          <a:noFill/>
        </p:spPr>
        <p:txBody>
          <a:bodyPr wrap="square" rtlCol="0">
            <a:spAutoFit/>
          </a:bodyPr>
          <a:lstStyle/>
          <a:p>
            <a:r>
              <a:rPr lang="en-US" dirty="0"/>
              <a:t>Note: The term enrichment is used to describe a fluid medium that increases the numbers of a pathogen by containing enrichments, and, or substances that discourage the multiplication of unwanted bacteria. For example, </a:t>
            </a:r>
            <a:r>
              <a:rPr lang="en-US" dirty="0" err="1"/>
              <a:t>selenite</a:t>
            </a:r>
            <a:r>
              <a:rPr lang="en-US" dirty="0"/>
              <a:t> F broth is used as an enrichment medium for salmonellae in </a:t>
            </a:r>
            <a:r>
              <a:rPr lang="en-US" dirty="0" err="1"/>
              <a:t>faeces</a:t>
            </a:r>
            <a:r>
              <a:rPr lang="en-US" dirty="0"/>
              <a:t> or urine prior to </a:t>
            </a:r>
            <a:r>
              <a:rPr lang="en-US" dirty="0" err="1"/>
              <a:t>subculturing</a:t>
            </a:r>
            <a:r>
              <a:rPr lang="en-US" dirty="0"/>
              <a:t> on </a:t>
            </a:r>
            <a:r>
              <a:rPr lang="en-US" dirty="0" err="1"/>
              <a:t>xylose</a:t>
            </a:r>
            <a:r>
              <a:rPr lang="en-US" dirty="0"/>
              <a:t> lysine </a:t>
            </a:r>
            <a:r>
              <a:rPr lang="en-US" dirty="0" err="1"/>
              <a:t>deoxycholate</a:t>
            </a:r>
            <a:r>
              <a:rPr lang="en-US" dirty="0"/>
              <a:t> (XLD) agar or other enteric selective medium.</a:t>
            </a:r>
            <a:endParaRPr lang="en-GB" dirty="0"/>
          </a:p>
          <a:p>
            <a:r>
              <a:rPr lang="en-US" dirty="0"/>
              <a:t> </a:t>
            </a:r>
            <a:endParaRPr lang="en-GB" dirty="0"/>
          </a:p>
          <a:p>
            <a:r>
              <a:rPr lang="en-US" dirty="0"/>
              <a:t> </a:t>
            </a:r>
            <a:endParaRPr lang="en-GB" dirty="0"/>
          </a:p>
          <a:p>
            <a:r>
              <a:rPr lang="en-US" dirty="0"/>
              <a:t>Selective media</a:t>
            </a:r>
            <a:endParaRPr lang="en-GB" dirty="0"/>
          </a:p>
          <a:p>
            <a:r>
              <a:rPr lang="en-US" dirty="0"/>
              <a:t> </a:t>
            </a:r>
            <a:endParaRPr lang="en-GB" dirty="0"/>
          </a:p>
          <a:p>
            <a:r>
              <a:rPr lang="en-US" dirty="0"/>
              <a:t>These are media which contain substances that prevent or slow down the growth of microorganisms other than the pathogens for which the media are intended. For example, XLD agar selects for </a:t>
            </a:r>
            <a:r>
              <a:rPr lang="en-US" i="1" dirty="0"/>
              <a:t>salmonellae</a:t>
            </a:r>
            <a:r>
              <a:rPr lang="en-US" dirty="0"/>
              <a:t> and </a:t>
            </a:r>
            <a:r>
              <a:rPr lang="en-US" i="1" dirty="0" err="1"/>
              <a:t>shigellae</a:t>
            </a:r>
            <a:r>
              <a:rPr lang="en-US" dirty="0"/>
              <a:t> by containing bile salts that inhibit the growth of many </a:t>
            </a:r>
            <a:r>
              <a:rPr lang="en-US" dirty="0" err="1"/>
              <a:t>faecal</a:t>
            </a:r>
            <a:r>
              <a:rPr lang="en-US" dirty="0"/>
              <a:t> </a:t>
            </a:r>
            <a:r>
              <a:rPr lang="en-US" dirty="0" err="1"/>
              <a:t>commensals</a:t>
            </a:r>
            <a:r>
              <a:rPr lang="en-US" dirty="0"/>
              <a:t>.</a:t>
            </a:r>
            <a:endParaRPr lang="en-GB" dirty="0"/>
          </a:p>
          <a:p>
            <a:r>
              <a:rPr lang="en-US" dirty="0"/>
              <a:t> </a:t>
            </a:r>
            <a:endParaRPr lang="en-GB" dirty="0"/>
          </a:p>
          <a:p>
            <a:r>
              <a:rPr lang="en-US" dirty="0"/>
              <a:t>In recent years, antimicrobials have become increasingly used as selective agents in culture media. Examples of antimicrobial selective media include modified New York City (MNYQ medium for isolating </a:t>
            </a:r>
            <a:r>
              <a:rPr lang="en-US" dirty="0" err="1"/>
              <a:t>Neisseria</a:t>
            </a:r>
            <a:r>
              <a:rPr lang="en-US" dirty="0"/>
              <a:t> </a:t>
            </a:r>
            <a:r>
              <a:rPr lang="en-US" dirty="0" err="1"/>
              <a:t>gonorrhoeae</a:t>
            </a:r>
            <a:r>
              <a:rPr lang="en-US" dirty="0"/>
              <a:t> from </a:t>
            </a:r>
            <a:r>
              <a:rPr lang="en-US" dirty="0" err="1"/>
              <a:t>urogenital</a:t>
            </a:r>
            <a:r>
              <a:rPr lang="en-US" dirty="0"/>
              <a:t> specimens, and </a:t>
            </a:r>
            <a:r>
              <a:rPr lang="en-US" dirty="0" err="1"/>
              <a:t>Butzler</a:t>
            </a:r>
            <a:r>
              <a:rPr lang="en-US" dirty="0"/>
              <a:t> medium for isolating </a:t>
            </a:r>
            <a:r>
              <a:rPr lang="en-US" i="1" dirty="0"/>
              <a:t>Campylobacter</a:t>
            </a:r>
            <a:r>
              <a:rPr lang="en-US" dirty="0"/>
              <a:t> species from </a:t>
            </a:r>
            <a:r>
              <a:rPr lang="en-US" dirty="0" err="1"/>
              <a:t>faeces</a:t>
            </a:r>
            <a:r>
              <a:rPr lang="en-US" dirty="0"/>
              <a:t>.</a:t>
            </a:r>
            <a:endParaRPr lang="en-GB" dirty="0"/>
          </a:p>
          <a:p>
            <a:endParaRPr lang="en-GB" dirty="0"/>
          </a:p>
          <a:p>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714348" y="642918"/>
            <a:ext cx="8143932" cy="3416320"/>
          </a:xfrm>
          <a:prstGeom prst="rect">
            <a:avLst/>
          </a:prstGeom>
          <a:noFill/>
        </p:spPr>
        <p:txBody>
          <a:bodyPr wrap="square" rtlCol="0">
            <a:spAutoFit/>
          </a:bodyPr>
          <a:lstStyle/>
          <a:p>
            <a:r>
              <a:rPr lang="en-US" dirty="0"/>
              <a:t>Selective media are available for isolating most of the important pathogens.</a:t>
            </a:r>
            <a:endParaRPr lang="en-GB" dirty="0"/>
          </a:p>
          <a:p>
            <a:r>
              <a:rPr lang="en-US" dirty="0"/>
              <a:t> </a:t>
            </a:r>
            <a:endParaRPr lang="en-GB" dirty="0"/>
          </a:p>
          <a:p>
            <a:r>
              <a:rPr lang="en-US" dirty="0"/>
              <a:t>Differential (indicator) media</a:t>
            </a:r>
            <a:endParaRPr lang="en-GB" dirty="0"/>
          </a:p>
          <a:p>
            <a:r>
              <a:rPr lang="en-US" dirty="0"/>
              <a:t> </a:t>
            </a:r>
            <a:endParaRPr lang="en-GB" dirty="0"/>
          </a:p>
          <a:p>
            <a:r>
              <a:rPr lang="en-US" dirty="0"/>
              <a:t>These are media to which indicators, dyes, or other substances are added to differentiate microorganisms, for example TCBS agar contains the indicator </a:t>
            </a:r>
            <a:r>
              <a:rPr lang="en-US" b="1" u="sng" dirty="0" err="1"/>
              <a:t>bromothymol</a:t>
            </a:r>
            <a:r>
              <a:rPr lang="en-US" dirty="0"/>
              <a:t>. blue which differentiates sucrose fermenting from non-sucrose fermenting</a:t>
            </a:r>
            <a:endParaRPr lang="en-GB" dirty="0"/>
          </a:p>
          <a:p>
            <a:r>
              <a:rPr lang="en-US" dirty="0"/>
              <a:t> </a:t>
            </a:r>
            <a:endParaRPr lang="en-GB" dirty="0"/>
          </a:p>
          <a:p>
            <a:r>
              <a:rPr lang="en-US" dirty="0" err="1"/>
              <a:t>Vibrio</a:t>
            </a:r>
            <a:r>
              <a:rPr lang="en-US" dirty="0"/>
              <a:t> species.</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285852" y="642918"/>
          <a:ext cx="6572296" cy="4857783"/>
        </p:xfrm>
        <a:graphic>
          <a:graphicData uri="http://schemas.openxmlformats.org/drawingml/2006/table">
            <a:tbl>
              <a:tblPr/>
              <a:tblGrid>
                <a:gridCol w="1643074"/>
                <a:gridCol w="1643074"/>
                <a:gridCol w="1643074"/>
                <a:gridCol w="1643074"/>
              </a:tblGrid>
              <a:tr h="466567">
                <a:tc>
                  <a:txBody>
                    <a:bodyPr/>
                    <a:lstStyle/>
                    <a:p>
                      <a:pPr>
                        <a:lnSpc>
                          <a:spcPct val="115000"/>
                        </a:lnSpc>
                        <a:spcAft>
                          <a:spcPts val="0"/>
                        </a:spcAft>
                      </a:pPr>
                      <a:r>
                        <a:rPr lang="en-GB" sz="1400" b="1">
                          <a:latin typeface="Times New Roman"/>
                          <a:ea typeface="Times New Roman"/>
                          <a:cs typeface="Arial"/>
                        </a:rPr>
                        <a:t>Nutritional Type</a:t>
                      </a:r>
                      <a:endParaRPr lang="en-GB" sz="1400">
                        <a:latin typeface="Calibri"/>
                        <a:ea typeface="Calibri"/>
                        <a:cs typeface="Arial"/>
                      </a:endParaRPr>
                    </a:p>
                  </a:txBody>
                  <a:tcPr marL="9525" marR="9525" marT="9525" marB="9525" anchor="ctr">
                    <a:lnL>
                      <a:noFill/>
                    </a:lnL>
                    <a:lnR>
                      <a:noFill/>
                    </a:lnR>
                    <a:lnT>
                      <a:noFill/>
                    </a:lnT>
                    <a:lnB>
                      <a:noFill/>
                    </a:lnB>
                  </a:tcPr>
                </a:tc>
                <a:tc>
                  <a:txBody>
                    <a:bodyPr/>
                    <a:lstStyle/>
                    <a:p>
                      <a:pPr>
                        <a:lnSpc>
                          <a:spcPct val="115000"/>
                        </a:lnSpc>
                        <a:spcAft>
                          <a:spcPts val="0"/>
                        </a:spcAft>
                      </a:pPr>
                      <a:r>
                        <a:rPr lang="en-GB" sz="1400" b="1">
                          <a:latin typeface="Times New Roman"/>
                          <a:ea typeface="Times New Roman"/>
                          <a:cs typeface="Arial"/>
                        </a:rPr>
                        <a:t>Energy Source</a:t>
                      </a:r>
                      <a:endParaRPr lang="en-GB" sz="1400">
                        <a:latin typeface="Calibri"/>
                        <a:ea typeface="Calibri"/>
                        <a:cs typeface="Arial"/>
                      </a:endParaRPr>
                    </a:p>
                  </a:txBody>
                  <a:tcPr marL="9525" marR="9525" marT="9525" marB="9525" anchor="ctr">
                    <a:lnL>
                      <a:noFill/>
                    </a:lnL>
                    <a:lnR>
                      <a:noFill/>
                    </a:lnR>
                    <a:lnT>
                      <a:noFill/>
                    </a:lnT>
                    <a:lnB>
                      <a:noFill/>
                    </a:lnB>
                  </a:tcPr>
                </a:tc>
                <a:tc>
                  <a:txBody>
                    <a:bodyPr/>
                    <a:lstStyle/>
                    <a:p>
                      <a:pPr>
                        <a:lnSpc>
                          <a:spcPct val="115000"/>
                        </a:lnSpc>
                        <a:spcAft>
                          <a:spcPts val="0"/>
                        </a:spcAft>
                      </a:pPr>
                      <a:r>
                        <a:rPr lang="en-GB" sz="1400" b="1">
                          <a:latin typeface="Times New Roman"/>
                          <a:ea typeface="Times New Roman"/>
                          <a:cs typeface="Arial"/>
                        </a:rPr>
                        <a:t>Carbon Source</a:t>
                      </a:r>
                      <a:endParaRPr lang="en-GB" sz="1400">
                        <a:latin typeface="Calibri"/>
                        <a:ea typeface="Calibri"/>
                        <a:cs typeface="Arial"/>
                      </a:endParaRPr>
                    </a:p>
                  </a:txBody>
                  <a:tcPr marL="9525" marR="9525" marT="9525" marB="9525" anchor="ctr">
                    <a:lnL>
                      <a:noFill/>
                    </a:lnL>
                    <a:lnR>
                      <a:noFill/>
                    </a:lnR>
                    <a:lnT>
                      <a:noFill/>
                    </a:lnT>
                    <a:lnB>
                      <a:noFill/>
                    </a:lnB>
                  </a:tcPr>
                </a:tc>
                <a:tc>
                  <a:txBody>
                    <a:bodyPr/>
                    <a:lstStyle/>
                    <a:p>
                      <a:pPr>
                        <a:lnSpc>
                          <a:spcPct val="115000"/>
                        </a:lnSpc>
                        <a:spcAft>
                          <a:spcPts val="0"/>
                        </a:spcAft>
                      </a:pPr>
                      <a:r>
                        <a:rPr lang="en-GB" sz="1400" b="1">
                          <a:latin typeface="Times New Roman"/>
                          <a:ea typeface="Times New Roman"/>
                          <a:cs typeface="Arial"/>
                        </a:rPr>
                        <a:t>Examples</a:t>
                      </a:r>
                      <a:endParaRPr lang="en-GB" sz="1400">
                        <a:latin typeface="Calibri"/>
                        <a:ea typeface="Calibri"/>
                        <a:cs typeface="Arial"/>
                      </a:endParaRPr>
                    </a:p>
                  </a:txBody>
                  <a:tcPr marL="9525" marR="9525" marT="9525" marB="9525" anchor="ctr">
                    <a:lnL>
                      <a:noFill/>
                    </a:lnL>
                    <a:lnR>
                      <a:noFill/>
                    </a:lnR>
                    <a:lnT>
                      <a:noFill/>
                    </a:lnT>
                    <a:lnB>
                      <a:noFill/>
                    </a:lnB>
                  </a:tcPr>
                </a:tc>
              </a:tr>
              <a:tr h="1308217">
                <a:tc>
                  <a:txBody>
                    <a:bodyPr/>
                    <a:lstStyle/>
                    <a:p>
                      <a:pPr>
                        <a:lnSpc>
                          <a:spcPct val="115000"/>
                        </a:lnSpc>
                        <a:spcAft>
                          <a:spcPts val="0"/>
                        </a:spcAft>
                      </a:pPr>
                      <a:r>
                        <a:rPr lang="en-GB" sz="1400">
                          <a:latin typeface="Times New Roman"/>
                          <a:ea typeface="Times New Roman"/>
                          <a:cs typeface="Arial"/>
                        </a:rPr>
                        <a:t>Photoautotrophs</a:t>
                      </a:r>
                      <a:endParaRPr lang="en-GB" sz="1400">
                        <a:latin typeface="Calibri"/>
                        <a:ea typeface="Calibri"/>
                        <a:cs typeface="Arial"/>
                      </a:endParaRPr>
                    </a:p>
                  </a:txBody>
                  <a:tcPr marL="9525" marR="9525" marT="9525" marB="9525" anchor="ctr">
                    <a:lnL>
                      <a:noFill/>
                    </a:lnL>
                    <a:lnR>
                      <a:noFill/>
                    </a:lnR>
                    <a:lnT>
                      <a:noFill/>
                    </a:lnT>
                    <a:lnB>
                      <a:noFill/>
                    </a:lnB>
                  </a:tcPr>
                </a:tc>
                <a:tc>
                  <a:txBody>
                    <a:bodyPr/>
                    <a:lstStyle/>
                    <a:p>
                      <a:pPr>
                        <a:lnSpc>
                          <a:spcPct val="115000"/>
                        </a:lnSpc>
                        <a:spcAft>
                          <a:spcPts val="0"/>
                        </a:spcAft>
                      </a:pPr>
                      <a:r>
                        <a:rPr lang="en-GB" sz="1400">
                          <a:latin typeface="Times New Roman"/>
                          <a:ea typeface="Times New Roman"/>
                          <a:cs typeface="Arial"/>
                        </a:rPr>
                        <a:t>Light</a:t>
                      </a:r>
                      <a:endParaRPr lang="en-GB" sz="1400">
                        <a:latin typeface="Calibri"/>
                        <a:ea typeface="Calibri"/>
                        <a:cs typeface="Arial"/>
                      </a:endParaRPr>
                    </a:p>
                  </a:txBody>
                  <a:tcPr marL="9525" marR="9525" marT="9525" marB="9525" anchor="ctr">
                    <a:lnL>
                      <a:noFill/>
                    </a:lnL>
                    <a:lnR>
                      <a:noFill/>
                    </a:lnR>
                    <a:lnT>
                      <a:noFill/>
                    </a:lnT>
                    <a:lnB>
                      <a:noFill/>
                    </a:lnB>
                  </a:tcPr>
                </a:tc>
                <a:tc>
                  <a:txBody>
                    <a:bodyPr/>
                    <a:lstStyle/>
                    <a:p>
                      <a:pPr>
                        <a:lnSpc>
                          <a:spcPct val="115000"/>
                        </a:lnSpc>
                        <a:spcAft>
                          <a:spcPts val="0"/>
                        </a:spcAft>
                      </a:pPr>
                      <a:r>
                        <a:rPr lang="en-GB" sz="1400">
                          <a:latin typeface="Times New Roman"/>
                          <a:ea typeface="Times New Roman"/>
                          <a:cs typeface="Arial"/>
                        </a:rPr>
                        <a:t>CO</a:t>
                      </a:r>
                      <a:r>
                        <a:rPr lang="en-GB" sz="1400" baseline="-25000">
                          <a:latin typeface="Times New Roman"/>
                          <a:ea typeface="Times New Roman"/>
                          <a:cs typeface="Arial"/>
                        </a:rPr>
                        <a:t>2</a:t>
                      </a:r>
                      <a:endParaRPr lang="en-GB" sz="1400">
                        <a:latin typeface="Calibri"/>
                        <a:ea typeface="Calibri"/>
                        <a:cs typeface="Arial"/>
                      </a:endParaRPr>
                    </a:p>
                  </a:txBody>
                  <a:tcPr marL="9525" marR="9525" marT="9525" marB="9525" anchor="ctr">
                    <a:lnL>
                      <a:noFill/>
                    </a:lnL>
                    <a:lnR>
                      <a:noFill/>
                    </a:lnR>
                    <a:lnT>
                      <a:noFill/>
                    </a:lnT>
                    <a:lnB>
                      <a:noFill/>
                    </a:lnB>
                  </a:tcPr>
                </a:tc>
                <a:tc>
                  <a:txBody>
                    <a:bodyPr/>
                    <a:lstStyle/>
                    <a:p>
                      <a:pPr>
                        <a:lnSpc>
                          <a:spcPct val="115000"/>
                        </a:lnSpc>
                        <a:spcAft>
                          <a:spcPts val="0"/>
                        </a:spcAft>
                      </a:pPr>
                      <a:r>
                        <a:rPr lang="en-GB" sz="1400">
                          <a:latin typeface="Times New Roman"/>
                          <a:ea typeface="Times New Roman"/>
                          <a:cs typeface="Arial"/>
                        </a:rPr>
                        <a:t>Cyanobacteria, some Purple and Green Bacteria</a:t>
                      </a:r>
                      <a:endParaRPr lang="en-GB" sz="1400">
                        <a:latin typeface="Calibri"/>
                        <a:ea typeface="Calibri"/>
                        <a:cs typeface="Arial"/>
                      </a:endParaRPr>
                    </a:p>
                  </a:txBody>
                  <a:tcPr marL="9525" marR="9525" marT="9525" marB="9525" anchor="ctr">
                    <a:lnL>
                      <a:noFill/>
                    </a:lnL>
                    <a:lnR>
                      <a:noFill/>
                    </a:lnR>
                    <a:lnT>
                      <a:noFill/>
                    </a:lnT>
                    <a:lnB>
                      <a:noFill/>
                    </a:lnB>
                  </a:tcPr>
                </a:tc>
              </a:tr>
              <a:tr h="887391">
                <a:tc>
                  <a:txBody>
                    <a:bodyPr/>
                    <a:lstStyle/>
                    <a:p>
                      <a:pPr>
                        <a:lnSpc>
                          <a:spcPct val="115000"/>
                        </a:lnSpc>
                        <a:spcAft>
                          <a:spcPts val="0"/>
                        </a:spcAft>
                      </a:pPr>
                      <a:r>
                        <a:rPr lang="en-GB" sz="1400">
                          <a:latin typeface="Times New Roman"/>
                          <a:ea typeface="Times New Roman"/>
                          <a:cs typeface="Arial"/>
                        </a:rPr>
                        <a:t>Photoheterotrophs</a:t>
                      </a:r>
                      <a:endParaRPr lang="en-GB" sz="1400">
                        <a:latin typeface="Calibri"/>
                        <a:ea typeface="Calibri"/>
                        <a:cs typeface="Arial"/>
                      </a:endParaRPr>
                    </a:p>
                  </a:txBody>
                  <a:tcPr marL="9525" marR="9525" marT="9525" marB="9525" anchor="ctr">
                    <a:lnL>
                      <a:noFill/>
                    </a:lnL>
                    <a:lnR>
                      <a:noFill/>
                    </a:lnR>
                    <a:lnT>
                      <a:noFill/>
                    </a:lnT>
                    <a:lnB>
                      <a:noFill/>
                    </a:lnB>
                  </a:tcPr>
                </a:tc>
                <a:tc>
                  <a:txBody>
                    <a:bodyPr/>
                    <a:lstStyle/>
                    <a:p>
                      <a:pPr>
                        <a:lnSpc>
                          <a:spcPct val="115000"/>
                        </a:lnSpc>
                        <a:spcAft>
                          <a:spcPts val="0"/>
                        </a:spcAft>
                      </a:pPr>
                      <a:r>
                        <a:rPr lang="en-GB" sz="1400">
                          <a:latin typeface="Times New Roman"/>
                          <a:ea typeface="Times New Roman"/>
                          <a:cs typeface="Arial"/>
                        </a:rPr>
                        <a:t>Light</a:t>
                      </a:r>
                      <a:endParaRPr lang="en-GB" sz="1400">
                        <a:latin typeface="Calibri"/>
                        <a:ea typeface="Calibri"/>
                        <a:cs typeface="Arial"/>
                      </a:endParaRPr>
                    </a:p>
                  </a:txBody>
                  <a:tcPr marL="9525" marR="9525" marT="9525" marB="9525" anchor="ctr">
                    <a:lnL>
                      <a:noFill/>
                    </a:lnL>
                    <a:lnR>
                      <a:noFill/>
                    </a:lnR>
                    <a:lnT>
                      <a:noFill/>
                    </a:lnT>
                    <a:lnB>
                      <a:noFill/>
                    </a:lnB>
                  </a:tcPr>
                </a:tc>
                <a:tc>
                  <a:txBody>
                    <a:bodyPr/>
                    <a:lstStyle/>
                    <a:p>
                      <a:pPr>
                        <a:lnSpc>
                          <a:spcPct val="115000"/>
                        </a:lnSpc>
                        <a:spcAft>
                          <a:spcPts val="0"/>
                        </a:spcAft>
                      </a:pPr>
                      <a:r>
                        <a:rPr lang="en-GB" sz="1400">
                          <a:latin typeface="Times New Roman"/>
                          <a:ea typeface="Times New Roman"/>
                          <a:cs typeface="Arial"/>
                        </a:rPr>
                        <a:t>Organic compounds</a:t>
                      </a:r>
                      <a:endParaRPr lang="en-GB" sz="1400">
                        <a:latin typeface="Calibri"/>
                        <a:ea typeface="Calibri"/>
                        <a:cs typeface="Arial"/>
                      </a:endParaRPr>
                    </a:p>
                  </a:txBody>
                  <a:tcPr marL="9525" marR="9525" marT="9525" marB="9525" anchor="ctr">
                    <a:lnL>
                      <a:noFill/>
                    </a:lnL>
                    <a:lnR>
                      <a:noFill/>
                    </a:lnR>
                    <a:lnT>
                      <a:noFill/>
                    </a:lnT>
                    <a:lnB>
                      <a:noFill/>
                    </a:lnB>
                  </a:tcPr>
                </a:tc>
                <a:tc>
                  <a:txBody>
                    <a:bodyPr/>
                    <a:lstStyle/>
                    <a:p>
                      <a:pPr>
                        <a:lnSpc>
                          <a:spcPct val="115000"/>
                        </a:lnSpc>
                        <a:spcAft>
                          <a:spcPts val="0"/>
                        </a:spcAft>
                      </a:pPr>
                      <a:r>
                        <a:rPr lang="en-GB" sz="1400">
                          <a:latin typeface="Times New Roman"/>
                          <a:ea typeface="Times New Roman"/>
                          <a:cs typeface="Arial"/>
                        </a:rPr>
                        <a:t>Some Purple and Green Bacteria</a:t>
                      </a:r>
                      <a:endParaRPr lang="en-GB" sz="1400">
                        <a:latin typeface="Calibri"/>
                        <a:ea typeface="Calibri"/>
                        <a:cs typeface="Arial"/>
                      </a:endParaRPr>
                    </a:p>
                  </a:txBody>
                  <a:tcPr marL="9525" marR="9525" marT="9525" marB="9525" anchor="ctr">
                    <a:lnL>
                      <a:noFill/>
                    </a:lnL>
                    <a:lnR>
                      <a:noFill/>
                    </a:lnR>
                    <a:lnT>
                      <a:noFill/>
                    </a:lnT>
                    <a:lnB>
                      <a:noFill/>
                    </a:lnB>
                  </a:tcPr>
                </a:tc>
              </a:tr>
              <a:tr h="1308217">
                <a:tc>
                  <a:txBody>
                    <a:bodyPr/>
                    <a:lstStyle/>
                    <a:p>
                      <a:pPr>
                        <a:lnSpc>
                          <a:spcPct val="115000"/>
                        </a:lnSpc>
                        <a:spcAft>
                          <a:spcPts val="0"/>
                        </a:spcAft>
                      </a:pPr>
                      <a:r>
                        <a:rPr lang="en-GB" sz="1400">
                          <a:latin typeface="Times New Roman"/>
                          <a:ea typeface="Times New Roman"/>
                          <a:cs typeface="Arial"/>
                        </a:rPr>
                        <a:t>Chemoautotrophs or Lithotrophs (Lithoautotrophs)</a:t>
                      </a:r>
                      <a:endParaRPr lang="en-GB" sz="1400">
                        <a:latin typeface="Calibri"/>
                        <a:ea typeface="Calibri"/>
                        <a:cs typeface="Arial"/>
                      </a:endParaRPr>
                    </a:p>
                  </a:txBody>
                  <a:tcPr marL="9525" marR="9525" marT="9525" marB="9525" anchor="ctr">
                    <a:lnL>
                      <a:noFill/>
                    </a:lnL>
                    <a:lnR>
                      <a:noFill/>
                    </a:lnR>
                    <a:lnT>
                      <a:noFill/>
                    </a:lnT>
                    <a:lnB>
                      <a:noFill/>
                    </a:lnB>
                  </a:tcPr>
                </a:tc>
                <a:tc>
                  <a:txBody>
                    <a:bodyPr/>
                    <a:lstStyle/>
                    <a:p>
                      <a:pPr>
                        <a:lnSpc>
                          <a:spcPct val="115000"/>
                        </a:lnSpc>
                        <a:spcAft>
                          <a:spcPts val="0"/>
                        </a:spcAft>
                      </a:pPr>
                      <a:r>
                        <a:rPr lang="en-GB" sz="1400">
                          <a:latin typeface="Times New Roman"/>
                          <a:ea typeface="Times New Roman"/>
                          <a:cs typeface="Arial"/>
                        </a:rPr>
                        <a:t>Inorganic compounds, e.g. H</a:t>
                      </a:r>
                      <a:r>
                        <a:rPr lang="en-GB" sz="1400" baseline="-25000">
                          <a:latin typeface="Times New Roman"/>
                          <a:ea typeface="Times New Roman"/>
                          <a:cs typeface="Arial"/>
                        </a:rPr>
                        <a:t>2</a:t>
                      </a:r>
                      <a:r>
                        <a:rPr lang="en-GB" sz="1400">
                          <a:latin typeface="Times New Roman"/>
                          <a:ea typeface="Times New Roman"/>
                          <a:cs typeface="Arial"/>
                        </a:rPr>
                        <a:t>, NH</a:t>
                      </a:r>
                      <a:r>
                        <a:rPr lang="en-GB" sz="1400" baseline="-25000">
                          <a:latin typeface="Times New Roman"/>
                          <a:ea typeface="Times New Roman"/>
                          <a:cs typeface="Arial"/>
                        </a:rPr>
                        <a:t>3</a:t>
                      </a:r>
                      <a:r>
                        <a:rPr lang="en-GB" sz="1400">
                          <a:latin typeface="Times New Roman"/>
                          <a:ea typeface="Times New Roman"/>
                          <a:cs typeface="Arial"/>
                        </a:rPr>
                        <a:t>, NO</a:t>
                      </a:r>
                      <a:r>
                        <a:rPr lang="en-GB" sz="1400" baseline="-25000">
                          <a:latin typeface="Times New Roman"/>
                          <a:ea typeface="Times New Roman"/>
                          <a:cs typeface="Arial"/>
                        </a:rPr>
                        <a:t>2</a:t>
                      </a:r>
                      <a:r>
                        <a:rPr lang="en-GB" sz="1400">
                          <a:latin typeface="Times New Roman"/>
                          <a:ea typeface="Times New Roman"/>
                          <a:cs typeface="Arial"/>
                        </a:rPr>
                        <a:t>, H</a:t>
                      </a:r>
                      <a:r>
                        <a:rPr lang="en-GB" sz="1400" baseline="-25000">
                          <a:latin typeface="Times New Roman"/>
                          <a:ea typeface="Times New Roman"/>
                          <a:cs typeface="Arial"/>
                        </a:rPr>
                        <a:t>2</a:t>
                      </a:r>
                      <a:r>
                        <a:rPr lang="en-GB" sz="1400">
                          <a:latin typeface="Times New Roman"/>
                          <a:ea typeface="Times New Roman"/>
                          <a:cs typeface="Arial"/>
                        </a:rPr>
                        <a:t>S</a:t>
                      </a:r>
                      <a:endParaRPr lang="en-GB" sz="1400">
                        <a:latin typeface="Calibri"/>
                        <a:ea typeface="Calibri"/>
                        <a:cs typeface="Arial"/>
                      </a:endParaRPr>
                    </a:p>
                  </a:txBody>
                  <a:tcPr marL="9525" marR="9525" marT="9525" marB="9525" anchor="ctr">
                    <a:lnL>
                      <a:noFill/>
                    </a:lnL>
                    <a:lnR>
                      <a:noFill/>
                    </a:lnR>
                    <a:lnT>
                      <a:noFill/>
                    </a:lnT>
                    <a:lnB>
                      <a:noFill/>
                    </a:lnB>
                  </a:tcPr>
                </a:tc>
                <a:tc>
                  <a:txBody>
                    <a:bodyPr/>
                    <a:lstStyle/>
                    <a:p>
                      <a:pPr>
                        <a:lnSpc>
                          <a:spcPct val="115000"/>
                        </a:lnSpc>
                        <a:spcAft>
                          <a:spcPts val="0"/>
                        </a:spcAft>
                      </a:pPr>
                      <a:r>
                        <a:rPr lang="en-GB" sz="1400">
                          <a:latin typeface="Times New Roman"/>
                          <a:ea typeface="Times New Roman"/>
                          <a:cs typeface="Arial"/>
                        </a:rPr>
                        <a:t>CO</a:t>
                      </a:r>
                      <a:r>
                        <a:rPr lang="en-GB" sz="1400" baseline="-25000">
                          <a:latin typeface="Times New Roman"/>
                          <a:ea typeface="Times New Roman"/>
                          <a:cs typeface="Arial"/>
                        </a:rPr>
                        <a:t>2</a:t>
                      </a:r>
                      <a:endParaRPr lang="en-GB" sz="1400">
                        <a:latin typeface="Calibri"/>
                        <a:ea typeface="Calibri"/>
                        <a:cs typeface="Arial"/>
                      </a:endParaRPr>
                    </a:p>
                  </a:txBody>
                  <a:tcPr marL="9525" marR="9525" marT="9525" marB="9525" anchor="ctr">
                    <a:lnL>
                      <a:noFill/>
                    </a:lnL>
                    <a:lnR>
                      <a:noFill/>
                    </a:lnR>
                    <a:lnT>
                      <a:noFill/>
                    </a:lnT>
                    <a:lnB>
                      <a:noFill/>
                    </a:lnB>
                  </a:tcPr>
                </a:tc>
                <a:tc>
                  <a:txBody>
                    <a:bodyPr/>
                    <a:lstStyle/>
                    <a:p>
                      <a:pPr>
                        <a:lnSpc>
                          <a:spcPct val="115000"/>
                        </a:lnSpc>
                        <a:spcAft>
                          <a:spcPts val="0"/>
                        </a:spcAft>
                      </a:pPr>
                      <a:r>
                        <a:rPr lang="en-GB" sz="1400">
                          <a:latin typeface="Times New Roman"/>
                          <a:ea typeface="Times New Roman"/>
                          <a:cs typeface="Arial"/>
                        </a:rPr>
                        <a:t>A few Bacteria and many Archaea</a:t>
                      </a:r>
                      <a:endParaRPr lang="en-GB" sz="1400">
                        <a:latin typeface="Calibri"/>
                        <a:ea typeface="Calibri"/>
                        <a:cs typeface="Arial"/>
                      </a:endParaRPr>
                    </a:p>
                  </a:txBody>
                  <a:tcPr marL="9525" marR="9525" marT="9525" marB="9525" anchor="ctr">
                    <a:lnL>
                      <a:noFill/>
                    </a:lnL>
                    <a:lnR>
                      <a:noFill/>
                    </a:lnR>
                    <a:lnT>
                      <a:noFill/>
                    </a:lnT>
                    <a:lnB>
                      <a:noFill/>
                    </a:lnB>
                  </a:tcPr>
                </a:tc>
              </a:tr>
              <a:tr h="887391">
                <a:tc>
                  <a:txBody>
                    <a:bodyPr/>
                    <a:lstStyle/>
                    <a:p>
                      <a:pPr>
                        <a:lnSpc>
                          <a:spcPct val="115000"/>
                        </a:lnSpc>
                        <a:spcAft>
                          <a:spcPts val="0"/>
                        </a:spcAft>
                      </a:pPr>
                      <a:r>
                        <a:rPr lang="en-GB" sz="1400">
                          <a:latin typeface="Times New Roman"/>
                          <a:ea typeface="Times New Roman"/>
                          <a:cs typeface="Arial"/>
                        </a:rPr>
                        <a:t>Chemoheterotrophs or Heterotrophs</a:t>
                      </a:r>
                      <a:endParaRPr lang="en-GB" sz="1400">
                        <a:latin typeface="Calibri"/>
                        <a:ea typeface="Calibri"/>
                        <a:cs typeface="Arial"/>
                      </a:endParaRPr>
                    </a:p>
                  </a:txBody>
                  <a:tcPr marL="9525" marR="9525" marT="9525" marB="9525" anchor="ctr">
                    <a:lnL>
                      <a:noFill/>
                    </a:lnL>
                    <a:lnR>
                      <a:noFill/>
                    </a:lnR>
                    <a:lnT>
                      <a:noFill/>
                    </a:lnT>
                    <a:lnB>
                      <a:noFill/>
                    </a:lnB>
                  </a:tcPr>
                </a:tc>
                <a:tc>
                  <a:txBody>
                    <a:bodyPr/>
                    <a:lstStyle/>
                    <a:p>
                      <a:pPr>
                        <a:lnSpc>
                          <a:spcPct val="115000"/>
                        </a:lnSpc>
                        <a:spcAft>
                          <a:spcPts val="0"/>
                        </a:spcAft>
                      </a:pPr>
                      <a:r>
                        <a:rPr lang="en-GB" sz="1400">
                          <a:latin typeface="Times New Roman"/>
                          <a:ea typeface="Times New Roman"/>
                          <a:cs typeface="Arial"/>
                        </a:rPr>
                        <a:t>Organic compounds</a:t>
                      </a:r>
                      <a:endParaRPr lang="en-GB" sz="1400">
                        <a:latin typeface="Calibri"/>
                        <a:ea typeface="Calibri"/>
                        <a:cs typeface="Arial"/>
                      </a:endParaRPr>
                    </a:p>
                  </a:txBody>
                  <a:tcPr marL="9525" marR="9525" marT="9525" marB="9525" anchor="ctr">
                    <a:lnL>
                      <a:noFill/>
                    </a:lnL>
                    <a:lnR>
                      <a:noFill/>
                    </a:lnR>
                    <a:lnT>
                      <a:noFill/>
                    </a:lnT>
                    <a:lnB>
                      <a:noFill/>
                    </a:lnB>
                  </a:tcPr>
                </a:tc>
                <a:tc>
                  <a:txBody>
                    <a:bodyPr/>
                    <a:lstStyle/>
                    <a:p>
                      <a:pPr>
                        <a:lnSpc>
                          <a:spcPct val="115000"/>
                        </a:lnSpc>
                        <a:spcAft>
                          <a:spcPts val="0"/>
                        </a:spcAft>
                      </a:pPr>
                      <a:r>
                        <a:rPr lang="en-GB" sz="1400">
                          <a:latin typeface="Times New Roman"/>
                          <a:ea typeface="Times New Roman"/>
                          <a:cs typeface="Arial"/>
                        </a:rPr>
                        <a:t>Organic compounds</a:t>
                      </a:r>
                      <a:endParaRPr lang="en-GB" sz="1400">
                        <a:latin typeface="Calibri"/>
                        <a:ea typeface="Calibri"/>
                        <a:cs typeface="Arial"/>
                      </a:endParaRPr>
                    </a:p>
                  </a:txBody>
                  <a:tcPr marL="9525" marR="9525" marT="9525" marB="9525" anchor="ctr">
                    <a:lnL>
                      <a:noFill/>
                    </a:lnL>
                    <a:lnR>
                      <a:noFill/>
                    </a:lnR>
                    <a:lnT>
                      <a:noFill/>
                    </a:lnT>
                    <a:lnB>
                      <a:noFill/>
                    </a:lnB>
                  </a:tcPr>
                </a:tc>
                <a:tc>
                  <a:txBody>
                    <a:bodyPr/>
                    <a:lstStyle/>
                    <a:p>
                      <a:pPr>
                        <a:lnSpc>
                          <a:spcPct val="115000"/>
                        </a:lnSpc>
                        <a:spcAft>
                          <a:spcPts val="0"/>
                        </a:spcAft>
                      </a:pPr>
                      <a:r>
                        <a:rPr lang="en-GB" sz="1400" dirty="0">
                          <a:latin typeface="Times New Roman"/>
                          <a:ea typeface="Times New Roman"/>
                          <a:cs typeface="Arial"/>
                        </a:rPr>
                        <a:t>Most Bacteria, some </a:t>
                      </a:r>
                      <a:r>
                        <a:rPr lang="en-GB" sz="1400" dirty="0" err="1">
                          <a:latin typeface="Times New Roman"/>
                          <a:ea typeface="Times New Roman"/>
                          <a:cs typeface="Arial"/>
                        </a:rPr>
                        <a:t>Archaea</a:t>
                      </a:r>
                      <a:endParaRPr lang="en-GB" sz="1400" dirty="0">
                        <a:latin typeface="Calibri"/>
                        <a:ea typeface="Calibri"/>
                        <a:cs typeface="Arial"/>
                      </a:endParaRPr>
                    </a:p>
                  </a:txBody>
                  <a:tcPr marL="9525" marR="9525" marT="9525" marB="9525" anchor="ctr">
                    <a:lnL>
                      <a:noFill/>
                    </a:lnL>
                    <a:lnR>
                      <a:noFill/>
                    </a:lnR>
                    <a:lnT>
                      <a:noFill/>
                    </a:lnT>
                    <a:lnB>
                      <a:noFill/>
                    </a:lnB>
                  </a:tcPr>
                </a:tc>
              </a:tr>
            </a:tbl>
          </a:graphicData>
        </a:graphic>
      </p:graphicFrame>
      <p:sp>
        <p:nvSpPr>
          <p:cNvPr id="399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12696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000" b="1" i="0" u="none" strike="noStrike" cap="none" normalizeH="0" baseline="0" smtClean="0">
                <a:ln>
                  <a:noFill/>
                </a:ln>
                <a:solidFill>
                  <a:srgbClr val="18605A"/>
                </a:solidFill>
                <a:effectLst/>
                <a:latin typeface="Verdana" pitchFamily="34" charset="0"/>
                <a:ea typeface="Times New Roman" pitchFamily="18" charset="0"/>
                <a:cs typeface="Times New Roman" pitchFamily="18" charset="0"/>
              </a:rPr>
              <a:t>Table 2. Major nutritional types of procaryotes</a:t>
            </a:r>
            <a:r>
              <a:rPr kumimoji="0" lang="en-GB" sz="1000" b="1" i="0" u="none" strike="noStrike" cap="none" normalizeH="0" baseline="0" smtClean="0">
                <a:ln>
                  <a:noFill/>
                </a:ln>
                <a:solidFill>
                  <a:srgbClr val="18605A"/>
                </a:solidFill>
                <a:effectLst/>
                <a:latin typeface="Calibri"/>
                <a:ea typeface="Times New Roman" pitchFamily="18" charset="0"/>
                <a:cs typeface="Times New Roman" pitchFamily="18" charset="0"/>
              </a:rPr>
              <a:t> </a:t>
            </a:r>
            <a:r>
              <a:rPr kumimoji="0" lang="en-GB" sz="800" b="0" i="0" u="none" strike="noStrike" cap="none" normalizeH="0" baseline="0" smtClean="0">
                <a:ln>
                  <a:noFill/>
                </a:ln>
                <a:solidFill>
                  <a:schemeClr val="tx1"/>
                </a:solidFill>
                <a:effectLst/>
                <a:latin typeface="Verdana" pitchFamily="34" charset="0"/>
                <a:ea typeface="Times New Roman" pitchFamily="18" charset="0"/>
                <a:cs typeface="Times New Roman" pitchFamily="18" charset="0"/>
              </a:rPr>
              <a:t> </a:t>
            </a:r>
            <a:endParaRPr kumimoji="0" lang="en-GB" sz="1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39938" name="Rectangle 2"/>
          <p:cNvSpPr>
            <a:spLocks noChangeArrowheads="1"/>
          </p:cNvSpPr>
          <p:nvPr/>
        </p:nvSpPr>
        <p:spPr bwMode="auto">
          <a:xfrm>
            <a:off x="0" y="457200"/>
            <a:ext cx="9144000" cy="222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39939" name="Rectangle 3"/>
          <p:cNvSpPr>
            <a:spLocks noChangeArrowheads="1"/>
          </p:cNvSpPr>
          <p:nvPr/>
        </p:nvSpPr>
        <p:spPr bwMode="auto">
          <a:xfrm>
            <a:off x="0" y="4794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785786" y="714356"/>
            <a:ext cx="8072494" cy="5909310"/>
          </a:xfrm>
          <a:prstGeom prst="rect">
            <a:avLst/>
          </a:prstGeom>
          <a:noFill/>
        </p:spPr>
        <p:txBody>
          <a:bodyPr wrap="square" rtlCol="0">
            <a:spAutoFit/>
          </a:bodyPr>
          <a:lstStyle/>
          <a:p>
            <a:r>
              <a:rPr lang="en-US" dirty="0"/>
              <a:t>Most, but not all differential media distinguish between bacteria by an indicator which changes </a:t>
            </a:r>
            <a:r>
              <a:rPr lang="en-US" dirty="0" err="1"/>
              <a:t>colour</a:t>
            </a:r>
            <a:r>
              <a:rPr lang="en-US" dirty="0"/>
              <a:t> when acid is produced following carbohydrate fermentation. Blood agar, however, can also be described as a differential medium when it differentiates </a:t>
            </a:r>
            <a:r>
              <a:rPr lang="en-US" dirty="0" err="1"/>
              <a:t>haemolytic</a:t>
            </a:r>
            <a:r>
              <a:rPr lang="en-US" dirty="0"/>
              <a:t> from non-</a:t>
            </a:r>
            <a:r>
              <a:rPr lang="en-US" dirty="0" err="1"/>
              <a:t>haemolytic</a:t>
            </a:r>
            <a:r>
              <a:rPr lang="en-US" dirty="0"/>
              <a:t> bacteria.</a:t>
            </a:r>
            <a:endParaRPr lang="en-GB" dirty="0"/>
          </a:p>
          <a:p>
            <a:r>
              <a:rPr lang="en-US" dirty="0"/>
              <a:t> </a:t>
            </a:r>
            <a:endParaRPr lang="en-GB" dirty="0"/>
          </a:p>
          <a:p>
            <a:r>
              <a:rPr lang="en-US" dirty="0"/>
              <a:t>As shown in the Chart on p. 43-44, many culture media are both differential and selective such as TCBS agar, </a:t>
            </a:r>
            <a:r>
              <a:rPr lang="en-US" dirty="0" err="1"/>
              <a:t>MacConkey</a:t>
            </a:r>
            <a:r>
              <a:rPr lang="en-US" dirty="0"/>
              <a:t> agar, XLD agar and DCA. Enriched media may also be made</a:t>
            </a:r>
            <a:endParaRPr lang="en-GB" dirty="0"/>
          </a:p>
          <a:p>
            <a:r>
              <a:rPr lang="en-US" dirty="0"/>
              <a:t>selective and, or, differential. For example, crystal violet blood agar is an enriched, selective, and differential medium for Streptococcus </a:t>
            </a:r>
            <a:r>
              <a:rPr lang="en-US" dirty="0" err="1"/>
              <a:t>pyogenes</a:t>
            </a:r>
            <a:r>
              <a:rPr lang="en-US" dirty="0"/>
              <a:t> (Group A Streptococcus).</a:t>
            </a:r>
            <a:endParaRPr lang="en-GB" dirty="0"/>
          </a:p>
          <a:p>
            <a:r>
              <a:rPr lang="en-US" dirty="0"/>
              <a:t> </a:t>
            </a:r>
            <a:endParaRPr lang="en-GB" dirty="0"/>
          </a:p>
          <a:p>
            <a:r>
              <a:rPr lang="en-US" dirty="0"/>
              <a:t>Transport media</a:t>
            </a:r>
            <a:endParaRPr lang="en-GB" dirty="0"/>
          </a:p>
          <a:p>
            <a:r>
              <a:rPr lang="en-US" dirty="0"/>
              <a:t> </a:t>
            </a:r>
            <a:endParaRPr lang="en-GB" dirty="0"/>
          </a:p>
          <a:p>
            <a:r>
              <a:rPr lang="en-US" dirty="0"/>
              <a:t>These are mostly semisolid media that contain ingredients to prevent the overgrowth of </a:t>
            </a:r>
            <a:r>
              <a:rPr lang="en-US" dirty="0" err="1"/>
              <a:t>commensals</a:t>
            </a:r>
            <a:r>
              <a:rPr lang="en-US" dirty="0"/>
              <a:t> and ensure the survival of aerobic and anaerobic pathogens when specimens cannot be cultured soon after collection. Their use is particularly important when transporting microbiological specimens from health </a:t>
            </a:r>
            <a:r>
              <a:rPr lang="en-US" dirty="0" err="1"/>
              <a:t>centres</a:t>
            </a:r>
            <a:r>
              <a:rPr lang="en-US" dirty="0"/>
              <a:t> to the district microbiology laboratory.</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785786" y="714356"/>
            <a:ext cx="8072494" cy="4801314"/>
          </a:xfrm>
          <a:prstGeom prst="rect">
            <a:avLst/>
          </a:prstGeom>
          <a:noFill/>
        </p:spPr>
        <p:txBody>
          <a:bodyPr wrap="square" rtlCol="0">
            <a:spAutoFit/>
          </a:bodyPr>
          <a:lstStyle/>
          <a:p>
            <a:r>
              <a:rPr lang="en-US" dirty="0"/>
              <a:t>Examples of transport media include Cary-Blair medium for preserving enteric pathogens (see p. 405) and </a:t>
            </a:r>
            <a:r>
              <a:rPr lang="en-US" dirty="0" err="1"/>
              <a:t>Amies</a:t>
            </a:r>
            <a:r>
              <a:rPr lang="en-US" dirty="0"/>
              <a:t> transport medium (see p. 402) for ensuring the viability of gonococci and other pathogens in specimens collected on swabs. Other transport media are listed in the Chart on p. 43-44.</a:t>
            </a:r>
            <a:endParaRPr lang="en-GB" dirty="0"/>
          </a:p>
          <a:p>
            <a:r>
              <a:rPr lang="en-US" dirty="0"/>
              <a:t> </a:t>
            </a:r>
            <a:endParaRPr lang="en-GB" dirty="0"/>
          </a:p>
          <a:p>
            <a:r>
              <a:rPr lang="en-US" dirty="0"/>
              <a:t>Choice of culture media</a:t>
            </a:r>
            <a:endParaRPr lang="en-GB" dirty="0"/>
          </a:p>
          <a:p>
            <a:r>
              <a:rPr lang="en-US" dirty="0"/>
              <a:t> </a:t>
            </a:r>
            <a:endParaRPr lang="en-GB" dirty="0"/>
          </a:p>
          <a:p>
            <a:r>
              <a:rPr lang="en-US" dirty="0"/>
              <a:t>The selection of culture media to use in district microbiology laboratories will depend on:</a:t>
            </a:r>
            <a:endParaRPr lang="en-GB" dirty="0"/>
          </a:p>
          <a:p>
            <a:r>
              <a:rPr lang="en-US" dirty="0"/>
              <a:t> </a:t>
            </a:r>
            <a:endParaRPr lang="en-GB" dirty="0"/>
          </a:p>
          <a:p>
            <a:r>
              <a:rPr lang="en-US" dirty="0"/>
              <a:t>- The major pathogens to be isolated, their growth requirements, and the features by which they are recognized.</a:t>
            </a:r>
            <a:endParaRPr lang="en-GB" dirty="0"/>
          </a:p>
          <a:p>
            <a:r>
              <a:rPr lang="en-US" dirty="0"/>
              <a:t> </a:t>
            </a:r>
            <a:endParaRPr lang="en-GB" dirty="0"/>
          </a:p>
          <a:p>
            <a:r>
              <a:rPr lang="en-US" dirty="0"/>
              <a:t>- Whether the specimens being cultured are from sterile sites or from sites having a normal microbial flora.</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3" name="TextBox 2"/>
          <p:cNvSpPr txBox="1"/>
          <p:nvPr/>
        </p:nvSpPr>
        <p:spPr>
          <a:xfrm>
            <a:off x="785786" y="714356"/>
            <a:ext cx="8072494" cy="4524315"/>
          </a:xfrm>
          <a:prstGeom prst="rect">
            <a:avLst/>
          </a:prstGeom>
          <a:noFill/>
        </p:spPr>
        <p:txBody>
          <a:bodyPr wrap="square" rtlCol="0">
            <a:spAutoFit/>
          </a:bodyPr>
          <a:lstStyle/>
          <a:p>
            <a:r>
              <a:rPr lang="en-US" dirty="0" smtClean="0"/>
              <a:t>Although a selective medium is usually more expensive than a non-selective one, the use of a selective medium often avoids </a:t>
            </a:r>
            <a:r>
              <a:rPr lang="en-US" dirty="0" err="1" smtClean="0"/>
              <a:t>subculturing</a:t>
            </a:r>
            <a:r>
              <a:rPr lang="en-US" dirty="0" smtClean="0"/>
              <a:t>, isolates a pathogen more quickly, and makes it easier to differentiate and interpret bacterial growth especially by laboratory staff with limited experience.</a:t>
            </a:r>
            <a:endParaRPr lang="en-GB" dirty="0" smtClean="0"/>
          </a:p>
          <a:p>
            <a:r>
              <a:rPr lang="en-US" dirty="0" smtClean="0"/>
              <a:t> </a:t>
            </a:r>
            <a:endParaRPr lang="en-GB" dirty="0" smtClean="0"/>
          </a:p>
          <a:p>
            <a:r>
              <a:rPr lang="en-US" dirty="0" smtClean="0"/>
              <a:t>- The cost, availability, and stability of different</a:t>
            </a:r>
            <a:endParaRPr lang="en-GB" dirty="0" smtClean="0"/>
          </a:p>
          <a:p>
            <a:r>
              <a:rPr lang="en-US" dirty="0" smtClean="0"/>
              <a:t>media in tropical and developing countries.</a:t>
            </a:r>
            <a:endParaRPr lang="en-GB" dirty="0" smtClean="0"/>
          </a:p>
          <a:p>
            <a:r>
              <a:rPr lang="en-US" dirty="0" smtClean="0"/>
              <a:t> </a:t>
            </a:r>
            <a:endParaRPr lang="en-GB" dirty="0" smtClean="0"/>
          </a:p>
          <a:p>
            <a:r>
              <a:rPr lang="en-US" dirty="0" smtClean="0"/>
              <a:t>- The training and experience of laboratory staff</a:t>
            </a:r>
            <a:endParaRPr lang="en-GB" dirty="0" smtClean="0"/>
          </a:p>
          <a:p>
            <a:r>
              <a:rPr lang="en-US" dirty="0" smtClean="0"/>
              <a:t> </a:t>
            </a:r>
            <a:endParaRPr lang="en-GB" dirty="0" smtClean="0"/>
          </a:p>
          <a:p>
            <a:r>
              <a:rPr lang="en-US" dirty="0" smtClean="0"/>
              <a:t>in preparing, using, and controlling culture media.</a:t>
            </a:r>
            <a:endParaRPr lang="en-GB" dirty="0" smtClean="0"/>
          </a:p>
          <a:p>
            <a:r>
              <a:rPr lang="en-US" dirty="0" smtClean="0"/>
              <a:t> </a:t>
            </a:r>
            <a:endParaRPr lang="en-GB" dirty="0" smtClean="0"/>
          </a:p>
          <a:p>
            <a:r>
              <a:rPr lang="en-US" dirty="0" smtClean="0"/>
              <a:t>Note: Information regarding the preparation and control of culture media can be found in 48: 1.</a:t>
            </a:r>
            <a:endParaRPr lang="en-GB" dirty="0" smtClean="0"/>
          </a:p>
          <a:p>
            <a:r>
              <a:rPr lang="en-US" dirty="0" smtClean="0"/>
              <a:t> </a:t>
            </a:r>
            <a:endParaRPr lang="en-GB" dirty="0" smtClean="0"/>
          </a:p>
          <a:p>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5" name="TextBox 4"/>
          <p:cNvSpPr txBox="1"/>
          <p:nvPr/>
        </p:nvSpPr>
        <p:spPr>
          <a:xfrm>
            <a:off x="1000100" y="642918"/>
            <a:ext cx="7286676" cy="4801314"/>
          </a:xfrm>
          <a:prstGeom prst="rect">
            <a:avLst/>
          </a:prstGeom>
          <a:noFill/>
        </p:spPr>
        <p:txBody>
          <a:bodyPr wrap="square" rtlCol="0">
            <a:spAutoFit/>
          </a:bodyPr>
          <a:lstStyle/>
          <a:p>
            <a:r>
              <a:rPr lang="en-US" dirty="0"/>
              <a:t>- The cost, availability, and stability of different</a:t>
            </a:r>
            <a:endParaRPr lang="en-GB" dirty="0"/>
          </a:p>
          <a:p>
            <a:r>
              <a:rPr lang="en-US" dirty="0"/>
              <a:t>media in tropical and developing countries.</a:t>
            </a:r>
            <a:endParaRPr lang="en-GB" dirty="0"/>
          </a:p>
          <a:p>
            <a:r>
              <a:rPr lang="en-US" dirty="0"/>
              <a:t> </a:t>
            </a:r>
            <a:endParaRPr lang="en-GB" dirty="0"/>
          </a:p>
          <a:p>
            <a:r>
              <a:rPr lang="en-US" dirty="0"/>
              <a:t>- The training and experience of laboratory staff</a:t>
            </a:r>
            <a:endParaRPr lang="en-GB" dirty="0"/>
          </a:p>
          <a:p>
            <a:r>
              <a:rPr lang="en-US" dirty="0"/>
              <a:t> </a:t>
            </a:r>
            <a:endParaRPr lang="en-GB" dirty="0"/>
          </a:p>
          <a:p>
            <a:r>
              <a:rPr lang="en-US" dirty="0"/>
              <a:t>in preparing, using, and controlling culture media.</a:t>
            </a:r>
            <a:endParaRPr lang="en-GB" dirty="0"/>
          </a:p>
          <a:p>
            <a:r>
              <a:rPr lang="en-US" dirty="0"/>
              <a:t> </a:t>
            </a:r>
            <a:endParaRPr lang="en-GB" dirty="0"/>
          </a:p>
          <a:p>
            <a:r>
              <a:rPr lang="en-US" dirty="0"/>
              <a:t>Note: Information regarding the preparation and control of culture media can be found in 48: 1.</a:t>
            </a:r>
            <a:endParaRPr lang="en-GB" dirty="0"/>
          </a:p>
          <a:p>
            <a:r>
              <a:rPr lang="en-US" dirty="0"/>
              <a:t> </a:t>
            </a:r>
            <a:endParaRPr lang="en-GB" dirty="0"/>
          </a:p>
          <a:p>
            <a:r>
              <a:rPr lang="en-US" dirty="0"/>
              <a:t>SOLID, SEMISOLID AND FLUID CULTURE MEDIA</a:t>
            </a:r>
            <a:endParaRPr lang="en-GB" dirty="0"/>
          </a:p>
          <a:p>
            <a:r>
              <a:rPr lang="en-US" dirty="0"/>
              <a:t> </a:t>
            </a:r>
            <a:endParaRPr lang="en-GB" dirty="0"/>
          </a:p>
          <a:p>
            <a:r>
              <a:rPr lang="en-US" dirty="0"/>
              <a:t>Culture media can be used in three forms:</a:t>
            </a:r>
            <a:endParaRPr lang="en-GB" dirty="0"/>
          </a:p>
          <a:p>
            <a:r>
              <a:rPr lang="en-US" dirty="0"/>
              <a:t> </a:t>
            </a:r>
            <a:endParaRPr lang="en-GB" dirty="0"/>
          </a:p>
          <a:p>
            <a:r>
              <a:rPr lang="en-US" dirty="0"/>
              <a:t>Solid</a:t>
            </a:r>
            <a:endParaRPr lang="en-GB" dirty="0"/>
          </a:p>
          <a:p>
            <a:r>
              <a:rPr lang="en-US" dirty="0"/>
              <a:t>Semisolid</a:t>
            </a:r>
            <a:endParaRPr lang="en-GB" dirty="0"/>
          </a:p>
          <a:p>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5" name="TextBox 4"/>
          <p:cNvSpPr txBox="1"/>
          <p:nvPr/>
        </p:nvSpPr>
        <p:spPr>
          <a:xfrm>
            <a:off x="928662" y="642918"/>
            <a:ext cx="7358114" cy="5632311"/>
          </a:xfrm>
          <a:prstGeom prst="rect">
            <a:avLst/>
          </a:prstGeom>
          <a:noFill/>
        </p:spPr>
        <p:txBody>
          <a:bodyPr wrap="square" rtlCol="0">
            <a:spAutoFit/>
          </a:bodyPr>
          <a:lstStyle/>
          <a:p>
            <a:r>
              <a:rPr lang="en-US" dirty="0"/>
              <a:t>Fluid</a:t>
            </a:r>
            <a:endParaRPr lang="en-GB" dirty="0"/>
          </a:p>
          <a:p>
            <a:r>
              <a:rPr lang="en-US" dirty="0"/>
              <a:t> </a:t>
            </a:r>
            <a:endParaRPr lang="en-GB" dirty="0"/>
          </a:p>
          <a:p>
            <a:r>
              <a:rPr lang="en-US" dirty="0"/>
              <a:t>Solid culture media</a:t>
            </a:r>
            <a:endParaRPr lang="en-GB" dirty="0"/>
          </a:p>
          <a:p>
            <a:r>
              <a:rPr lang="en-US" dirty="0"/>
              <a:t> </a:t>
            </a:r>
            <a:endParaRPr lang="en-GB" dirty="0"/>
          </a:p>
          <a:p>
            <a:r>
              <a:rPr lang="en-US" dirty="0"/>
              <a:t>This form of media is used mainly in </a:t>
            </a:r>
            <a:r>
              <a:rPr lang="en-US" dirty="0" err="1"/>
              <a:t>petri</a:t>
            </a:r>
            <a:r>
              <a:rPr lang="en-US" dirty="0"/>
              <a:t> dishes as plate cultures. It can also be used in bottles or tubes as stab (deep) or slope cultures. The inoculation of plates, slopes, and deeps </a:t>
            </a:r>
            <a:endParaRPr lang="en-GB" dirty="0"/>
          </a:p>
          <a:p>
            <a:r>
              <a:rPr lang="en-US" dirty="0"/>
              <a:t> </a:t>
            </a:r>
            <a:endParaRPr lang="en-GB" dirty="0"/>
          </a:p>
          <a:p>
            <a:r>
              <a:rPr lang="en-US" dirty="0"/>
              <a:t>When grown on solid media, microorganisms multiply to form visible colonies. Colonial appearances and any changes in the surrounding medium help to identify bacteria and differentiate </a:t>
            </a:r>
            <a:r>
              <a:rPr lang="en-US" dirty="0" err="1"/>
              <a:t>commensals</a:t>
            </a:r>
            <a:r>
              <a:rPr lang="en-US" dirty="0"/>
              <a:t> from pathogens. Some cultures also have a distinctive smell, for example those of Proteus and Pseudomonas </a:t>
            </a:r>
            <a:r>
              <a:rPr lang="en-US" dirty="0" err="1"/>
              <a:t>aeruginosa</a:t>
            </a:r>
            <a:r>
              <a:rPr lang="en-US" dirty="0"/>
              <a:t>.</a:t>
            </a:r>
            <a:endParaRPr lang="en-GB" dirty="0"/>
          </a:p>
          <a:p>
            <a:r>
              <a:rPr lang="en-US" dirty="0"/>
              <a:t> </a:t>
            </a:r>
            <a:endParaRPr lang="en-GB" dirty="0"/>
          </a:p>
          <a:p>
            <a:r>
              <a:rPr lang="en-US" dirty="0"/>
              <a:t>Colonial appearances</a:t>
            </a:r>
            <a:endParaRPr lang="en-GB" dirty="0"/>
          </a:p>
          <a:p>
            <a:r>
              <a:rPr lang="en-US" dirty="0"/>
              <a:t> </a:t>
            </a:r>
            <a:endParaRPr lang="en-GB" dirty="0"/>
          </a:p>
          <a:p>
            <a:r>
              <a:rPr lang="en-US" dirty="0"/>
              <a:t>Bacterial colonies should be examined in a good light. A low power magnifying lens is required to see morphological details.</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5" name="TextBox 4"/>
          <p:cNvSpPr txBox="1"/>
          <p:nvPr/>
        </p:nvSpPr>
        <p:spPr>
          <a:xfrm>
            <a:off x="928662" y="642918"/>
            <a:ext cx="7358114" cy="3416320"/>
          </a:xfrm>
          <a:prstGeom prst="rect">
            <a:avLst/>
          </a:prstGeom>
          <a:noFill/>
        </p:spPr>
        <p:txBody>
          <a:bodyPr wrap="square" rtlCol="0">
            <a:spAutoFit/>
          </a:bodyPr>
          <a:lstStyle/>
          <a:p>
            <a:r>
              <a:rPr lang="en-US" dirty="0" smtClean="0"/>
              <a:t>When viewed from above, colonies may appear round, irregular, </a:t>
            </a:r>
            <a:r>
              <a:rPr lang="en-US" dirty="0" err="1" smtClean="0"/>
              <a:t>crenated</a:t>
            </a:r>
            <a:r>
              <a:rPr lang="en-US" dirty="0" smtClean="0"/>
              <a:t>, or branching. They may be transparent or opaque and their surface may be smooth or rough, dull or shiny. The colonies of capsulated species appear </a:t>
            </a:r>
            <a:r>
              <a:rPr lang="en-US" dirty="0" err="1" smtClean="0"/>
              <a:t>mucoid</a:t>
            </a:r>
            <a:r>
              <a:rPr lang="en-US" dirty="0" smtClean="0"/>
              <a:t>. Mature colonies of </a:t>
            </a:r>
            <a:r>
              <a:rPr lang="en-US" dirty="0" err="1" smtClean="0"/>
              <a:t>pneumococci</a:t>
            </a:r>
            <a:r>
              <a:rPr lang="en-US" dirty="0" smtClean="0"/>
              <a:t> have a ringed appearance.</a:t>
            </a:r>
            <a:endParaRPr lang="en-GB" dirty="0" smtClean="0"/>
          </a:p>
          <a:p>
            <a:r>
              <a:rPr lang="en-US" dirty="0" smtClean="0"/>
              <a:t> </a:t>
            </a:r>
            <a:endParaRPr lang="en-GB" dirty="0" smtClean="0"/>
          </a:p>
          <a:p>
            <a:r>
              <a:rPr lang="en-US" dirty="0" smtClean="0"/>
              <a:t>When viewed from the side, colonies may appear flat or raised in varying degrees sometimes with </a:t>
            </a:r>
            <a:r>
              <a:rPr lang="en-US" dirty="0" err="1" smtClean="0"/>
              <a:t>bevelled</a:t>
            </a:r>
            <a:r>
              <a:rPr lang="en-US" dirty="0" smtClean="0"/>
              <a:t> edges or with a central elevation or depression.</a:t>
            </a:r>
            <a:endParaRPr lang="en-GB" dirty="0" smtClean="0"/>
          </a:p>
          <a:p>
            <a:endParaRPr lang="en-GB" dirty="0" smtClean="0"/>
          </a:p>
          <a:p>
            <a:endParaRPr lang="en-GB" dirty="0"/>
          </a:p>
          <a:p>
            <a:endParaRPr 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5" name="TextBox 4"/>
          <p:cNvSpPr txBox="1"/>
          <p:nvPr/>
        </p:nvSpPr>
        <p:spPr>
          <a:xfrm>
            <a:off x="928662" y="642918"/>
            <a:ext cx="7358114" cy="5078313"/>
          </a:xfrm>
          <a:prstGeom prst="rect">
            <a:avLst/>
          </a:prstGeom>
          <a:noFill/>
        </p:spPr>
        <p:txBody>
          <a:bodyPr wrap="square" rtlCol="0">
            <a:spAutoFit/>
          </a:bodyPr>
          <a:lstStyle/>
          <a:p>
            <a:r>
              <a:rPr lang="en-US" dirty="0"/>
              <a:t>When touched with a wire loop, some colonies are soft and easily emulsified such as Staphylococcus </a:t>
            </a:r>
            <a:r>
              <a:rPr lang="en-US" dirty="0" err="1"/>
              <a:t>aureus</a:t>
            </a:r>
            <a:r>
              <a:rPr lang="en-US" dirty="0"/>
              <a:t>, whereas others are difficult to break up such as Streptococcus </a:t>
            </a:r>
            <a:r>
              <a:rPr lang="en-US" dirty="0" err="1"/>
              <a:t>pyogenes</a:t>
            </a:r>
            <a:r>
              <a:rPr lang="en-US" dirty="0"/>
              <a:t>.</a:t>
            </a:r>
            <a:endParaRPr lang="en-GB" dirty="0"/>
          </a:p>
          <a:p>
            <a:r>
              <a:rPr lang="en-US" dirty="0"/>
              <a:t> </a:t>
            </a:r>
            <a:endParaRPr lang="en-GB" dirty="0"/>
          </a:p>
          <a:p>
            <a:r>
              <a:rPr lang="en-US" dirty="0"/>
              <a:t>The </a:t>
            </a:r>
            <a:r>
              <a:rPr lang="en-US" dirty="0" err="1"/>
              <a:t>colour</a:t>
            </a:r>
            <a:r>
              <a:rPr lang="en-US" dirty="0"/>
              <a:t> of colonies also helps to identify bacteria, especially when using differential media containing indicators.</a:t>
            </a:r>
            <a:endParaRPr lang="en-GB" dirty="0"/>
          </a:p>
          <a:p>
            <a:r>
              <a:rPr lang="en-US" dirty="0"/>
              <a:t> </a:t>
            </a:r>
            <a:endParaRPr lang="en-GB" dirty="0"/>
          </a:p>
          <a:p>
            <a:r>
              <a:rPr lang="en-US" dirty="0"/>
              <a:t>Medium changes</a:t>
            </a:r>
            <a:endParaRPr lang="en-GB" dirty="0"/>
          </a:p>
          <a:p>
            <a:r>
              <a:rPr lang="en-US" dirty="0"/>
              <a:t> </a:t>
            </a:r>
            <a:endParaRPr lang="en-GB" dirty="0"/>
          </a:p>
          <a:p>
            <a:r>
              <a:rPr lang="en-US" dirty="0"/>
              <a:t>These include </a:t>
            </a:r>
            <a:r>
              <a:rPr lang="en-US" dirty="0" err="1"/>
              <a:t>haemolytic</a:t>
            </a:r>
            <a:r>
              <a:rPr lang="en-US" dirty="0"/>
              <a:t> reactions, pigment production, </a:t>
            </a:r>
            <a:r>
              <a:rPr lang="en-US" dirty="0" err="1"/>
              <a:t>colour</a:t>
            </a:r>
            <a:r>
              <a:rPr lang="en-US" dirty="0"/>
              <a:t> changes surrounding carbohydrate fermenting colonies, and blackening due to hydrogen </a:t>
            </a:r>
            <a:r>
              <a:rPr lang="en-US" dirty="0" err="1"/>
              <a:t>sulphide</a:t>
            </a:r>
            <a:r>
              <a:rPr lang="en-US" dirty="0"/>
              <a:t> production.</a:t>
            </a:r>
            <a:endParaRPr lang="en-GB" dirty="0"/>
          </a:p>
          <a:p>
            <a:r>
              <a:rPr lang="en-US" dirty="0"/>
              <a:t> </a:t>
            </a:r>
            <a:endParaRPr lang="en-GB" dirty="0"/>
          </a:p>
          <a:p>
            <a:r>
              <a:rPr lang="en-US" dirty="0"/>
              <a:t>Am example of a pigment-forming organism is Pseudomonas </a:t>
            </a:r>
            <a:r>
              <a:rPr lang="en-US" dirty="0" err="1"/>
              <a:t>aeruginosa</a:t>
            </a:r>
            <a:r>
              <a:rPr lang="en-US" dirty="0"/>
              <a:t> which produces a yellow-green </a:t>
            </a:r>
            <a:r>
              <a:rPr lang="en-US" dirty="0" err="1"/>
              <a:t>colour</a:t>
            </a:r>
            <a:r>
              <a:rPr lang="en-US" dirty="0"/>
              <a:t> in media such as blood agar and </a:t>
            </a:r>
            <a:r>
              <a:rPr lang="en-US" dirty="0" err="1"/>
              <a:t>MacConkey</a:t>
            </a:r>
            <a:r>
              <a:rPr lang="en-US" dirty="0"/>
              <a:t> agar.</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6" name="TextBox 5"/>
          <p:cNvSpPr txBox="1"/>
          <p:nvPr/>
        </p:nvSpPr>
        <p:spPr>
          <a:xfrm>
            <a:off x="1071538" y="571480"/>
            <a:ext cx="7500990" cy="5078313"/>
          </a:xfrm>
          <a:prstGeom prst="rect">
            <a:avLst/>
          </a:prstGeom>
          <a:noFill/>
        </p:spPr>
        <p:txBody>
          <a:bodyPr wrap="square" rtlCol="0">
            <a:spAutoFit/>
          </a:bodyPr>
          <a:lstStyle/>
          <a:p>
            <a:r>
              <a:rPr lang="en-US" dirty="0"/>
              <a:t>When touched with a wire loop, some colonies are soft and easily emulsified such as Staphylococcus </a:t>
            </a:r>
            <a:r>
              <a:rPr lang="en-US" dirty="0" err="1"/>
              <a:t>aureus</a:t>
            </a:r>
            <a:r>
              <a:rPr lang="en-US" dirty="0"/>
              <a:t>, whereas others are difficult to break up such as Streptococcus </a:t>
            </a:r>
            <a:r>
              <a:rPr lang="en-US" dirty="0" err="1"/>
              <a:t>pyogenes</a:t>
            </a:r>
            <a:r>
              <a:rPr lang="en-US" dirty="0"/>
              <a:t>.</a:t>
            </a:r>
            <a:endParaRPr lang="en-GB" dirty="0"/>
          </a:p>
          <a:p>
            <a:r>
              <a:rPr lang="en-US" dirty="0"/>
              <a:t> </a:t>
            </a:r>
            <a:endParaRPr lang="en-GB" dirty="0"/>
          </a:p>
          <a:p>
            <a:r>
              <a:rPr lang="en-US" dirty="0"/>
              <a:t>The </a:t>
            </a:r>
            <a:r>
              <a:rPr lang="en-US" dirty="0" err="1"/>
              <a:t>colour</a:t>
            </a:r>
            <a:r>
              <a:rPr lang="en-US" dirty="0"/>
              <a:t> of colonies also helps to identify bacteria, especially when using differential media containing indicators.</a:t>
            </a:r>
            <a:endParaRPr lang="en-GB" dirty="0"/>
          </a:p>
          <a:p>
            <a:r>
              <a:rPr lang="en-US" dirty="0"/>
              <a:t> </a:t>
            </a:r>
            <a:endParaRPr lang="en-GB" dirty="0"/>
          </a:p>
          <a:p>
            <a:r>
              <a:rPr lang="en-US" dirty="0"/>
              <a:t>Medium changes</a:t>
            </a:r>
            <a:endParaRPr lang="en-GB" dirty="0"/>
          </a:p>
          <a:p>
            <a:r>
              <a:rPr lang="en-US" dirty="0"/>
              <a:t> </a:t>
            </a:r>
            <a:endParaRPr lang="en-GB" dirty="0"/>
          </a:p>
          <a:p>
            <a:r>
              <a:rPr lang="en-US" dirty="0"/>
              <a:t>These include </a:t>
            </a:r>
            <a:r>
              <a:rPr lang="en-US" dirty="0" err="1"/>
              <a:t>haemolytic</a:t>
            </a:r>
            <a:r>
              <a:rPr lang="en-US" dirty="0"/>
              <a:t> reactions, pigment production, </a:t>
            </a:r>
            <a:r>
              <a:rPr lang="en-US" dirty="0" err="1"/>
              <a:t>colour</a:t>
            </a:r>
            <a:r>
              <a:rPr lang="en-US" dirty="0"/>
              <a:t> changes surrounding carbohydrate fermenting colonies, and blackening due to hydrogen </a:t>
            </a:r>
            <a:r>
              <a:rPr lang="en-US" dirty="0" err="1"/>
              <a:t>sulphide</a:t>
            </a:r>
            <a:r>
              <a:rPr lang="en-US" dirty="0"/>
              <a:t> production.</a:t>
            </a:r>
            <a:endParaRPr lang="en-GB" dirty="0"/>
          </a:p>
          <a:p>
            <a:r>
              <a:rPr lang="en-US" dirty="0"/>
              <a:t> </a:t>
            </a:r>
            <a:endParaRPr lang="en-GB" dirty="0"/>
          </a:p>
          <a:p>
            <a:r>
              <a:rPr lang="en-US" dirty="0"/>
              <a:t>Am example of a pigment-forming organism is Pseudomonas </a:t>
            </a:r>
            <a:r>
              <a:rPr lang="en-US" dirty="0" err="1"/>
              <a:t>aeruginosa</a:t>
            </a:r>
            <a:r>
              <a:rPr lang="en-US" dirty="0"/>
              <a:t> which produces a yellow-green </a:t>
            </a:r>
            <a:r>
              <a:rPr lang="en-US" dirty="0" err="1"/>
              <a:t>colour</a:t>
            </a:r>
            <a:r>
              <a:rPr lang="en-US" dirty="0"/>
              <a:t> in media such as blood agar and </a:t>
            </a:r>
            <a:r>
              <a:rPr lang="en-US" dirty="0" err="1"/>
              <a:t>MacConkey</a:t>
            </a:r>
            <a:r>
              <a:rPr lang="en-US" dirty="0"/>
              <a:t> agar.</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6" name="TextBox 5"/>
          <p:cNvSpPr txBox="1"/>
          <p:nvPr/>
        </p:nvSpPr>
        <p:spPr>
          <a:xfrm>
            <a:off x="1071538" y="571480"/>
            <a:ext cx="7500990" cy="3139321"/>
          </a:xfrm>
          <a:prstGeom prst="rect">
            <a:avLst/>
          </a:prstGeom>
          <a:noFill/>
        </p:spPr>
        <p:txBody>
          <a:bodyPr wrap="square" rtlCol="0">
            <a:spAutoFit/>
          </a:bodyPr>
          <a:lstStyle/>
          <a:p>
            <a:r>
              <a:rPr lang="en-US" dirty="0"/>
              <a:t>examples of carbohydrate fermenting bacteria that produce color changes in media include sucrose fermenting </a:t>
            </a:r>
            <a:r>
              <a:rPr lang="en-US" dirty="0" err="1"/>
              <a:t>Vibrio</a:t>
            </a:r>
            <a:r>
              <a:rPr lang="en-US" dirty="0"/>
              <a:t> </a:t>
            </a:r>
            <a:r>
              <a:rPr lang="en-US" dirty="0" err="1"/>
              <a:t>cholerae</a:t>
            </a:r>
            <a:r>
              <a:rPr lang="en-US" dirty="0"/>
              <a:t> that gives a yellow </a:t>
            </a:r>
            <a:r>
              <a:rPr lang="en-US" dirty="0" err="1"/>
              <a:t>colour</a:t>
            </a:r>
            <a:r>
              <a:rPr lang="en-US" dirty="0"/>
              <a:t> in TCBS agar, lactose fermenting </a:t>
            </a:r>
            <a:r>
              <a:rPr lang="en-US" i="1" dirty="0"/>
              <a:t>Clostridium</a:t>
            </a:r>
            <a:r>
              <a:rPr lang="en-US" dirty="0"/>
              <a:t> </a:t>
            </a:r>
            <a:r>
              <a:rPr lang="en-US" i="1" dirty="0" err="1"/>
              <a:t>perfringens</a:t>
            </a:r>
            <a:r>
              <a:rPr lang="en-US" dirty="0"/>
              <a:t> that produces a pink-red color in lactose egg yolk milk agar, and </a:t>
            </a:r>
            <a:r>
              <a:rPr lang="en-US" dirty="0" err="1"/>
              <a:t>manitol</a:t>
            </a:r>
            <a:r>
              <a:rPr lang="en-US" dirty="0"/>
              <a:t> fermenting Staphylococcus </a:t>
            </a:r>
            <a:r>
              <a:rPr lang="en-US" dirty="0" err="1"/>
              <a:t>aureus</a:t>
            </a:r>
            <a:r>
              <a:rPr lang="en-US" dirty="0"/>
              <a:t> that gives a</a:t>
            </a:r>
            <a:endParaRPr lang="en-GB" dirty="0"/>
          </a:p>
          <a:p>
            <a:r>
              <a:rPr lang="en-US" dirty="0"/>
              <a:t> </a:t>
            </a:r>
            <a:endParaRPr lang="en-GB" dirty="0"/>
          </a:p>
          <a:p>
            <a:r>
              <a:rPr lang="en-US" dirty="0"/>
              <a:t>yellow color in </a:t>
            </a:r>
            <a:r>
              <a:rPr lang="en-US" dirty="0" err="1"/>
              <a:t>mannitol</a:t>
            </a:r>
            <a:r>
              <a:rPr lang="en-US" dirty="0"/>
              <a:t> salt agar.</a:t>
            </a:r>
            <a:endParaRPr lang="en-GB" dirty="0"/>
          </a:p>
          <a:p>
            <a:r>
              <a:rPr lang="en-US" dirty="0"/>
              <a:t> </a:t>
            </a:r>
            <a:endParaRPr lang="en-GB" dirty="0"/>
          </a:p>
          <a:p>
            <a:r>
              <a:rPr lang="en-US" dirty="0"/>
              <a:t>Blackening in the medium due to hydrogen </a:t>
            </a:r>
            <a:r>
              <a:rPr lang="en-US" dirty="0" err="1"/>
              <a:t>sulphide</a:t>
            </a:r>
            <a:r>
              <a:rPr lang="en-US" dirty="0"/>
              <a:t> production is seen with many salmonellae cultured in </a:t>
            </a:r>
            <a:r>
              <a:rPr lang="en-US" dirty="0" err="1"/>
              <a:t>Kligler</a:t>
            </a:r>
            <a:r>
              <a:rPr lang="en-US" dirty="0"/>
              <a:t> iron agar.</a:t>
            </a:r>
            <a:endParaRPr lang="en-GB" dirty="0"/>
          </a:p>
          <a:p>
            <a:endParaRPr lang="en-GB"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6" name="TextBox 5"/>
          <p:cNvSpPr txBox="1"/>
          <p:nvPr/>
        </p:nvSpPr>
        <p:spPr>
          <a:xfrm>
            <a:off x="1071538" y="571480"/>
            <a:ext cx="7500990" cy="5355312"/>
          </a:xfrm>
          <a:prstGeom prst="rect">
            <a:avLst/>
          </a:prstGeom>
          <a:noFill/>
        </p:spPr>
        <p:txBody>
          <a:bodyPr wrap="square" rtlCol="0">
            <a:spAutoFit/>
          </a:bodyPr>
          <a:lstStyle/>
          <a:p>
            <a:r>
              <a:rPr lang="en-US" dirty="0" err="1"/>
              <a:t>Haemolytic</a:t>
            </a:r>
            <a:r>
              <a:rPr lang="en-US" dirty="0"/>
              <a:t> reactions in blood agar are seen ,%</a:t>
            </a:r>
            <a:r>
              <a:rPr lang="en-US" dirty="0" err="1"/>
              <a:t>ith</a:t>
            </a:r>
            <a:r>
              <a:rPr lang="en-US" dirty="0"/>
              <a:t> beta-</a:t>
            </a:r>
            <a:r>
              <a:rPr lang="en-US" dirty="0" err="1"/>
              <a:t>haemolytic</a:t>
            </a:r>
            <a:r>
              <a:rPr lang="en-US" dirty="0"/>
              <a:t> streptococci and </a:t>
            </a:r>
            <a:r>
              <a:rPr lang="en-US" dirty="0" err="1"/>
              <a:t>alphahaemolytic</a:t>
            </a:r>
            <a:r>
              <a:rPr lang="en-US" dirty="0"/>
              <a:t> </a:t>
            </a:r>
            <a:r>
              <a:rPr lang="en-US" dirty="0" err="1"/>
              <a:t>pneumococci</a:t>
            </a:r>
            <a:r>
              <a:rPr lang="en-US" dirty="0"/>
              <a:t>.</a:t>
            </a:r>
            <a:endParaRPr lang="en-GB" dirty="0"/>
          </a:p>
          <a:p>
            <a:r>
              <a:rPr lang="en-US" dirty="0"/>
              <a:t>Fluid culture media</a:t>
            </a:r>
            <a:endParaRPr lang="en-GB" dirty="0"/>
          </a:p>
          <a:p>
            <a:r>
              <a:rPr lang="en-US" dirty="0"/>
              <a:t> </a:t>
            </a:r>
            <a:endParaRPr lang="en-GB" dirty="0"/>
          </a:p>
          <a:p>
            <a:r>
              <a:rPr lang="en-US" dirty="0"/>
              <a:t>The growth and multiplication of bacteria in a fluid medium is usually described in four stages, or phases, as follows:</a:t>
            </a:r>
            <a:endParaRPr lang="en-GB" dirty="0"/>
          </a:p>
          <a:p>
            <a:r>
              <a:rPr lang="en-US" dirty="0"/>
              <a:t> </a:t>
            </a:r>
            <a:endParaRPr lang="en-GB" dirty="0"/>
          </a:p>
          <a:p>
            <a:r>
              <a:rPr lang="en-US" dirty="0"/>
              <a:t>-	Lag phase, during which the organisms adjust</a:t>
            </a:r>
            <a:endParaRPr lang="en-GB" dirty="0"/>
          </a:p>
          <a:p>
            <a:r>
              <a:rPr lang="en-US" dirty="0"/>
              <a:t>	to their new surroundings.</a:t>
            </a:r>
            <a:endParaRPr lang="en-GB" dirty="0"/>
          </a:p>
          <a:p>
            <a:r>
              <a:rPr lang="en-US" dirty="0"/>
              <a:t> </a:t>
            </a:r>
            <a:endParaRPr lang="en-GB" dirty="0"/>
          </a:p>
          <a:p>
            <a:r>
              <a:rPr lang="en-US" dirty="0"/>
              <a:t>-	Logarithmic phase, during which the bacteria reproduce rapidly. In multiplying, the organisms use up the food substances in the medium and introduce into it toxic products of metabolism.</a:t>
            </a:r>
            <a:endParaRPr lang="en-GB" dirty="0"/>
          </a:p>
          <a:p>
            <a:r>
              <a:rPr lang="en-US" dirty="0"/>
              <a:t> </a:t>
            </a:r>
            <a:endParaRPr lang="en-GB" dirty="0"/>
          </a:p>
          <a:p>
            <a:r>
              <a:rPr lang="en-US" dirty="0"/>
              <a:t>-	Stationary phase, during which there is no further increase in the concentration of living bacteria in the medium. There is a balance reached between the number of bacteria dying and those being produced.</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571480"/>
            <a:ext cx="7643866" cy="5632311"/>
          </a:xfrm>
          <a:prstGeom prst="rect">
            <a:avLst/>
          </a:prstGeom>
          <a:noFill/>
        </p:spPr>
        <p:txBody>
          <a:bodyPr wrap="square" rtlCol="0">
            <a:spAutoFit/>
          </a:bodyPr>
          <a:lstStyle/>
          <a:p>
            <a:r>
              <a:rPr lang="en-US" dirty="0"/>
              <a:t>Fermentation </a:t>
            </a:r>
            <a:endParaRPr lang="en-GB" dirty="0"/>
          </a:p>
          <a:p>
            <a:r>
              <a:rPr lang="en-US" dirty="0"/>
              <a:t>Fermentation is characterized by a substrate (</a:t>
            </a:r>
            <a:r>
              <a:rPr lang="en-US" dirty="0" err="1"/>
              <a:t>phosphorylation</a:t>
            </a:r>
            <a:r>
              <a:rPr lang="en-US" b="1" dirty="0" err="1"/>
              <a:t>oxidative</a:t>
            </a:r>
            <a:r>
              <a:rPr lang="en-US" b="1" dirty="0"/>
              <a:t> oxidative </a:t>
            </a:r>
            <a:r>
              <a:rPr lang="en-US" b="1" dirty="0" err="1"/>
              <a:t>phosphorylation</a:t>
            </a:r>
            <a:r>
              <a:rPr lang="en-US" b="1" dirty="0"/>
              <a:t>  the formation of high-energy phosphate bonds by </a:t>
            </a:r>
            <a:r>
              <a:rPr lang="en-US" b="1" dirty="0" err="1"/>
              <a:t>phosphorylation</a:t>
            </a:r>
            <a:r>
              <a:rPr lang="en-US" b="1" dirty="0"/>
              <a:t> of ADP to ATP coupled to the transfer of electrons from reduced coenzymes to molecular oxygen via the electron transport chain; it occurs in the </a:t>
            </a:r>
            <a:r>
              <a:rPr lang="en-US" b="1" dirty="0" err="1"/>
              <a:t>mitochondria.</a:t>
            </a:r>
            <a:r>
              <a:rPr lang="en-US" dirty="0" err="1"/>
              <a:t>the</a:t>
            </a:r>
            <a:r>
              <a:rPr lang="en-US" dirty="0"/>
              <a:t> </a:t>
            </a:r>
            <a:r>
              <a:rPr lang="en-US" dirty="0" err="1"/>
              <a:t>phosphrelayted</a:t>
            </a:r>
            <a:r>
              <a:rPr lang="en-US" dirty="0"/>
              <a:t> intermediated are formed by metabolic rearrangement of a fermentable substrate such as glucose, lactose, or </a:t>
            </a:r>
            <a:r>
              <a:rPr lang="en-US" dirty="0" err="1"/>
              <a:t>arginin</a:t>
            </a:r>
            <a:r>
              <a:rPr lang="en-US" dirty="0"/>
              <a:t>.</a:t>
            </a:r>
            <a:endParaRPr lang="en-GB" dirty="0"/>
          </a:p>
          <a:p>
            <a:r>
              <a:rPr lang="en-US" dirty="0"/>
              <a:t> </a:t>
            </a:r>
            <a:endParaRPr lang="en-GB" dirty="0"/>
          </a:p>
          <a:p>
            <a:endParaRPr lang="en-GB" dirty="0" smtClean="0"/>
          </a:p>
          <a:p>
            <a:r>
              <a:rPr lang="en-US" dirty="0"/>
              <a:t>Respiration is analogous to the coupling of an energy-dependant process to the discharge of a battery </a:t>
            </a:r>
            <a:endParaRPr lang="en-GB" dirty="0"/>
          </a:p>
          <a:p>
            <a:r>
              <a:rPr lang="en-US" dirty="0"/>
              <a:t> </a:t>
            </a:r>
            <a:endParaRPr lang="en-GB" dirty="0"/>
          </a:p>
          <a:p>
            <a:r>
              <a:rPr lang="en-US" dirty="0"/>
              <a:t>Photosynthesis is similar to respiration in that the reduction of an oxidant via a specific series of electron carries establishes a proton motive force. The differences in the two process is that in the photosynthesis the reluctant and oxidant are created photochemical by light energy absorbed pigment in the membrane it can be continues as long as the source of sunlight.</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2585323"/>
          </a:xfrm>
          <a:prstGeom prst="rect">
            <a:avLst/>
          </a:prstGeom>
          <a:noFill/>
        </p:spPr>
        <p:txBody>
          <a:bodyPr wrap="square" rtlCol="0">
            <a:spAutoFit/>
          </a:bodyPr>
          <a:lstStyle/>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
        <p:nvSpPr>
          <p:cNvPr id="6" name="TextBox 5"/>
          <p:cNvSpPr txBox="1"/>
          <p:nvPr/>
        </p:nvSpPr>
        <p:spPr>
          <a:xfrm>
            <a:off x="1071538" y="571480"/>
            <a:ext cx="7500990" cy="5909310"/>
          </a:xfrm>
          <a:prstGeom prst="rect">
            <a:avLst/>
          </a:prstGeom>
          <a:noFill/>
        </p:spPr>
        <p:txBody>
          <a:bodyPr wrap="square" rtlCol="0">
            <a:spAutoFit/>
          </a:bodyPr>
          <a:lstStyle/>
          <a:p>
            <a:r>
              <a:rPr lang="en-US" dirty="0"/>
              <a:t>Decline phase, during which the concentration</a:t>
            </a:r>
            <a:endParaRPr lang="en-GB" dirty="0"/>
          </a:p>
          <a:p>
            <a:r>
              <a:rPr lang="en-US" dirty="0"/>
              <a:t> </a:t>
            </a:r>
            <a:endParaRPr lang="en-GB" dirty="0"/>
          </a:p>
          <a:p>
            <a:r>
              <a:rPr lang="en-US" dirty="0"/>
              <a:t>of living organisms is reduced as the number of dying </a:t>
            </a:r>
            <a:r>
              <a:rPr lang="en-US" dirty="0" err="1"/>
              <a:t>bacto,'fia</a:t>
            </a:r>
            <a:r>
              <a:rPr lang="en-US" dirty="0"/>
              <a:t> out-number the living bacteria in the medium.</a:t>
            </a:r>
            <a:endParaRPr lang="en-GB" dirty="0"/>
          </a:p>
          <a:p>
            <a:r>
              <a:rPr lang="en-US" dirty="0"/>
              <a:t> </a:t>
            </a:r>
            <a:endParaRPr lang="en-GB" dirty="0"/>
          </a:p>
          <a:p>
            <a:r>
              <a:rPr lang="en-US" dirty="0"/>
              <a:t>The inoculation of fluid culture media is described in 35:4. Growth is shown by a turbidity in the medium. A surface growth is shown by some organisms, for example </a:t>
            </a:r>
            <a:r>
              <a:rPr lang="en-US" dirty="0" err="1"/>
              <a:t>vibrios</a:t>
            </a:r>
            <a:r>
              <a:rPr lang="en-US" dirty="0"/>
              <a:t> in alkaline peptone water.</a:t>
            </a:r>
            <a:endParaRPr lang="en-GB" dirty="0"/>
          </a:p>
          <a:p>
            <a:r>
              <a:rPr lang="en-US" dirty="0"/>
              <a:t> </a:t>
            </a:r>
            <a:endParaRPr lang="en-GB" dirty="0"/>
          </a:p>
          <a:p>
            <a:r>
              <a:rPr lang="en-US" dirty="0"/>
              <a:t>Fluid media are used mainly as enrichment media, biochemical testing media, and blood culture media (see Chart at the end of this subunit)</a:t>
            </a:r>
            <a:endParaRPr lang="en-GB" dirty="0"/>
          </a:p>
          <a:p>
            <a:r>
              <a:rPr lang="en-US" dirty="0"/>
              <a:t> </a:t>
            </a:r>
            <a:endParaRPr lang="en-GB" dirty="0"/>
          </a:p>
          <a:p>
            <a:r>
              <a:rPr lang="en-US" dirty="0"/>
              <a:t>Semisolid culture media</a:t>
            </a:r>
            <a:endParaRPr lang="en-GB" dirty="0"/>
          </a:p>
          <a:p>
            <a:r>
              <a:rPr lang="en-US" dirty="0"/>
              <a:t> </a:t>
            </a:r>
            <a:endParaRPr lang="en-GB" dirty="0"/>
          </a:p>
          <a:p>
            <a:r>
              <a:rPr lang="en-US" dirty="0"/>
              <a:t>This form of medium is prepared by adding a small amount of agar (0.4-0.5% w/v) to a fluid medium.</a:t>
            </a:r>
            <a:endParaRPr lang="en-GB" dirty="0"/>
          </a:p>
          <a:p>
            <a:r>
              <a:rPr lang="en-US" dirty="0"/>
              <a:t> </a:t>
            </a:r>
            <a:endParaRPr lang="en-GB" dirty="0"/>
          </a:p>
          <a:p>
            <a:r>
              <a:rPr lang="en-US" dirty="0"/>
              <a:t>Semisolid media are used mainly as transport media and for motility testing. Examples are given in the following Chart:</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571480"/>
            <a:ext cx="7643866" cy="4801314"/>
          </a:xfrm>
          <a:prstGeom prst="rect">
            <a:avLst/>
          </a:prstGeom>
          <a:noFill/>
        </p:spPr>
        <p:txBody>
          <a:bodyPr wrap="square" rtlCol="0">
            <a:spAutoFit/>
          </a:bodyPr>
          <a:lstStyle/>
          <a:p>
            <a:r>
              <a:rPr lang="en-US" dirty="0"/>
              <a:t>Nutrition </a:t>
            </a:r>
            <a:endParaRPr lang="en-GB" dirty="0"/>
          </a:p>
          <a:p>
            <a:r>
              <a:rPr lang="en-US" dirty="0"/>
              <a:t>All organism require source of energy, some rely on chemical compounds for there energy and called as </a:t>
            </a:r>
            <a:r>
              <a:rPr lang="en-US" b="1" u="sng" dirty="0" err="1"/>
              <a:t>Chemotrophes</a:t>
            </a:r>
            <a:r>
              <a:rPr lang="en-US" dirty="0"/>
              <a:t>.</a:t>
            </a:r>
            <a:endParaRPr lang="en-GB" dirty="0"/>
          </a:p>
          <a:p>
            <a:r>
              <a:rPr lang="en-US" dirty="0"/>
              <a:t>Other utilize radiant energy (light) are called </a:t>
            </a:r>
            <a:r>
              <a:rPr lang="en-US" b="1" u="sng" dirty="0" err="1"/>
              <a:t>phototrophs</a:t>
            </a:r>
            <a:endParaRPr lang="en-GB" dirty="0"/>
          </a:p>
          <a:p>
            <a:r>
              <a:rPr lang="en-US" dirty="0"/>
              <a:t>All require source of electrons for there metabolism, by reducing inorganic compounds as electron donors </a:t>
            </a:r>
            <a:r>
              <a:rPr lang="en-US" b="1" u="sng" dirty="0" err="1"/>
              <a:t>chemolithotrophic</a:t>
            </a:r>
            <a:r>
              <a:rPr lang="en-US" b="1" u="sng" dirty="0"/>
              <a:t> </a:t>
            </a:r>
            <a:endParaRPr lang="en-GB" dirty="0"/>
          </a:p>
          <a:p>
            <a:r>
              <a:rPr lang="en-US" dirty="0"/>
              <a:t>Or using organic compounds as electron donors and called </a:t>
            </a:r>
            <a:r>
              <a:rPr lang="en-US" b="1" u="sng" dirty="0"/>
              <a:t>chemo-</a:t>
            </a:r>
            <a:r>
              <a:rPr lang="en-US" b="1" u="sng" dirty="0" err="1"/>
              <a:t>organotrophs</a:t>
            </a:r>
            <a:r>
              <a:rPr lang="en-US" b="1" u="sng" dirty="0"/>
              <a:t> </a:t>
            </a:r>
            <a:endParaRPr lang="en-GB" dirty="0"/>
          </a:p>
          <a:p>
            <a:endParaRPr lang="en-US" dirty="0" smtClean="0"/>
          </a:p>
          <a:p>
            <a:r>
              <a:rPr lang="en-US" dirty="0" smtClean="0"/>
              <a:t>Carbon </a:t>
            </a:r>
            <a:r>
              <a:rPr lang="en-US" dirty="0"/>
              <a:t>source </a:t>
            </a:r>
            <a:endParaRPr lang="en-GB" dirty="0"/>
          </a:p>
          <a:p>
            <a:r>
              <a:rPr lang="en-US" dirty="0"/>
              <a:t>All organism require carbon in synthesizing cell component. All organism  at least small amount of CO</a:t>
            </a:r>
            <a:r>
              <a:rPr lang="en-US" baseline="-25000" dirty="0"/>
              <a:t>2</a:t>
            </a:r>
            <a:r>
              <a:rPr lang="en-US" dirty="0"/>
              <a:t>. , those organism using CO</a:t>
            </a:r>
            <a:r>
              <a:rPr lang="en-US" baseline="-25000" dirty="0"/>
              <a:t>2</a:t>
            </a:r>
            <a:r>
              <a:rPr lang="en-US" dirty="0"/>
              <a:t> as a major source know as </a:t>
            </a:r>
            <a:r>
              <a:rPr lang="en-US" dirty="0" err="1"/>
              <a:t>autorophs</a:t>
            </a:r>
            <a:r>
              <a:rPr lang="en-US" dirty="0"/>
              <a:t>. Other require organic compounds as there carbon source and called as </a:t>
            </a:r>
            <a:r>
              <a:rPr lang="en-US" b="1" u="sng" dirty="0" err="1"/>
              <a:t>heterotrophs</a:t>
            </a:r>
            <a:r>
              <a:rPr lang="en-US" dirty="0"/>
              <a:t> </a:t>
            </a:r>
            <a:endParaRPr lang="en-GB" dirty="0"/>
          </a:p>
          <a:p>
            <a:r>
              <a:rPr lang="en-US" dirty="0"/>
              <a:t> </a:t>
            </a:r>
            <a:endParaRPr lang="en-GB" dirty="0"/>
          </a:p>
          <a:p>
            <a:r>
              <a:rPr lang="en-US" dirty="0"/>
              <a:t>Nitrogen source </a:t>
            </a:r>
            <a:endParaRPr lang="en-GB" dirty="0"/>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571480"/>
            <a:ext cx="7643866" cy="5909310"/>
          </a:xfrm>
          <a:prstGeom prst="rect">
            <a:avLst/>
          </a:prstGeom>
          <a:noFill/>
        </p:spPr>
        <p:txBody>
          <a:bodyPr wrap="square" rtlCol="0">
            <a:spAutoFit/>
          </a:bodyPr>
          <a:lstStyle/>
          <a:p>
            <a:r>
              <a:rPr lang="en-US" dirty="0"/>
              <a:t>Nitrogen is a major component of proteins and nucleic acid  about 10 % of dry weight, nitrogen may be supplied in a number different forms and microorganism vary in their ability to assimilate nitrogen The end products of all pathways for nitrogen assimilation is the most reduced form of the elements ammonium ion (NH</a:t>
            </a:r>
            <a:r>
              <a:rPr lang="en-US" baseline="-25000" dirty="0"/>
              <a:t>4</a:t>
            </a:r>
            <a:r>
              <a:rPr lang="en-US" dirty="0"/>
              <a:t>+). </a:t>
            </a:r>
            <a:endParaRPr lang="en-GB" dirty="0"/>
          </a:p>
          <a:p>
            <a:r>
              <a:rPr lang="en-US" dirty="0"/>
              <a:t> </a:t>
            </a:r>
            <a:endParaRPr lang="en-GB" dirty="0"/>
          </a:p>
          <a:p>
            <a:r>
              <a:rPr lang="en-US" dirty="0"/>
              <a:t>Many microorganism possess the ability to assimilate nitrate (NO</a:t>
            </a:r>
            <a:r>
              <a:rPr lang="en-US" baseline="-25000" dirty="0"/>
              <a:t>3</a:t>
            </a:r>
            <a:r>
              <a:rPr lang="en-US" dirty="0"/>
              <a:t>-) and nitrite (NO</a:t>
            </a:r>
            <a:r>
              <a:rPr lang="en-US" baseline="-25000" dirty="0"/>
              <a:t>2</a:t>
            </a:r>
            <a:r>
              <a:rPr lang="en-US" dirty="0"/>
              <a:t>-) reductively by conversion these ions to ammonia (NH</a:t>
            </a:r>
            <a:r>
              <a:rPr lang="en-US" baseline="-25000" dirty="0"/>
              <a:t>3</a:t>
            </a:r>
            <a:r>
              <a:rPr lang="en-US" dirty="0"/>
              <a:t>)</a:t>
            </a:r>
            <a:endParaRPr lang="en-GB" dirty="0"/>
          </a:p>
          <a:p>
            <a:endParaRPr lang="en-GB" dirty="0" smtClean="0"/>
          </a:p>
          <a:p>
            <a:r>
              <a:rPr lang="en-US" dirty="0"/>
              <a:t>The ability to assimilate nitrogen gas  reductively by ammonia which his called nitrogen fixation is properties unique to prokaryotes. Most microorganisms can use NH</a:t>
            </a:r>
            <a:r>
              <a:rPr lang="en-US" baseline="-25000" dirty="0"/>
              <a:t>4</a:t>
            </a:r>
            <a:r>
              <a:rPr lang="en-US" dirty="0"/>
              <a:t>+ as a source for nitrogen source and many organism posses ability t o produce ammonium ions from amines or amino acids. </a:t>
            </a:r>
            <a:endParaRPr lang="en-GB" dirty="0"/>
          </a:p>
          <a:p>
            <a:r>
              <a:rPr lang="en-US" dirty="0"/>
              <a:t> </a:t>
            </a:r>
            <a:endParaRPr lang="en-GB" dirty="0"/>
          </a:p>
          <a:p>
            <a:r>
              <a:rPr lang="en-US" dirty="0"/>
              <a:t>Sulfur source </a:t>
            </a:r>
            <a:endParaRPr lang="en-GB" dirty="0"/>
          </a:p>
          <a:p>
            <a:r>
              <a:rPr lang="en-US" dirty="0"/>
              <a:t>like nitrogen is component of many inorganic cells substances it forms part of several coenzymes most of microorganism can uses sulfate and sulfur  source  reducing sulfate  to level of hydrogen sulfide (h2s)</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571480"/>
            <a:ext cx="7643866" cy="7571303"/>
          </a:xfrm>
          <a:prstGeom prst="rect">
            <a:avLst/>
          </a:prstGeom>
          <a:noFill/>
        </p:spPr>
        <p:txBody>
          <a:bodyPr wrap="square" rtlCol="0">
            <a:spAutoFit/>
          </a:bodyPr>
          <a:lstStyle/>
          <a:p>
            <a:r>
              <a:rPr lang="en-US" dirty="0"/>
              <a:t>Phosphorus source </a:t>
            </a:r>
            <a:endParaRPr lang="en-GB" dirty="0"/>
          </a:p>
          <a:p>
            <a:r>
              <a:rPr lang="en-US" dirty="0"/>
              <a:t>Phosphate is required as a component of ATP nucleic acids and such as coenzyme NAD NADP and </a:t>
            </a:r>
            <a:r>
              <a:rPr lang="en-US" dirty="0" err="1"/>
              <a:t>flavines</a:t>
            </a:r>
            <a:r>
              <a:rPr lang="en-US" dirty="0"/>
              <a:t>, metabolites lipid, cell wall, capsular polysaccharides.  It are always assimilated as a free inorganic phosphate </a:t>
            </a:r>
            <a:endParaRPr lang="en-GB" dirty="0"/>
          </a:p>
          <a:p>
            <a:r>
              <a:rPr lang="en-US" dirty="0"/>
              <a:t> </a:t>
            </a:r>
            <a:endParaRPr lang="en-GB" dirty="0"/>
          </a:p>
          <a:p>
            <a:r>
              <a:rPr lang="en-US" dirty="0"/>
              <a:t> Mineral sources </a:t>
            </a:r>
            <a:endParaRPr lang="en-GB" dirty="0"/>
          </a:p>
          <a:p>
            <a:r>
              <a:rPr lang="en-US" dirty="0"/>
              <a:t>numerous minerals are required for enzyme function as, metal ions  K</a:t>
            </a:r>
            <a:r>
              <a:rPr lang="en-US" baseline="30000" dirty="0"/>
              <a:t>+</a:t>
            </a:r>
            <a:r>
              <a:rPr lang="en-US" dirty="0"/>
              <a:t>, Ca</a:t>
            </a:r>
            <a:r>
              <a:rPr lang="en-US" baseline="30000" dirty="0"/>
              <a:t>+  </a:t>
            </a:r>
            <a:r>
              <a:rPr lang="en-US" dirty="0"/>
              <a:t>, Mg</a:t>
            </a:r>
            <a:r>
              <a:rPr lang="en-US" baseline="30000" dirty="0"/>
              <a:t>+  , </a:t>
            </a:r>
            <a:r>
              <a:rPr lang="en-US" dirty="0"/>
              <a:t>Fe</a:t>
            </a:r>
            <a:r>
              <a:rPr lang="en-US" baseline="30000" dirty="0"/>
              <a:t>+</a:t>
            </a:r>
            <a:r>
              <a:rPr lang="en-US" dirty="0"/>
              <a:t>  and others trace elements. </a:t>
            </a:r>
            <a:r>
              <a:rPr lang="en-US" baseline="30000" dirty="0"/>
              <a:t> </a:t>
            </a:r>
            <a:endParaRPr lang="en-GB" dirty="0"/>
          </a:p>
          <a:p>
            <a:r>
              <a:rPr lang="en-US" baseline="30000" dirty="0"/>
              <a:t> </a:t>
            </a:r>
            <a:endParaRPr lang="en-GB" dirty="0"/>
          </a:p>
          <a:p>
            <a:r>
              <a:rPr lang="en-US" dirty="0"/>
              <a:t>Water:  all living microorganism require water </a:t>
            </a:r>
            <a:endParaRPr lang="en-US" dirty="0" smtClean="0"/>
          </a:p>
          <a:p>
            <a:r>
              <a:rPr lang="en-US" dirty="0"/>
              <a:t>Growth factor</a:t>
            </a:r>
            <a:endParaRPr lang="en-GB" dirty="0"/>
          </a:p>
          <a:p>
            <a:r>
              <a:rPr lang="en-US" dirty="0"/>
              <a:t> </a:t>
            </a:r>
            <a:endParaRPr lang="en-GB" dirty="0"/>
          </a:p>
          <a:p>
            <a:r>
              <a:rPr lang="en-US" dirty="0"/>
              <a:t>Growth factor is an organic compound (amino acids, </a:t>
            </a:r>
            <a:r>
              <a:rPr lang="en-US" dirty="0" err="1"/>
              <a:t>puriens</a:t>
            </a:r>
            <a:r>
              <a:rPr lang="en-US" dirty="0"/>
              <a:t> and </a:t>
            </a:r>
            <a:r>
              <a:rPr lang="en-US" dirty="0" err="1"/>
              <a:t>pyramidines</a:t>
            </a:r>
            <a:r>
              <a:rPr lang="en-US" dirty="0"/>
              <a:t>, vitamins) which a cell must contain in order to grow but which is unable to synthesize. </a:t>
            </a:r>
            <a:endParaRPr lang="en-GB" dirty="0"/>
          </a:p>
          <a:p>
            <a:r>
              <a:rPr lang="en-US" dirty="0"/>
              <a:t> </a:t>
            </a:r>
            <a:endParaRPr lang="en-GB" dirty="0"/>
          </a:p>
          <a:p>
            <a:r>
              <a:rPr lang="en-US" dirty="0"/>
              <a:t>many micro-organism when provided with the listed above are able to synthesize all of the building blocks for macromolecules ( amino acid, </a:t>
            </a:r>
            <a:r>
              <a:rPr lang="en-US" dirty="0" err="1"/>
              <a:t>purine</a:t>
            </a:r>
            <a:r>
              <a:rPr lang="en-US" dirty="0"/>
              <a:t>, </a:t>
            </a:r>
            <a:r>
              <a:rPr lang="en-US" dirty="0" err="1"/>
              <a:t>pyrimidine</a:t>
            </a:r>
            <a:r>
              <a:rPr lang="en-US" dirty="0"/>
              <a:t>, and pentose) all are metabolic precursors for the nucleic acids then incorporated into DNA, additional </a:t>
            </a:r>
            <a:r>
              <a:rPr lang="en-US" dirty="0" err="1"/>
              <a:t>cho</a:t>
            </a:r>
            <a:r>
              <a:rPr lang="en-US" dirty="0"/>
              <a:t>. precursors  for polysaccharides and fatty acids </a:t>
            </a:r>
            <a:endParaRPr lang="en-GB" dirty="0"/>
          </a:p>
          <a:p>
            <a:r>
              <a:rPr lang="en-US" dirty="0"/>
              <a:t> </a:t>
            </a:r>
            <a:endParaRPr lang="en-GB" dirty="0"/>
          </a:p>
          <a:p>
            <a:endParaRPr lang="en-US" dirty="0" smtClean="0"/>
          </a:p>
          <a:p>
            <a:endParaRPr lang="en-US" dirty="0"/>
          </a:p>
          <a:p>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571480"/>
            <a:ext cx="7643866" cy="7571303"/>
          </a:xfrm>
          <a:prstGeom prst="rect">
            <a:avLst/>
          </a:prstGeom>
          <a:noFill/>
        </p:spPr>
        <p:txBody>
          <a:bodyPr wrap="square" rtlCol="0">
            <a:spAutoFit/>
          </a:bodyPr>
          <a:lstStyle/>
          <a:p>
            <a:r>
              <a:rPr lang="en-US" dirty="0"/>
              <a:t>When organism undergo a gene mutation so the chain is broken and no longer there is a products, so the organism must obtain that compound from the environment the compound has become as a growth factor for the organism  </a:t>
            </a:r>
            <a:endParaRPr lang="en-GB" dirty="0"/>
          </a:p>
          <a:p>
            <a:r>
              <a:rPr lang="en-US" dirty="0"/>
              <a:t> </a:t>
            </a:r>
            <a:endParaRPr lang="en-GB" dirty="0"/>
          </a:p>
          <a:p>
            <a:r>
              <a:rPr lang="en-US" dirty="0"/>
              <a:t>Nutritional types of bacteria </a:t>
            </a:r>
            <a:endParaRPr lang="en-GB" dirty="0"/>
          </a:p>
          <a:p>
            <a:r>
              <a:rPr lang="en-US" dirty="0" err="1"/>
              <a:t>Phototrophs</a:t>
            </a:r>
            <a:r>
              <a:rPr lang="en-US" dirty="0"/>
              <a:t>: uses inorganic compounds as </a:t>
            </a:r>
            <a:r>
              <a:rPr lang="en-US" dirty="0" smtClean="0"/>
              <a:t>there </a:t>
            </a:r>
            <a:r>
              <a:rPr lang="en-US" dirty="0"/>
              <a:t>source of electrons e.g. </a:t>
            </a:r>
            <a:r>
              <a:rPr lang="en-US" i="1" dirty="0" err="1" smtClean="0"/>
              <a:t>chromatium</a:t>
            </a:r>
            <a:r>
              <a:rPr lang="en-US" i="1" dirty="0" smtClean="0"/>
              <a:t> </a:t>
            </a:r>
            <a:r>
              <a:rPr lang="en-US" i="1" dirty="0" err="1" smtClean="0"/>
              <a:t>okenii</a:t>
            </a:r>
            <a:r>
              <a:rPr lang="en-US" i="1" dirty="0" smtClean="0"/>
              <a:t> </a:t>
            </a:r>
            <a:r>
              <a:rPr lang="en-US" dirty="0"/>
              <a:t>uses </a:t>
            </a:r>
            <a:endParaRPr lang="en-GB" dirty="0"/>
          </a:p>
          <a:p>
            <a:r>
              <a:rPr lang="en-US" dirty="0"/>
              <a:t>H</a:t>
            </a:r>
            <a:r>
              <a:rPr lang="en-US" baseline="-25000" dirty="0"/>
              <a:t>2</a:t>
            </a:r>
            <a:r>
              <a:rPr lang="en-US" dirty="0"/>
              <a:t>S                 S+2e  + </a:t>
            </a:r>
            <a:r>
              <a:rPr lang="en-US" dirty="0" smtClean="0"/>
              <a:t>2H</a:t>
            </a:r>
            <a:r>
              <a:rPr lang="en-US" baseline="30000" dirty="0" smtClean="0"/>
              <a:t>+</a:t>
            </a:r>
            <a:endParaRPr lang="en-GB" baseline="30000" dirty="0" smtClean="0"/>
          </a:p>
          <a:p>
            <a:r>
              <a:rPr lang="en-US" dirty="0" smtClean="0"/>
              <a:t>As </a:t>
            </a:r>
            <a:r>
              <a:rPr lang="en-US" dirty="0"/>
              <a:t>an electron donor oxidizing it to elemental sulfur</a:t>
            </a:r>
            <a:endParaRPr lang="en-GB" dirty="0"/>
          </a:p>
          <a:p>
            <a:r>
              <a:rPr lang="en-US" dirty="0" smtClean="0"/>
              <a:t>Other </a:t>
            </a:r>
            <a:r>
              <a:rPr lang="en-US" dirty="0"/>
              <a:t>uses organic compounds </a:t>
            </a:r>
            <a:r>
              <a:rPr lang="en-US" dirty="0" smtClean="0"/>
              <a:t>such </a:t>
            </a:r>
            <a:r>
              <a:rPr lang="en-US" dirty="0"/>
              <a:t>as fatty acid and </a:t>
            </a:r>
            <a:r>
              <a:rPr lang="en-US" dirty="0" err="1"/>
              <a:t>alcholes</a:t>
            </a:r>
            <a:r>
              <a:rPr lang="en-US" dirty="0"/>
              <a:t> as electron </a:t>
            </a:r>
            <a:r>
              <a:rPr lang="en-US" dirty="0" smtClean="0"/>
              <a:t>donors</a:t>
            </a:r>
            <a:endParaRPr lang="en-GB" dirty="0"/>
          </a:p>
          <a:p>
            <a:r>
              <a:rPr lang="en-US" dirty="0" err="1"/>
              <a:t>Chemotrophs</a:t>
            </a:r>
            <a:r>
              <a:rPr lang="en-US" dirty="0"/>
              <a:t> that uses inorganic compounds as </a:t>
            </a:r>
            <a:r>
              <a:rPr lang="en-US" dirty="0" smtClean="0"/>
              <a:t>there </a:t>
            </a:r>
            <a:r>
              <a:rPr lang="en-US" dirty="0"/>
              <a:t>source  of electrons  e.g. ammonia as </a:t>
            </a:r>
            <a:r>
              <a:rPr lang="en-US" dirty="0" smtClean="0"/>
              <a:t>their </a:t>
            </a:r>
            <a:r>
              <a:rPr lang="en-US" dirty="0"/>
              <a:t>electron </a:t>
            </a:r>
            <a:r>
              <a:rPr lang="en-US" dirty="0" smtClean="0"/>
              <a:t>source </a:t>
            </a:r>
            <a:r>
              <a:rPr lang="en-US" dirty="0"/>
              <a:t>obtaining </a:t>
            </a:r>
            <a:r>
              <a:rPr lang="en-US" dirty="0" smtClean="0"/>
              <a:t>there energy </a:t>
            </a:r>
            <a:r>
              <a:rPr lang="en-US" dirty="0"/>
              <a:t>by oxidizing ammonia to nitrite </a:t>
            </a:r>
            <a:endParaRPr lang="en-GB" dirty="0"/>
          </a:p>
          <a:p>
            <a:r>
              <a:rPr lang="en-US" dirty="0"/>
              <a:t>Autotrophic and </a:t>
            </a:r>
            <a:r>
              <a:rPr lang="en-US" dirty="0" smtClean="0"/>
              <a:t>heterotrophic </a:t>
            </a:r>
            <a:endParaRPr lang="en-GB" dirty="0"/>
          </a:p>
          <a:p>
            <a:r>
              <a:rPr lang="en-US" dirty="0"/>
              <a:t>Organism can utilize and uses  for example </a:t>
            </a:r>
            <a:r>
              <a:rPr lang="en-US" dirty="0" err="1"/>
              <a:t>charbohydrates</a:t>
            </a:r>
            <a:r>
              <a:rPr lang="en-US" dirty="0"/>
              <a:t> and CO</a:t>
            </a:r>
            <a:r>
              <a:rPr lang="en-US" baseline="-25000" dirty="0"/>
              <a:t>2 </a:t>
            </a:r>
            <a:r>
              <a:rPr lang="en-US" dirty="0"/>
              <a:t> as </a:t>
            </a:r>
            <a:r>
              <a:rPr lang="en-US" dirty="0" smtClean="0"/>
              <a:t>their </a:t>
            </a:r>
            <a:r>
              <a:rPr lang="en-US" dirty="0"/>
              <a:t>source of carbon </a:t>
            </a:r>
            <a:endParaRPr lang="en-GB" dirty="0"/>
          </a:p>
          <a:p>
            <a:r>
              <a:rPr lang="en-US" dirty="0" err="1"/>
              <a:t>Obligat</a:t>
            </a:r>
            <a:r>
              <a:rPr lang="en-US" dirty="0"/>
              <a:t> parasite those bacteria which </a:t>
            </a:r>
            <a:r>
              <a:rPr lang="en-US" dirty="0" smtClean="0"/>
              <a:t>cannot </a:t>
            </a:r>
            <a:r>
              <a:rPr lang="en-US" dirty="0"/>
              <a:t>be cultivated artificially  on </a:t>
            </a:r>
            <a:r>
              <a:rPr lang="en-US" dirty="0" smtClean="0"/>
              <a:t>artificial </a:t>
            </a:r>
            <a:r>
              <a:rPr lang="en-US" dirty="0"/>
              <a:t>media</a:t>
            </a:r>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pic>
        <p:nvPicPr>
          <p:cNvPr id="3" name="Picture 2" descr="purple-sulfur-bacteria.jpg"/>
          <p:cNvPicPr>
            <a:picLocks noChangeAspect="1"/>
          </p:cNvPicPr>
          <p:nvPr/>
        </p:nvPicPr>
        <p:blipFill>
          <a:blip r:embed="rId2" cstate="print"/>
          <a:stretch>
            <a:fillRect/>
          </a:stretch>
        </p:blipFill>
        <p:spPr>
          <a:xfrm>
            <a:off x="7858148" y="1428736"/>
            <a:ext cx="1285852" cy="101599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285728"/>
            <a:ext cx="8072494" cy="7017306"/>
          </a:xfrm>
          <a:prstGeom prst="rect">
            <a:avLst/>
          </a:prstGeom>
          <a:noFill/>
        </p:spPr>
        <p:txBody>
          <a:bodyPr wrap="square" rtlCol="0">
            <a:spAutoFit/>
          </a:bodyPr>
          <a:lstStyle/>
          <a:p>
            <a:r>
              <a:rPr lang="en-US" dirty="0"/>
              <a:t> </a:t>
            </a:r>
            <a:endParaRPr lang="en-GB" dirty="0"/>
          </a:p>
          <a:p>
            <a:r>
              <a:rPr lang="en-US" dirty="0"/>
              <a:t>Hydrogen ion concentration (pH)</a:t>
            </a:r>
            <a:endParaRPr lang="en-GB" dirty="0"/>
          </a:p>
          <a:p>
            <a:r>
              <a:rPr lang="en-US" dirty="0"/>
              <a:t> </a:t>
            </a:r>
            <a:endParaRPr lang="en-GB" dirty="0"/>
          </a:p>
          <a:p>
            <a:r>
              <a:rPr lang="en-US" dirty="0"/>
              <a:t>Most organism have optimal narrow </a:t>
            </a:r>
            <a:r>
              <a:rPr lang="en-US" dirty="0" err="1"/>
              <a:t>pHmost</a:t>
            </a:r>
            <a:r>
              <a:rPr lang="en-US" dirty="0"/>
              <a:t> of organism are </a:t>
            </a:r>
            <a:r>
              <a:rPr lang="en-US" dirty="0" err="1"/>
              <a:t>neutrophil</a:t>
            </a:r>
            <a:r>
              <a:rPr lang="en-US" dirty="0"/>
              <a:t> grow best at pH 6.0-8.0</a:t>
            </a:r>
            <a:endParaRPr lang="en-GB" dirty="0"/>
          </a:p>
          <a:p>
            <a:r>
              <a:rPr lang="en-US" dirty="0" err="1"/>
              <a:t>Othe</a:t>
            </a:r>
            <a:r>
              <a:rPr lang="en-US" dirty="0"/>
              <a:t> </a:t>
            </a:r>
            <a:r>
              <a:rPr lang="en-US" dirty="0" err="1"/>
              <a:t>acidophoils</a:t>
            </a:r>
            <a:r>
              <a:rPr lang="en-US" dirty="0"/>
              <a:t> low pH 3</a:t>
            </a:r>
            <a:endParaRPr lang="en-GB" dirty="0"/>
          </a:p>
          <a:p>
            <a:r>
              <a:rPr lang="en-US" dirty="0" err="1"/>
              <a:t>Alkaliphiles</a:t>
            </a:r>
            <a:r>
              <a:rPr lang="en-US" dirty="0"/>
              <a:t> high pH 10.5</a:t>
            </a:r>
            <a:endParaRPr lang="en-GB" dirty="0"/>
          </a:p>
          <a:p>
            <a:r>
              <a:rPr lang="en-US" dirty="0"/>
              <a:t> </a:t>
            </a:r>
            <a:endParaRPr lang="en-GB" dirty="0"/>
          </a:p>
          <a:p>
            <a:r>
              <a:rPr lang="en-US" dirty="0"/>
              <a:t>Temperature </a:t>
            </a:r>
            <a:endParaRPr lang="en-GB" dirty="0"/>
          </a:p>
          <a:p>
            <a:r>
              <a:rPr lang="en-US" dirty="0"/>
              <a:t> </a:t>
            </a:r>
            <a:endParaRPr lang="en-GB" dirty="0"/>
          </a:p>
          <a:p>
            <a:r>
              <a:rPr lang="en-US" dirty="0"/>
              <a:t>Different microbial species  vary </a:t>
            </a:r>
            <a:r>
              <a:rPr lang="en-US" dirty="0" smtClean="0"/>
              <a:t>widely  </a:t>
            </a:r>
            <a:r>
              <a:rPr lang="en-US" dirty="0"/>
              <a:t>in their optimal  temperature  ranges for growth: </a:t>
            </a:r>
            <a:endParaRPr lang="en-GB" dirty="0"/>
          </a:p>
          <a:p>
            <a:r>
              <a:rPr lang="en-US" dirty="0" err="1"/>
              <a:t>Psychrophilic</a:t>
            </a:r>
            <a:r>
              <a:rPr lang="en-US" dirty="0"/>
              <a:t> forms grows best at low </a:t>
            </a:r>
            <a:r>
              <a:rPr lang="en-US" dirty="0" smtClean="0"/>
              <a:t>temperatures </a:t>
            </a:r>
            <a:r>
              <a:rPr lang="en-US" dirty="0"/>
              <a:t>(15-20 </a:t>
            </a:r>
            <a:r>
              <a:rPr lang="en-US" baseline="30000" dirty="0" err="1"/>
              <a:t>o</a:t>
            </a:r>
            <a:r>
              <a:rPr lang="en-US" dirty="0" err="1"/>
              <a:t>C</a:t>
            </a:r>
            <a:r>
              <a:rPr lang="en-US" dirty="0"/>
              <a:t>)</a:t>
            </a:r>
            <a:endParaRPr lang="en-GB" dirty="0"/>
          </a:p>
          <a:p>
            <a:r>
              <a:rPr lang="en-US" dirty="0" err="1"/>
              <a:t>Mesophilic</a:t>
            </a:r>
            <a:r>
              <a:rPr lang="en-US" dirty="0"/>
              <a:t> grow best at (30-37 </a:t>
            </a:r>
            <a:r>
              <a:rPr lang="en-US" baseline="30000" dirty="0" err="1"/>
              <a:t>o</a:t>
            </a:r>
            <a:r>
              <a:rPr lang="en-US" dirty="0" err="1"/>
              <a:t>C</a:t>
            </a:r>
            <a:r>
              <a:rPr lang="en-US" dirty="0"/>
              <a:t>)*</a:t>
            </a:r>
            <a:endParaRPr lang="en-GB" dirty="0"/>
          </a:p>
          <a:p>
            <a:r>
              <a:rPr lang="en-US" dirty="0" err="1"/>
              <a:t>Thermophilic</a:t>
            </a:r>
            <a:r>
              <a:rPr lang="en-US" dirty="0"/>
              <a:t> </a:t>
            </a:r>
            <a:r>
              <a:rPr lang="en-US" dirty="0" err="1"/>
              <a:t>gorw</a:t>
            </a:r>
            <a:r>
              <a:rPr lang="en-US" dirty="0"/>
              <a:t> at (50-60 </a:t>
            </a:r>
            <a:r>
              <a:rPr lang="en-US" baseline="30000" dirty="0" err="1"/>
              <a:t>o</a:t>
            </a:r>
            <a:r>
              <a:rPr lang="en-US" dirty="0" err="1"/>
              <a:t>C</a:t>
            </a:r>
            <a:r>
              <a:rPr lang="en-US" dirty="0"/>
              <a:t>)</a:t>
            </a:r>
            <a:endParaRPr lang="en-GB" dirty="0"/>
          </a:p>
          <a:p>
            <a:r>
              <a:rPr lang="en-US" dirty="0"/>
              <a:t> </a:t>
            </a:r>
            <a:endParaRPr lang="en-GB" dirty="0"/>
          </a:p>
          <a:p>
            <a:endParaRPr lang="en-GB" dirty="0"/>
          </a:p>
          <a:p>
            <a:endParaRPr lang="en-GB" dirty="0"/>
          </a:p>
          <a:p>
            <a:r>
              <a:rPr lang="en-US" dirty="0"/>
              <a:t> </a:t>
            </a:r>
            <a:endParaRPr lang="en-GB" dirty="0"/>
          </a:p>
          <a:p>
            <a:endParaRPr lang="en-GB" dirty="0"/>
          </a:p>
          <a:p>
            <a:endParaRPr lang="en-US" dirty="0" smtClean="0"/>
          </a:p>
          <a:p>
            <a:endParaRPr lang="en-US" dirty="0"/>
          </a:p>
          <a:p>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268</TotalTime>
  <Words>1255</Words>
  <Application>Microsoft Office PowerPoint</Application>
  <PresentationFormat>On-screen Show (4:3)</PresentationFormat>
  <Paragraphs>716</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fadwa</dc:creator>
  <cp:lastModifiedBy>Fadwa O. Alshareef</cp:lastModifiedBy>
  <cp:revision>15</cp:revision>
  <dcterms:created xsi:type="dcterms:W3CDTF">2014-03-02T15:21:05Z</dcterms:created>
  <dcterms:modified xsi:type="dcterms:W3CDTF">2014-03-06T06:03:56Z</dcterms:modified>
</cp:coreProperties>
</file>