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C71790E8-7186-4D82-ABAD-7957E677E16C}" type="datetimeFigureOut">
              <a:rPr lang="en-US" smtClean="0"/>
              <a:pPr/>
              <a:t>9/8/2014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69C944B-4D54-4720-81CC-A75DAE52037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1790E8-7186-4D82-ABAD-7957E677E16C}" type="datetimeFigureOut">
              <a:rPr lang="en-US" smtClean="0"/>
              <a:pPr/>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C944B-4D54-4720-81CC-A75DAE5203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1790E8-7186-4D82-ABAD-7957E677E16C}" type="datetimeFigureOut">
              <a:rPr lang="en-US" smtClean="0"/>
              <a:pPr/>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C944B-4D54-4720-81CC-A75DAE5203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C71790E8-7186-4D82-ABAD-7957E677E16C}" type="datetimeFigureOut">
              <a:rPr lang="en-US" smtClean="0"/>
              <a:pPr/>
              <a:t>9/8/2014</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D69C944B-4D54-4720-81CC-A75DAE52037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C71790E8-7186-4D82-ABAD-7957E677E16C}" type="datetimeFigureOut">
              <a:rPr lang="en-US" smtClean="0"/>
              <a:pPr/>
              <a:t>9/8/2014</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D69C944B-4D54-4720-81CC-A75DAE52037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C71790E8-7186-4D82-ABAD-7957E677E16C}" type="datetimeFigureOut">
              <a:rPr lang="en-US" smtClean="0"/>
              <a:pPr/>
              <a:t>9/8/2014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D69C944B-4D54-4720-81CC-A75DAE5203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C71790E8-7186-4D82-ABAD-7957E677E16C}" type="datetimeFigureOut">
              <a:rPr lang="en-US" smtClean="0"/>
              <a:pPr/>
              <a:t>9/8/2014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D69C944B-4D54-4720-81CC-A75DAE52037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1790E8-7186-4D82-ABAD-7957E677E16C}" type="datetimeFigureOut">
              <a:rPr lang="en-US" smtClean="0"/>
              <a:pPr/>
              <a:t>9/8/2014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9C944B-4D54-4720-81CC-A75DAE5203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C71790E8-7186-4D82-ABAD-7957E677E16C}" type="datetimeFigureOut">
              <a:rPr lang="en-US" smtClean="0"/>
              <a:pPr/>
              <a:t>9/8/2014</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D69C944B-4D54-4720-81CC-A75DAE5203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C71790E8-7186-4D82-ABAD-7957E677E16C}" type="datetimeFigureOut">
              <a:rPr lang="en-US" smtClean="0"/>
              <a:pPr/>
              <a:t>9/8/2014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D69C944B-4D54-4720-81CC-A75DAE52037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C71790E8-7186-4D82-ABAD-7957E677E16C}" type="datetimeFigureOut">
              <a:rPr lang="en-US" smtClean="0"/>
              <a:pPr/>
              <a:t>9/8/2014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D69C944B-4D54-4720-81CC-A75DAE52037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71790E8-7186-4D82-ABAD-7957E677E16C}" type="datetimeFigureOut">
              <a:rPr lang="en-US" smtClean="0"/>
              <a:pPr/>
              <a:t>9/8/2014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69C944B-4D54-4720-81CC-A75DAE52037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ماهية تكنولوجيا التعليم</a:t>
            </a:r>
            <a:endParaRPr lang="en-US" dirty="0"/>
          </a:p>
        </p:txBody>
      </p:sp>
      <p:sp>
        <p:nvSpPr>
          <p:cNvPr id="3" name="Subtitle 2"/>
          <p:cNvSpPr>
            <a:spLocks noGrp="1"/>
          </p:cNvSpPr>
          <p:nvPr>
            <p:ph type="subTitle" idx="1"/>
          </p:nvPr>
        </p:nvSpPr>
        <p:spPr/>
        <p:txBody>
          <a:bodyPr/>
          <a:lstStyle/>
          <a:p>
            <a:r>
              <a:rPr lang="ar-SA" dirty="0" smtClean="0"/>
              <a:t>د. دانية عبدالعزيز العباسي</a:t>
            </a:r>
          </a:p>
          <a:p>
            <a:r>
              <a:rPr lang="ar-SA" dirty="0" smtClean="0"/>
              <a:t>تقنيات التعليم</a:t>
            </a:r>
          </a:p>
          <a:p>
            <a:r>
              <a:rPr lang="ar-SA" smtClean="0"/>
              <a:t>وسل- 242</a:t>
            </a:r>
            <a:endParaRPr lang="en-US" dirty="0"/>
          </a:p>
        </p:txBody>
      </p:sp>
    </p:spTree>
    <p:extLst>
      <p:ext uri="{BB962C8B-B14F-4D97-AF65-F5344CB8AC3E}">
        <p14:creationId xmlns:p14="http://schemas.microsoft.com/office/powerpoint/2010/main" xmlns="" val="8641095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مراحل تطور مفهوم تكنولوجيا التعليم وأسسه النظرية</a:t>
            </a:r>
            <a:endParaRPr lang="en-US" dirty="0"/>
          </a:p>
        </p:txBody>
      </p:sp>
      <p:sp>
        <p:nvSpPr>
          <p:cNvPr id="3" name="Content Placeholder 2"/>
          <p:cNvSpPr>
            <a:spLocks noGrp="1"/>
          </p:cNvSpPr>
          <p:nvPr>
            <p:ph idx="1"/>
          </p:nvPr>
        </p:nvSpPr>
        <p:spPr/>
        <p:txBody>
          <a:bodyPr/>
          <a:lstStyle/>
          <a:p>
            <a:pPr algn="r" rtl="1"/>
            <a:r>
              <a:rPr lang="ar-SA" dirty="0" smtClean="0"/>
              <a:t>التطوير التعليمي: أكد على اهمية مفهوم النظم فيما يتعلق بعمليات تصميم وتنفيذ وتقويم وتطوير عملية التعليم</a:t>
            </a:r>
          </a:p>
          <a:p>
            <a:pPr algn="r" rtl="1"/>
            <a:r>
              <a:rPr lang="ar-SA" dirty="0" smtClean="0"/>
              <a:t>تفريد التعلم: واهتم بالفروق الفردية بين المتعلمين حيث أن لكل متعلم خصائصه و قدراته و استعداداته، وأن التعليم عمليه فردية</a:t>
            </a:r>
            <a:endParaRPr lang="en-US" dirty="0"/>
          </a:p>
        </p:txBody>
      </p:sp>
    </p:spTree>
    <p:extLst>
      <p:ext uri="{BB962C8B-B14F-4D97-AF65-F5344CB8AC3E}">
        <p14:creationId xmlns:p14="http://schemas.microsoft.com/office/powerpoint/2010/main" xmlns="" val="20970619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تعريف تكنولوجيا التعليم</a:t>
            </a:r>
            <a:endParaRPr lang="en-US" dirty="0"/>
          </a:p>
        </p:txBody>
      </p:sp>
      <p:sp>
        <p:nvSpPr>
          <p:cNvPr id="3" name="Content Placeholder 2"/>
          <p:cNvSpPr>
            <a:spLocks noGrp="1"/>
          </p:cNvSpPr>
          <p:nvPr>
            <p:ph idx="1"/>
          </p:nvPr>
        </p:nvSpPr>
        <p:spPr/>
        <p:txBody>
          <a:bodyPr/>
          <a:lstStyle/>
          <a:p>
            <a:pPr algn="r" rtl="1"/>
            <a:r>
              <a:rPr lang="ar-SA" dirty="0" smtClean="0"/>
              <a:t>عرفت الرابطة الأمريكية للإتصالات التربوية والتكنولوجيا (</a:t>
            </a:r>
            <a:r>
              <a:rPr lang="en-US" dirty="0" smtClean="0"/>
              <a:t>AECT</a:t>
            </a:r>
            <a:r>
              <a:rPr lang="ar-SA" dirty="0" smtClean="0"/>
              <a:t>) تكنولوجيا التعليم بأنها:</a:t>
            </a:r>
          </a:p>
          <a:p>
            <a:pPr marL="64008" indent="0" algn="r" rtl="1">
              <a:buNone/>
            </a:pPr>
            <a:r>
              <a:rPr lang="ar-SA" dirty="0" smtClean="0"/>
              <a:t>«علم يبحث في النظرية والتطبيق الخاصة بتصميم العمليات والمصادر، وتطويرها، واستخدامها، و إدارتها، وتقويمها من أجل التعلم»</a:t>
            </a:r>
            <a:endParaRPr lang="en-US" dirty="0"/>
          </a:p>
        </p:txBody>
      </p:sp>
    </p:spTree>
    <p:extLst>
      <p:ext uri="{BB962C8B-B14F-4D97-AF65-F5344CB8AC3E}">
        <p14:creationId xmlns:p14="http://schemas.microsoft.com/office/powerpoint/2010/main" xmlns="" val="3776415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تعريف تكنولوجيا التعليم</a:t>
            </a:r>
            <a:endParaRPr lang="en-US" dirty="0"/>
          </a:p>
        </p:txBody>
      </p:sp>
      <p:sp>
        <p:nvSpPr>
          <p:cNvPr id="3" name="Content Placeholder 2"/>
          <p:cNvSpPr>
            <a:spLocks noGrp="1"/>
          </p:cNvSpPr>
          <p:nvPr>
            <p:ph idx="1"/>
          </p:nvPr>
        </p:nvSpPr>
        <p:spPr/>
        <p:txBody>
          <a:bodyPr>
            <a:normAutofit fontScale="92500" lnSpcReduction="10000"/>
          </a:bodyPr>
          <a:lstStyle/>
          <a:p>
            <a:pPr marL="64008" indent="0" algn="r" rtl="1">
              <a:buNone/>
            </a:pPr>
            <a:r>
              <a:rPr lang="ar-SA" dirty="0" smtClean="0"/>
              <a:t>من خلال التعريف السابق نستمد الأمور الهامة التالية:</a:t>
            </a:r>
          </a:p>
          <a:p>
            <a:pPr algn="r" rtl="1"/>
            <a:r>
              <a:rPr lang="ar-SA" dirty="0" smtClean="0"/>
              <a:t>تكنولوجيا التعليم أصبح علم مستقل له أسسه وأصوله التي يستند إليها</a:t>
            </a:r>
          </a:p>
          <a:p>
            <a:pPr algn="r" rtl="1"/>
            <a:r>
              <a:rPr lang="ar-SA" dirty="0" smtClean="0"/>
              <a:t>هو علم يهتم بالجانب النظري والعملي</a:t>
            </a:r>
          </a:p>
          <a:p>
            <a:pPr algn="r" rtl="1"/>
            <a:r>
              <a:rPr lang="ar-SA" dirty="0" smtClean="0"/>
              <a:t>هو يهتم بالبحث والدراسة النظرية والتطبيقية الخاصة بالعمليات والمصادر</a:t>
            </a:r>
          </a:p>
          <a:p>
            <a:pPr algn="r" rtl="1"/>
            <a:r>
              <a:rPr lang="ar-SA" dirty="0" smtClean="0"/>
              <a:t>يعمل على خمس مجالات رئيسية: التصميم، التطوير، الإستخدام، الإدارة، التقويم</a:t>
            </a:r>
          </a:p>
          <a:p>
            <a:pPr algn="r" rtl="1"/>
            <a:r>
              <a:rPr lang="ar-SA" dirty="0" smtClean="0"/>
              <a:t>يعتمد على مدخل النظم في تصميم العمليات والمصادر وبنائها واستخدامها وإدارتها وتقويمها </a:t>
            </a:r>
            <a:endParaRPr lang="en-US" dirty="0"/>
          </a:p>
        </p:txBody>
      </p:sp>
    </p:spTree>
    <p:extLst>
      <p:ext uri="{BB962C8B-B14F-4D97-AF65-F5344CB8AC3E}">
        <p14:creationId xmlns:p14="http://schemas.microsoft.com/office/powerpoint/2010/main" xmlns="" val="4172717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العلاقة بين مدخل النظم وتكنولوجيا التعليم</a:t>
            </a:r>
            <a:endParaRPr lang="en-US" dirty="0"/>
          </a:p>
        </p:txBody>
      </p:sp>
      <p:sp>
        <p:nvSpPr>
          <p:cNvPr id="3" name="Content Placeholder 2"/>
          <p:cNvSpPr>
            <a:spLocks noGrp="1"/>
          </p:cNvSpPr>
          <p:nvPr>
            <p:ph idx="1"/>
          </p:nvPr>
        </p:nvSpPr>
        <p:spPr/>
        <p:txBody>
          <a:bodyPr/>
          <a:lstStyle/>
          <a:p>
            <a:pPr marL="64008" indent="0" algn="r" rtl="1">
              <a:buNone/>
            </a:pPr>
            <a:r>
              <a:rPr lang="ar-SA" dirty="0" smtClean="0"/>
              <a:t>عرف عبداللطيف الجزار تكنولوجيا التعليم كالتالي: </a:t>
            </a:r>
          </a:p>
          <a:p>
            <a:pPr algn="r" rtl="1"/>
            <a:r>
              <a:rPr lang="ar-SA" dirty="0" smtClean="0"/>
              <a:t>«عملية متكاملة تقوم على تطبيق هيكل من العلم والمعرفة عن التعليم الإنساني، واستخدام مصادر تعلم بشرية وغير بشرية تؤكد نشاط المتعلم وفرديته بمنهجية أسلوب المنظومات، لتحقيق الأهداف التعليمية والتوصل إلى تعلم أكثر كثافة</a:t>
            </a:r>
            <a:endParaRPr lang="en-US" dirty="0"/>
          </a:p>
        </p:txBody>
      </p:sp>
    </p:spTree>
    <p:extLst>
      <p:ext uri="{BB962C8B-B14F-4D97-AF65-F5344CB8AC3E}">
        <p14:creationId xmlns:p14="http://schemas.microsoft.com/office/powerpoint/2010/main" xmlns="" val="546818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العلاقة بين مدخل النظم وتكنولوجيا التعليم</a:t>
            </a:r>
            <a:endParaRPr lang="en-US" dirty="0"/>
          </a:p>
        </p:txBody>
      </p:sp>
      <p:sp>
        <p:nvSpPr>
          <p:cNvPr id="3" name="Content Placeholder 2"/>
          <p:cNvSpPr>
            <a:spLocks noGrp="1"/>
          </p:cNvSpPr>
          <p:nvPr>
            <p:ph idx="1"/>
          </p:nvPr>
        </p:nvSpPr>
        <p:spPr/>
        <p:txBody>
          <a:bodyPr>
            <a:normAutofit lnSpcReduction="10000"/>
          </a:bodyPr>
          <a:lstStyle/>
          <a:p>
            <a:pPr marL="64008" indent="0" algn="r" rtl="1">
              <a:buNone/>
            </a:pPr>
            <a:r>
              <a:rPr lang="ar-SA" dirty="0" smtClean="0"/>
              <a:t>حدد صاحب التعريف السابق أربع ركائز تقوم عليها تكنولوجيا التعليم كعملية نتاجها التعلم على النحو التالي:</a:t>
            </a:r>
          </a:p>
          <a:p>
            <a:pPr algn="r" rtl="1"/>
            <a:r>
              <a:rPr lang="ar-SA" dirty="0" smtClean="0"/>
              <a:t>تطبيق هيكل من العلوم والمعرفة التطبيقية المنظمة المتصلة بالمتعلم، وعملية التعلم، ومصادر التعلم كالعلوم السلوكية والنفسية والتربوية</a:t>
            </a:r>
          </a:p>
          <a:p>
            <a:pPr algn="r" rtl="1"/>
            <a:r>
              <a:rPr lang="ar-SA" dirty="0" smtClean="0"/>
              <a:t>استخدام وتوظيف مصادر تعلم بشرية وغير بشرية كالأفراد والمحتوى والمواد التعليمية والأجهزة والاماكن والأساليب المستخدمة لحدوث التعلم</a:t>
            </a:r>
            <a:endParaRPr lang="en-US" dirty="0"/>
          </a:p>
        </p:txBody>
      </p:sp>
    </p:spTree>
    <p:extLst>
      <p:ext uri="{BB962C8B-B14F-4D97-AF65-F5344CB8AC3E}">
        <p14:creationId xmlns:p14="http://schemas.microsoft.com/office/powerpoint/2010/main" xmlns="" val="1767353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العلاقة بين مدخل النظم وتكنولوجيا التعليم</a:t>
            </a:r>
            <a:endParaRPr lang="en-US" dirty="0"/>
          </a:p>
        </p:txBody>
      </p:sp>
      <p:sp>
        <p:nvSpPr>
          <p:cNvPr id="3" name="Content Placeholder 2"/>
          <p:cNvSpPr>
            <a:spLocks noGrp="1"/>
          </p:cNvSpPr>
          <p:nvPr>
            <p:ph idx="1"/>
          </p:nvPr>
        </p:nvSpPr>
        <p:spPr/>
        <p:txBody>
          <a:bodyPr/>
          <a:lstStyle/>
          <a:p>
            <a:pPr algn="r" rtl="1"/>
            <a:r>
              <a:rPr lang="ar-SA" dirty="0" smtClean="0"/>
              <a:t>استخدام أسلوب المنظومات: ويضمن اتباع خطوات منطقية مترابطة قابلة للمراجعة والتعديل:</a:t>
            </a:r>
          </a:p>
          <a:p>
            <a:pPr lvl="1" algn="r" rtl="1"/>
            <a:r>
              <a:rPr lang="ar-SA" dirty="0" smtClean="0"/>
              <a:t>الدراسة والتحليل للواقع التعليمي</a:t>
            </a:r>
          </a:p>
          <a:p>
            <a:pPr lvl="1" algn="r" rtl="1"/>
            <a:r>
              <a:rPr lang="ar-SA" dirty="0" smtClean="0"/>
              <a:t>تصميم التعليم وفيها تطبق كثير من العلوم عن المتعلم والتعلم ومصادر التعلم، لتحديد مواصفات المنظومة التعليمية التي تحقق الاهداف التعليمية</a:t>
            </a:r>
          </a:p>
          <a:p>
            <a:pPr lvl="1" algn="r" rtl="1"/>
            <a:r>
              <a:rPr lang="ar-SA" dirty="0" smtClean="0"/>
              <a:t>انتاج المواد والوسائط</a:t>
            </a:r>
          </a:p>
          <a:p>
            <a:pPr lvl="1" algn="r" rtl="1"/>
            <a:r>
              <a:rPr lang="ar-SA" dirty="0" smtClean="0"/>
              <a:t>تنفيذ التدريس وإجراء التقويم المستمر</a:t>
            </a:r>
          </a:p>
          <a:p>
            <a:pPr lvl="1" algn="r" rtl="1"/>
            <a:r>
              <a:rPr lang="ar-SA" dirty="0" smtClean="0"/>
              <a:t>عمل التعديلات في ضوء التغذية الراجعة المشتقة من التقويم المستمر حتى يتم تحقيق الأهداف التعليمية</a:t>
            </a:r>
          </a:p>
          <a:p>
            <a:pPr algn="r" rtl="1"/>
            <a:endParaRPr lang="en-US" dirty="0"/>
          </a:p>
        </p:txBody>
      </p:sp>
    </p:spTree>
    <p:extLst>
      <p:ext uri="{BB962C8B-B14F-4D97-AF65-F5344CB8AC3E}">
        <p14:creationId xmlns:p14="http://schemas.microsoft.com/office/powerpoint/2010/main" xmlns="" val="1773965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العلاقة بين مدخل النظم وتكنولوجيا التعليم</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ar-SA" dirty="0" smtClean="0"/>
              <a:t>تحديد الاهداف التعليمية بطريقة إجرائية يمكن قياسها والتأكد من تحققها</a:t>
            </a:r>
          </a:p>
          <a:p>
            <a:pPr algn="r" rtl="1"/>
            <a:endParaRPr lang="ar-SA" dirty="0"/>
          </a:p>
          <a:p>
            <a:pPr marL="64008" indent="0" algn="r" rtl="1">
              <a:buNone/>
            </a:pPr>
            <a:r>
              <a:rPr lang="ar-SA" dirty="0" smtClean="0"/>
              <a:t>مما تقدم يتضح: </a:t>
            </a:r>
          </a:p>
          <a:p>
            <a:pPr marL="578358" indent="-514350" algn="r" rtl="1">
              <a:buFont typeface="+mj-lt"/>
              <a:buAutoNum type="arabicPeriod"/>
            </a:pPr>
            <a:r>
              <a:rPr lang="ar-SA" dirty="0" smtClean="0"/>
              <a:t>تأكيد التعريف السابق على أن تطبيق مدخل النظم في تصميم وتنفيذ وتقويم وتطوير العملية التعليمية يمثل جوهر تكنولوجيا التعليم</a:t>
            </a:r>
          </a:p>
          <a:p>
            <a:pPr marL="578358" indent="-514350" algn="r" rtl="1">
              <a:buFont typeface="+mj-lt"/>
              <a:buAutoNum type="arabicPeriod"/>
            </a:pPr>
            <a:r>
              <a:rPr lang="ar-SA" dirty="0" smtClean="0"/>
              <a:t>إن اتباع تكنولوجيا التعليم للمنحى المنظومي يؤكد على عدم النظر إلى جزئية العملية التعليمية بل إلى كلية العملية التعليمية والتفاعل والترابط </a:t>
            </a:r>
            <a:r>
              <a:rPr lang="ar-SA" dirty="0"/>
              <a:t>ف</a:t>
            </a:r>
            <a:r>
              <a:rPr lang="ar-SA" dirty="0" smtClean="0"/>
              <a:t>يما بين عناصرها المختلفة والعمل في شكل منظومات</a:t>
            </a:r>
            <a:endParaRPr lang="en-US" dirty="0"/>
          </a:p>
        </p:txBody>
      </p:sp>
    </p:spTree>
    <p:extLst>
      <p:ext uri="{BB962C8B-B14F-4D97-AF65-F5344CB8AC3E}">
        <p14:creationId xmlns:p14="http://schemas.microsoft.com/office/powerpoint/2010/main" xmlns="" val="14028122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تكنولوجيا التعليم أم تقنيات التعليم</a:t>
            </a:r>
            <a:endParaRPr lang="en-US" dirty="0"/>
          </a:p>
        </p:txBody>
      </p:sp>
      <p:sp>
        <p:nvSpPr>
          <p:cNvPr id="3" name="Content Placeholder 2"/>
          <p:cNvSpPr>
            <a:spLocks noGrp="1"/>
          </p:cNvSpPr>
          <p:nvPr>
            <p:ph idx="1"/>
          </p:nvPr>
        </p:nvSpPr>
        <p:spPr/>
        <p:txBody>
          <a:bodyPr>
            <a:normAutofit lnSpcReduction="10000"/>
          </a:bodyPr>
          <a:lstStyle/>
          <a:p>
            <a:pPr algn="r" rtl="1"/>
            <a:r>
              <a:rPr lang="ar-SA" dirty="0" smtClean="0"/>
              <a:t>كلمة التقنيات لا ترادف التكنولوجيا لأن كلمة التقنيات تشير إلى أساليب التطبيق، أما كلمة التكنولوجيا تشير إلى الإستفادة من نظريات ونتائج البحوث في مجالات العلوم المختلفة من أجل أغراض علمية.</a:t>
            </a:r>
          </a:p>
          <a:p>
            <a:pPr algn="r" rtl="1"/>
            <a:r>
              <a:rPr lang="ar-SA" dirty="0" smtClean="0"/>
              <a:t>التقنيات تشكل جانباً من جانبي التكنولوجيا وهو الجانب التطبيقي</a:t>
            </a:r>
          </a:p>
          <a:p>
            <a:pPr algn="r" rtl="1"/>
            <a:r>
              <a:rPr lang="ar-SA" dirty="0" smtClean="0"/>
              <a:t>ممكن أن يكون مفهوم التقنيات مرادفاً لمفهوم الوسائل التعليمية وليس مرادفاً لمفهوم التكنولوجيا</a:t>
            </a:r>
            <a:endParaRPr lang="en-US" dirty="0"/>
          </a:p>
        </p:txBody>
      </p:sp>
    </p:spTree>
    <p:extLst>
      <p:ext uri="{BB962C8B-B14F-4D97-AF65-F5344CB8AC3E}">
        <p14:creationId xmlns:p14="http://schemas.microsoft.com/office/powerpoint/2010/main" xmlns="" val="1754609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علاقة تكنولوجيا التعليم ببعض المفاهيم المتداخلة</a:t>
            </a:r>
            <a:endParaRPr lang="en-US" dirty="0"/>
          </a:p>
        </p:txBody>
      </p:sp>
      <p:sp>
        <p:nvSpPr>
          <p:cNvPr id="3" name="Content Placeholder 2"/>
          <p:cNvSpPr>
            <a:spLocks noGrp="1"/>
          </p:cNvSpPr>
          <p:nvPr>
            <p:ph idx="1"/>
          </p:nvPr>
        </p:nvSpPr>
        <p:spPr/>
        <p:txBody>
          <a:bodyPr>
            <a:normAutofit lnSpcReduction="10000"/>
          </a:bodyPr>
          <a:lstStyle/>
          <a:p>
            <a:pPr marL="64008" indent="0" algn="r" rtl="1">
              <a:buNone/>
            </a:pPr>
            <a:r>
              <a:rPr lang="ar-SA" dirty="0" smtClean="0">
                <a:solidFill>
                  <a:schemeClr val="accent6">
                    <a:lumMod val="60000"/>
                    <a:lumOff val="40000"/>
                  </a:schemeClr>
                </a:solidFill>
              </a:rPr>
              <a:t>تكنولوجيا التربية وتكنولوجيا التعليم:</a:t>
            </a:r>
          </a:p>
          <a:p>
            <a:pPr algn="r" rtl="1"/>
            <a:r>
              <a:rPr lang="ar-SA" dirty="0" smtClean="0"/>
              <a:t>مصطلح التربية أعم وأشمل من مصطلح التعليم</a:t>
            </a:r>
          </a:p>
          <a:p>
            <a:pPr algn="r" rtl="1"/>
            <a:r>
              <a:rPr lang="ar-SA" dirty="0" smtClean="0"/>
              <a:t>تكنولوجيا التربية هي طريقة منهجية لتحديد وتحليل المشكلات المتعلقة بجميع نواحي التعلم الإنساني وتصميم وتنفيذ وتقويم الحلول لهذه المشكلات وإدارتها للوصول إلى اهداف تربوية محددة.</a:t>
            </a:r>
          </a:p>
          <a:p>
            <a:pPr algn="r" rtl="1"/>
            <a:r>
              <a:rPr lang="ar-SA" dirty="0" smtClean="0"/>
              <a:t>تكنولوجيا التعليم هي طريقة منهجية لتصميم العملية التعليمية وتنفيذها وتقويمها لتحقيق أهداف تعليمية محددة. </a:t>
            </a:r>
            <a:endParaRPr lang="en-US" dirty="0"/>
          </a:p>
        </p:txBody>
      </p:sp>
    </p:spTree>
    <p:extLst>
      <p:ext uri="{BB962C8B-B14F-4D97-AF65-F5344CB8AC3E}">
        <p14:creationId xmlns:p14="http://schemas.microsoft.com/office/powerpoint/2010/main" xmlns="" val="1413619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علاقة تكنولوجيا التعليم ببعض المفاهيم المتداخلة</a:t>
            </a:r>
            <a:endParaRPr lang="en-US" dirty="0"/>
          </a:p>
        </p:txBody>
      </p:sp>
      <p:sp>
        <p:nvSpPr>
          <p:cNvPr id="3" name="Content Placeholder 2"/>
          <p:cNvSpPr>
            <a:spLocks noGrp="1"/>
          </p:cNvSpPr>
          <p:nvPr>
            <p:ph idx="1"/>
          </p:nvPr>
        </p:nvSpPr>
        <p:spPr/>
        <p:txBody>
          <a:bodyPr/>
          <a:lstStyle/>
          <a:p>
            <a:pPr marL="64008" indent="0" algn="r" rtl="1">
              <a:buNone/>
            </a:pPr>
            <a:r>
              <a:rPr lang="ar-SA" dirty="0" smtClean="0">
                <a:solidFill>
                  <a:schemeClr val="accent6">
                    <a:lumMod val="60000"/>
                    <a:lumOff val="40000"/>
                  </a:schemeClr>
                </a:solidFill>
              </a:rPr>
              <a:t>التكنولوجيا في التعليم وتكنولوجيا التعليم:</a:t>
            </a:r>
          </a:p>
          <a:p>
            <a:pPr algn="r" rtl="1"/>
            <a:r>
              <a:rPr lang="ar-SA" dirty="0" smtClean="0"/>
              <a:t>يعبر مفهوم التكنولوجيا في التعليم عن استخدام الأجهزة والمستحدثات التكنولوجية في ميدان التعليم</a:t>
            </a:r>
          </a:p>
          <a:p>
            <a:pPr algn="r" rtl="1"/>
            <a:r>
              <a:rPr lang="ar-SA" dirty="0" smtClean="0"/>
              <a:t>تكنولوجيا التعليم هو علم يتضمن الجانبين النظري والتطبيقي </a:t>
            </a:r>
          </a:p>
          <a:p>
            <a:pPr algn="r" rtl="1"/>
            <a:r>
              <a:rPr lang="ar-SA" dirty="0" smtClean="0"/>
              <a:t>تمثل التكنولوجيا في التعليم الجانب التطبيقي</a:t>
            </a:r>
            <a:endParaRPr lang="en-US" dirty="0"/>
          </a:p>
        </p:txBody>
      </p:sp>
    </p:spTree>
    <p:extLst>
      <p:ext uri="{BB962C8B-B14F-4D97-AF65-F5344CB8AC3E}">
        <p14:creationId xmlns:p14="http://schemas.microsoft.com/office/powerpoint/2010/main" xmlns="" val="64492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مفهوم التكنولوجيا</a:t>
            </a:r>
            <a:endParaRPr lang="en-US" dirty="0"/>
          </a:p>
        </p:txBody>
      </p:sp>
      <p:sp>
        <p:nvSpPr>
          <p:cNvPr id="3" name="Content Placeholder 2"/>
          <p:cNvSpPr>
            <a:spLocks noGrp="1"/>
          </p:cNvSpPr>
          <p:nvPr>
            <p:ph idx="1"/>
          </p:nvPr>
        </p:nvSpPr>
        <p:spPr/>
        <p:txBody>
          <a:bodyPr/>
          <a:lstStyle/>
          <a:p>
            <a:pPr marL="64008" indent="0" algn="r" rtl="1">
              <a:buNone/>
            </a:pPr>
            <a:r>
              <a:rPr lang="ar-SA" dirty="0" smtClean="0"/>
              <a:t>التكنولوجيا كلمة يونانية مكونة من مقطعين:</a:t>
            </a:r>
          </a:p>
          <a:p>
            <a:pPr algn="r" rtl="1"/>
            <a:r>
              <a:rPr lang="ar-SA" dirty="0" smtClean="0"/>
              <a:t>المقطع الاول </a:t>
            </a:r>
            <a:r>
              <a:rPr lang="en-US" dirty="0" smtClean="0"/>
              <a:t>Techno</a:t>
            </a:r>
            <a:r>
              <a:rPr lang="ar-SA" dirty="0" smtClean="0"/>
              <a:t> بمعنى حرفة أو صنعة</a:t>
            </a:r>
          </a:p>
          <a:p>
            <a:pPr algn="r" rtl="1"/>
            <a:r>
              <a:rPr lang="ar-SA" dirty="0" smtClean="0"/>
              <a:t>المقطع الثاني </a:t>
            </a:r>
            <a:r>
              <a:rPr lang="en-US" dirty="0" smtClean="0"/>
              <a:t>Logy</a:t>
            </a:r>
            <a:r>
              <a:rPr lang="ar-SA" dirty="0" smtClean="0"/>
              <a:t> تشير إلى علم الحرفة أو علم الصنعة</a:t>
            </a:r>
          </a:p>
          <a:p>
            <a:pPr algn="r" rtl="1"/>
            <a:r>
              <a:rPr lang="ar-SA" dirty="0" smtClean="0"/>
              <a:t>التكنولوجيا إذن هي علم التقنية أو علم الأداء التطبيقي، أي العلم الذي يهتم بتطبيق النظريات ونتائج البحوث التي توصلت إليها العلوم الاخرى</a:t>
            </a:r>
            <a:endParaRPr lang="en-US" dirty="0"/>
          </a:p>
        </p:txBody>
      </p:sp>
    </p:spTree>
    <p:extLst>
      <p:ext uri="{BB962C8B-B14F-4D97-AF65-F5344CB8AC3E}">
        <p14:creationId xmlns:p14="http://schemas.microsoft.com/office/powerpoint/2010/main" xmlns="" val="42916484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علاقة تكنولوجيا التعليم ببعض المفاهيم المتداخلة</a:t>
            </a:r>
            <a:endParaRPr lang="en-US" dirty="0"/>
          </a:p>
        </p:txBody>
      </p:sp>
      <p:sp>
        <p:nvSpPr>
          <p:cNvPr id="3" name="Content Placeholder 2"/>
          <p:cNvSpPr>
            <a:spLocks noGrp="1"/>
          </p:cNvSpPr>
          <p:nvPr>
            <p:ph idx="1"/>
          </p:nvPr>
        </p:nvSpPr>
        <p:spPr/>
        <p:txBody>
          <a:bodyPr>
            <a:normAutofit fontScale="92500"/>
          </a:bodyPr>
          <a:lstStyle/>
          <a:p>
            <a:pPr marL="64008" indent="0" algn="r" rtl="1">
              <a:buNone/>
            </a:pPr>
            <a:r>
              <a:rPr lang="ar-SA" dirty="0" smtClean="0">
                <a:solidFill>
                  <a:schemeClr val="accent6">
                    <a:lumMod val="60000"/>
                    <a:lumOff val="40000"/>
                  </a:schemeClr>
                </a:solidFill>
              </a:rPr>
              <a:t>الوسائل التعليمية وتكنولوجيا التعليم:</a:t>
            </a:r>
          </a:p>
          <a:p>
            <a:pPr algn="r" rtl="1"/>
            <a:r>
              <a:rPr lang="ar-SA" dirty="0" smtClean="0"/>
              <a:t>الوسيلة التعليمية هي كل مايستخدمه المعلم أو المتعلم لتحقيق غاية كتحسين التدريس، وبالتالي فإن الوسائل ليست غايات في حد ذاتها، بل هي أدوات لتحقيق تلك الغايات. وهي المواد والاجهزة والمواقف التي تحمل الرسالة التعليمية وتنقلها إلى المتعلمين لتحقيق أهداف تعليمية محددة.</a:t>
            </a:r>
          </a:p>
          <a:p>
            <a:pPr algn="r" rtl="1"/>
            <a:r>
              <a:rPr lang="ar-SA" dirty="0" smtClean="0"/>
              <a:t>تكنولوجيا التعليم هي عملية فكرية عقلية تهتم بالتطبيق المنهجي لنظريات التعلم والتعليم والإتصال ونتائج البحوث المرتبطة لتطوير العملية التعليمية.</a:t>
            </a:r>
            <a:endParaRPr lang="en-US" dirty="0"/>
          </a:p>
        </p:txBody>
      </p:sp>
    </p:spTree>
    <p:extLst>
      <p:ext uri="{BB962C8B-B14F-4D97-AF65-F5344CB8AC3E}">
        <p14:creationId xmlns:p14="http://schemas.microsoft.com/office/powerpoint/2010/main" xmlns="" val="2915482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علاقة تكنولوجيا التعليم ببعض المفاهيم المتداخلة</a:t>
            </a:r>
            <a:endParaRPr lang="en-US" dirty="0"/>
          </a:p>
        </p:txBody>
      </p:sp>
      <p:sp>
        <p:nvSpPr>
          <p:cNvPr id="3" name="Content Placeholder 2"/>
          <p:cNvSpPr>
            <a:spLocks noGrp="1"/>
          </p:cNvSpPr>
          <p:nvPr>
            <p:ph idx="1"/>
          </p:nvPr>
        </p:nvSpPr>
        <p:spPr/>
        <p:txBody>
          <a:bodyPr>
            <a:normAutofit fontScale="92500"/>
          </a:bodyPr>
          <a:lstStyle/>
          <a:p>
            <a:pPr marL="64008" indent="0" algn="r" rtl="1">
              <a:buNone/>
            </a:pPr>
            <a:r>
              <a:rPr lang="ar-SA" dirty="0" smtClean="0">
                <a:solidFill>
                  <a:schemeClr val="accent6">
                    <a:lumMod val="60000"/>
                    <a:lumOff val="40000"/>
                  </a:schemeClr>
                </a:solidFill>
              </a:rPr>
              <a:t>تكنولوجيا المعلومات وتكنولوجيا التعليم:</a:t>
            </a:r>
          </a:p>
          <a:p>
            <a:pPr algn="r" rtl="1"/>
            <a:r>
              <a:rPr lang="ar-SA" dirty="0" smtClean="0"/>
              <a:t>تكنولوجيا المعلومات تعني الحصول على المعلومات بصورها المختلفة: النصية، والمصورة، والرقمية، ومعالجتها وتخزينها واستعادتها وتوظيفها عند اتخاذ القرارات وتوزيعها بواسطة أجهزة تعمل إلكترونياً</a:t>
            </a:r>
          </a:p>
          <a:p>
            <a:pPr algn="r" rtl="1"/>
            <a:r>
              <a:rPr lang="ar-SA" dirty="0" smtClean="0"/>
              <a:t>مفهوم تكنولوجيا المعلومات أعم وأشمل من مفهوم تكنولوجيا التعليم، ولكن عند تطبيق تكنولوجيا المعلومات في المواقف التعليمية نجدها تعد جزءاً من تكنولوجيا التعليم القائمة على المدخل المنظومي </a:t>
            </a:r>
            <a:endParaRPr lang="en-US" dirty="0"/>
          </a:p>
        </p:txBody>
      </p:sp>
    </p:spTree>
    <p:extLst>
      <p:ext uri="{BB962C8B-B14F-4D97-AF65-F5344CB8AC3E}">
        <p14:creationId xmlns:p14="http://schemas.microsoft.com/office/powerpoint/2010/main" xmlns="" val="980689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علاقة تكنولوجيا التعليم ببعض المفاهيم المتداخلة</a:t>
            </a:r>
            <a:endParaRPr lang="en-US" dirty="0"/>
          </a:p>
        </p:txBody>
      </p:sp>
      <p:sp>
        <p:nvSpPr>
          <p:cNvPr id="3" name="Content Placeholder 2"/>
          <p:cNvSpPr>
            <a:spLocks noGrp="1"/>
          </p:cNvSpPr>
          <p:nvPr>
            <p:ph idx="1"/>
          </p:nvPr>
        </p:nvSpPr>
        <p:spPr/>
        <p:txBody>
          <a:bodyPr>
            <a:normAutofit fontScale="92500"/>
          </a:bodyPr>
          <a:lstStyle/>
          <a:p>
            <a:pPr marL="64008" indent="0" algn="r" rtl="1">
              <a:buNone/>
            </a:pPr>
            <a:r>
              <a:rPr lang="ar-SA" dirty="0" smtClean="0">
                <a:solidFill>
                  <a:schemeClr val="accent6">
                    <a:lumMod val="60000"/>
                    <a:lumOff val="40000"/>
                  </a:schemeClr>
                </a:solidFill>
              </a:rPr>
              <a:t>التربية التكنولوجية وتكنولوجيا التعليم:</a:t>
            </a:r>
          </a:p>
          <a:p>
            <a:pPr algn="r" rtl="1"/>
            <a:r>
              <a:rPr lang="ar-SA" dirty="0" smtClean="0"/>
              <a:t>تسعى التربية التكنولوجية إلى اكساب الطلاب المعلومات والمهارات والسلوكيات المطلوبة التي تعينهم على فهم التكنولوجيا وتطبيقاتها في الحياة، وكيفية التعامل معاها بكفاءة لمواجهة التحديات العلمية والتكنولوجية عند مواجهة الحياة.</a:t>
            </a:r>
          </a:p>
          <a:p>
            <a:pPr algn="r" rtl="1"/>
            <a:r>
              <a:rPr lang="ar-SA" dirty="0" smtClean="0"/>
              <a:t>أما تكنولوجيا التعليم هو العلم الذي يبحث في النظرية والتطبيق الخاصة بتصميم العمليات والمصادر وتطويرها واستخدامها وإدارتها وتقويمها من أجل تحقيق أهداف العملية التعليمية</a:t>
            </a:r>
            <a:endParaRPr lang="en-US" dirty="0"/>
          </a:p>
        </p:txBody>
      </p:sp>
    </p:spTree>
    <p:extLst>
      <p:ext uri="{BB962C8B-B14F-4D97-AF65-F5344CB8AC3E}">
        <p14:creationId xmlns:p14="http://schemas.microsoft.com/office/powerpoint/2010/main" xmlns="" val="969341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مكونات مجال تكنولوجيا التعليم</a:t>
            </a:r>
            <a:endParaRPr lang="en-US" dirty="0"/>
          </a:p>
        </p:txBody>
      </p:sp>
      <p:sp>
        <p:nvSpPr>
          <p:cNvPr id="3" name="Content Placeholder 2"/>
          <p:cNvSpPr>
            <a:spLocks noGrp="1"/>
          </p:cNvSpPr>
          <p:nvPr>
            <p:ph idx="1"/>
          </p:nvPr>
        </p:nvSpPr>
        <p:spPr/>
        <p:txBody>
          <a:bodyPr/>
          <a:lstStyle/>
          <a:p>
            <a:pPr marL="64008" indent="0" algn="r" rtl="1">
              <a:buNone/>
            </a:pPr>
            <a:r>
              <a:rPr lang="ar-SA" dirty="0" smtClean="0"/>
              <a:t>تصور جمعية الإتصالات التربوية والتكنولوجيا الأمريكية (</a:t>
            </a:r>
            <a:r>
              <a:rPr lang="en-US" dirty="0" smtClean="0"/>
              <a:t>AECT</a:t>
            </a:r>
            <a:r>
              <a:rPr lang="ar-SA" dirty="0" smtClean="0"/>
              <a:t>) عام 1994 لتكنولوجيا التعليم:</a:t>
            </a:r>
          </a:p>
          <a:p>
            <a:pPr algn="r" rtl="1"/>
            <a:r>
              <a:rPr lang="ar-SA" dirty="0" smtClean="0"/>
              <a:t>يقوم هذا التصور على تحديد خمسة مكونات لمجال تكنولوجيا التعليم هي:</a:t>
            </a:r>
          </a:p>
          <a:p>
            <a:pPr algn="r" rtl="1"/>
            <a:r>
              <a:rPr lang="ar-SA" dirty="0" smtClean="0"/>
              <a:t>التصميم، الإستخدام، التطوير، الإدارة، والتقويم</a:t>
            </a:r>
          </a:p>
          <a:p>
            <a:pPr algn="r" rtl="1"/>
            <a:r>
              <a:rPr lang="ar-SA" dirty="0" smtClean="0"/>
              <a:t>العلاقة بين المكونات الخمسة ليست علاقة خطية بل علاقة تكاملية وتفاعل وتأثير وتأثر على المستويين: النظري والتطبيقي</a:t>
            </a:r>
            <a:endParaRPr lang="en-US" dirty="0"/>
          </a:p>
        </p:txBody>
      </p:sp>
    </p:spTree>
    <p:extLst>
      <p:ext uri="{BB962C8B-B14F-4D97-AF65-F5344CB8AC3E}">
        <p14:creationId xmlns:p14="http://schemas.microsoft.com/office/powerpoint/2010/main" xmlns="" val="23297892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مكونات مجال تكنولوجيا التعليم</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ar-SA" dirty="0" smtClean="0"/>
              <a:t>التصميم: ويهتم بتصميم النظم التعليمية وتصميم المواد والإستراتيجيات التعليمية وكتابة النصوص التعليمية ومراعاة خصائص المتعلم</a:t>
            </a:r>
          </a:p>
          <a:p>
            <a:pPr algn="r" rtl="1"/>
            <a:r>
              <a:rPr lang="ar-SA" dirty="0" smtClean="0"/>
              <a:t>التطوير: هو عملية تحويل مواصفات التصميم إلى صيغة مادية فيهتم بالإنتاج والتطوير مثل انتاج المواد المطبوعة أو تطبيقات الكمبيوتر</a:t>
            </a:r>
          </a:p>
          <a:p>
            <a:pPr algn="r" rtl="1"/>
            <a:r>
              <a:rPr lang="ar-SA" dirty="0" smtClean="0"/>
              <a:t>الإستخدام: وتتضمن نشر التجديدات التربوية ومتابعتها</a:t>
            </a:r>
          </a:p>
          <a:p>
            <a:pPr algn="r" rtl="1"/>
            <a:r>
              <a:rPr lang="ar-SA" dirty="0" smtClean="0"/>
              <a:t>الإدارة: ويهتم بإدارة المشروعات والمصادر الإدارية </a:t>
            </a:r>
          </a:p>
          <a:p>
            <a:pPr algn="r" rtl="1"/>
            <a:r>
              <a:rPr lang="ar-SA" dirty="0" smtClean="0"/>
              <a:t>التقويم: ويهتم بتحليل المشكلات التعليمية وعلاجها كما يعتني بالقياس والتقويم     </a:t>
            </a:r>
            <a:endParaRPr lang="en-US" dirty="0"/>
          </a:p>
        </p:txBody>
      </p:sp>
    </p:spTree>
    <p:extLst>
      <p:ext uri="{BB962C8B-B14F-4D97-AF65-F5344CB8AC3E}">
        <p14:creationId xmlns:p14="http://schemas.microsoft.com/office/powerpoint/2010/main" xmlns="" val="2669078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وظائف تكنولوجيا التعليم</a:t>
            </a:r>
            <a:endParaRPr lang="en-US" dirty="0"/>
          </a:p>
        </p:txBody>
      </p:sp>
      <p:sp>
        <p:nvSpPr>
          <p:cNvPr id="3" name="Content Placeholder 2"/>
          <p:cNvSpPr>
            <a:spLocks noGrp="1"/>
          </p:cNvSpPr>
          <p:nvPr>
            <p:ph idx="1"/>
          </p:nvPr>
        </p:nvSpPr>
        <p:spPr/>
        <p:txBody>
          <a:bodyPr>
            <a:normAutofit lnSpcReduction="10000"/>
          </a:bodyPr>
          <a:lstStyle/>
          <a:p>
            <a:pPr algn="r" rtl="1"/>
            <a:r>
              <a:rPr lang="ar-SA" dirty="0" smtClean="0"/>
              <a:t>الإثارة والتحفيز: وهو إثارة اهتمام الطلاب وتحفيزهم للتعامل مع المادة المعروضة وعدم تشتيت انتباههم</a:t>
            </a:r>
          </a:p>
          <a:p>
            <a:pPr algn="r" rtl="1"/>
            <a:r>
              <a:rPr lang="ar-SA" dirty="0" smtClean="0"/>
              <a:t>تقديم المعلومات: تسهم تكنولوجيا التعليم بعرض معلومات المادة التعليمية بما يتناسب و طرق التدريس </a:t>
            </a:r>
          </a:p>
          <a:p>
            <a:pPr algn="r" rtl="1"/>
            <a:r>
              <a:rPr lang="ar-SA" dirty="0" smtClean="0"/>
              <a:t>الوظيفة التوجيهية: وتتضمن توجيه المتعلمين جسديا وفكريا</a:t>
            </a:r>
          </a:p>
          <a:p>
            <a:pPr algn="r" rtl="1"/>
            <a:r>
              <a:rPr lang="ar-SA" dirty="0" smtClean="0"/>
              <a:t>الوظيفة التنظيمية: وتتضمن الحصول على أفضل النتائج بأقل تكلفة مادية أو زمنية. </a:t>
            </a:r>
            <a:endParaRPr lang="en-US" dirty="0"/>
          </a:p>
        </p:txBody>
      </p:sp>
    </p:spTree>
    <p:extLst>
      <p:ext uri="{BB962C8B-B14F-4D97-AF65-F5344CB8AC3E}">
        <p14:creationId xmlns:p14="http://schemas.microsoft.com/office/powerpoint/2010/main" xmlns="" val="19543400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دور تكنولوجيا التعليم في التكيف مع التغيرات الحادثة في التربية</a:t>
            </a:r>
            <a:endParaRPr lang="en-US" dirty="0"/>
          </a:p>
        </p:txBody>
      </p:sp>
      <p:sp>
        <p:nvSpPr>
          <p:cNvPr id="3" name="Content Placeholder 2"/>
          <p:cNvSpPr>
            <a:spLocks noGrp="1"/>
          </p:cNvSpPr>
          <p:nvPr>
            <p:ph idx="1"/>
          </p:nvPr>
        </p:nvSpPr>
        <p:spPr/>
        <p:txBody>
          <a:bodyPr>
            <a:normAutofit fontScale="92500" lnSpcReduction="10000"/>
          </a:bodyPr>
          <a:lstStyle/>
          <a:p>
            <a:pPr algn="r" rtl="1"/>
            <a:r>
              <a:rPr lang="ar-SA" dirty="0" smtClean="0"/>
              <a:t>تلعب دورا رئيسيا في تحديد المشكلات التعليمية وتحليلها وتقديم الحلول المناسبة لها والتكيف مع التغيرات الحادثة في التربية</a:t>
            </a:r>
          </a:p>
          <a:p>
            <a:pPr algn="r" rtl="1"/>
            <a:r>
              <a:rPr lang="ar-SA" dirty="0" smtClean="0"/>
              <a:t>تسهم في رفع كفاءة العملية التعليمية وذلك من خلال:</a:t>
            </a:r>
          </a:p>
          <a:p>
            <a:pPr lvl="1" algn="r" rtl="1"/>
            <a:r>
              <a:rPr lang="ar-SA" dirty="0" smtClean="0"/>
              <a:t>حل الكثير من المشاكل مثل الإنفجار المعرفي أو الزيادة في أعداد الطلاب</a:t>
            </a:r>
          </a:p>
          <a:p>
            <a:pPr lvl="1" algn="r" rtl="1"/>
            <a:r>
              <a:rPr lang="ar-SA" dirty="0" smtClean="0"/>
              <a:t>تغير دور المعلم من الإلقاء والتلقين إلى دور الموجه والمسير للعملية التعليمية</a:t>
            </a:r>
          </a:p>
          <a:p>
            <a:pPr lvl="1" algn="r" rtl="1"/>
            <a:r>
              <a:rPr lang="ar-SA" dirty="0" smtClean="0"/>
              <a:t>تغير دور المتعلم من المستقبل إلى المشارك في العملية التعليمية </a:t>
            </a:r>
            <a:endParaRPr lang="en-US" dirty="0"/>
          </a:p>
        </p:txBody>
      </p:sp>
    </p:spTree>
    <p:extLst>
      <p:ext uri="{BB962C8B-B14F-4D97-AF65-F5344CB8AC3E}">
        <p14:creationId xmlns:p14="http://schemas.microsoft.com/office/powerpoint/2010/main" xmlns="" val="22795951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دور تكنولوجيا التعليم في التكيف مع التغيرات الحادثة في التربية</a:t>
            </a:r>
            <a:endParaRPr lang="en-US" dirty="0"/>
          </a:p>
        </p:txBody>
      </p:sp>
      <p:sp>
        <p:nvSpPr>
          <p:cNvPr id="3" name="Content Placeholder 2"/>
          <p:cNvSpPr>
            <a:spLocks noGrp="1"/>
          </p:cNvSpPr>
          <p:nvPr>
            <p:ph idx="1"/>
          </p:nvPr>
        </p:nvSpPr>
        <p:spPr/>
        <p:txBody>
          <a:bodyPr>
            <a:normAutofit lnSpcReduction="10000"/>
          </a:bodyPr>
          <a:lstStyle/>
          <a:p>
            <a:pPr lvl="1" algn="r" rtl="1"/>
            <a:r>
              <a:rPr lang="ar-SA" dirty="0" smtClean="0"/>
              <a:t>الإهتمام باستخدام مصادر التعلم</a:t>
            </a:r>
          </a:p>
          <a:p>
            <a:pPr lvl="1" algn="r" rtl="1"/>
            <a:r>
              <a:rPr lang="ar-SA" dirty="0" smtClean="0"/>
              <a:t>الإهتمام بتطبيق نظريات التصميم التعليمي ونماذجه</a:t>
            </a:r>
          </a:p>
          <a:p>
            <a:pPr lvl="1" algn="r" rtl="1"/>
            <a:r>
              <a:rPr lang="ar-SA" dirty="0" smtClean="0"/>
              <a:t>الإهتمام بتفريد التعليم والتعلم الذاتي</a:t>
            </a:r>
          </a:p>
          <a:p>
            <a:pPr lvl="1" algn="r" rtl="1"/>
            <a:r>
              <a:rPr lang="ar-SA" dirty="0" smtClean="0"/>
              <a:t>الإهتمام بصياغة الأهداف صياغة سلوكية لإمكانية تقويمها وقياسها</a:t>
            </a:r>
          </a:p>
          <a:p>
            <a:pPr lvl="1" algn="r" rtl="1"/>
            <a:r>
              <a:rPr lang="ar-SA" dirty="0" smtClean="0"/>
              <a:t>التنوع في استراتيجيات وطرق التعليم</a:t>
            </a:r>
          </a:p>
          <a:p>
            <a:pPr lvl="1" algn="r" rtl="1"/>
            <a:r>
              <a:rPr lang="ar-SA" dirty="0" smtClean="0"/>
              <a:t>الإهتمام بالتغذية الراجعة</a:t>
            </a:r>
          </a:p>
          <a:p>
            <a:pPr lvl="1" algn="r" rtl="1"/>
            <a:r>
              <a:rPr lang="ar-SA" dirty="0" smtClean="0"/>
              <a:t>الإهتمام بالتقويم البنائي والتشخيصي والختامي</a:t>
            </a:r>
          </a:p>
          <a:p>
            <a:pPr lvl="1" algn="r" rtl="1"/>
            <a:r>
              <a:rPr lang="ar-SA" dirty="0" smtClean="0"/>
              <a:t>الأخذ بأساليب ونماذج التعلم الحديثة في عمليتي التعليم والتعلم مثل التعلم الإلكتروني والتعلم المتنقل</a:t>
            </a:r>
            <a:endParaRPr lang="en-US" dirty="0"/>
          </a:p>
        </p:txBody>
      </p:sp>
    </p:spTree>
    <p:extLst>
      <p:ext uri="{BB962C8B-B14F-4D97-AF65-F5344CB8AC3E}">
        <p14:creationId xmlns:p14="http://schemas.microsoft.com/office/powerpoint/2010/main" xmlns="" val="21866730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4008" indent="0" algn="ctr" rtl="1">
              <a:buNone/>
            </a:pPr>
            <a:r>
              <a:rPr lang="ar-SA" sz="9600" dirty="0" smtClean="0">
                <a:solidFill>
                  <a:schemeClr val="accent3">
                    <a:lumMod val="60000"/>
                    <a:lumOff val="40000"/>
                  </a:schemeClr>
                </a:solidFill>
              </a:rPr>
              <a:t>أسئلة ؟</a:t>
            </a:r>
            <a:endParaRPr lang="en-US" sz="9600" dirty="0">
              <a:solidFill>
                <a:schemeClr val="accent3">
                  <a:lumMod val="60000"/>
                  <a:lumOff val="40000"/>
                </a:schemeClr>
              </a:solidFill>
            </a:endParaRPr>
          </a:p>
        </p:txBody>
      </p:sp>
    </p:spTree>
    <p:extLst>
      <p:ext uri="{BB962C8B-B14F-4D97-AF65-F5344CB8AC3E}">
        <p14:creationId xmlns:p14="http://schemas.microsoft.com/office/powerpoint/2010/main" xmlns="" val="4226974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مفهوم التكنولوجيا</a:t>
            </a:r>
            <a:endParaRPr lang="en-US" dirty="0"/>
          </a:p>
        </p:txBody>
      </p:sp>
      <p:sp>
        <p:nvSpPr>
          <p:cNvPr id="3" name="Content Placeholder 2"/>
          <p:cNvSpPr>
            <a:spLocks noGrp="1"/>
          </p:cNvSpPr>
          <p:nvPr>
            <p:ph idx="1"/>
          </p:nvPr>
        </p:nvSpPr>
        <p:spPr/>
        <p:txBody>
          <a:bodyPr/>
          <a:lstStyle/>
          <a:p>
            <a:pPr algn="r" rtl="1"/>
            <a:r>
              <a:rPr lang="ar-SA" dirty="0" smtClean="0"/>
              <a:t>يخطئ البعض في ربط مفهوم التكنولوجيا بالأجهزة والادوات الحديثة</a:t>
            </a:r>
          </a:p>
          <a:p>
            <a:pPr algn="r" rtl="1"/>
            <a:r>
              <a:rPr lang="ar-SA" dirty="0" smtClean="0"/>
              <a:t>أدى ذلك إلى نشوء نظرة ضيقة لمفهوم التكنولوجيا وهو اعتبارها أنها هي الاجهزة والأدوات وبالتالي ارتبط المفهوم بالمنتجات وليس العمليات</a:t>
            </a:r>
          </a:p>
          <a:p>
            <a:pPr algn="r" rtl="1"/>
            <a:r>
              <a:rPr lang="ar-SA" dirty="0" smtClean="0"/>
              <a:t>أما اعتبار التكنولوجيا على أنها عمليات هي نظرة اشمل وأوسع لمفهوم التكنولوجيا. </a:t>
            </a:r>
            <a:endParaRPr lang="en-US" dirty="0"/>
          </a:p>
        </p:txBody>
      </p:sp>
    </p:spTree>
    <p:extLst>
      <p:ext uri="{BB962C8B-B14F-4D97-AF65-F5344CB8AC3E}">
        <p14:creationId xmlns:p14="http://schemas.microsoft.com/office/powerpoint/2010/main" xmlns="" val="520890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مكونات العملية التكنولوجية</a:t>
            </a:r>
            <a:endParaRPr lang="en-US" dirty="0"/>
          </a:p>
        </p:txBody>
      </p:sp>
      <p:sp>
        <p:nvSpPr>
          <p:cNvPr id="3" name="Content Placeholder 2"/>
          <p:cNvSpPr>
            <a:spLocks noGrp="1"/>
          </p:cNvSpPr>
          <p:nvPr>
            <p:ph idx="1"/>
          </p:nvPr>
        </p:nvSpPr>
        <p:spPr/>
        <p:txBody>
          <a:bodyPr/>
          <a:lstStyle/>
          <a:p>
            <a:pPr algn="r" rtl="1"/>
            <a:r>
              <a:rPr lang="ar-SA" dirty="0" smtClean="0"/>
              <a:t>هناك ثلاثة مكونات رئيسية و متفاعلة للكنولوجيا وهي الإنسان والمواد والادوات.</a:t>
            </a:r>
          </a:p>
          <a:p>
            <a:pPr algn="r" rtl="1"/>
            <a:endParaRPr lang="en-US" dirty="0"/>
          </a:p>
        </p:txBody>
      </p:sp>
      <p:sp>
        <p:nvSpPr>
          <p:cNvPr id="4" name="Isosceles Triangle 3"/>
          <p:cNvSpPr/>
          <p:nvPr/>
        </p:nvSpPr>
        <p:spPr>
          <a:xfrm>
            <a:off x="3124200" y="3200400"/>
            <a:ext cx="3733800" cy="2819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a:stCxn id="4" idx="0"/>
          </p:cNvCxnSpPr>
          <p:nvPr/>
        </p:nvCxnSpPr>
        <p:spPr>
          <a:xfrm>
            <a:off x="4991100" y="3200400"/>
            <a:ext cx="0" cy="1828800"/>
          </a:xfrm>
          <a:prstGeom prst="line">
            <a:avLst/>
          </a:prstGeom>
        </p:spPr>
        <p:style>
          <a:lnRef idx="2">
            <a:schemeClr val="dk1"/>
          </a:lnRef>
          <a:fillRef idx="0">
            <a:schemeClr val="dk1"/>
          </a:fillRef>
          <a:effectRef idx="1">
            <a:schemeClr val="dk1"/>
          </a:effectRef>
          <a:fontRef idx="minor">
            <a:schemeClr val="tx1"/>
          </a:fontRef>
        </p:style>
      </p:cxnSp>
      <p:cxnSp>
        <p:nvCxnSpPr>
          <p:cNvPr id="8" name="Straight Connector 7"/>
          <p:cNvCxnSpPr>
            <a:endCxn id="4" idx="2"/>
          </p:cNvCxnSpPr>
          <p:nvPr/>
        </p:nvCxnSpPr>
        <p:spPr>
          <a:xfrm flipH="1">
            <a:off x="3124200" y="5029200"/>
            <a:ext cx="1866900" cy="990600"/>
          </a:xfrm>
          <a:prstGeom prst="line">
            <a:avLst/>
          </a:prstGeom>
        </p:spPr>
        <p:style>
          <a:lnRef idx="2">
            <a:schemeClr val="dk1"/>
          </a:lnRef>
          <a:fillRef idx="0">
            <a:schemeClr val="dk1"/>
          </a:fillRef>
          <a:effectRef idx="1">
            <a:schemeClr val="dk1"/>
          </a:effectRef>
          <a:fontRef idx="minor">
            <a:schemeClr val="tx1"/>
          </a:fontRef>
        </p:style>
      </p:cxnSp>
      <p:cxnSp>
        <p:nvCxnSpPr>
          <p:cNvPr id="10" name="Straight Connector 9"/>
          <p:cNvCxnSpPr>
            <a:endCxn id="4" idx="4"/>
          </p:cNvCxnSpPr>
          <p:nvPr/>
        </p:nvCxnSpPr>
        <p:spPr>
          <a:xfrm>
            <a:off x="4991100" y="5029200"/>
            <a:ext cx="1866900" cy="990600"/>
          </a:xfrm>
          <a:prstGeom prst="line">
            <a:avLst/>
          </a:prstGeom>
        </p:spPr>
        <p:style>
          <a:lnRef idx="2">
            <a:schemeClr val="dk1"/>
          </a:lnRef>
          <a:fillRef idx="0">
            <a:schemeClr val="dk1"/>
          </a:fillRef>
          <a:effectRef idx="1">
            <a:schemeClr val="dk1"/>
          </a:effectRef>
          <a:fontRef idx="minor">
            <a:schemeClr val="tx1"/>
          </a:fontRef>
        </p:style>
      </p:cxnSp>
      <p:sp>
        <p:nvSpPr>
          <p:cNvPr id="11" name="TextBox 10"/>
          <p:cNvSpPr txBox="1"/>
          <p:nvPr/>
        </p:nvSpPr>
        <p:spPr>
          <a:xfrm>
            <a:off x="4470219" y="5339834"/>
            <a:ext cx="1028700" cy="369332"/>
          </a:xfrm>
          <a:prstGeom prst="rect">
            <a:avLst/>
          </a:prstGeom>
          <a:noFill/>
        </p:spPr>
        <p:txBody>
          <a:bodyPr wrap="square" rtlCol="0">
            <a:spAutoFit/>
          </a:bodyPr>
          <a:lstStyle/>
          <a:p>
            <a:r>
              <a:rPr lang="ar-SA" dirty="0" smtClean="0"/>
              <a:t>الإنسان</a:t>
            </a:r>
            <a:endParaRPr lang="en-US" dirty="0"/>
          </a:p>
        </p:txBody>
      </p:sp>
      <p:sp>
        <p:nvSpPr>
          <p:cNvPr id="12" name="TextBox 11"/>
          <p:cNvSpPr txBox="1"/>
          <p:nvPr/>
        </p:nvSpPr>
        <p:spPr>
          <a:xfrm>
            <a:off x="5181600" y="4610100"/>
            <a:ext cx="1066800" cy="369332"/>
          </a:xfrm>
          <a:prstGeom prst="rect">
            <a:avLst/>
          </a:prstGeom>
          <a:noFill/>
        </p:spPr>
        <p:txBody>
          <a:bodyPr wrap="square" rtlCol="0">
            <a:spAutoFit/>
          </a:bodyPr>
          <a:lstStyle/>
          <a:p>
            <a:r>
              <a:rPr lang="ar-SA" dirty="0" smtClean="0"/>
              <a:t>المواد</a:t>
            </a:r>
            <a:endParaRPr lang="en-US" dirty="0"/>
          </a:p>
        </p:txBody>
      </p:sp>
      <p:sp>
        <p:nvSpPr>
          <p:cNvPr id="13" name="TextBox 12"/>
          <p:cNvSpPr txBox="1"/>
          <p:nvPr/>
        </p:nvSpPr>
        <p:spPr>
          <a:xfrm>
            <a:off x="4064181" y="4615543"/>
            <a:ext cx="990600" cy="369332"/>
          </a:xfrm>
          <a:prstGeom prst="rect">
            <a:avLst/>
          </a:prstGeom>
          <a:noFill/>
        </p:spPr>
        <p:txBody>
          <a:bodyPr wrap="square" rtlCol="0">
            <a:spAutoFit/>
          </a:bodyPr>
          <a:lstStyle/>
          <a:p>
            <a:r>
              <a:rPr lang="ar-SA" dirty="0" smtClean="0"/>
              <a:t>الأدوات</a:t>
            </a:r>
            <a:endParaRPr lang="en-US" dirty="0"/>
          </a:p>
        </p:txBody>
      </p:sp>
    </p:spTree>
    <p:extLst>
      <p:ext uri="{BB962C8B-B14F-4D97-AF65-F5344CB8AC3E}">
        <p14:creationId xmlns:p14="http://schemas.microsoft.com/office/powerpoint/2010/main" xmlns="" val="321960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مكونات العملية التكنولوجية</a:t>
            </a:r>
            <a:endParaRPr lang="en-US" dirty="0"/>
          </a:p>
        </p:txBody>
      </p:sp>
      <p:sp>
        <p:nvSpPr>
          <p:cNvPr id="3" name="Content Placeholder 2"/>
          <p:cNvSpPr>
            <a:spLocks noGrp="1"/>
          </p:cNvSpPr>
          <p:nvPr>
            <p:ph idx="1"/>
          </p:nvPr>
        </p:nvSpPr>
        <p:spPr/>
        <p:txBody>
          <a:bodyPr>
            <a:normAutofit fontScale="92500"/>
          </a:bodyPr>
          <a:lstStyle/>
          <a:p>
            <a:pPr algn="r" rtl="1"/>
            <a:r>
              <a:rPr lang="ar-SA" dirty="0" smtClean="0"/>
              <a:t>الإنسان: هو الضلع الاول والاهم في التطبيق التكنولوجي باعتباره المحرك الحقيقي لهذا التطبيق والقائم بتصميمه وتنفيذه والمتحكم في إخضاع عملية التطبيق لتحقيق أهدافه</a:t>
            </a:r>
          </a:p>
          <a:p>
            <a:pPr algn="r" rtl="1"/>
            <a:r>
              <a:rPr lang="ar-SA" dirty="0" smtClean="0"/>
              <a:t>المواد: تمثل الضلع الثاني والاقل اهمية من الإنسان فوجود المواد يجعل الإنسان يفكر في كيفية توظيفها لصالحه مثال على ذلك وجود الحديد</a:t>
            </a:r>
          </a:p>
          <a:p>
            <a:pPr algn="r" rtl="1"/>
            <a:r>
              <a:rPr lang="ar-SA" dirty="0" smtClean="0"/>
              <a:t>الادوات: وهي تمثل الضلع الثالث والأقل أهمية وتمثل جميع العدد والآلات والأجهزة اللازمة لصياغة المادة وإخراجها بشكل صالح لتحقيق أهداف الإنسان.</a:t>
            </a:r>
            <a:endParaRPr lang="en-US" dirty="0"/>
          </a:p>
        </p:txBody>
      </p:sp>
    </p:spTree>
    <p:extLst>
      <p:ext uri="{BB962C8B-B14F-4D97-AF65-F5344CB8AC3E}">
        <p14:creationId xmlns:p14="http://schemas.microsoft.com/office/powerpoint/2010/main" xmlns="" val="697791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مكونات العملية التكنولوجية</a:t>
            </a:r>
            <a:endParaRPr lang="en-US" dirty="0"/>
          </a:p>
        </p:txBody>
      </p:sp>
      <p:sp>
        <p:nvSpPr>
          <p:cNvPr id="3" name="Content Placeholder 2"/>
          <p:cNvSpPr>
            <a:spLocks noGrp="1"/>
          </p:cNvSpPr>
          <p:nvPr>
            <p:ph idx="1"/>
          </p:nvPr>
        </p:nvSpPr>
        <p:spPr/>
        <p:txBody>
          <a:bodyPr/>
          <a:lstStyle/>
          <a:p>
            <a:pPr algn="r" rtl="1"/>
            <a:r>
              <a:rPr lang="ar-SA" dirty="0" smtClean="0"/>
              <a:t>التكنولوجيا هي محصلة التفاعل بين الإنسان والمواد والادوات وأن مجرد وجود الآلة لايعني وجود التكنولوجيا ولكن عملية استخدام الآلة أو تصنيع المواد من قبل الإنسان هي بداية عملية التكنولوجيا</a:t>
            </a:r>
          </a:p>
          <a:p>
            <a:pPr algn="r" rtl="1"/>
            <a:endParaRPr lang="ar-SA" dirty="0"/>
          </a:p>
          <a:p>
            <a:pPr algn="r" rtl="1"/>
            <a:r>
              <a:rPr lang="ar-SA" dirty="0" smtClean="0"/>
              <a:t>تفاعل إنسان + مواد + أدوات = تكنولوجيا </a:t>
            </a:r>
            <a:endParaRPr lang="en-US" dirty="0"/>
          </a:p>
        </p:txBody>
      </p:sp>
    </p:spTree>
    <p:extLst>
      <p:ext uri="{BB962C8B-B14F-4D97-AF65-F5344CB8AC3E}">
        <p14:creationId xmlns:p14="http://schemas.microsoft.com/office/powerpoint/2010/main" xmlns="" val="2124241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مراحل تطور مفهوم تكنولوجيا التعليم وأسسه النظرية</a:t>
            </a:r>
            <a:endParaRPr lang="en-US" dirty="0"/>
          </a:p>
        </p:txBody>
      </p:sp>
      <p:sp>
        <p:nvSpPr>
          <p:cNvPr id="3" name="Content Placeholder 2"/>
          <p:cNvSpPr>
            <a:spLocks noGrp="1"/>
          </p:cNvSpPr>
          <p:nvPr>
            <p:ph idx="1"/>
          </p:nvPr>
        </p:nvSpPr>
        <p:spPr/>
        <p:txBody>
          <a:bodyPr/>
          <a:lstStyle/>
          <a:p>
            <a:pPr algn="r" rtl="1"/>
            <a:r>
              <a:rPr lang="ar-SA" dirty="0" smtClean="0"/>
              <a:t>حركة التعلم البصري: التعلم القائم على حاسة البصر ويهدف إلى تحويل المفاهيم المجردة إلى ملموسة</a:t>
            </a:r>
          </a:p>
          <a:p>
            <a:pPr algn="r" rtl="1"/>
            <a:r>
              <a:rPr lang="ar-SA" dirty="0" smtClean="0"/>
              <a:t>حركة التعلم السمعي البصري: هو استخدام الوسائل السمعية البصرية في التعليم</a:t>
            </a:r>
          </a:p>
          <a:p>
            <a:pPr algn="r" rtl="1"/>
            <a:r>
              <a:rPr lang="ar-SA" dirty="0" smtClean="0"/>
              <a:t>مفهوم الإتصال: من أهم الأسس النظرية لمجال تكنولوجيا التعليم وهو يهدف إلى إيجاد الطرق المثلى لإيصال المعلومات لتحقيق هدف معين</a:t>
            </a:r>
            <a:endParaRPr lang="en-US" dirty="0"/>
          </a:p>
        </p:txBody>
      </p:sp>
    </p:spTree>
    <p:extLst>
      <p:ext uri="{BB962C8B-B14F-4D97-AF65-F5344CB8AC3E}">
        <p14:creationId xmlns:p14="http://schemas.microsoft.com/office/powerpoint/2010/main" xmlns="" val="214356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مراحل تطور مفهوم تكنولوجيا التعليم وأسسه النظرية</a:t>
            </a:r>
            <a:endParaRPr lang="en-US" dirty="0"/>
          </a:p>
        </p:txBody>
      </p:sp>
      <p:sp>
        <p:nvSpPr>
          <p:cNvPr id="3" name="Content Placeholder 2"/>
          <p:cNvSpPr>
            <a:spLocks noGrp="1"/>
          </p:cNvSpPr>
          <p:nvPr>
            <p:ph idx="1"/>
          </p:nvPr>
        </p:nvSpPr>
        <p:spPr/>
        <p:txBody>
          <a:bodyPr>
            <a:normAutofit fontScale="92500" lnSpcReduction="10000"/>
          </a:bodyPr>
          <a:lstStyle/>
          <a:p>
            <a:pPr algn="r" rtl="1"/>
            <a:r>
              <a:rPr lang="ar-SA" dirty="0" smtClean="0"/>
              <a:t>بداية ظهور مفهوم النظم: أكد أن الوسائل السمعية البصرية ليست الأساسية في تكنولوجيا التعليم بل من الضروري وجود نظم تعليمية. لكن ركز هذا الاتجاه على المنتجات وليس العمليات</a:t>
            </a:r>
          </a:p>
          <a:p>
            <a:pPr algn="r" rtl="1"/>
            <a:r>
              <a:rPr lang="ar-SA" dirty="0" smtClean="0"/>
              <a:t>حركة العلوم السلوكية: أدت إلى نمو الإطار النظري لتكنولوجيا التعليم والذي يتضح في: </a:t>
            </a:r>
          </a:p>
          <a:p>
            <a:pPr lvl="1" algn="r" rtl="1"/>
            <a:r>
              <a:rPr lang="ar-SA" dirty="0" smtClean="0"/>
              <a:t>التحول من التركيز على المثير إلى التركيز على سلوك المتعلم</a:t>
            </a:r>
          </a:p>
          <a:p>
            <a:pPr lvl="1" algn="r" rtl="1"/>
            <a:r>
              <a:rPr lang="ar-SA" dirty="0" smtClean="0"/>
              <a:t>التحول من استخدام الآلة أثناء التدريس إلى استخدامها لتعزيز سلوك المتعلم المرغوب فيه</a:t>
            </a:r>
          </a:p>
          <a:p>
            <a:pPr lvl="1" algn="r" rtl="1"/>
            <a:r>
              <a:rPr lang="ar-SA" dirty="0" smtClean="0"/>
              <a:t>تقويم المتعلم بناء على مايحققه من أهداف سلوكية</a:t>
            </a:r>
          </a:p>
        </p:txBody>
      </p:sp>
    </p:spTree>
    <p:extLst>
      <p:ext uri="{BB962C8B-B14F-4D97-AF65-F5344CB8AC3E}">
        <p14:creationId xmlns:p14="http://schemas.microsoft.com/office/powerpoint/2010/main" xmlns="" val="2384803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مراحل تطور مفهوم تكنولوجيا التعليم وأسسه النظرية</a:t>
            </a:r>
            <a:endParaRPr lang="en-US" dirty="0"/>
          </a:p>
        </p:txBody>
      </p:sp>
      <p:sp>
        <p:nvSpPr>
          <p:cNvPr id="3" name="Content Placeholder 2"/>
          <p:cNvSpPr>
            <a:spLocks noGrp="1"/>
          </p:cNvSpPr>
          <p:nvPr>
            <p:ph idx="1"/>
          </p:nvPr>
        </p:nvSpPr>
        <p:spPr/>
        <p:txBody>
          <a:bodyPr>
            <a:normAutofit fontScale="85000" lnSpcReduction="10000"/>
          </a:bodyPr>
          <a:lstStyle/>
          <a:p>
            <a:pPr algn="r" rtl="1"/>
            <a:r>
              <a:rPr lang="ar-SA" dirty="0" smtClean="0"/>
              <a:t>تصميم التعليم: مع استخدام الاجهزة السمعية البصرية أصبحت هناك حاجة إلى إعداد برامج تعليمية لإستخدامها مع هذه الاجهزة ومن هنا ظهرت عملية تصميم التعليم </a:t>
            </a:r>
          </a:p>
          <a:p>
            <a:pPr algn="r" rtl="1"/>
            <a:r>
              <a:rPr lang="ar-SA" dirty="0" smtClean="0"/>
              <a:t>مدخل النظم: في بداية السبعينات بدأ إتجاه لتعريف تكنولوجيا التعليم على أنها أسلوب منظم فأصبح ينظر إلى تكنولوجيا التعليم كأسلوب نظم في تصميم النظام التعليمي وتنفيذه وتقويمه وتطويره بغرض تحسينه.ومن هنا بدأت النظرة إلى مدخل النظم من مفهوم العمليات بدلا من مفهوم المنتجات. عندها أصبح اعتبار مفهوم تكنولوجيا التعليم كمنظومة تكنولوجيا التعليم وعرفت على أنها </a:t>
            </a:r>
            <a:r>
              <a:rPr lang="ar-SA" dirty="0" smtClean="0">
                <a:solidFill>
                  <a:schemeClr val="accent1">
                    <a:lumMod val="75000"/>
                  </a:schemeClr>
                </a:solidFill>
              </a:rPr>
              <a:t>طريقة نظامية لتصميم وتنفيذ وتقويم العملية التعليمية</a:t>
            </a:r>
          </a:p>
        </p:txBody>
      </p:sp>
    </p:spTree>
    <p:extLst>
      <p:ext uri="{BB962C8B-B14F-4D97-AF65-F5344CB8AC3E}">
        <p14:creationId xmlns:p14="http://schemas.microsoft.com/office/powerpoint/2010/main" xmlns="" val="36800578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349</TotalTime>
  <Words>1540</Words>
  <Application>Microsoft Office PowerPoint</Application>
  <PresentationFormat>عرض على الشاشة (3:4)‏</PresentationFormat>
  <Paragraphs>130</Paragraphs>
  <Slides>28</Slides>
  <Notes>0</Notes>
  <HiddenSlides>0</HiddenSlides>
  <MMClips>0</MMClips>
  <ScaleCrop>false</ScaleCrop>
  <HeadingPairs>
    <vt:vector size="4" baseType="variant">
      <vt:variant>
        <vt:lpstr>سمة</vt:lpstr>
      </vt:variant>
      <vt:variant>
        <vt:i4>1</vt:i4>
      </vt:variant>
      <vt:variant>
        <vt:lpstr>عناوين الشرائح</vt:lpstr>
      </vt:variant>
      <vt:variant>
        <vt:i4>28</vt:i4>
      </vt:variant>
    </vt:vector>
  </HeadingPairs>
  <TitlesOfParts>
    <vt:vector size="29" baseType="lpstr">
      <vt:lpstr>Verve</vt:lpstr>
      <vt:lpstr>ماهية تكنولوجيا التعليم</vt:lpstr>
      <vt:lpstr>مفهوم التكنولوجيا</vt:lpstr>
      <vt:lpstr>مفهوم التكنولوجيا</vt:lpstr>
      <vt:lpstr>مكونات العملية التكنولوجية</vt:lpstr>
      <vt:lpstr>مكونات العملية التكنولوجية</vt:lpstr>
      <vt:lpstr>مكونات العملية التكنولوجية</vt:lpstr>
      <vt:lpstr>مراحل تطور مفهوم تكنولوجيا التعليم وأسسه النظرية</vt:lpstr>
      <vt:lpstr>مراحل تطور مفهوم تكنولوجيا التعليم وأسسه النظرية</vt:lpstr>
      <vt:lpstr>مراحل تطور مفهوم تكنولوجيا التعليم وأسسه النظرية</vt:lpstr>
      <vt:lpstr>مراحل تطور مفهوم تكنولوجيا التعليم وأسسه النظرية</vt:lpstr>
      <vt:lpstr>تعريف تكنولوجيا التعليم</vt:lpstr>
      <vt:lpstr>تعريف تكنولوجيا التعليم</vt:lpstr>
      <vt:lpstr>العلاقة بين مدخل النظم وتكنولوجيا التعليم</vt:lpstr>
      <vt:lpstr>العلاقة بين مدخل النظم وتكنولوجيا التعليم</vt:lpstr>
      <vt:lpstr>العلاقة بين مدخل النظم وتكنولوجيا التعليم</vt:lpstr>
      <vt:lpstr>العلاقة بين مدخل النظم وتكنولوجيا التعليم</vt:lpstr>
      <vt:lpstr>تكنولوجيا التعليم أم تقنيات التعليم</vt:lpstr>
      <vt:lpstr>علاقة تكنولوجيا التعليم ببعض المفاهيم المتداخلة</vt:lpstr>
      <vt:lpstr>علاقة تكنولوجيا التعليم ببعض المفاهيم المتداخلة</vt:lpstr>
      <vt:lpstr>علاقة تكنولوجيا التعليم ببعض المفاهيم المتداخلة</vt:lpstr>
      <vt:lpstr>علاقة تكنولوجيا التعليم ببعض المفاهيم المتداخلة</vt:lpstr>
      <vt:lpstr>علاقة تكنولوجيا التعليم ببعض المفاهيم المتداخلة</vt:lpstr>
      <vt:lpstr>مكونات مجال تكنولوجيا التعليم</vt:lpstr>
      <vt:lpstr>مكونات مجال تكنولوجيا التعليم</vt:lpstr>
      <vt:lpstr>وظائف تكنولوجيا التعليم</vt:lpstr>
      <vt:lpstr>دور تكنولوجيا التعليم في التكيف مع التغيرات الحادثة في التربية</vt:lpstr>
      <vt:lpstr>دور تكنولوجيا التعليم في التكيف مع التغيرات الحادثة في التربية</vt:lpstr>
      <vt:lpstr>الشريحة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ماهية تكنولوجيا التعليم</dc:title>
  <dc:creator>user-apple</dc:creator>
  <cp:lastModifiedBy>dalabbasi</cp:lastModifiedBy>
  <cp:revision>27</cp:revision>
  <dcterms:created xsi:type="dcterms:W3CDTF">2014-02-02T06:30:14Z</dcterms:created>
  <dcterms:modified xsi:type="dcterms:W3CDTF">2014-09-08T08:40:59Z</dcterms:modified>
</cp:coreProperties>
</file>