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B14DC9B9-35B4-486C-87DF-AE52712F3116}" type="datetimeFigureOut">
              <a:rPr lang="ar-SA" smtClean="0"/>
              <a:t>06/03/41</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3BAEB492-04B2-4368-AA34-053D4D21CBB3}"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14DC9B9-35B4-486C-87DF-AE52712F3116}" type="datetimeFigureOut">
              <a:rPr lang="ar-SA" smtClean="0"/>
              <a:t>06/03/41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14DC9B9-35B4-486C-87DF-AE52712F3116}" type="datetimeFigureOut">
              <a:rPr lang="ar-SA" smtClean="0"/>
              <a:t>06/03/41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14DC9B9-35B4-486C-87DF-AE52712F3116}" type="datetimeFigureOut">
              <a:rPr lang="ar-SA" smtClean="0"/>
              <a:t>06/03/41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14DC9B9-35B4-486C-87DF-AE52712F3116}" type="datetimeFigureOut">
              <a:rPr lang="ar-SA" smtClean="0"/>
              <a:t>06/03/41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BAEB492-04B2-4368-AA34-053D4D21CBB3}"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14DC9B9-35B4-486C-87DF-AE52712F3116}" type="datetimeFigureOut">
              <a:rPr lang="ar-SA" smtClean="0"/>
              <a:t>06/03/41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B14DC9B9-35B4-486C-87DF-AE52712F3116}" type="datetimeFigureOut">
              <a:rPr lang="ar-SA" smtClean="0"/>
              <a:t>06/03/41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B14DC9B9-35B4-486C-87DF-AE52712F3116}" type="datetimeFigureOut">
              <a:rPr lang="ar-SA" smtClean="0"/>
              <a:t>06/03/41</a:t>
            </a:fld>
            <a:endParaRPr lang="ar-SA"/>
          </a:p>
        </p:txBody>
      </p:sp>
      <p:sp>
        <p:nvSpPr>
          <p:cNvPr id="8" name="عنصر نائب لرقم الشريحة 7"/>
          <p:cNvSpPr>
            <a:spLocks noGrp="1"/>
          </p:cNvSpPr>
          <p:nvPr>
            <p:ph type="sldNum" sz="quarter" idx="11"/>
          </p:nvPr>
        </p:nvSpPr>
        <p:spPr/>
        <p:txBody>
          <a:bodyPr/>
          <a:lstStyle/>
          <a:p>
            <a:fld id="{3BAEB492-04B2-4368-AA34-053D4D21CBB3}" type="slidenum">
              <a:rPr lang="ar-SA" smtClean="0"/>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14DC9B9-35B4-486C-87DF-AE52712F3116}" type="datetimeFigureOut">
              <a:rPr lang="ar-SA" smtClean="0"/>
              <a:t>06/03/41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14DC9B9-35B4-486C-87DF-AE52712F3116}" type="datetimeFigureOut">
              <a:rPr lang="ar-SA" smtClean="0"/>
              <a:t>06/03/41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3BAEB492-04B2-4368-AA34-053D4D21CBB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B14DC9B9-35B4-486C-87DF-AE52712F3116}" type="datetimeFigureOut">
              <a:rPr lang="ar-SA" smtClean="0"/>
              <a:t>06/03/41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BAEB492-04B2-4368-AA34-053D4D21CBB3}"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14DC9B9-35B4-486C-87DF-AE52712F3116}" type="datetimeFigureOut">
              <a:rPr lang="ar-SA" smtClean="0"/>
              <a:t>06/03/41</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BAEB492-04B2-4368-AA34-053D4D21CBB3}"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dirty="0"/>
          </a:p>
        </p:txBody>
      </p:sp>
      <p:sp>
        <p:nvSpPr>
          <p:cNvPr id="3" name="عنوان فرعي 2"/>
          <p:cNvSpPr>
            <a:spLocks noGrp="1"/>
          </p:cNvSpPr>
          <p:nvPr>
            <p:ph type="subTitle" idx="1"/>
          </p:nvPr>
        </p:nvSpPr>
        <p:spPr>
          <a:xfrm>
            <a:off x="1187624" y="1052736"/>
            <a:ext cx="6480048" cy="1752600"/>
          </a:xfrm>
        </p:spPr>
        <p:txBody>
          <a:bodyPr>
            <a:normAutofit/>
          </a:bodyPr>
          <a:lstStyle/>
          <a:p>
            <a:pPr algn="ctr"/>
            <a:r>
              <a:rPr lang="ar-SA" sz="2800" dirty="0" smtClean="0"/>
              <a:t>ماهية العقود التجارية وعقد الوكالة بالعمولة</a:t>
            </a:r>
            <a:endParaRPr lang="ar-SA" sz="2800" dirty="0"/>
          </a:p>
        </p:txBody>
      </p:sp>
    </p:spTree>
    <p:extLst>
      <p:ext uri="{BB962C8B-B14F-4D97-AF65-F5344CB8AC3E}">
        <p14:creationId xmlns:p14="http://schemas.microsoft.com/office/powerpoint/2010/main" val="326623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522567" cy="70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127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0"/>
            <a:ext cx="9036496" cy="4941168"/>
          </a:xfrm>
        </p:spPr>
        <p:txBody>
          <a:bodyPr>
            <a:normAutofit/>
          </a:bodyPr>
          <a:lstStyle/>
          <a:p>
            <a:endParaRPr lang="ar-SA" dirty="0"/>
          </a:p>
          <a:p>
            <a:pPr algn="ctr"/>
            <a:r>
              <a:rPr lang="ar-SA" dirty="0" smtClean="0"/>
              <a:t>المبحث الأول : </a:t>
            </a:r>
            <a:r>
              <a:rPr lang="ar-SA" b="1" dirty="0" smtClean="0"/>
              <a:t>ماهية العقود التجارية </a:t>
            </a:r>
          </a:p>
          <a:p>
            <a:r>
              <a:rPr lang="ar-SA" dirty="0" smtClean="0"/>
              <a:t>1- تعريف العقود التجارية</a:t>
            </a:r>
          </a:p>
          <a:p>
            <a:r>
              <a:rPr lang="ar-SA" dirty="0" smtClean="0"/>
              <a:t>2- معيار إضفاء الصفة التجارية على العقد</a:t>
            </a:r>
          </a:p>
          <a:p>
            <a:r>
              <a:rPr lang="ar-SA" dirty="0" smtClean="0"/>
              <a:t>3- خصائص العقود التجارية</a:t>
            </a:r>
          </a:p>
          <a:p>
            <a:endParaRPr lang="ar-SA" dirty="0"/>
          </a:p>
          <a:p>
            <a:pPr algn="ctr"/>
            <a:r>
              <a:rPr lang="ar-SA" dirty="0" smtClean="0"/>
              <a:t>المبحث الثاني: </a:t>
            </a:r>
            <a:r>
              <a:rPr lang="ar-SA" b="1" dirty="0" smtClean="0"/>
              <a:t>الوكالة بالعمولة </a:t>
            </a:r>
          </a:p>
          <a:p>
            <a:r>
              <a:rPr lang="ar-SA" dirty="0" smtClean="0"/>
              <a:t>1-تعريف عقد الوكالة بالعمولة وخصائصه</a:t>
            </a:r>
          </a:p>
          <a:p>
            <a:r>
              <a:rPr lang="ar-SA" dirty="0" smtClean="0"/>
              <a:t>2- تميز الوكالة بالعمولة عن التصرفات التي تشتبه بها </a:t>
            </a:r>
          </a:p>
          <a:p>
            <a:r>
              <a:rPr lang="ar-SA" dirty="0" smtClean="0"/>
              <a:t>3- اثار عقد الوكالة بالعمولة</a:t>
            </a:r>
          </a:p>
          <a:p>
            <a:r>
              <a:rPr lang="ar-SA" dirty="0" smtClean="0"/>
              <a:t>4- ضمانات الوكيل بالموكل </a:t>
            </a:r>
          </a:p>
          <a:p>
            <a:endParaRPr lang="ar-SA" dirty="0" smtClean="0"/>
          </a:p>
          <a:p>
            <a:endParaRPr lang="ar-SA" dirty="0"/>
          </a:p>
          <a:p>
            <a:endParaRPr lang="ar-SA" dirty="0" smtClean="0"/>
          </a:p>
        </p:txBody>
      </p:sp>
    </p:spTree>
    <p:extLst>
      <p:ext uri="{BB962C8B-B14F-4D97-AF65-F5344CB8AC3E}">
        <p14:creationId xmlns:p14="http://schemas.microsoft.com/office/powerpoint/2010/main" val="947090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038" y="-99392"/>
            <a:ext cx="9144000" cy="4524315"/>
          </a:xfrm>
          <a:prstGeom prst="rect">
            <a:avLst/>
          </a:prstGeom>
          <a:noFill/>
        </p:spPr>
        <p:txBody>
          <a:bodyPr wrap="square" rtlCol="1">
            <a:spAutoFit/>
          </a:bodyPr>
          <a:lstStyle/>
          <a:p>
            <a:endParaRPr lang="ar-SA" dirty="0"/>
          </a:p>
          <a:p>
            <a:endParaRPr lang="ar-SA" dirty="0" smtClean="0"/>
          </a:p>
          <a:p>
            <a:pPr algn="ctr"/>
            <a:r>
              <a:rPr lang="ar-SA" sz="2000" b="1" dirty="0" smtClean="0"/>
              <a:t>المبحث الاول </a:t>
            </a:r>
          </a:p>
          <a:p>
            <a:r>
              <a:rPr lang="ar-SA" dirty="0" smtClean="0"/>
              <a:t>اولا :  تعريف العقود التجارية </a:t>
            </a:r>
          </a:p>
          <a:p>
            <a:endParaRPr lang="ar-SA" dirty="0"/>
          </a:p>
          <a:p>
            <a:r>
              <a:rPr lang="ar-SA" dirty="0" smtClean="0"/>
              <a:t>هي عقود مدنية وعقود إدارية </a:t>
            </a:r>
          </a:p>
          <a:p>
            <a:endParaRPr lang="ar-SA" dirty="0"/>
          </a:p>
          <a:p>
            <a:r>
              <a:rPr lang="ar-SA" dirty="0" smtClean="0"/>
              <a:t>العقد الإداري :- هو العقد التي تكون الدولة او إحدى مؤسساتها طرفا فيه. </a:t>
            </a:r>
          </a:p>
          <a:p>
            <a:endParaRPr lang="ar-SA" dirty="0"/>
          </a:p>
          <a:p>
            <a:r>
              <a:rPr lang="ar-SA" dirty="0" smtClean="0"/>
              <a:t>اما اذا كان اطرافه اشخاص اعتيادين فئننا نكون إزاء (عقود مدنية)</a:t>
            </a:r>
          </a:p>
          <a:p>
            <a:endParaRPr lang="ar-SA" dirty="0"/>
          </a:p>
          <a:p>
            <a:r>
              <a:rPr lang="ar-SA" dirty="0" smtClean="0"/>
              <a:t>ولكن الفقهاء اضافوا فيما بعد على بعض العقود وصف العقود التجارية لتصبح طائفة جديده متميزة عن العقود المدنية ولكن هذا غير دقيق لان العقود التجارية لا تختلف في جوهرها عن العقود المدنية فأركانها وشروط صحتها واسباب انقضائها واحدة .</a:t>
            </a:r>
          </a:p>
          <a:p>
            <a:r>
              <a:rPr lang="ar-SA" dirty="0" smtClean="0"/>
              <a:t> </a:t>
            </a:r>
          </a:p>
          <a:p>
            <a:endParaRPr lang="ar-SA" dirty="0"/>
          </a:p>
        </p:txBody>
      </p:sp>
    </p:spTree>
    <p:extLst>
      <p:ext uri="{BB962C8B-B14F-4D97-AF65-F5344CB8AC3E}">
        <p14:creationId xmlns:p14="http://schemas.microsoft.com/office/powerpoint/2010/main" val="4714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79512" y="188640"/>
            <a:ext cx="8640960" cy="3693319"/>
          </a:xfrm>
          <a:prstGeom prst="rect">
            <a:avLst/>
          </a:prstGeom>
          <a:noFill/>
        </p:spPr>
        <p:txBody>
          <a:bodyPr wrap="square" rtlCol="1">
            <a:spAutoFit/>
          </a:bodyPr>
          <a:lstStyle/>
          <a:p>
            <a:endParaRPr lang="ar-SA" dirty="0" smtClean="0"/>
          </a:p>
          <a:p>
            <a:r>
              <a:rPr lang="ar-SA" dirty="0" smtClean="0"/>
              <a:t>ثانيا : معيار إضفاء الصفة التجارية عن العقد يتحدد في حالتين </a:t>
            </a:r>
          </a:p>
          <a:p>
            <a:endParaRPr lang="ar-SA" dirty="0"/>
          </a:p>
          <a:p>
            <a:endParaRPr lang="ar-SA" dirty="0" smtClean="0"/>
          </a:p>
          <a:p>
            <a:endParaRPr lang="ar-SA" dirty="0"/>
          </a:p>
          <a:p>
            <a:r>
              <a:rPr lang="ar-SA" dirty="0" smtClean="0"/>
              <a:t>1- اذا كان محله عملا تجاريا اصليا , سواء اكان منفردا مثل : شراء المنقول بقصد بيعه , و اعمال البنوك والصرافين , واعمال السمسرة </a:t>
            </a:r>
          </a:p>
          <a:p>
            <a:endParaRPr lang="ar-SA" dirty="0"/>
          </a:p>
          <a:p>
            <a:r>
              <a:rPr lang="ar-SA" dirty="0" smtClean="0"/>
              <a:t>او كان اصليا صدر في نطاق مشروع مثل : مشروعات الصناعة والنقل و التوريد </a:t>
            </a:r>
          </a:p>
          <a:p>
            <a:endParaRPr lang="ar-SA" dirty="0"/>
          </a:p>
          <a:p>
            <a:endParaRPr lang="ar-SA" dirty="0" smtClean="0"/>
          </a:p>
          <a:p>
            <a:r>
              <a:rPr lang="ar-SA" dirty="0" smtClean="0"/>
              <a:t>2- او اذا كان القائم بالعمل تاجرا لخدمة تجارته أي العمالة التجارية التبعية حيث تعد جميع العقود والتعهدات التي ينطبق عليها هذا الوصف عقود تجارية </a:t>
            </a:r>
          </a:p>
        </p:txBody>
      </p:sp>
    </p:spTree>
    <p:extLst>
      <p:ext uri="{BB962C8B-B14F-4D97-AF65-F5344CB8AC3E}">
        <p14:creationId xmlns:p14="http://schemas.microsoft.com/office/powerpoint/2010/main" val="3412915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07504" y="116632"/>
            <a:ext cx="9036496" cy="5632311"/>
          </a:xfrm>
          <a:prstGeom prst="rect">
            <a:avLst/>
          </a:prstGeom>
          <a:noFill/>
        </p:spPr>
        <p:txBody>
          <a:bodyPr wrap="square" rtlCol="1">
            <a:spAutoFit/>
          </a:bodyPr>
          <a:lstStyle/>
          <a:p>
            <a:r>
              <a:rPr lang="ar-SA" dirty="0" smtClean="0"/>
              <a:t>ثالثا : خصائص العقود التجارية </a:t>
            </a:r>
          </a:p>
          <a:p>
            <a:endParaRPr lang="ar-SA" dirty="0"/>
          </a:p>
          <a:p>
            <a:r>
              <a:rPr lang="ar-SA" dirty="0" smtClean="0"/>
              <a:t>تتميز العقود التجارية بأنها عقود رضائية, ومن عقود المعاوضة, وترد على المنقولات والخدمات ,وتوضيح ذلك فيما يلي :</a:t>
            </a:r>
          </a:p>
          <a:p>
            <a:endParaRPr lang="ar-SA" dirty="0"/>
          </a:p>
          <a:p>
            <a:r>
              <a:rPr lang="ar-SA" dirty="0" smtClean="0"/>
              <a:t>1- عقود رضائية, بحيث انها يكفي لانعقادها ارتباط الإيجاب والقبول وتوافقهما مع المسائل الجوهرية للقعد </a:t>
            </a:r>
          </a:p>
          <a:p>
            <a:endParaRPr lang="ar-SA" dirty="0"/>
          </a:p>
          <a:p>
            <a:endParaRPr lang="ar-SA" dirty="0"/>
          </a:p>
          <a:p>
            <a:r>
              <a:rPr lang="ar-SA" dirty="0" smtClean="0"/>
              <a:t>2- عقود المعاوضة, وهي العقود التي يؤخذ فيها كل من المتعاقدين مقابل لما يعطي ونقيضها العقود </a:t>
            </a:r>
            <a:r>
              <a:rPr lang="ar-SA" dirty="0" err="1" smtClean="0"/>
              <a:t>التبرعية</a:t>
            </a:r>
            <a:r>
              <a:rPr lang="ar-SA" dirty="0" smtClean="0"/>
              <a:t> ومن غير المتصور ان يكون العقد التجاري تبرعيه لان التاجر دائما يسعى لتحقيق الربح </a:t>
            </a:r>
          </a:p>
          <a:p>
            <a:endParaRPr lang="ar-SA" dirty="0"/>
          </a:p>
          <a:p>
            <a:endParaRPr lang="ar-SA" dirty="0" smtClean="0"/>
          </a:p>
          <a:p>
            <a:r>
              <a:rPr lang="ar-SA" dirty="0" smtClean="0"/>
              <a:t>وفكرة التبادلية بالعقود أي المعاوضة تفترض بالضرورة ان يكون العقد ملزما للجانبين ويصبح كل منهما دائنا ومدين بالوقت نفسه</a:t>
            </a:r>
          </a:p>
          <a:p>
            <a:endParaRPr lang="ar-SA" dirty="0"/>
          </a:p>
          <a:p>
            <a:r>
              <a:rPr lang="ar-SA" dirty="0" smtClean="0"/>
              <a:t>3-العقود التجارية انها ترد على المنقولات او الخدمات , فمحل العقود </a:t>
            </a:r>
            <a:r>
              <a:rPr lang="ar-SA" dirty="0" err="1" smtClean="0"/>
              <a:t>التجاريه</a:t>
            </a:r>
            <a:r>
              <a:rPr lang="ar-SA" dirty="0" smtClean="0"/>
              <a:t> يتعلق دائما بمنقولات او خدمات , اما التعامل في العقارات يخرج من نطاق القانون التجاري ,وسبب في استبعاد المعاملات العقارية يرجع إلى ان القانون التجاري نشأ عرفيا بين التجار . </a:t>
            </a:r>
          </a:p>
        </p:txBody>
      </p:sp>
    </p:spTree>
    <p:extLst>
      <p:ext uri="{BB962C8B-B14F-4D97-AF65-F5344CB8AC3E}">
        <p14:creationId xmlns:p14="http://schemas.microsoft.com/office/powerpoint/2010/main" val="2496971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95536" y="548680"/>
            <a:ext cx="8568952" cy="5078313"/>
          </a:xfrm>
          <a:prstGeom prst="rect">
            <a:avLst/>
          </a:prstGeom>
          <a:noFill/>
        </p:spPr>
        <p:txBody>
          <a:bodyPr wrap="square" rtlCol="1">
            <a:spAutoFit/>
          </a:bodyPr>
          <a:lstStyle/>
          <a:p>
            <a:pPr algn="ctr"/>
            <a:r>
              <a:rPr lang="ar-SA" b="1" dirty="0" smtClean="0"/>
              <a:t>المبحث الثاني: الوكالة بالعمولة </a:t>
            </a:r>
          </a:p>
          <a:p>
            <a:r>
              <a:rPr lang="ar-SA" dirty="0" smtClean="0"/>
              <a:t>اولا :تعريف عقد الوكالة بالعمولة و خصائصه </a:t>
            </a:r>
          </a:p>
          <a:p>
            <a:endParaRPr lang="ar-SA" dirty="0"/>
          </a:p>
          <a:p>
            <a:r>
              <a:rPr lang="ar-SA" dirty="0" smtClean="0"/>
              <a:t>الوكالة بالعمولة عقد يلتزم بمقتضاه الوكيل بأن يجري باسمه الخاص تصرفا قانونيا لحساب موكله مقابل اجر.</a:t>
            </a:r>
          </a:p>
          <a:p>
            <a:endParaRPr lang="ar-SA" dirty="0"/>
          </a:p>
          <a:p>
            <a:r>
              <a:rPr lang="ar-SA" dirty="0" smtClean="0"/>
              <a:t>فالوكيل بالعمولة: هو شخص يتعاقد مع الغير باسمه, بحيث يظهر أمام الغير بوصفه المتعاقد الأصلي وليس نائبا كما جاء في تعريف المحكمة التجارية, ويلتزم في مواجهته بكافة الالتزامات التي تنشأ عن العقد المبرم لحسابه, و الوكيل يقوم بهذا التصرف نظير اجر يمثل عادة نسبة من قيمة الصفقة المنجزة يطلق على أي عموله  </a:t>
            </a:r>
          </a:p>
          <a:p>
            <a:endParaRPr lang="ar-SA" b="1" dirty="0"/>
          </a:p>
          <a:p>
            <a:r>
              <a:rPr lang="ar-SA" b="1" dirty="0" smtClean="0"/>
              <a:t>و الوكالة بالعمولة نوعين </a:t>
            </a:r>
          </a:p>
          <a:p>
            <a:endParaRPr lang="ar-SA" b="1" dirty="0"/>
          </a:p>
          <a:p>
            <a:r>
              <a:rPr lang="ar-SA" dirty="0" smtClean="0"/>
              <a:t>1- </a:t>
            </a:r>
            <a:r>
              <a:rPr lang="ar-SA" b="1" dirty="0" smtClean="0"/>
              <a:t>وكاله بالعمولة بالشراء </a:t>
            </a:r>
            <a:r>
              <a:rPr lang="ar-SA" dirty="0" smtClean="0"/>
              <a:t>, بان يكلف الموكل الوكيل بشراء بضاعه معينه غالبا ما تكون مواد اوليه مثل (القماش والحديد التي تحتاجها المصانع والشركات الكبرى )</a:t>
            </a:r>
          </a:p>
          <a:p>
            <a:endParaRPr lang="ar-SA" dirty="0" smtClean="0"/>
          </a:p>
          <a:p>
            <a:r>
              <a:rPr lang="ar-SA" dirty="0" smtClean="0"/>
              <a:t>2-</a:t>
            </a:r>
            <a:r>
              <a:rPr lang="ar-SA" b="1" dirty="0" smtClean="0"/>
              <a:t>وكاله بالعمولة بالبيع </a:t>
            </a:r>
            <a:r>
              <a:rPr lang="ar-SA" dirty="0" smtClean="0"/>
              <a:t>, بان يكلف الموكل الوكيل ببيع بضاعه له وهذا النوع ينتشر في قطاع الأجهزة في مختلف انواعها والسيارات </a:t>
            </a:r>
          </a:p>
        </p:txBody>
      </p:sp>
    </p:spTree>
    <p:extLst>
      <p:ext uri="{BB962C8B-B14F-4D97-AF65-F5344CB8AC3E}">
        <p14:creationId xmlns:p14="http://schemas.microsoft.com/office/powerpoint/2010/main" val="289878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88640"/>
            <a:ext cx="9144000" cy="6463308"/>
          </a:xfrm>
          <a:prstGeom prst="rect">
            <a:avLst/>
          </a:prstGeom>
          <a:noFill/>
        </p:spPr>
        <p:txBody>
          <a:bodyPr wrap="square" rtlCol="1">
            <a:spAutoFit/>
          </a:bodyPr>
          <a:lstStyle/>
          <a:p>
            <a:r>
              <a:rPr lang="ar-SA" b="1" dirty="0" smtClean="0"/>
              <a:t>ثانيا: تمييز الوكالة بالعمولة عن التصرفات التي تشتبه بها </a:t>
            </a:r>
          </a:p>
          <a:p>
            <a:endParaRPr lang="ar-SA" b="1" dirty="0"/>
          </a:p>
          <a:p>
            <a:r>
              <a:rPr lang="ar-SA" dirty="0" smtClean="0"/>
              <a:t>1- </a:t>
            </a:r>
            <a:r>
              <a:rPr lang="ar-SA" b="1" dirty="0" smtClean="0"/>
              <a:t>الوكيل بالعمولة والسمسار, </a:t>
            </a:r>
            <a:r>
              <a:rPr lang="ar-SA" dirty="0" smtClean="0"/>
              <a:t>يتميز الوكيل بالعمولة عن السمسار من وجهين </a:t>
            </a:r>
          </a:p>
          <a:p>
            <a:endParaRPr lang="ar-SA" dirty="0"/>
          </a:p>
          <a:p>
            <a:r>
              <a:rPr lang="ar-SA" b="1" dirty="0" smtClean="0"/>
              <a:t>الوجه الاول </a:t>
            </a:r>
            <a:r>
              <a:rPr lang="ar-SA" dirty="0" smtClean="0"/>
              <a:t>/ انه يقوم بتصرف قانوني , سواء كان بيعا او شراء لحساب موكله في حين ان السمسار يقوم بعمل مادي صرف.</a:t>
            </a:r>
          </a:p>
          <a:p>
            <a:endParaRPr lang="ar-SA" dirty="0"/>
          </a:p>
          <a:p>
            <a:r>
              <a:rPr lang="ar-SA" dirty="0" smtClean="0"/>
              <a:t> </a:t>
            </a:r>
            <a:r>
              <a:rPr lang="ar-SA" b="1" dirty="0" smtClean="0"/>
              <a:t>الوجه الثاني</a:t>
            </a:r>
            <a:r>
              <a:rPr lang="ar-SA" dirty="0" smtClean="0"/>
              <a:t>/ فهو ان الوكيل بالعمولة يتعاقد باسمه الشخصي فهو طرف اصيل بالعقد ويلتزم بتنفيذ ما يترتب في هذا العقد في حين ان السمسار ليس طرفا في العقد فمهمته تقتصر على البحث عن متعاقد لعميله او تقريب وجهتي نظر الطرفين لا لأبرام صفقة .</a:t>
            </a:r>
          </a:p>
          <a:p>
            <a:endParaRPr lang="ar-SA" dirty="0"/>
          </a:p>
          <a:p>
            <a:r>
              <a:rPr lang="ar-SA" dirty="0" smtClean="0"/>
              <a:t>2- </a:t>
            </a:r>
            <a:r>
              <a:rPr lang="ar-SA" b="1" dirty="0" smtClean="0"/>
              <a:t>الوكيل بالعمولة و الوكيل العايدي, </a:t>
            </a:r>
            <a:r>
              <a:rPr lang="ar-SA" dirty="0" smtClean="0"/>
              <a:t>ففي حين تقوم الوكالة العادية على فكرة النيابة حيث يقوم الوكيل بتصرف قانوني باسم موكله ولحسابه  فإن الوكيل بالعمولة , وان كان يتعاقد لحساب  </a:t>
            </a:r>
          </a:p>
          <a:p>
            <a:r>
              <a:rPr lang="ar-SA" dirty="0" smtClean="0"/>
              <a:t>موكله مع الغير الا ان هذا التعاقد يتم باسم الوكيل فهو طرف اصيل في العقد مع الغير.</a:t>
            </a:r>
          </a:p>
          <a:p>
            <a:endParaRPr lang="ar-SA" dirty="0"/>
          </a:p>
          <a:p>
            <a:r>
              <a:rPr lang="ar-SA" dirty="0" smtClean="0"/>
              <a:t>3-</a:t>
            </a:r>
            <a:r>
              <a:rPr lang="ar-SA" b="1" dirty="0" smtClean="0"/>
              <a:t>الوكيل بالعمولة والممثل التجاري, </a:t>
            </a:r>
            <a:r>
              <a:rPr lang="ar-SA" dirty="0" smtClean="0"/>
              <a:t>يعد الممثل تجاريا كل من كان مكلفا من قبل التاجر لقيام بعمل من اعمال تجارته سواء كان في محل تجارته او محل اخر .</a:t>
            </a:r>
          </a:p>
          <a:p>
            <a:endParaRPr lang="ar-SA" dirty="0" smtClean="0"/>
          </a:p>
          <a:p>
            <a:r>
              <a:rPr lang="ar-SA" dirty="0" smtClean="0"/>
              <a:t>ومن وجهه ثانيه: ينبغي على الممثل التجاري عند التوقيع على التصرفات التي يقوم بها في مواجهة من يتعاقد معه ان يضع إلى جوار اسمه , اسم التاجر او الشركة او المصنع الذي فوضه</a:t>
            </a:r>
          </a:p>
          <a:p>
            <a:endParaRPr lang="ar-SA" dirty="0"/>
          </a:p>
          <a:p>
            <a:r>
              <a:rPr lang="ar-SA" dirty="0" smtClean="0"/>
              <a:t>اما الوكيل بالعمولة فهو من جهة يمارس عمله بحرية تامه وبصفة مستقله فإنه يكتسب صفة التاجر اذا كان محل الوكالة محلا تجاريا ,ومن جهة ثانيه فانه طرف اصيل بالعقد . </a:t>
            </a:r>
            <a:endParaRPr lang="ar-SA" dirty="0"/>
          </a:p>
        </p:txBody>
      </p:sp>
    </p:spTree>
    <p:extLst>
      <p:ext uri="{BB962C8B-B14F-4D97-AF65-F5344CB8AC3E}">
        <p14:creationId xmlns:p14="http://schemas.microsoft.com/office/powerpoint/2010/main" val="351665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260648"/>
            <a:ext cx="8964488" cy="5078313"/>
          </a:xfrm>
          <a:prstGeom prst="rect">
            <a:avLst/>
          </a:prstGeom>
          <a:noFill/>
        </p:spPr>
        <p:txBody>
          <a:bodyPr wrap="square" rtlCol="1">
            <a:spAutoFit/>
          </a:bodyPr>
          <a:lstStyle/>
          <a:p>
            <a:r>
              <a:rPr lang="ar-SA" b="1" dirty="0" smtClean="0"/>
              <a:t>ثالثا: آثار عقد الوكالة بالعمولة </a:t>
            </a:r>
          </a:p>
          <a:p>
            <a:endParaRPr lang="ar-SA" b="1" dirty="0"/>
          </a:p>
          <a:p>
            <a:r>
              <a:rPr lang="ar-SA" b="1" dirty="0" smtClean="0"/>
              <a:t>1-التزامات الوكيل بالعمولة: </a:t>
            </a:r>
            <a:r>
              <a:rPr lang="ar-SA" dirty="0" smtClean="0"/>
              <a:t>يلتزم الوكيل بالعمولة بوصفه طرفا بالعقد مع الغير باسمه الشخصي ولكن لحساب موكله بعدة التزامات ابرزها . </a:t>
            </a:r>
          </a:p>
          <a:p>
            <a:endParaRPr lang="ar-SA" dirty="0" smtClean="0"/>
          </a:p>
          <a:p>
            <a:r>
              <a:rPr lang="ar-SA" b="1" dirty="0" smtClean="0"/>
              <a:t>اولا </a:t>
            </a:r>
            <a:r>
              <a:rPr lang="ar-SA" dirty="0" smtClean="0"/>
              <a:t>– </a:t>
            </a:r>
            <a:r>
              <a:rPr lang="ar-SA" b="1" dirty="0" smtClean="0"/>
              <a:t>القيام بالعمل المعهود به إليه</a:t>
            </a:r>
            <a:r>
              <a:rPr lang="ar-SA" dirty="0" smtClean="0"/>
              <a:t>, وهذا هو الالتزام الرئيس الذي يقع على عاتق الوكيل بالعمولة اذ يجب عليه تنفيذ الاعمال التي يكلف بها وفق لتعليمات الموكل الآمر</a:t>
            </a:r>
          </a:p>
          <a:p>
            <a:endParaRPr lang="ar-SA" dirty="0"/>
          </a:p>
          <a:p>
            <a:r>
              <a:rPr lang="ar-SA" b="1" dirty="0" smtClean="0"/>
              <a:t>ثانيا – المحافظة على البضاعة</a:t>
            </a:r>
            <a:r>
              <a:rPr lang="ar-SA" dirty="0" smtClean="0"/>
              <a:t>, فالوكيل بالعمولة يكون مسؤولا طبقا لما يقرره العرف ذلك من خلال فحصها والعناية بتخزينها والاشراف على ارسالها للموكل </a:t>
            </a:r>
          </a:p>
          <a:p>
            <a:endParaRPr lang="ar-SA" b="1" dirty="0"/>
          </a:p>
          <a:p>
            <a:r>
              <a:rPr lang="ar-SA" b="1" dirty="0" smtClean="0"/>
              <a:t>ثالثا – الامتناع عن التعاقد مع نفسه</a:t>
            </a:r>
            <a:r>
              <a:rPr lang="ar-SA" dirty="0" smtClean="0"/>
              <a:t>, فيحضر على الوكيل بالعمولة التعاقد مع نفسه </a:t>
            </a:r>
            <a:endParaRPr lang="ar-SA" b="1" dirty="0"/>
          </a:p>
          <a:p>
            <a:endParaRPr lang="ar-SA" b="1" dirty="0" smtClean="0"/>
          </a:p>
          <a:p>
            <a:r>
              <a:rPr lang="ar-SA" b="1" dirty="0" smtClean="0"/>
              <a:t>رابعا – يلتزم الوكيل بالمحافظة على  السرية, </a:t>
            </a:r>
            <a:r>
              <a:rPr lang="ar-SA" dirty="0" smtClean="0"/>
              <a:t>فيتعين عليه الا يفشي اسم موكله للغير احتراما لرغبته وحفاظا على العمليات التجارية التي انيط بهي القيام بها</a:t>
            </a:r>
          </a:p>
          <a:p>
            <a:r>
              <a:rPr lang="ar-SA" dirty="0" smtClean="0"/>
              <a:t> </a:t>
            </a:r>
            <a:endParaRPr lang="ar-SA" dirty="0"/>
          </a:p>
          <a:p>
            <a:r>
              <a:rPr lang="ar-SA" b="1" dirty="0" smtClean="0"/>
              <a:t>خامسا – يلتزم الوكيل بالعمولة باطلاع الموكل على سير الوكالة, </a:t>
            </a:r>
            <a:r>
              <a:rPr lang="ar-SA" dirty="0" smtClean="0"/>
              <a:t>ذلك بتقديم حساب للموكل يبين فيه العمليات التي قام بها وما بذله في سبيل تنفيذ العمل  </a:t>
            </a:r>
            <a:endParaRPr lang="ar-SA" b="1" dirty="0" smtClean="0"/>
          </a:p>
        </p:txBody>
      </p:sp>
    </p:spTree>
    <p:extLst>
      <p:ext uri="{BB962C8B-B14F-4D97-AF65-F5344CB8AC3E}">
        <p14:creationId xmlns:p14="http://schemas.microsoft.com/office/powerpoint/2010/main" val="366108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229323"/>
            <a:ext cx="9144000" cy="7294305"/>
          </a:xfrm>
          <a:prstGeom prst="rect">
            <a:avLst/>
          </a:prstGeom>
          <a:noFill/>
        </p:spPr>
        <p:txBody>
          <a:bodyPr wrap="square" rtlCol="1">
            <a:spAutoFit/>
          </a:bodyPr>
          <a:lstStyle/>
          <a:p>
            <a:r>
              <a:rPr lang="ar-SA" b="1" dirty="0" smtClean="0"/>
              <a:t>2- التزامات الموكل, تتمثل في دفع العمولة المتفق عليها ورد نفقة تنفيذ الوكالة وفي التعويض اذا كان له المقتضى </a:t>
            </a:r>
          </a:p>
          <a:p>
            <a:endParaRPr lang="ar-SA" b="1" dirty="0" smtClean="0"/>
          </a:p>
          <a:p>
            <a:r>
              <a:rPr lang="ar-SA" b="1" dirty="0" smtClean="0"/>
              <a:t>اولا- دفع العمولة المتفق عليها,  </a:t>
            </a:r>
            <a:r>
              <a:rPr lang="ar-SA" dirty="0" smtClean="0"/>
              <a:t>والعمولة هي المقابل لالتزام الوكيل لتنفيذ العمل الموكل به </a:t>
            </a:r>
          </a:p>
          <a:p>
            <a:endParaRPr lang="ar-SA" b="1" dirty="0"/>
          </a:p>
          <a:p>
            <a:r>
              <a:rPr lang="ar-SA" b="1" dirty="0" smtClean="0"/>
              <a:t>ثانيا – التزام الموكل برد نفقات تنفيذ الوكالة, </a:t>
            </a:r>
            <a:r>
              <a:rPr lang="ar-SA" dirty="0" smtClean="0"/>
              <a:t>حيث يحق للوكيل المطالبة باسترداد جميع المصروفات والنفقات التي قام بها لمصلحة الموكل على سبيل المثال استرداد مصاريف النقل و تخزين البضاعة و الرسوم الجمركية </a:t>
            </a:r>
          </a:p>
          <a:p>
            <a:endParaRPr lang="ar-SA" b="1" dirty="0"/>
          </a:p>
          <a:p>
            <a:r>
              <a:rPr lang="ar-SA" b="1" dirty="0" smtClean="0"/>
              <a:t>ثالثا – تعويض الوكيل عن الخسائر التي تكبدها لتنفيذ الوكالة,</a:t>
            </a:r>
            <a:endParaRPr lang="ar-SA" b="1" dirty="0"/>
          </a:p>
          <a:p>
            <a:r>
              <a:rPr lang="ar-SA" b="1" dirty="0" smtClean="0"/>
              <a:t>-------------------------------------------------------------------------------------------</a:t>
            </a:r>
          </a:p>
          <a:p>
            <a:endParaRPr lang="ar-SA" b="1" dirty="0"/>
          </a:p>
          <a:p>
            <a:r>
              <a:rPr lang="ar-SA" b="1" dirty="0" smtClean="0"/>
              <a:t>رابعا – ضمانات الوكيل والموكل, </a:t>
            </a:r>
            <a:r>
              <a:rPr lang="ar-SA" dirty="0" smtClean="0"/>
              <a:t>واذا لم ينفذ الموكل التزاماته السابقة فيجوز للوكيل (الدائن) وفقا للقواعد العامة ان يحسب ما تحت يديه من بضائع ومستندات مما يعود للموكل ريثما يقوم هذا الاخير بدفع العمولة المستحقة للوكيل . </a:t>
            </a:r>
          </a:p>
          <a:p>
            <a:r>
              <a:rPr lang="ar-SA" dirty="0" smtClean="0"/>
              <a:t>ونصة المادة (19) من نظام المحكمة على ضمان اخر هو حق الامتياز حيث يثبت للوكيل بالعمولة اولوية اقتضاء حقه من قيمة البضاعة الموجودة إليه وذلك بالتقدم على سائر دائنين الموكل ولاسيما في حالة افلاس الموكل </a:t>
            </a:r>
          </a:p>
          <a:p>
            <a:endParaRPr lang="ar-SA" dirty="0" smtClean="0"/>
          </a:p>
          <a:p>
            <a:r>
              <a:rPr lang="ar-SA" dirty="0" smtClean="0"/>
              <a:t>اما الضمانات المقررة للموكل فإعمالا للمادة (120) من نظام المحكمة يثبت له الحق في استرداد الاشياء من تفليسه الوكيل بالعمولة بشرط ان تكون موجوده ضمن امال الوكيل بالعمولة المفلس وثبوت ملكيتها للموكل .  كما يثبت له الحق في مطالبة المشتري بالثمن اذا كان لم يدفعه بعد للوكيل بالعمولة وهذا الحق يتأسس  على مبدا الحلول العين.</a:t>
            </a:r>
            <a:endParaRPr lang="ar-SA" dirty="0"/>
          </a:p>
          <a:p>
            <a:endParaRPr lang="ar-SA" b="1" dirty="0"/>
          </a:p>
          <a:p>
            <a:endParaRPr lang="ar-SA" b="1" dirty="0" smtClean="0"/>
          </a:p>
          <a:p>
            <a:r>
              <a:rPr lang="ar-SA" b="1" dirty="0" smtClean="0"/>
              <a:t> </a:t>
            </a:r>
            <a:endParaRPr lang="ar-SA" b="1" dirty="0"/>
          </a:p>
        </p:txBody>
      </p:sp>
    </p:spTree>
    <p:extLst>
      <p:ext uri="{BB962C8B-B14F-4D97-AF65-F5344CB8AC3E}">
        <p14:creationId xmlns:p14="http://schemas.microsoft.com/office/powerpoint/2010/main" val="2321434697"/>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196</TotalTime>
  <Words>1085</Words>
  <Application>Microsoft Office PowerPoint</Application>
  <PresentationFormat>عرض على الشاشة (3:4)‏</PresentationFormat>
  <Paragraphs>107</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18</cp:revision>
  <dcterms:created xsi:type="dcterms:W3CDTF">2019-11-02T17:14:54Z</dcterms:created>
  <dcterms:modified xsi:type="dcterms:W3CDTF">2019-11-02T21:23:44Z</dcterms:modified>
</cp:coreProperties>
</file>