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8" r:id="rId6"/>
    <p:sldId id="257" r:id="rId7"/>
    <p:sldId id="259" r:id="rId8"/>
    <p:sldId id="272" r:id="rId9"/>
    <p:sldId id="260" r:id="rId10"/>
    <p:sldId id="264" r:id="rId11"/>
    <p:sldId id="274" r:id="rId12"/>
    <p:sldId id="267" r:id="rId13"/>
    <p:sldId id="268" r:id="rId14"/>
    <p:sldId id="269" r:id="rId15"/>
    <p:sldId id="273" r:id="rId16"/>
    <p:sldId id="27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D250CC-3BDC-4F9C-A5AD-F17B0E16B1A4}" type="datetimeFigureOut">
              <a:rPr lang="ar-SA" smtClean="0"/>
              <a:pPr/>
              <a:t>16/01/1438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07733-0D33-404A-9333-F8DE3156777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 sz="40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مهارات الإرسال</a:t>
            </a:r>
            <a:endParaRPr lang="ar-SA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الوحدة الرابعة</a:t>
            </a:r>
            <a:endParaRPr lang="ar-SA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2" descr="C:\Users\Dell\Desktop\صور\reussir-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4381500"/>
            <a:ext cx="4953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الاتصال اللفظي المكتوب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A" sz="3200" b="1" i="1" dirty="0" smtClean="0">
                <a:solidFill>
                  <a:srgbClr val="7030A0"/>
                </a:solidFill>
              </a:rPr>
              <a:t>مهارات الكتابة بالحاسب الآلي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1-</a:t>
            </a:r>
            <a:r>
              <a:rPr lang="en-US" b="1" dirty="0" smtClean="0"/>
              <a:t> </a:t>
            </a:r>
            <a:r>
              <a:rPr lang="ar-SA" b="1" dirty="0" smtClean="0"/>
              <a:t>استخدم خطوط مناسبة لطبيعة الرسالة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2-</a:t>
            </a:r>
            <a:r>
              <a:rPr lang="en-US" b="1" dirty="0" smtClean="0"/>
              <a:t> </a:t>
            </a:r>
            <a:r>
              <a:rPr lang="ar-SA" b="1" dirty="0" smtClean="0"/>
              <a:t>استخدم نسقا موحدا من حيث الحجم في الموضوع كله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3-</a:t>
            </a:r>
            <a:r>
              <a:rPr lang="en-US" b="1" dirty="0" smtClean="0"/>
              <a:t> </a:t>
            </a:r>
            <a:r>
              <a:rPr lang="ar-SA" b="1" dirty="0" smtClean="0"/>
              <a:t>لا تستخدم الخطوط المعرضة والمائلة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4- استخدم خطوط متعارف عليها في جميع الأنظمة .. عند نقل النص بصورة الكترونية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5- لا تكثر من استخدام الألوان مع استخدام خلفية بيضاء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6- استخدام أبعاد مناسبة بين الأسطر والكلمات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 7- لا تكثر من حشو الكلام</a:t>
            </a:r>
            <a:r>
              <a:rPr lang="en-US" b="1" dirty="0" smtClean="0"/>
              <a:t> </a:t>
            </a:r>
            <a:endParaRPr lang="ar-SA" dirty="0"/>
          </a:p>
        </p:txBody>
      </p:sp>
      <p:pic>
        <p:nvPicPr>
          <p:cNvPr id="1026" name="Picture 2" descr="C:\Users\Dell\Desktop\صور\513c55d7821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429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الاتصال اللفظي المكتوب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A" sz="3200" b="1" i="1" dirty="0" smtClean="0">
                <a:solidFill>
                  <a:srgbClr val="7030A0"/>
                </a:solidFill>
              </a:rPr>
              <a:t>مهارات الكتابة عبر البريد الالكتروني:</a:t>
            </a:r>
            <a:r>
              <a:rPr lang="en-US" sz="3200" b="1" i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ar-SA" b="1" dirty="0" smtClean="0"/>
              <a:t>    1- اكتب عنوان الرسالة بوضوح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2- استخدم خاصية التحقق من الهجاء </a:t>
            </a:r>
            <a:r>
              <a:rPr lang="en-US" b="1" dirty="0" smtClean="0"/>
              <a:t>spell check</a:t>
            </a:r>
            <a:r>
              <a:rPr lang="ar-SA" b="1" dirty="0" smtClean="0"/>
              <a:t> والقواعد اللغوية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3- تفادى المرفقات الغير هامة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4-اضف توقيعك في نهاية الرسالة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5- تأكد من صحة العنوان الذي سترسل إليه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تابع مهارات التحدث </a:t>
            </a:r>
            <a:r>
              <a:rPr lang="ar-SA" b="1" dirty="0" smtClean="0"/>
              <a:t>والإلقاء: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أدب الاتصال الهاتفي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1- الاتصال في الأوقات المناسبة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2-</a:t>
            </a:r>
            <a:r>
              <a:rPr lang="en-US" b="1" dirty="0" smtClean="0"/>
              <a:t> </a:t>
            </a:r>
            <a:r>
              <a:rPr lang="ar-SA" b="1" dirty="0" smtClean="0"/>
              <a:t>تجنب أماكن الضجيج والتشويش وضعف الاتصال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3-</a:t>
            </a:r>
            <a:r>
              <a:rPr lang="en-US" b="1" dirty="0" smtClean="0"/>
              <a:t> </a:t>
            </a:r>
            <a:r>
              <a:rPr lang="ar-SA" b="1" dirty="0" smtClean="0"/>
              <a:t>استعمال المكالمات الهاتفية للرسائل السريعة وليست المعقدة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4-</a:t>
            </a:r>
            <a:r>
              <a:rPr lang="en-US" b="1" dirty="0" smtClean="0"/>
              <a:t> </a:t>
            </a:r>
            <a:r>
              <a:rPr lang="ar-SA" b="1" dirty="0" smtClean="0"/>
              <a:t>السؤال في بداية الاتصال عن الوقت المناسب للحديث </a:t>
            </a:r>
          </a:p>
          <a:p>
            <a:pPr>
              <a:buNone/>
            </a:pPr>
            <a:r>
              <a:rPr lang="ar-SA" b="1" dirty="0" smtClean="0"/>
              <a:t>   5- عرف نفسك مباشرة للمتصل به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6-</a:t>
            </a:r>
            <a:r>
              <a:rPr lang="en-US" b="1" dirty="0" smtClean="0"/>
              <a:t> </a:t>
            </a:r>
            <a:r>
              <a:rPr lang="ar-SA" b="1" dirty="0" smtClean="0"/>
              <a:t>الاختصار في المكالمة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7-</a:t>
            </a:r>
            <a:r>
              <a:rPr lang="en-US" b="1" dirty="0" smtClean="0"/>
              <a:t> </a:t>
            </a:r>
            <a:r>
              <a:rPr lang="ar-SA" b="1" dirty="0" smtClean="0"/>
              <a:t>تجنب القيام بأي عمل أثناء المكالمة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ar-SA" b="1" dirty="0" smtClean="0"/>
              <a:t>8-</a:t>
            </a:r>
            <a:r>
              <a:rPr lang="en-US" b="1" dirty="0" smtClean="0"/>
              <a:t> </a:t>
            </a:r>
            <a:r>
              <a:rPr lang="ar-SA" b="1" dirty="0" smtClean="0"/>
              <a:t>إنهاء المكالمة بلطف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201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واجب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ar-SA" sz="2800" b="1" dirty="0" smtClean="0">
              <a:solidFill>
                <a:srgbClr val="FF0066"/>
              </a:solidFill>
            </a:endParaRPr>
          </a:p>
          <a:p>
            <a:pPr algn="ctr"/>
            <a:endParaRPr lang="ar-SA" sz="2800" b="1" dirty="0" smtClean="0">
              <a:solidFill>
                <a:srgbClr val="FF0066"/>
              </a:solidFill>
            </a:endParaRPr>
          </a:p>
          <a:p>
            <a:pPr algn="ctr">
              <a:buNone/>
            </a:pPr>
            <a:r>
              <a:rPr lang="ar-SA" sz="2800" b="1" dirty="0" smtClean="0">
                <a:solidFill>
                  <a:srgbClr val="FF0066"/>
                </a:solidFill>
              </a:rPr>
              <a:t>انتهى العام الدراسي وترغبي في شغل وقت فراغك في إجازة الصيف ، اكتبي بريدا الكترونيا الى مؤسسة ترغبي بالتدرب لديها طالبة منهم  منحك فرصة للعمل لديهم لنيل الخبرة..</a:t>
            </a:r>
          </a:p>
          <a:p>
            <a:pPr algn="ctr">
              <a:buNone/>
            </a:pPr>
            <a:r>
              <a:rPr lang="ar-SA" sz="2800" b="1" dirty="0" smtClean="0"/>
              <a:t>يتم ارسالها على </a:t>
            </a:r>
            <a:r>
              <a:rPr lang="ar-SA" sz="2800" b="1" dirty="0" err="1" smtClean="0"/>
              <a:t>الايميل</a:t>
            </a:r>
            <a:endParaRPr lang="ar-SA" sz="2800" b="1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FF0066"/>
                </a:solidFill>
              </a:rPr>
              <a:t>malmusallam@ksu.edu.sa</a:t>
            </a:r>
            <a:endParaRPr lang="ar-SA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الاتصال اللفظي المنطوق</a:t>
            </a:r>
            <a:endParaRPr lang="ar-S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endParaRPr lang="ar-SA" sz="1800" b="1" dirty="0" smtClean="0"/>
          </a:p>
          <a:p>
            <a:endParaRPr lang="ar-SA" sz="1800" b="1" dirty="0"/>
          </a:p>
          <a:p>
            <a:pPr marL="0" indent="0">
              <a:buNone/>
            </a:pPr>
            <a:endParaRPr lang="ar-SA" sz="1800" b="1" dirty="0"/>
          </a:p>
          <a:p>
            <a:r>
              <a:rPr lang="ar-SA" sz="1800" b="1" dirty="0" smtClean="0"/>
              <a:t>بداية </a:t>
            </a:r>
            <a:r>
              <a:rPr lang="ar-SA" sz="1800" b="1" dirty="0" smtClean="0"/>
              <a:t>سيتم مناقشة مفهوم الاتصال اللفظي والذي يمكن تعريفه بأنه</a:t>
            </a:r>
            <a:r>
              <a:rPr lang="ar-SA" sz="1800" b="1" dirty="0" smtClean="0"/>
              <a:t>:</a:t>
            </a:r>
          </a:p>
          <a:p>
            <a:pPr marL="0" indent="0">
              <a:buNone/>
            </a:pPr>
            <a:r>
              <a:rPr lang="ar-SA" sz="1800" b="1" dirty="0"/>
              <a:t>	</a:t>
            </a:r>
            <a:r>
              <a:rPr lang="en-US" sz="1800" b="1" dirty="0" smtClean="0"/>
              <a:t> </a:t>
            </a:r>
            <a:r>
              <a:rPr lang="ar-SA" sz="1800" b="1" dirty="0" smtClean="0">
                <a:solidFill>
                  <a:srgbClr val="FF0066"/>
                </a:solidFill>
              </a:rPr>
              <a:t>تبادل اللغة المنطوقة بين أطراف الاتصال للوصول إلى أكبر قدر من الفهم المشترك للمعنى الذي تشيره الألفاظ لدى أطراف الاتصال </a:t>
            </a:r>
            <a:endParaRPr lang="ar-SA" sz="18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ar-SA" sz="2000" b="1" i="1" dirty="0" smtClean="0">
                <a:solidFill>
                  <a:srgbClr val="7030A0"/>
                </a:solidFill>
              </a:rPr>
              <a:t>سمات الاتصال اللفظي المنطوق</a:t>
            </a:r>
            <a:r>
              <a:rPr lang="ar-SA" sz="2000" b="1" i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ar-SA" sz="1800" b="1" dirty="0" smtClean="0"/>
              <a:t>1- الوسيلة الأكثر شيوعا في التواصل .. لأن معظم الأشياء التي تفعلها تعتمد عليه لسهولته وسرعته</a:t>
            </a:r>
          </a:p>
          <a:p>
            <a:pPr>
              <a:buNone/>
            </a:pPr>
            <a:r>
              <a:rPr lang="ar-SA" sz="1800" b="1" dirty="0" smtClean="0"/>
              <a:t>    2- التوافق في اللغة شرط أساسي لحدوث الاتصال اللفظي ونجاحه بخلاف الاتصال الغير لفظي</a:t>
            </a:r>
            <a:r>
              <a:rPr lang="en-US" sz="1800" b="1" dirty="0" smtClean="0"/>
              <a:t> </a:t>
            </a:r>
            <a:br>
              <a:rPr lang="en-US" sz="1800" b="1" dirty="0" smtClean="0"/>
            </a:br>
            <a:r>
              <a:rPr lang="ar-SA" sz="1800" b="1" dirty="0" smtClean="0"/>
              <a:t>3-</a:t>
            </a:r>
            <a:r>
              <a:rPr lang="en-US" sz="1800" b="1" dirty="0" smtClean="0"/>
              <a:t> </a:t>
            </a:r>
            <a:r>
              <a:rPr lang="ar-SA" sz="1800" b="1" dirty="0" smtClean="0"/>
              <a:t>يعتمد على الثروة اللغوية عند المتحدث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ar-SA" sz="1800" b="1" dirty="0" smtClean="0"/>
              <a:t>4- يتأثر بشكل واضح بالعوامل غير اللفظية </a:t>
            </a:r>
          </a:p>
          <a:p>
            <a:pPr marL="0" indent="0">
              <a:buNone/>
            </a:pPr>
            <a:endParaRPr lang="ar-SA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مهارات الإرسال(الاتصال اللفظي المنطوق)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ar-SA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1524000"/>
            <a:ext cx="5638800" cy="1219200"/>
          </a:xfrm>
          <a:prstGeom prst="roundRect">
            <a:avLst>
              <a:gd name="adj" fmla="val 249"/>
            </a:avLst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/>
              <a:t>مهارات الإرسال(الاتصال اللفظي المنطوق)</a:t>
            </a:r>
            <a:endParaRPr lang="ar-SA" sz="28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4800600" y="3505200"/>
            <a:ext cx="3200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1-مهارات التحدث والإلقاء</a:t>
            </a:r>
            <a:endParaRPr lang="ar-SA" b="1" dirty="0"/>
          </a:p>
        </p:txBody>
      </p:sp>
      <p:sp>
        <p:nvSpPr>
          <p:cNvPr id="9" name="Rounded Rectangle 8"/>
          <p:cNvSpPr/>
          <p:nvPr/>
        </p:nvSpPr>
        <p:spPr>
          <a:xfrm>
            <a:off x="990600" y="3505200"/>
            <a:ext cx="31242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2-مهارات اعداد العروض</a:t>
            </a:r>
          </a:p>
        </p:txBody>
      </p:sp>
      <p:sp>
        <p:nvSpPr>
          <p:cNvPr id="10" name="Down Arrow 9"/>
          <p:cNvSpPr/>
          <p:nvPr/>
        </p:nvSpPr>
        <p:spPr>
          <a:xfrm>
            <a:off x="6019800" y="2819400"/>
            <a:ext cx="457200" cy="685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/>
          </a:p>
        </p:txBody>
      </p:sp>
      <p:sp>
        <p:nvSpPr>
          <p:cNvPr id="12" name="Down Arrow 11"/>
          <p:cNvSpPr/>
          <p:nvPr/>
        </p:nvSpPr>
        <p:spPr>
          <a:xfrm>
            <a:off x="2895600" y="2819400"/>
            <a:ext cx="408432" cy="685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أولا:مهارات التحدث والإلقاء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4000" b="1" dirty="0" smtClean="0">
                <a:solidFill>
                  <a:srgbClr val="7030A0"/>
                </a:solidFill>
              </a:rPr>
              <a:t>يمكن تعريف مهارة التحدث والإلقاء</a:t>
            </a:r>
            <a:r>
              <a:rPr lang="ar-SA" sz="4000" dirty="0" smtClean="0"/>
              <a:t>:</a:t>
            </a:r>
          </a:p>
          <a:p>
            <a:pPr marL="0" indent="0" algn="just">
              <a:buNone/>
            </a:pPr>
            <a:r>
              <a:rPr lang="ar-SA" sz="4000" dirty="0"/>
              <a:t>	</a:t>
            </a:r>
            <a:r>
              <a:rPr lang="ar-SA" sz="4000" dirty="0" smtClean="0"/>
              <a:t> بأنها القدرة على توظيف اللغة والألفاظ والصوت للتواصل مع الآخرين سواء على مستوى الاستيعاب أو التعبير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هل </a:t>
            </a:r>
            <a:r>
              <a:rPr lang="ar-S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شاهدت شخصا متحدثا فوددت أن تكون مثله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؟</a:t>
            </a:r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هل </a:t>
            </a:r>
            <a:r>
              <a:rPr lang="ar-S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يمكن اكتساب هذه المهارة ،وكيف؟</a:t>
            </a:r>
          </a:p>
          <a:p>
            <a:endParaRPr lang="en-US" dirty="0"/>
          </a:p>
        </p:txBody>
      </p:sp>
      <p:pic>
        <p:nvPicPr>
          <p:cNvPr id="4" name="Picture 2" descr="C:\Users\Dell\Desktop\صور\2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3" y="3810000"/>
            <a:ext cx="1515727" cy="2444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021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أهم مهارات التحدث والإلقاء: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التهيئة النفسية والتخلص من الرسائل السلبية</a:t>
            </a:r>
            <a:r>
              <a:rPr lang="en-US" dirty="0" smtClean="0"/>
              <a:t> 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صياغة الأفكار ذهنيا قبل التحدث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المظهر اللائق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حالة الوقوف.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انشراح الوجه (البشاشة)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الالتزام بصلب الموضوع والتركيز على النقاط المهمة.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استخدام </a:t>
            </a:r>
            <a:r>
              <a:rPr lang="ar-SA" dirty="0"/>
              <a:t>لغة مفعمة بالحيوية</a:t>
            </a:r>
            <a:r>
              <a:rPr lang="en-US" dirty="0"/>
              <a:t> </a:t>
            </a:r>
            <a:r>
              <a:rPr lang="ar-S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انتقائية الألفاظ وحسن تقديمها.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تنويع الأداء الصوتي: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300" dirty="0" smtClean="0">
                <a:solidFill>
                  <a:srgbClr val="C00000"/>
                </a:solidFill>
              </a:rPr>
              <a:t>مستوى الصوت.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300" dirty="0" smtClean="0">
                <a:solidFill>
                  <a:srgbClr val="C00000"/>
                </a:solidFill>
              </a:rPr>
              <a:t>معدل الإيقاع.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300" dirty="0" smtClean="0">
                <a:solidFill>
                  <a:srgbClr val="C00000"/>
                </a:solidFill>
              </a:rPr>
              <a:t>تنويع نبرة الصوت.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300" dirty="0" smtClean="0">
                <a:solidFill>
                  <a:srgbClr val="C00000"/>
                </a:solidFill>
              </a:rPr>
              <a:t>استعمال التشديد.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300" dirty="0" smtClean="0">
                <a:solidFill>
                  <a:srgbClr val="C00000"/>
                </a:solidFill>
              </a:rPr>
              <a:t>توظيف الوقفات. </a:t>
            </a:r>
            <a:r>
              <a:rPr lang="ar-SA" sz="2300" smtClean="0">
                <a:solidFill>
                  <a:srgbClr val="C00000"/>
                </a:solidFill>
              </a:rPr>
              <a:t>(السكتات)</a:t>
            </a:r>
            <a:endParaRPr lang="ar-SA" sz="23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SA" sz="3000" dirty="0" smtClean="0">
                <a:solidFill>
                  <a:schemeClr val="accent6"/>
                </a:solidFill>
              </a:rPr>
              <a:t>10</a:t>
            </a:r>
            <a:r>
              <a:rPr lang="ar-SA" sz="3000" dirty="0" smtClean="0">
                <a:solidFill>
                  <a:srgbClr val="C00000"/>
                </a:solidFill>
              </a:rPr>
              <a:t> </a:t>
            </a:r>
            <a:r>
              <a:rPr lang="ar-SA" sz="3000" dirty="0" smtClean="0"/>
              <a:t>تفعيل لغة الجسد أثناء التحدث.</a:t>
            </a:r>
          </a:p>
          <a:p>
            <a:pPr marL="0" indent="0">
              <a:buNone/>
            </a:pPr>
            <a:r>
              <a:rPr lang="ar-SA" sz="3000" dirty="0" smtClean="0">
                <a:solidFill>
                  <a:schemeClr val="accent6"/>
                </a:solidFill>
              </a:rPr>
              <a:t>11</a:t>
            </a:r>
            <a:r>
              <a:rPr lang="ar-SA" sz="3000" dirty="0" smtClean="0">
                <a:solidFill>
                  <a:srgbClr val="C00000"/>
                </a:solidFill>
              </a:rPr>
              <a:t> </a:t>
            </a:r>
            <a:r>
              <a:rPr lang="ar-SA" sz="3000" dirty="0" smtClean="0"/>
              <a:t>إدارة الحضور في اللقاءات الجماهيرية.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ar-SA" dirty="0" smtClean="0"/>
          </a:p>
        </p:txBody>
      </p:sp>
      <p:pic>
        <p:nvPicPr>
          <p:cNvPr id="4098" name="Picture 2" descr="C:\Users\Dell\Desktop\صور\__1_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799"/>
            <a:ext cx="3276600" cy="2211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مهارات </a:t>
            </a:r>
            <a:r>
              <a:rPr lang="ar-SA" b="1" dirty="0" smtClean="0"/>
              <a:t>إعداد العروض: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sz="2400" b="1" dirty="0" smtClean="0">
                <a:solidFill>
                  <a:srgbClr val="FF0066"/>
                </a:solidFill>
              </a:rPr>
              <a:t>  أولا: مهارات </a:t>
            </a:r>
            <a:r>
              <a:rPr lang="ar-SA" sz="2400" b="1" dirty="0" smtClean="0">
                <a:solidFill>
                  <a:srgbClr val="FF0066"/>
                </a:solidFill>
              </a:rPr>
              <a:t>اعداد العروض:</a:t>
            </a:r>
            <a:endParaRPr lang="en-US" sz="24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ar-SA" sz="2400" b="1" dirty="0" smtClean="0"/>
              <a:t>     1-</a:t>
            </a:r>
            <a:r>
              <a:rPr lang="ar-SA" sz="2400" b="1" dirty="0" smtClean="0">
                <a:solidFill>
                  <a:srgbClr val="00B050"/>
                </a:solidFill>
              </a:rPr>
              <a:t>اختيار الموضوع </a:t>
            </a:r>
            <a:r>
              <a:rPr lang="ar-SA" sz="2400" b="1" dirty="0" smtClean="0"/>
              <a:t>.. على حسب الأهمية ومدى الإلمام به ويكون مناسب للزمان والمكان ويقع في دائرة اهتمام العاملين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> -2 </a:t>
            </a:r>
            <a:r>
              <a:rPr lang="ar-SA" sz="2400" b="1" dirty="0" smtClean="0">
                <a:solidFill>
                  <a:srgbClr val="00B050"/>
                </a:solidFill>
              </a:rPr>
              <a:t>تحديد الهدف </a:t>
            </a:r>
            <a:r>
              <a:rPr lang="ar-SA" sz="2400" b="1" dirty="0" smtClean="0"/>
              <a:t>.. ويكون واضحا ومحددا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ar-SA" sz="2400" b="1" dirty="0" smtClean="0"/>
              <a:t> 3- </a:t>
            </a:r>
            <a:r>
              <a:rPr lang="ar-SA" sz="2400" b="1" dirty="0" smtClean="0">
                <a:solidFill>
                  <a:srgbClr val="00B050"/>
                </a:solidFill>
              </a:rPr>
              <a:t>جمع المعلومات وانتقاء المفيد منها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ar-SA" sz="2400" b="1" dirty="0" smtClean="0"/>
              <a:t> 4- </a:t>
            </a:r>
            <a:r>
              <a:rPr lang="ar-SA" sz="2400" b="1" dirty="0" smtClean="0">
                <a:solidFill>
                  <a:srgbClr val="00B050"/>
                </a:solidFill>
              </a:rPr>
              <a:t>صياغة الموضوع </a:t>
            </a:r>
            <a:r>
              <a:rPr lang="ar-SA" sz="2400" b="1" dirty="0" smtClean="0"/>
              <a:t>على ثلاثة أجزاء ( المقدمة / صلب الموضوع / الخاتمة) </a:t>
            </a:r>
          </a:p>
          <a:p>
            <a:pPr algn="just">
              <a:buNone/>
            </a:pPr>
            <a:r>
              <a:rPr lang="ar-SA" sz="2400" b="1" dirty="0" smtClean="0"/>
              <a:t>      </a:t>
            </a:r>
            <a:r>
              <a:rPr lang="ar-SA" sz="2400" b="1" dirty="0" smtClean="0"/>
              <a:t>5-</a:t>
            </a:r>
            <a:r>
              <a:rPr lang="ar-SA" sz="2400" b="1" dirty="0" smtClean="0">
                <a:solidFill>
                  <a:srgbClr val="00B050"/>
                </a:solidFill>
              </a:rPr>
              <a:t>الإخراج الفني للعرض </a:t>
            </a:r>
            <a:r>
              <a:rPr lang="ar-SA" sz="2400" b="1" dirty="0" err="1" smtClean="0">
                <a:solidFill>
                  <a:srgbClr val="00B050"/>
                </a:solidFill>
              </a:rPr>
              <a:t>التقديمي</a:t>
            </a:r>
            <a:r>
              <a:rPr lang="ar-SA" sz="2400" b="1" dirty="0" smtClean="0">
                <a:solidFill>
                  <a:srgbClr val="00B050"/>
                </a:solidFill>
              </a:rPr>
              <a:t>: </a:t>
            </a:r>
            <a:r>
              <a:rPr lang="ar-SA" sz="2400" b="1" dirty="0" smtClean="0"/>
              <a:t>حتى </a:t>
            </a:r>
            <a:r>
              <a:rPr lang="ar-SA" sz="2400" b="1" dirty="0" smtClean="0"/>
              <a:t>يكون الالقاء مؤثر ومقنع فيفضل الاستعانة بوسائل العرض كعامل مساعد لشد الانتباه وتسهيل وصول المعلومة وفهمها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ar-SA" sz="2400" b="1" dirty="0" smtClean="0"/>
              <a:t>ومن أهم وسائل العرض الحديث استخدام البوربوينت</a:t>
            </a:r>
            <a:r>
              <a:rPr lang="en-US" sz="2400" b="1" dirty="0" smtClean="0"/>
              <a:t>                   </a:t>
            </a:r>
            <a:r>
              <a:rPr lang="ar-SA" sz="2400" b="1" dirty="0" smtClean="0"/>
              <a:t>	</a:t>
            </a:r>
          </a:p>
          <a:p>
            <a:pPr algn="just">
              <a:buNone/>
            </a:pPr>
            <a:r>
              <a:rPr lang="ar-SA" sz="2400" b="1" dirty="0" smtClean="0"/>
              <a:t>	</a:t>
            </a:r>
            <a:r>
              <a:rPr lang="ar-SA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	</a:t>
            </a:r>
            <a:r>
              <a:rPr lang="ar-SA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س. كيف تنجح في اخراج عرض البوربوينت بشكل جذاب؟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الإخراج الفني للعرض </a:t>
            </a:r>
            <a:r>
              <a:rPr lang="ar-SA" dirty="0" err="1" smtClean="0">
                <a:solidFill>
                  <a:schemeClr val="tx1"/>
                </a:solidFill>
              </a:rPr>
              <a:t>التقديمي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 الوضوح والبساطة.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العنوان.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قاعدة 5×5.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خط واضح.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الصور والأشكال والرموز.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ar-SA" dirty="0" smtClean="0"/>
              <a:t>التنسيق الجيد.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9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الكتابة أحد أنواع الاتصال اللفظي وتختلف عن النطق في انه يمكن الرجوع اليها وتعديلها وتحسين صياغتها كما تتيح للكاتب فرصة جيدة للتعبير عن رأيه بوضوح .</a:t>
            </a:r>
          </a:p>
          <a:p>
            <a:pPr>
              <a:buNone/>
            </a:pPr>
            <a:r>
              <a:rPr lang="ar-SA" dirty="0" smtClean="0"/>
              <a:t>	</a:t>
            </a:r>
            <a:r>
              <a:rPr lang="ar-SA" sz="2800" b="1" dirty="0" smtClean="0"/>
              <a:t>	</a:t>
            </a:r>
            <a:r>
              <a:rPr lang="ar-SA" sz="2800" b="1" dirty="0" smtClean="0">
                <a:solidFill>
                  <a:srgbClr val="FF0000"/>
                </a:solidFill>
              </a:rPr>
              <a:t>مهارات الكتابة: </a:t>
            </a:r>
          </a:p>
          <a:p>
            <a:pPr>
              <a:buNone/>
            </a:pPr>
            <a:r>
              <a:rPr lang="ar-SA" sz="2400" dirty="0" smtClean="0"/>
              <a:t>     - حدد هدفك بوضوح</a:t>
            </a:r>
          </a:p>
          <a:p>
            <a:pPr>
              <a:buNone/>
            </a:pPr>
            <a:r>
              <a:rPr lang="ar-SA" sz="2400" dirty="0" smtClean="0"/>
              <a:t>     - حدد طبيعة المرسل اليه</a:t>
            </a:r>
          </a:p>
          <a:p>
            <a:pPr>
              <a:buNone/>
            </a:pPr>
            <a:r>
              <a:rPr lang="ar-SA" sz="2400" dirty="0" smtClean="0"/>
              <a:t>     -خطط لكتابتك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-</a:t>
            </a:r>
            <a:r>
              <a:rPr lang="en-US" sz="2400" dirty="0" smtClean="0"/>
              <a:t> </a:t>
            </a:r>
            <a:r>
              <a:rPr lang="ar-SA" sz="2400" dirty="0" smtClean="0"/>
              <a:t>ركز على الفكرة الأساسية وأحسن الدخول إليها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ar-SA" sz="2400" dirty="0" smtClean="0"/>
              <a:t>-وظف اللغة بذكاء</a:t>
            </a: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   </a:t>
            </a:r>
            <a:r>
              <a:rPr lang="ar-SA" sz="2400" dirty="0" smtClean="0"/>
              <a:t>-تكوين انطباع ايجابي</a:t>
            </a: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     </a:t>
            </a:r>
            <a:r>
              <a:rPr lang="ar-SA" sz="2400" dirty="0" smtClean="0"/>
              <a:t>-اكتب معلومات صحيحة.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-</a:t>
            </a:r>
            <a:r>
              <a:rPr lang="en-US" sz="2400" dirty="0" smtClean="0"/>
              <a:t> </a:t>
            </a:r>
            <a:r>
              <a:rPr lang="ar-SA" sz="2400" dirty="0" smtClean="0"/>
              <a:t>استخدم كلمات ربط لتماسك الرسالة.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ar-SA" sz="2400" dirty="0" smtClean="0"/>
              <a:t>-احذر من الأخطاء الاملائية والنحوية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-</a:t>
            </a:r>
            <a:r>
              <a:rPr lang="ar-SA" sz="2400" dirty="0" smtClean="0"/>
              <a:t>اكتب المقدمة بعد ان تكون قد كتبت الموضوع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ar-S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الاتصال اللفظي المكتوب</a:t>
            </a:r>
            <a:endParaRPr lang="ar-SA" dirty="0"/>
          </a:p>
        </p:txBody>
      </p:sp>
      <p:pic>
        <p:nvPicPr>
          <p:cNvPr id="5" name="Picture 2" descr="C:\Users\Dell\Desktop\صور\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36576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BBFE007ADE742B97D4D2CD9082521" ma:contentTypeVersion="0" ma:contentTypeDescription="Create a new document." ma:contentTypeScope="" ma:versionID="b703a111c503d098d347d3f19b611d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1D5DE9-5996-48E1-86AC-14DE4C3A07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B4C6A4-4D57-45BE-8D88-F635797E6B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210546-E67C-43C8-980A-4086668EC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746</TotalTime>
  <Words>290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Wingdings</vt:lpstr>
      <vt:lpstr>Wingdings 2</vt:lpstr>
      <vt:lpstr>Civic</vt:lpstr>
      <vt:lpstr>الوحدة الرابعة</vt:lpstr>
      <vt:lpstr>الاتصال اللفظي المنطوق</vt:lpstr>
      <vt:lpstr>مهارات الإرسال(الاتصال اللفظي المنطوق)</vt:lpstr>
      <vt:lpstr>أولا:مهارات التحدث والإلقاء</vt:lpstr>
      <vt:lpstr>PowerPoint Presentation</vt:lpstr>
      <vt:lpstr>أهم مهارات التحدث والإلقاء:</vt:lpstr>
      <vt:lpstr>مهارات إعداد العروض:</vt:lpstr>
      <vt:lpstr>الإخراج الفني للعرض التقديمي</vt:lpstr>
      <vt:lpstr>الاتصال اللفظي المكتوب</vt:lpstr>
      <vt:lpstr>الاتصال اللفظي المكتوب  </vt:lpstr>
      <vt:lpstr>الاتصال اللفظي المكتوب </vt:lpstr>
      <vt:lpstr>تابع مهارات التحدث والإلقاء:</vt:lpstr>
      <vt:lpstr>واجب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الارسال</dc:title>
  <dc:creator>Dell</dc:creator>
  <cp:lastModifiedBy>ahmed albuhamad</cp:lastModifiedBy>
  <cp:revision>92</cp:revision>
  <dcterms:created xsi:type="dcterms:W3CDTF">2013-07-28T14:52:40Z</dcterms:created>
  <dcterms:modified xsi:type="dcterms:W3CDTF">2016-10-17T21:18:05Z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0x010100C75BBFE007ADE742B97D4D2CD9082521</vt:lpwstr>
  </property>
</Properties>
</file>