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405C333-07D0-48C1-A82C-FFB953326163}" type="datetimeFigureOut">
              <a:rPr lang="ar-SA" smtClean="0"/>
              <a:t>12/05/38</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DABE0AA1-CBFD-48DB-9A3E-C3E761C7F28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405C333-07D0-48C1-A82C-FFB953326163}" type="datetimeFigureOut">
              <a:rPr lang="ar-SA" smtClean="0"/>
              <a:t>12/05/38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BE0AA1-CBFD-48DB-9A3E-C3E761C7F28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405C333-07D0-48C1-A82C-FFB953326163}" type="datetimeFigureOut">
              <a:rPr lang="ar-SA" smtClean="0"/>
              <a:t>12/05/38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BE0AA1-CBFD-48DB-9A3E-C3E761C7F28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405C333-07D0-48C1-A82C-FFB953326163}" type="datetimeFigureOut">
              <a:rPr lang="ar-SA" smtClean="0"/>
              <a:t>12/05/38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BE0AA1-CBFD-48DB-9A3E-C3E761C7F28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405C333-07D0-48C1-A82C-FFB953326163}" type="datetimeFigureOut">
              <a:rPr lang="ar-SA" smtClean="0"/>
              <a:t>12/05/38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BE0AA1-CBFD-48DB-9A3E-C3E761C7F28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405C333-07D0-48C1-A82C-FFB953326163}" type="datetimeFigureOut">
              <a:rPr lang="ar-SA" smtClean="0"/>
              <a:t>12/05/38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BE0AA1-CBFD-48DB-9A3E-C3E761C7F28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405C333-07D0-48C1-A82C-FFB953326163}" type="datetimeFigureOut">
              <a:rPr lang="ar-SA" smtClean="0"/>
              <a:t>12/05/38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ABE0AA1-CBFD-48DB-9A3E-C3E761C7F28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405C333-07D0-48C1-A82C-FFB953326163}" type="datetimeFigureOut">
              <a:rPr lang="ar-SA" smtClean="0"/>
              <a:t>12/05/38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ABE0AA1-CBFD-48DB-9A3E-C3E761C7F28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05C333-07D0-48C1-A82C-FFB953326163}" type="datetimeFigureOut">
              <a:rPr lang="ar-SA" smtClean="0"/>
              <a:t>12/05/38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ABE0AA1-CBFD-48DB-9A3E-C3E761C7F28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405C333-07D0-48C1-A82C-FFB953326163}" type="datetimeFigureOut">
              <a:rPr lang="ar-SA" smtClean="0"/>
              <a:t>12/05/38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BE0AA1-CBFD-48DB-9A3E-C3E761C7F28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05C333-07D0-48C1-A82C-FFB953326163}" type="datetimeFigureOut">
              <a:rPr lang="ar-SA" smtClean="0"/>
              <a:t>12/05/38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DABE0AA1-CBFD-48DB-9A3E-C3E761C7F286}" type="slidenum">
              <a:rPr lang="ar-SA" smtClean="0"/>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05C333-07D0-48C1-A82C-FFB953326163}" type="datetimeFigureOut">
              <a:rPr lang="ar-SA" smtClean="0"/>
              <a:t>12/05/38</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BE0AA1-CBFD-48DB-9A3E-C3E761C7F286}" type="slidenum">
              <a:rPr lang="ar-SA" smtClean="0"/>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dirty="0"/>
          </a:p>
        </p:txBody>
      </p:sp>
      <p:sp>
        <p:nvSpPr>
          <p:cNvPr id="3" name="عنوان فرعي 2"/>
          <p:cNvSpPr>
            <a:spLocks noGrp="1"/>
          </p:cNvSpPr>
          <p:nvPr>
            <p:ph type="subTitle" idx="1"/>
          </p:nvPr>
        </p:nvSpPr>
        <p:spPr/>
        <p:txBody>
          <a:bodyPr>
            <a:normAutofit/>
          </a:bodyPr>
          <a:lstStyle/>
          <a:p>
            <a:endParaRPr lang="ar-SA" dirty="0"/>
          </a:p>
        </p:txBody>
      </p:sp>
      <p:pic>
        <p:nvPicPr>
          <p:cNvPr id="4" name="صورة 3" descr="Job Interview.gif"/>
          <p:cNvPicPr>
            <a:picLocks noChangeAspect="1"/>
          </p:cNvPicPr>
          <p:nvPr/>
        </p:nvPicPr>
        <p:blipFill>
          <a:blip r:embed="rId2"/>
          <a:stretch>
            <a:fillRect/>
          </a:stretch>
        </p:blipFill>
        <p:spPr>
          <a:xfrm>
            <a:off x="571472" y="1386976"/>
            <a:ext cx="8143932" cy="4760600"/>
          </a:xfrm>
          <a:prstGeom prst="rect">
            <a:avLst/>
          </a:prstGeom>
        </p:spPr>
      </p:pic>
      <p:sp>
        <p:nvSpPr>
          <p:cNvPr id="5" name="مربع نص 4"/>
          <p:cNvSpPr txBox="1"/>
          <p:nvPr/>
        </p:nvSpPr>
        <p:spPr>
          <a:xfrm>
            <a:off x="571472" y="642919"/>
            <a:ext cx="7786742" cy="769441"/>
          </a:xfrm>
          <a:prstGeom prst="rect">
            <a:avLst/>
          </a:prstGeom>
          <a:noFill/>
          <a:ln>
            <a:solidFill>
              <a:schemeClr val="accent1"/>
            </a:solidFill>
          </a:ln>
        </p:spPr>
        <p:txBody>
          <a:bodyPr wrap="square" rtlCol="1">
            <a:spAutoFit/>
          </a:bodyPr>
          <a:lstStyle/>
          <a:p>
            <a:pPr algn="ctr"/>
            <a:r>
              <a:rPr lang="ar-SA" sz="4400" dirty="0" smtClean="0">
                <a:solidFill>
                  <a:srgbClr val="C00000"/>
                </a:solidFill>
              </a:rPr>
              <a:t>مهارات اجتياز المقابلة الشخصية</a:t>
            </a:r>
            <a:endParaRPr lang="ar-SA" sz="4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lstStyle/>
          <a:p>
            <a:r>
              <a:rPr lang="ar-SA" b="1" dirty="0" smtClean="0"/>
              <a:t>مراجع المقابلة الشخصية </a:t>
            </a:r>
            <a:r>
              <a:rPr lang="ar-SA" dirty="0" smtClean="0"/>
              <a:t/>
            </a:r>
            <a:br>
              <a:rPr lang="ar-SA" dirty="0" smtClean="0"/>
            </a:br>
            <a:r>
              <a:rPr lang="ar-SA" dirty="0" smtClean="0"/>
              <a:t/>
            </a:r>
            <a:br>
              <a:rPr lang="ar-SA" dirty="0" smtClean="0"/>
            </a:br>
            <a:r>
              <a:rPr lang="ar-SA" sz="2400" dirty="0" smtClean="0">
                <a:latin typeface="+mj-lt"/>
              </a:rPr>
              <a:t>تأكد أن معك نسختين على الأقل من سيرتك الذاتية، وقائمة بالمراجع (إذا طلب منك ذلك) </a:t>
            </a:r>
            <a:r>
              <a:rPr lang="ar-SA" sz="2400" dirty="0" err="1" smtClean="0">
                <a:latin typeface="+mj-lt"/>
              </a:rPr>
              <a:t>و</a:t>
            </a:r>
            <a:r>
              <a:rPr lang="ar-SA" sz="2400" dirty="0" smtClean="0">
                <a:latin typeface="+mj-lt"/>
              </a:rPr>
              <a:t> نسخة من شهاداتك التعليمية (لأن أصحاب الأعمال في الشرق الأوسط غالبا ما يطلبون الإطلاع عليها) وأمثلة على أي عمل ترى أنه مناسبا (هذا مهم بوجه خاص بالنسبة للصناعات الإبداعية مثل التصميمات والرسومات حيث يمكن تعيينك لشغل الوظيفة بناء على جودة أعمالك السابقة). ينبغي أيضا أن يكون معك قلما ودفتر ملاحظات.</a:t>
            </a:r>
            <a:r>
              <a:rPr lang="ar-SA" dirty="0" smtClean="0"/>
              <a:t> </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b="1" dirty="0" smtClean="0"/>
              <a:t>طريقة الملبس</a:t>
            </a:r>
            <a:r>
              <a:rPr lang="ar-SA" dirty="0" smtClean="0"/>
              <a:t/>
            </a:r>
            <a:br>
              <a:rPr lang="ar-SA" dirty="0" smtClean="0"/>
            </a:br>
            <a:r>
              <a:rPr lang="ar-SA" dirty="0" smtClean="0"/>
              <a:t/>
            </a:r>
            <a:br>
              <a:rPr lang="ar-SA" dirty="0" smtClean="0"/>
            </a:br>
            <a:r>
              <a:rPr lang="ar-SA" dirty="0" smtClean="0"/>
              <a:t>أول انطباع يتكون لدى عضو لجنة المقابلة الشخصية يتم قبل أن تتفوه بكلمة واحدة وهذا يعتمد على مظهرك. لذلك من الأهمية بمكان أن يكون ملبسك دليلا على احترافك. حتى إذا كنت ذاهبا لحضور مقابلة شخصية في شركة انترنت حيث يتم ارتداء الملابس غير الرسمية، يجب عليك أن تظهر بالملابس الرسمية في المقابلة الشخصية الأولى. ثم يمكنك ارتداء الملابس غير الرسمية في اللقاءات التالية.</a:t>
            </a:r>
            <a:br>
              <a:rPr lang="ar-SA" dirty="0" smtClean="0"/>
            </a:br>
            <a:r>
              <a:rPr lang="ar-SA" dirty="0" smtClean="0"/>
              <a:t/>
            </a:r>
            <a:br>
              <a:rPr lang="ar-SA" dirty="0" smtClean="0"/>
            </a:br>
            <a:r>
              <a:rPr lang="ar-SA" dirty="0" smtClean="0"/>
              <a:t>ينبغي على الرجل ارتداء </a:t>
            </a:r>
            <a:r>
              <a:rPr lang="ar-SA" dirty="0" err="1" smtClean="0"/>
              <a:t>بدلة</a:t>
            </a:r>
            <a:r>
              <a:rPr lang="ar-SA" dirty="0" smtClean="0"/>
              <a:t> داكنة اللون، وربطة عنق مناسبة وقميص أبيض أو فاتح اللون. الجوارب والحذاء ينبغي أن يكونا أسودين. وينبغي </a:t>
            </a:r>
            <a:r>
              <a:rPr lang="ar-SA" dirty="0" err="1" smtClean="0"/>
              <a:t>ان</a:t>
            </a:r>
            <a:r>
              <a:rPr lang="ar-SA" dirty="0" smtClean="0"/>
              <a:t> تلتزم المرأة بعدم المبالغة في ارتداء المجوهرات . كما ينبغي على المرأة في الشرق الأوسط تجنب ارتداء الملابس الشفافة أو القصيرة. </a:t>
            </a:r>
            <a:br>
              <a:rPr lang="ar-SA" dirty="0" smtClean="0"/>
            </a:br>
            <a:r>
              <a:rPr lang="ar-SA" dirty="0" smtClean="0"/>
              <a:t/>
            </a:r>
            <a:br>
              <a:rPr lang="ar-SA" dirty="0" smtClean="0"/>
            </a:br>
            <a:r>
              <a:rPr lang="ar-SA" dirty="0" smtClean="0"/>
              <a:t>الملابس المعتادة أو الإقليمية في منطقة الشرق الأوسط تكون مقبولة في معظم الشركات كما أنها متوقعة في المؤسسات الحكومية. وفي ضوء تعدد الثقافات في المنطقة ليس من الغريب أن تجد خليطا من البدل الرسمية </a:t>
            </a:r>
            <a:r>
              <a:rPr lang="ar-SA" dirty="0" err="1" smtClean="0"/>
              <a:t>والدشداشة</a:t>
            </a:r>
            <a:r>
              <a:rPr lang="ar-SA" dirty="0" smtClean="0"/>
              <a:t> والعباءة والساري ومجموعة متنوعة من أغطية الرأس في شركة واحدة أو في محل عمل واحد. </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54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sz="3500" dirty="0" smtClean="0">
                <a:solidFill>
                  <a:srgbClr val="C00000"/>
                </a:solidFill>
              </a:rPr>
              <a:t>أفعل:</a:t>
            </a:r>
          </a:p>
          <a:p>
            <a:pPr>
              <a:buNone/>
            </a:pPr>
            <a:r>
              <a:rPr lang="ar-SA" dirty="0" smtClean="0"/>
              <a:t> • ابتسم للمقابلين وانظر إلى أعينهم عندما تلاقيهم وعندما تودعهم . </a:t>
            </a:r>
            <a:br>
              <a:rPr lang="ar-SA" dirty="0" smtClean="0"/>
            </a:br>
            <a:r>
              <a:rPr lang="ar-SA" dirty="0" smtClean="0"/>
              <a:t>• احتفظ بمتابعة الاتصال بالنظر في المقابلين وتفهم حديثهم . </a:t>
            </a:r>
            <a:br>
              <a:rPr lang="ar-SA" dirty="0" smtClean="0"/>
            </a:br>
            <a:r>
              <a:rPr lang="ar-SA" dirty="0" smtClean="0"/>
              <a:t>• اجلس منتصب القامة ، وانحن قليلاً إلى الأمام. </a:t>
            </a:r>
            <a:br>
              <a:rPr lang="ar-SA" dirty="0" smtClean="0"/>
            </a:br>
            <a:r>
              <a:rPr lang="ar-SA" dirty="0" smtClean="0"/>
              <a:t>• خذ وقتك في الإجابة على الأسئلة . </a:t>
            </a:r>
            <a:br>
              <a:rPr lang="ar-SA" dirty="0" smtClean="0"/>
            </a:br>
            <a:r>
              <a:rPr lang="ar-SA" dirty="0" smtClean="0"/>
              <a:t>• ليكن مظهرك وموقفك حماسياً وساراً . </a:t>
            </a:r>
            <a:br>
              <a:rPr lang="ar-SA" dirty="0" smtClean="0"/>
            </a:br>
            <a:r>
              <a:rPr lang="ar-SA" dirty="0" smtClean="0"/>
              <a:t>• تكلم بصوت مسموع . </a:t>
            </a:r>
            <a:br>
              <a:rPr lang="ar-SA" dirty="0" smtClean="0"/>
            </a:br>
            <a:r>
              <a:rPr lang="ar-SA" dirty="0" smtClean="0"/>
              <a:t>• بلغ المعلومات التي ترى أنها تساعدك . </a:t>
            </a:r>
            <a:br>
              <a:rPr lang="ar-SA" dirty="0" smtClean="0"/>
            </a:br>
            <a:r>
              <a:rPr lang="ar-SA" dirty="0" smtClean="0"/>
              <a:t>• أجب بكفاية وعناية على الأسئلة الافتراضية . </a:t>
            </a:r>
            <a:br>
              <a:rPr lang="ar-SA" dirty="0" smtClean="0"/>
            </a:br>
            <a:r>
              <a:rPr lang="ar-SA" dirty="0" smtClean="0"/>
              <a:t>• إذا أخطأ المقابل في سؤال تخصص أو فني حاول أن تساعده في الخروج من ورطته .</a:t>
            </a:r>
            <a:br>
              <a:rPr lang="ar-SA" dirty="0" smtClean="0"/>
            </a:br>
            <a:r>
              <a:rPr lang="ar-SA" dirty="0" smtClean="0"/>
              <a:t>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sz="3500" dirty="0" err="1" smtClean="0">
                <a:solidFill>
                  <a:srgbClr val="C00000"/>
                </a:solidFill>
              </a:rPr>
              <a:t>لاتفعل</a:t>
            </a:r>
            <a:r>
              <a:rPr lang="ar-SA" sz="3500" dirty="0" smtClean="0">
                <a:solidFill>
                  <a:srgbClr val="C00000"/>
                </a:solidFill>
              </a:rPr>
              <a:t>:</a:t>
            </a:r>
          </a:p>
          <a:p>
            <a:pPr>
              <a:buNone/>
            </a:pPr>
            <a:r>
              <a:rPr lang="ar-SA" dirty="0" smtClean="0"/>
              <a:t>• لا تتهدل على الكرسي . </a:t>
            </a:r>
            <a:br>
              <a:rPr lang="ar-SA" dirty="0" smtClean="0"/>
            </a:br>
            <a:r>
              <a:rPr lang="ar-SA" dirty="0" smtClean="0"/>
              <a:t>• لا </a:t>
            </a:r>
            <a:r>
              <a:rPr lang="ar-SA" dirty="0" err="1" smtClean="0"/>
              <a:t>تتململ</a:t>
            </a:r>
            <a:r>
              <a:rPr lang="ar-SA" dirty="0" smtClean="0"/>
              <a:t> . </a:t>
            </a:r>
            <a:br>
              <a:rPr lang="ar-SA" dirty="0" smtClean="0"/>
            </a:br>
            <a:r>
              <a:rPr lang="ar-SA" dirty="0" smtClean="0"/>
              <a:t>• لا تشعر بالذعر في فترة الصمت . </a:t>
            </a:r>
            <a:br>
              <a:rPr lang="ar-SA" dirty="0" smtClean="0"/>
            </a:br>
            <a:r>
              <a:rPr lang="ar-SA" dirty="0" smtClean="0"/>
              <a:t>• لا تتكلم من أجل الكلام ) . </a:t>
            </a:r>
            <a:br>
              <a:rPr lang="ar-SA" dirty="0" smtClean="0"/>
            </a:br>
            <a:r>
              <a:rPr lang="ar-SA" dirty="0" smtClean="0"/>
              <a:t>• لا تدخن ولا تمضغ أي </a:t>
            </a:r>
            <a:r>
              <a:rPr lang="ar-SA" dirty="0" err="1" smtClean="0"/>
              <a:t>شئ</a:t>
            </a:r>
            <a:r>
              <a:rPr lang="ar-SA" dirty="0" smtClean="0"/>
              <a:t> . </a:t>
            </a:r>
            <a:br>
              <a:rPr lang="ar-SA" dirty="0" smtClean="0"/>
            </a:br>
            <a:r>
              <a:rPr lang="ar-SA" dirty="0" smtClean="0"/>
              <a:t>• لا تكن مراوغاً في إجابتك . </a:t>
            </a:r>
            <a:br>
              <a:rPr lang="ar-SA" dirty="0" smtClean="0"/>
            </a:br>
            <a:r>
              <a:rPr lang="ar-SA" dirty="0" smtClean="0"/>
              <a:t>• لا تتبجح أو تمدح نفسك مباشرة إلا إذا دعيت إلى ذلك . </a:t>
            </a:r>
            <a:br>
              <a:rPr lang="ar-SA" dirty="0" smtClean="0"/>
            </a:br>
            <a:r>
              <a:rPr lang="ar-SA" dirty="0" smtClean="0"/>
              <a:t>• لا تثر جدلاً مع المقابل بأية طريقة حامية . </a:t>
            </a:r>
            <a:br>
              <a:rPr lang="ar-SA" dirty="0" smtClean="0"/>
            </a:br>
            <a:r>
              <a:rPr lang="ar-SA" dirty="0" smtClean="0"/>
              <a:t>• تجاوب مع طلب التوقف عن متابعة الجواب إذا كان المقابل يبدو غير متحمس ، أو أنه يشعر بالملل . </a:t>
            </a:r>
            <a:br>
              <a:rPr lang="ar-SA" dirty="0" smtClean="0"/>
            </a:br>
            <a:r>
              <a:rPr lang="ar-SA" dirty="0" smtClean="0"/>
              <a:t>• لا تتكلم بسرعة زائدة . </a:t>
            </a:r>
            <a:br>
              <a:rPr lang="ar-SA" dirty="0" smtClean="0"/>
            </a:br>
            <a:r>
              <a:rPr lang="ar-SA" dirty="0" smtClean="0"/>
              <a:t>• لا تتطوع لإعطاء معلومات عن عيوبك ونقائصك</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lstStyle/>
          <a:p>
            <a:r>
              <a:rPr lang="ar-SA" b="1" dirty="0" smtClean="0"/>
              <a:t>كن دقيقا في </a:t>
            </a:r>
            <a:r>
              <a:rPr lang="ar-SA" b="1" dirty="0" smtClean="0"/>
              <a:t>المواعيد:</a:t>
            </a:r>
            <a:r>
              <a:rPr lang="ar-SA" dirty="0" smtClean="0"/>
              <a:t/>
            </a:r>
            <a:br>
              <a:rPr lang="ar-SA" dirty="0" smtClean="0"/>
            </a:br>
            <a:r>
              <a:rPr lang="ar-SA" dirty="0" smtClean="0"/>
              <a:t/>
            </a:r>
            <a:br>
              <a:rPr lang="ar-SA" dirty="0" smtClean="0"/>
            </a:br>
            <a:r>
              <a:rPr lang="ar-SA" dirty="0" smtClean="0"/>
              <a:t>لا شيء أسوا من الوصول إلى مقر المقابلة الشخصية متأخرا لمدة عشر دقائق، فهذا يعطي انطباع أول سيء جدا. خطط للوصول إلى الشركة قبل الموعد بخمسة عشر دقيقة لكي تعطي لنفسك الوقت الكافي للوصول إلى مكاتب الشركة (ولكي تتجنب مشاكل الطريق والازدحام). إذا كنت ستتأخر لا محالة فالأفضل إجراء مكالمة هاتفية سريعة من هاتفك النقال إلى عضو لجنة المقابلة الشخصية بالشركة (أو السكرتيرة) للاعتذار عن التأخير والإبلاغ أنه خارج عن إرادتك لأن هذه المكالمة من شأنها أن تخفف الضرر الناتج عن التأخير.</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14356"/>
            <a:ext cx="8229600" cy="1143000"/>
          </a:xfrm>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lnSpcReduction="10000"/>
          </a:bodyPr>
          <a:lstStyle/>
          <a:p>
            <a:r>
              <a:rPr lang="ar-SA" b="1" dirty="0" smtClean="0"/>
              <a:t>كن </a:t>
            </a:r>
            <a:r>
              <a:rPr lang="ar-SA" b="1" dirty="0" smtClean="0"/>
              <a:t>هادئا وواثقا من </a:t>
            </a:r>
            <a:r>
              <a:rPr lang="ar-SA" b="1" dirty="0" smtClean="0"/>
              <a:t>نفسك:</a:t>
            </a:r>
            <a:r>
              <a:rPr lang="ar-SA" dirty="0" smtClean="0"/>
              <a:t/>
            </a:r>
            <a:br>
              <a:rPr lang="ar-SA" dirty="0" smtClean="0"/>
            </a:br>
            <a:r>
              <a:rPr lang="ar-SA" dirty="0" smtClean="0"/>
              <a:t/>
            </a:r>
            <a:br>
              <a:rPr lang="ar-SA" dirty="0" smtClean="0"/>
            </a:br>
            <a:r>
              <a:rPr lang="ar-SA" dirty="0" smtClean="0"/>
              <a:t>في معظم الحالات يكون لدى صاحب العمل المعني فكرة عن ما إذا كنت مؤهلا من الناحية الفنية أو أنك لديك الخبرة السليمة التي تمكنك من أداء الوظيفة من واقع المعلومات الواردة في سيرتك الذاتية. بينما صاحب العمل يود أن يعرف منك المزيد عن هذه النقاط، أن </a:t>
            </a:r>
            <a:r>
              <a:rPr lang="ar-SA" dirty="0" err="1" smtClean="0"/>
              <a:t>اهم</a:t>
            </a:r>
            <a:r>
              <a:rPr lang="ar-SA" dirty="0" smtClean="0"/>
              <a:t> النقاط الهامة للمقابلة الشخصية هي تقييم صاحب العمل </a:t>
            </a:r>
            <a:r>
              <a:rPr lang="ar-SA" dirty="0" err="1" smtClean="0"/>
              <a:t>لك</a:t>
            </a:r>
            <a:r>
              <a:rPr lang="ar-SA" dirty="0" smtClean="0"/>
              <a:t> لمعرفة ما إذا كان يشعر أنك ستكون عضوا متناسبا مع فريق العمل وكيف ستتفاعل مع العملاء. في الواقع أنت ستقضي غالبية الأسبوع في محل العمل وبالتالي يريد صاحب العمل أن يتأكد أنك الشخص الذي سوف يشعر الجميع بالارتياح في التعامل معه. لذلك حاول قدر الإمكان أن تكون هادئا وواثقا من نفسك خلال المقابلة الشخصية.</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lstStyle/>
          <a:p>
            <a:r>
              <a:rPr lang="ar-SA" b="1" dirty="0" smtClean="0"/>
              <a:t>الحماس:</a:t>
            </a:r>
            <a:r>
              <a:rPr lang="ar-SA" dirty="0" smtClean="0"/>
              <a:t/>
            </a:r>
            <a:br>
              <a:rPr lang="ar-SA" dirty="0" smtClean="0"/>
            </a:br>
            <a:r>
              <a:rPr lang="ar-SA" dirty="0" smtClean="0"/>
              <a:t/>
            </a:r>
            <a:br>
              <a:rPr lang="ar-SA" dirty="0" smtClean="0"/>
            </a:br>
            <a:r>
              <a:rPr lang="ar-SA" dirty="0" smtClean="0"/>
              <a:t>هذا العنصر في غاية الأهمية لاسيما إذا لم تكن لديك الخبرة المطلوبة. اثبت للجنة المقابلة ،بالأمثلة إن وجدت، أنك شخص تتعلم بسرعة وأن أي افتقار للخبرة سيتم تعويضه بسهولة بواسطة حماسك ورغبتك الشديدة في التعلم. يدرك أصحاب الأعمال بوجه خاص أن الشخص الذي يتمتع بالحماس في العمل من الأرجح أن يساهم في الفريق أكثر من أي عضو آخر يفتقر إلى الاهتمام.</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lstStyle/>
          <a:p>
            <a:r>
              <a:rPr lang="ar-SA" b="1" dirty="0" smtClean="0"/>
              <a:t>الاحترافية:</a:t>
            </a:r>
            <a:r>
              <a:rPr lang="ar-SA" dirty="0" smtClean="0"/>
              <a:t/>
            </a:r>
            <a:br>
              <a:rPr lang="ar-SA" dirty="0" smtClean="0"/>
            </a:br>
            <a:r>
              <a:rPr lang="ar-SA" dirty="0" smtClean="0"/>
              <a:t/>
            </a:r>
            <a:br>
              <a:rPr lang="ar-SA" dirty="0" smtClean="0"/>
            </a:br>
            <a:r>
              <a:rPr lang="ar-SA" dirty="0" smtClean="0"/>
              <a:t>حاول أن تضفي صفة </a:t>
            </a:r>
            <a:r>
              <a:rPr lang="ar-SA" dirty="0" err="1" smtClean="0"/>
              <a:t>الإحترافية</a:t>
            </a:r>
            <a:r>
              <a:rPr lang="ar-SA" dirty="0" smtClean="0"/>
              <a:t> </a:t>
            </a:r>
            <a:r>
              <a:rPr lang="ar-SA" dirty="0" smtClean="0"/>
              <a:t>على المقابلة الشخصية. داوم على النظر بعينيك إلى أعضاء اللجنة. لا تغالي في إظهار الود والبساطة خلال المقابلة. لا تتحدث عن حياتك الشخصية (ما لم يكن ذلك رد على سؤال محدد من اللجنة) لا تتحدث عن قضايا شائكة أو مثيرة للجدل (مثل السياسة أو الدين) لا تدلي بتعقيبات سلبية عن أي صاحب عمل سابق أو زملائك في العمل. أجب على الأسئلة بصراحة وبواقعية وأشر إلى المعلومات الواردة في سيرتك الذاتية إذا كانت ذات صلة بالسؤال.</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b="1" dirty="0" smtClean="0"/>
              <a:t>التفاوض على </a:t>
            </a:r>
            <a:r>
              <a:rPr lang="ar-SA" b="1" dirty="0" smtClean="0"/>
              <a:t>الراتب:</a:t>
            </a:r>
            <a:r>
              <a:rPr lang="ar-SA" dirty="0" smtClean="0"/>
              <a:t/>
            </a:r>
            <a:br>
              <a:rPr lang="ar-SA" dirty="0" smtClean="0"/>
            </a:br>
            <a:r>
              <a:rPr lang="ar-SA" dirty="0" smtClean="0"/>
              <a:t/>
            </a:r>
            <a:br>
              <a:rPr lang="ar-SA" dirty="0" smtClean="0"/>
            </a:br>
            <a:r>
              <a:rPr lang="ar-SA" dirty="0" smtClean="0"/>
              <a:t>لا تذكر الراتب، ولا الأجازة السنوية، ولا المزايا وما إلى ذلك خلال مرحلة المقابلة الشخصية ما لم يسألك عضو اللجنة عن توقعاتك بهذا الشأن بالتحديد.إذا ذكرت مستوى مرتفع من الراتب في مرحلة المقابلة الشخصية، ربما تخرج من المنافسة قبل حصولك على فرصة التفاوض ولكن في نفس الوقت حاول </a:t>
            </a:r>
            <a:r>
              <a:rPr lang="ar-SA" dirty="0" err="1" smtClean="0"/>
              <a:t>ان</a:t>
            </a:r>
            <a:r>
              <a:rPr lang="ar-SA" dirty="0" smtClean="0"/>
              <a:t> تعطي تقديرا صحيحا بناءا على خبرتك في مجال الوظيفة وبناءا على حجم الشركة التي تتقدم فيها إلى الوظيفة وإياك </a:t>
            </a:r>
            <a:r>
              <a:rPr lang="ar-SA" dirty="0" err="1" smtClean="0"/>
              <a:t>ان</a:t>
            </a:r>
            <a:r>
              <a:rPr lang="ar-SA" dirty="0" smtClean="0"/>
              <a:t> ترخص من راتبك على أمل أن تصنع ميزة تنافسية على المتقدمين معك لأن هذا سيقلل منك وسيخرجك حتما خارج المنافسة. كل هذه الأمور يمكن أن تنتظر حتى تعرف أنك المرشح الذي وقع عليه الاختيار، وأن الشركة قدمت </a:t>
            </a:r>
            <a:r>
              <a:rPr lang="ar-SA" dirty="0" err="1" smtClean="0"/>
              <a:t>لك</a:t>
            </a:r>
            <a:r>
              <a:rPr lang="ar-SA" dirty="0" smtClean="0"/>
              <a:t> عرضا وتستطيع حينئذ بدء عملية التفاوض من موقع القوة (لأنك تعرف بالفعل أنهم يريدونك).</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54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lstStyle/>
          <a:p>
            <a:r>
              <a:rPr lang="ar-SA" b="1" dirty="0" smtClean="0"/>
              <a:t>حظ سعيد في مقابلتك </a:t>
            </a:r>
            <a:r>
              <a:rPr lang="ar-SA" b="1" dirty="0" smtClean="0"/>
              <a:t>الشخصية:</a:t>
            </a:r>
            <a:r>
              <a:rPr lang="ar-SA" dirty="0" smtClean="0"/>
              <a:t/>
            </a:r>
            <a:br>
              <a:rPr lang="ar-SA" dirty="0" smtClean="0"/>
            </a:br>
            <a:r>
              <a:rPr lang="ar-SA" dirty="0" smtClean="0"/>
              <a:t/>
            </a:r>
            <a:br>
              <a:rPr lang="ar-SA" dirty="0" smtClean="0"/>
            </a:br>
            <a:r>
              <a:rPr lang="ar-SA" dirty="0" smtClean="0"/>
              <a:t>تذكر أنك حتى إذا لم تحصل على الوظيفة الأولى التي أجريت </a:t>
            </a:r>
            <a:r>
              <a:rPr lang="ar-SA" dirty="0" err="1" smtClean="0"/>
              <a:t>لك</a:t>
            </a:r>
            <a:r>
              <a:rPr lang="ar-SA" dirty="0" smtClean="0"/>
              <a:t> المقابلة الشخصية بشأنها، فإنك تكون قد دخلت في تجربة مفيدة. إن حضور المقابلات الشخصية يعتبر مهارة متطورة . لذلك ينبغي عليك بعد إجراء المقابلة الشخصية العودة إلى المنزل ومراجعة ما تم خلال المقابلة، ما هي الأمور التي سارت على ما يرام وما هي النقاط التي لم تكن موفقا فيها. سجل ملاحظاتك حاول كيفية الإجابة على بعض الأسئلة بشكل مختلف خلال المقابلة الشخصية القادمة، وما هي الأمور غير المتوقعة التي ظهرت خلال المقابلة، ثم ابدأ الاستعداد للمقابلة الشخصية القادمة.</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71604" y="1714488"/>
            <a:ext cx="7115196" cy="71438"/>
          </a:xfrm>
        </p:spPr>
        <p:txBody>
          <a:bodyPr>
            <a:normAutofit fontScale="90000"/>
          </a:bodyPr>
          <a:lstStyle/>
          <a:p>
            <a:pPr algn="ctr"/>
            <a:r>
              <a:rPr lang="ar-SA" dirty="0" smtClean="0"/>
              <a:t> </a:t>
            </a:r>
            <a:br>
              <a:rPr lang="ar-SA" dirty="0" smtClean="0"/>
            </a:br>
            <a:r>
              <a:rPr lang="ar-SA" dirty="0" smtClean="0"/>
              <a:t/>
            </a:r>
            <a:br>
              <a:rPr lang="ar-SA" dirty="0" smtClean="0"/>
            </a:br>
            <a:r>
              <a:rPr lang="ar-SA" dirty="0" smtClean="0"/>
              <a:t/>
            </a:r>
            <a:br>
              <a:rPr lang="ar-SA" dirty="0" smtClean="0"/>
            </a:br>
            <a:r>
              <a:rPr lang="ar-SA" sz="5400" dirty="0" smtClean="0">
                <a:solidFill>
                  <a:srgbClr val="C00000"/>
                </a:solidFill>
              </a:rPr>
              <a:t>مهارات اجتياز المقابلة الشخصية</a:t>
            </a:r>
            <a:br>
              <a:rPr lang="ar-SA" sz="5400" dirty="0" smtClean="0">
                <a:solidFill>
                  <a:srgbClr val="C00000"/>
                </a:solidFill>
              </a:rPr>
            </a:br>
            <a:endParaRPr lang="ar-SA" dirty="0"/>
          </a:p>
        </p:txBody>
      </p:sp>
      <p:sp>
        <p:nvSpPr>
          <p:cNvPr id="3" name="عنصر نائب للمحتوى 2"/>
          <p:cNvSpPr>
            <a:spLocks noGrp="1"/>
          </p:cNvSpPr>
          <p:nvPr>
            <p:ph idx="1"/>
          </p:nvPr>
        </p:nvSpPr>
        <p:spPr/>
        <p:txBody>
          <a:bodyPr>
            <a:normAutofit/>
          </a:bodyPr>
          <a:lstStyle/>
          <a:p>
            <a:r>
              <a:rPr lang="ar-SA" b="1" dirty="0"/>
              <a:t>الكثير منا يبحث عن وظيفة مناسبة بمرتب </a:t>
            </a:r>
            <a:r>
              <a:rPr lang="ar-SA" b="1" dirty="0" smtClean="0"/>
              <a:t>مجزي.</a:t>
            </a:r>
          </a:p>
          <a:p>
            <a:endParaRPr lang="ar-SA" dirty="0"/>
          </a:p>
          <a:p>
            <a:r>
              <a:rPr lang="ar-SA" b="1" dirty="0"/>
              <a:t>القليل منا من يتم الاتصال </a:t>
            </a:r>
            <a:r>
              <a:rPr lang="ar-SA" b="1" dirty="0" err="1"/>
              <a:t>به</a:t>
            </a:r>
            <a:r>
              <a:rPr lang="ar-SA" b="1" dirty="0"/>
              <a:t> لحضور المقابلة </a:t>
            </a:r>
            <a:r>
              <a:rPr lang="ar-SA" b="1" dirty="0" smtClean="0"/>
              <a:t>الشخصية.</a:t>
            </a:r>
          </a:p>
          <a:p>
            <a:endParaRPr lang="ar-SA" dirty="0"/>
          </a:p>
          <a:p>
            <a:r>
              <a:rPr lang="ar-SA" b="1" dirty="0"/>
              <a:t>وعدد قليل جداً جداً منا يجتاز اختبار المقابلات الشخصية</a:t>
            </a:r>
            <a:r>
              <a:rPr lang="ar-SA" b="1" dirty="0" smtClean="0"/>
              <a:t>.</a:t>
            </a:r>
          </a:p>
          <a:p>
            <a:pPr>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54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lstStyle/>
          <a:p>
            <a:pPr algn="ctr">
              <a:buNone/>
            </a:pPr>
            <a:r>
              <a:rPr lang="ar-SA" sz="3600" dirty="0" smtClean="0"/>
              <a:t>أعداد</a:t>
            </a:r>
          </a:p>
          <a:p>
            <a:pPr algn="ctr">
              <a:buNone/>
            </a:pPr>
            <a:r>
              <a:rPr lang="ar-SA" sz="3600" dirty="0" smtClean="0"/>
              <a:t>أ/ سليمان </a:t>
            </a:r>
            <a:r>
              <a:rPr lang="ar-SA" sz="3600" dirty="0" err="1" smtClean="0"/>
              <a:t>الشبانات</a:t>
            </a:r>
            <a:r>
              <a:rPr lang="ar-SA" sz="3600" dirty="0" smtClean="0"/>
              <a:t> </a:t>
            </a:r>
          </a:p>
          <a:p>
            <a:endParaRPr lang="ar-SA" dirty="0" smtClean="0"/>
          </a:p>
          <a:p>
            <a:pPr algn="ctr">
              <a:buNone/>
            </a:pPr>
            <a:r>
              <a:rPr lang="ar-SA" sz="3600" dirty="0" smtClean="0"/>
              <a:t>المراجع</a:t>
            </a:r>
          </a:p>
          <a:p>
            <a:r>
              <a:rPr lang="en-US" dirty="0" smtClean="0"/>
              <a:t>http://</a:t>
            </a:r>
            <a:r>
              <a:rPr lang="en-US" dirty="0" smtClean="0"/>
              <a:t>www.interview-cv.com</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1428736"/>
            <a:ext cx="7258072" cy="418352"/>
          </a:xfrm>
        </p:spPr>
        <p:txBody>
          <a:bodyPr>
            <a:normAutofit fontScale="90000"/>
          </a:bodyPr>
          <a:lstStyle/>
          <a:p>
            <a:pPr algn="ctr"/>
            <a:r>
              <a:rPr lang="ar-SA" sz="5400" dirty="0" smtClean="0">
                <a:solidFill>
                  <a:srgbClr val="C00000"/>
                </a:solidFill>
              </a:rPr>
              <a:t>مهارات اجتياز المقابلة الشخصية</a:t>
            </a:r>
            <a:br>
              <a:rPr lang="ar-SA" sz="5400" dirty="0" smtClean="0">
                <a:solidFill>
                  <a:srgbClr val="C00000"/>
                </a:solidFill>
              </a:rPr>
            </a:br>
            <a:endParaRPr lang="ar-SA" dirty="0"/>
          </a:p>
        </p:txBody>
      </p:sp>
      <p:sp>
        <p:nvSpPr>
          <p:cNvPr id="3" name="عنصر نائب للمحتوى 2"/>
          <p:cNvSpPr>
            <a:spLocks noGrp="1"/>
          </p:cNvSpPr>
          <p:nvPr>
            <p:ph idx="1"/>
          </p:nvPr>
        </p:nvSpPr>
        <p:spPr/>
        <p:txBody>
          <a:bodyPr>
            <a:noAutofit/>
          </a:bodyPr>
          <a:lstStyle/>
          <a:p>
            <a:r>
              <a:rPr lang="ar-SA" sz="2800" dirty="0" smtClean="0">
                <a:latin typeface="+mj-lt"/>
              </a:rPr>
              <a:t>إن سيرتك الذاتية الجيدة قد لفتت انتباه صاحب العمل وبالتالي قرر تقديم الدعوة  إليك لحضور المقابلة الشخصية. هذه فرصتك السانحة لكي تقوم شخصيا بتعزيز كافة الأشياء المهمة التي قرأها عنك صاحب العمل . كما تجدر الإشارة أيضا إلى أن المقابلة الشخصية عبارة عن طريق مزدوج أنت أجريت بحثا كبيرا عن الشركة قبل تقديم طلبك إليها، لكن المقابلة الشخصية هي فرصتك لمعرفة المزيد من المعلومات عن الشركة، ومقابلة بعض الأشخاص الذين يعملون بالشركة واتخاذ القرار بشأن ما إذا كانت هذه الشركة تمثل المكان الذي </a:t>
            </a:r>
            <a:r>
              <a:rPr lang="ar-SA" sz="2800" dirty="0" smtClean="0">
                <a:latin typeface="+mj-lt"/>
              </a:rPr>
              <a:t>تتمنى العمل </a:t>
            </a:r>
            <a:r>
              <a:rPr lang="ar-SA" sz="2800" dirty="0" smtClean="0">
                <a:latin typeface="+mj-lt"/>
              </a:rPr>
              <a:t>فيه أم لا.  </a:t>
            </a:r>
            <a:endParaRPr lang="ar-SA" sz="28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643050"/>
            <a:ext cx="8229600" cy="214314"/>
          </a:xfrm>
        </p:spPr>
        <p:txBody>
          <a:bodyPr>
            <a:normAutofit fontScale="90000"/>
          </a:bodyPr>
          <a:lstStyle/>
          <a:p>
            <a:pPr algn="ctr"/>
            <a:r>
              <a:rPr lang="ar-SA" sz="5400" dirty="0" smtClean="0">
                <a:solidFill>
                  <a:srgbClr val="C00000"/>
                </a:solidFill>
              </a:rPr>
              <a:t>مهارات اجتياز المقابلة الشخصية</a:t>
            </a:r>
            <a:br>
              <a:rPr lang="ar-SA" sz="5400" dirty="0" smtClean="0">
                <a:solidFill>
                  <a:srgbClr val="C00000"/>
                </a:solidFill>
              </a:rPr>
            </a:br>
            <a:endParaRPr lang="ar-SA" dirty="0"/>
          </a:p>
        </p:txBody>
      </p:sp>
      <p:sp>
        <p:nvSpPr>
          <p:cNvPr id="3" name="عنصر نائب للمحتوى 2"/>
          <p:cNvSpPr>
            <a:spLocks noGrp="1"/>
          </p:cNvSpPr>
          <p:nvPr>
            <p:ph idx="1"/>
          </p:nvPr>
        </p:nvSpPr>
        <p:spPr/>
        <p:txBody>
          <a:bodyPr>
            <a:normAutofit/>
          </a:bodyPr>
          <a:lstStyle/>
          <a:p>
            <a:r>
              <a:rPr lang="ar-SA" sz="2800" dirty="0" smtClean="0">
                <a:latin typeface="+mj-lt"/>
              </a:rPr>
              <a:t>المقابلة الشخصية تأخذ عدة أشكال وربما يتعين عليك الخوض في عدد منها لأن الشركات عادة ما تدعو المرشح المحتمل لحضور مقابلة شخصية ثانية وربما ثالثة (على الرغم أن هذا عادة ما يحدث بالنسبة للوظائف الكبيرة). المقابلات الشخصية يمكن أن تؤدي </a:t>
            </a:r>
            <a:r>
              <a:rPr lang="ar-SA" sz="2800" dirty="0" err="1" smtClean="0">
                <a:latin typeface="+mj-lt"/>
              </a:rPr>
              <a:t>الى</a:t>
            </a:r>
            <a:r>
              <a:rPr lang="ar-SA" sz="2800" dirty="0" smtClean="0">
                <a:latin typeface="+mj-lt"/>
              </a:rPr>
              <a:t> توتر الأعصاب، لكن عليك أن تتحلى بالثقة بالنفس وتتذكر أن صاحب العمل طلب جراء مقابلة شخصية معك لمعرفة المزيد من المعلومات عنك والتأكد من أنك تناسب شركته.</a:t>
            </a:r>
            <a:endParaRPr lang="ar-SA" sz="28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a:bodyPr>
          <a:lstStyle/>
          <a:p>
            <a:r>
              <a:rPr lang="ar-SA" sz="2800" b="1" dirty="0" smtClean="0">
                <a:latin typeface="+mj-lt"/>
              </a:rPr>
              <a:t>يوجد هناك عدة أنواع من  </a:t>
            </a:r>
            <a:r>
              <a:rPr lang="ar-SA" sz="2800" b="1" dirty="0" smtClean="0">
                <a:latin typeface="+mj-lt"/>
              </a:rPr>
              <a:t>المقابلات عند التقدم لشغل </a:t>
            </a:r>
            <a:r>
              <a:rPr lang="ar-SA" sz="2800" b="1" dirty="0" smtClean="0">
                <a:latin typeface="+mj-lt"/>
              </a:rPr>
              <a:t>وظيفة ومنها</a:t>
            </a:r>
          </a:p>
          <a:p>
            <a:endParaRPr lang="ar-SA" sz="2800" b="1" dirty="0" smtClean="0">
              <a:latin typeface="+mj-lt"/>
            </a:endParaRPr>
          </a:p>
          <a:p>
            <a:pPr>
              <a:buNone/>
            </a:pPr>
            <a:r>
              <a:rPr lang="ar-SA" sz="2800" b="1" dirty="0" smtClean="0">
                <a:latin typeface="+mj-lt"/>
              </a:rPr>
              <a:t>1- </a:t>
            </a:r>
            <a:r>
              <a:rPr lang="ar-SA" sz="2800" b="1" dirty="0" smtClean="0">
                <a:latin typeface="+mj-lt"/>
              </a:rPr>
              <a:t>مقابلة شخصية مع شخص واحد (وجها لوجه</a:t>
            </a:r>
            <a:r>
              <a:rPr lang="ar-SA" sz="2800" b="1" dirty="0" smtClean="0">
                <a:latin typeface="+mj-lt"/>
              </a:rPr>
              <a:t>).</a:t>
            </a:r>
          </a:p>
          <a:p>
            <a:pPr>
              <a:buNone/>
            </a:pPr>
            <a:r>
              <a:rPr lang="ar-SA" sz="2800" b="1" dirty="0" smtClean="0">
                <a:latin typeface="+mj-lt"/>
              </a:rPr>
              <a:t>2- </a:t>
            </a:r>
            <a:r>
              <a:rPr lang="ar-SA" sz="2800" b="1" dirty="0" smtClean="0">
                <a:latin typeface="+mj-lt"/>
              </a:rPr>
              <a:t>المقابلة الهاتفية </a:t>
            </a:r>
            <a:r>
              <a:rPr lang="ar-SA" sz="2800" b="1" dirty="0" smtClean="0">
                <a:latin typeface="+mj-lt"/>
              </a:rPr>
              <a:t>.</a:t>
            </a:r>
          </a:p>
          <a:p>
            <a:pPr>
              <a:buNone/>
            </a:pPr>
            <a:r>
              <a:rPr lang="ar-SA" sz="2800" b="1" dirty="0" smtClean="0">
                <a:latin typeface="+mj-lt"/>
              </a:rPr>
              <a:t>3- </a:t>
            </a:r>
            <a:r>
              <a:rPr lang="ar-SA" sz="2800" b="1" dirty="0" smtClean="0">
                <a:latin typeface="+mj-lt"/>
              </a:rPr>
              <a:t>المقابلة مع </a:t>
            </a:r>
            <a:r>
              <a:rPr lang="ar-SA" sz="2800" b="1" dirty="0" smtClean="0">
                <a:latin typeface="+mj-lt"/>
              </a:rPr>
              <a:t>لجنة .</a:t>
            </a:r>
            <a:endParaRPr lang="ar-SA" sz="2800"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b="1" dirty="0" smtClean="0"/>
              <a:t>مقابلة شخصية مع شخص واحد (وجها لوجه</a:t>
            </a:r>
            <a:r>
              <a:rPr lang="ar-SA" b="1" dirty="0" smtClean="0"/>
              <a:t>):</a:t>
            </a:r>
            <a:r>
              <a:rPr lang="ar-SA" dirty="0" smtClean="0"/>
              <a:t/>
            </a:r>
            <a:br>
              <a:rPr lang="ar-SA" dirty="0" smtClean="0"/>
            </a:br>
            <a:r>
              <a:rPr lang="ar-SA" dirty="0" smtClean="0"/>
              <a:t/>
            </a:r>
            <a:br>
              <a:rPr lang="ar-SA" dirty="0" smtClean="0"/>
            </a:br>
            <a:r>
              <a:rPr lang="ar-SA" dirty="0" smtClean="0">
                <a:latin typeface="+mj-lt"/>
              </a:rPr>
              <a:t>ربما يكون هذا النوع هو الأكثر شيوعا وهو عبارة عن مقابلة شخصية وجها لوجه مع أحد أعضاء الشركة التي تقدمت للعمل فيها. يمكن أن يكون هذا الشخص مدير عام الشركة ( لكن هذا يعتمد على حجم الشركة) أو مدير القسم الذي تقدمت له أو مدير فريق العمل أو مدير الموارد البشرية. المقابلة الشخصية مع مدير الموارد البشرية غالبا ما تكون وسيلة للتعرف عن قرب على المرشحين للوظيفة أو مع المرشحين الناجحين الذين قدمت لهم الدعوة لحضور مقابلة شخصية ثانية مع أحد أعضاء الفريق الذي سيعملون معه.</a:t>
            </a:r>
            <a:br>
              <a:rPr lang="ar-SA" dirty="0" smtClean="0">
                <a:latin typeface="+mj-lt"/>
              </a:rPr>
            </a:br>
            <a:r>
              <a:rPr lang="ar-SA" dirty="0" smtClean="0">
                <a:latin typeface="+mj-lt"/>
              </a:rPr>
              <a:t/>
            </a:r>
            <a:br>
              <a:rPr lang="ar-SA" dirty="0" smtClean="0">
                <a:latin typeface="+mj-lt"/>
              </a:rPr>
            </a:br>
            <a:r>
              <a:rPr lang="ar-SA" dirty="0" smtClean="0">
                <a:latin typeface="+mj-lt"/>
              </a:rPr>
              <a:t>تأكد أنك مستعد تماما للمقابلة </a:t>
            </a:r>
            <a:r>
              <a:rPr lang="ar-SA" dirty="0" smtClean="0">
                <a:latin typeface="+mj-lt"/>
              </a:rPr>
              <a:t>الشخصية  وتأكد </a:t>
            </a:r>
            <a:r>
              <a:rPr lang="ar-SA" dirty="0" smtClean="0">
                <a:latin typeface="+mj-lt"/>
              </a:rPr>
              <a:t>أنك تعرف الشخص الذي سيجري المقابلة الشخصية معك، ووظيفته بالشركة (إذا لم تكن تعرفه يمكنك إجراء مكالمة هاتفية مع قسم الموارد البشرية أو مع الشخص الذي اتصل بك في البداية لدعوتك لحضور المقابلة الشخصية فهو الذي يمكنه إعطائك هذه المعلومة</a:t>
            </a:r>
            <a:r>
              <a:rPr lang="ar-SA" dirty="0" smtClean="0">
                <a:latin typeface="+mj-lt"/>
              </a:rPr>
              <a:t>).</a:t>
            </a:r>
          </a:p>
          <a:p>
            <a:pPr>
              <a:buNone/>
            </a:pPr>
            <a:r>
              <a:rPr lang="ar-SA" dirty="0" smtClean="0">
                <a:latin typeface="+mj-lt"/>
              </a:rPr>
              <a:t> </a:t>
            </a:r>
            <a:r>
              <a:rPr lang="ar-SA" dirty="0" smtClean="0">
                <a:latin typeface="+mj-lt"/>
              </a:rPr>
              <a:t>   </a:t>
            </a:r>
            <a:r>
              <a:rPr lang="ar-SA" dirty="0" smtClean="0">
                <a:latin typeface="+mj-lt"/>
              </a:rPr>
              <a:t>كن هادئا ومستعدا لمقابلة شخصية ثرية ولمناقشة ربما ثقافية يديرها الشخص المعني. من السهل خلق علاقة ألفة ووئام مع الشخص الذي يجري المقابلة الشخصية في هذه النوعية من المقابلات الشخصية.</a:t>
            </a:r>
            <a:endParaRPr lang="ar-SA"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54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b="1" dirty="0" smtClean="0"/>
              <a:t>المقابلة الهاتفية :</a:t>
            </a:r>
            <a:r>
              <a:rPr lang="ar-SA" dirty="0" smtClean="0"/>
              <a:t/>
            </a:r>
            <a:br>
              <a:rPr lang="ar-SA" dirty="0" smtClean="0"/>
            </a:br>
            <a:r>
              <a:rPr lang="ar-SA" dirty="0" smtClean="0">
                <a:latin typeface="+mj-lt"/>
              </a:rPr>
              <a:t/>
            </a:r>
            <a:br>
              <a:rPr lang="ar-SA" dirty="0" smtClean="0">
                <a:latin typeface="+mj-lt"/>
              </a:rPr>
            </a:br>
            <a:r>
              <a:rPr lang="ar-SA" dirty="0" smtClean="0">
                <a:latin typeface="+mj-lt"/>
              </a:rPr>
              <a:t>إذا كنت تعيش في مكان بعيد عن مقر الشركة وبالتالي يصعب حضور المقابلة الشخصية الأولى، ربما تقترح عليك الشركة إجراء مقابلة بالهاتف. </a:t>
            </a:r>
          </a:p>
          <a:p>
            <a:pPr>
              <a:buNone/>
            </a:pPr>
            <a:r>
              <a:rPr lang="ar-SA" dirty="0" smtClean="0">
                <a:latin typeface="+mj-lt"/>
              </a:rPr>
              <a:t>    بعض </a:t>
            </a:r>
            <a:r>
              <a:rPr lang="ar-SA" dirty="0" smtClean="0">
                <a:latin typeface="+mj-lt"/>
              </a:rPr>
              <a:t>الشركات تستخدم المقابلة الشخصية الهاتفية كوسيلة أولى للاختبار المتقدمين </a:t>
            </a:r>
            <a:r>
              <a:rPr lang="ar-SA" dirty="0" smtClean="0">
                <a:latin typeface="+mj-lt"/>
              </a:rPr>
              <a:t>واستبعاد </a:t>
            </a:r>
            <a:r>
              <a:rPr lang="ar-SA" dirty="0" smtClean="0">
                <a:latin typeface="+mj-lt"/>
              </a:rPr>
              <a:t>الضعفاء منهم في المراحل الأولى.</a:t>
            </a:r>
            <a:br>
              <a:rPr lang="ar-SA" dirty="0" smtClean="0">
                <a:latin typeface="+mj-lt"/>
              </a:rPr>
            </a:br>
            <a:r>
              <a:rPr lang="ar-SA" dirty="0" smtClean="0">
                <a:latin typeface="+mj-lt"/>
              </a:rPr>
              <a:t/>
            </a:r>
            <a:br>
              <a:rPr lang="ar-SA" dirty="0" smtClean="0">
                <a:latin typeface="+mj-lt"/>
              </a:rPr>
            </a:br>
            <a:r>
              <a:rPr lang="ar-SA" dirty="0" smtClean="0">
                <a:latin typeface="+mj-lt"/>
              </a:rPr>
              <a:t>مهما كان سبب دعوتك لإجراء مقابلة شخصية بالهاتف، لا ينبغي عليك اعتبارها خيارا سهلا، فمن الصعب خلق علاقة مودة وألفة وإيجاد الانطباع الجيد عنك من خلال المقابلة الشخصية الهاتفية. يجب عليك النظر إلى المقابلة الشخصية الهاتفية باعتبارها نفس النوع السابق من المقابلات الشخصية التي تجري وجها لوجه من شخص إلى شخص. كن مستعدا، ثق بنفسك، تحدث بوضوح وأجب على الأسئلة بدقة ، وتذكر أن باستطاعتك طرح الأسئلة على الطرف الآخر واستفسر عن المرحلة التالية من المقابلة الشخصية للمرشحين الناجحين.</a:t>
            </a:r>
            <a:endParaRPr lang="ar-SA"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
            </a:r>
            <a:br>
              <a:rPr lang="ar-SA" dirty="0" smtClean="0"/>
            </a:br>
            <a:r>
              <a:rPr lang="ar-SA" b="1" dirty="0" smtClean="0"/>
              <a:t>المقابلة مع لجنة </a:t>
            </a:r>
            <a:r>
              <a:rPr lang="ar-SA" b="1" dirty="0" smtClean="0"/>
              <a:t>:</a:t>
            </a:r>
            <a:r>
              <a:rPr lang="ar-SA" dirty="0" smtClean="0"/>
              <a:t/>
            </a:r>
            <a:br>
              <a:rPr lang="ar-SA" dirty="0" smtClean="0"/>
            </a:br>
            <a:r>
              <a:rPr lang="ar-SA" dirty="0" smtClean="0"/>
              <a:t/>
            </a:r>
            <a:br>
              <a:rPr lang="ar-SA" dirty="0" smtClean="0"/>
            </a:br>
            <a:r>
              <a:rPr lang="ar-SA" sz="1900" dirty="0" smtClean="0">
                <a:latin typeface="+mj-lt"/>
              </a:rPr>
              <a:t>تكون </a:t>
            </a:r>
            <a:r>
              <a:rPr lang="ar-SA" sz="1900" dirty="0" smtClean="0">
                <a:latin typeface="+mj-lt"/>
              </a:rPr>
              <a:t>المقابلات مع اللجنة عندما تسعى الشركة إلى تعيين موظفين لوظائف عليا. كما يستخدم هذا النوع من المقابلات غالبا بعد إجراء المقابلة الشخصية الأولى مع مدير الموارد البشرية. كما أن ضيق الوقت يعني أن عددا من أعضاء الإدارات الذين يرغبون في مقابلة المرشحين يفعلون ذلك معا في جلسة واحدة.</a:t>
            </a:r>
            <a:br>
              <a:rPr lang="ar-SA" sz="1900" dirty="0" smtClean="0">
                <a:latin typeface="+mj-lt"/>
              </a:rPr>
            </a:br>
            <a:r>
              <a:rPr lang="ar-SA" sz="1900" dirty="0" smtClean="0">
                <a:latin typeface="+mj-lt"/>
              </a:rPr>
              <a:t/>
            </a:r>
            <a:br>
              <a:rPr lang="ar-SA" sz="1900" dirty="0" smtClean="0">
                <a:latin typeface="+mj-lt"/>
              </a:rPr>
            </a:br>
            <a:r>
              <a:rPr lang="ar-SA" sz="1900" dirty="0" smtClean="0">
                <a:latin typeface="+mj-lt"/>
              </a:rPr>
              <a:t>غالبا ما يتراوح عدد أعضاء الجنة من اثنين إلى أربعة أعضاء يقومون بإجراء المقابلة الشخصية مع كل مرشح على حدة. وعلى الرغم من أن هذه العملية قد توتر الأعصاب، إلا أنه ينبغي عليك أن تكون واثقا من نفسك وأن تركز على خلق انطباع جيد لدى كافة أعضاء المقابلة الشخصية ليس واحد أو اثنين فقط.</a:t>
            </a:r>
            <a:br>
              <a:rPr lang="ar-SA" sz="1900" dirty="0" smtClean="0">
                <a:latin typeface="+mj-lt"/>
              </a:rPr>
            </a:br>
            <a:r>
              <a:rPr lang="ar-SA" sz="1900" dirty="0" smtClean="0">
                <a:latin typeface="+mj-lt"/>
              </a:rPr>
              <a:t/>
            </a:r>
            <a:br>
              <a:rPr lang="ar-SA" sz="1900" dirty="0" smtClean="0">
                <a:latin typeface="+mj-lt"/>
              </a:rPr>
            </a:br>
            <a:r>
              <a:rPr lang="ar-SA" sz="1900" dirty="0" smtClean="0">
                <a:latin typeface="+mj-lt"/>
              </a:rPr>
              <a:t>استعد بنفس أسلوب الاستعداد للمقابلة الشخصية التي تجري وجها لوجه مع شخص واحد. تأكد انك تعرف أسم ودور كل عضو من أعضاء لجنة المقابلة الشخصية وحاول أن تفكر مقدما في أولوياتهم في تعيين الموظف. عندما يطرح عليك أحد أعضاء اللجنة سؤالا، أجب على السؤال للشخص المعني وتأكد في نفس الوقت من كيفية تفسير الآخرين للإجابة. انظر إلى كافة أعضاء اللجنة. والأهم من كل شيء أن تكون هادئا مبتسما وتذكر أن كافة أعضاء اللجنة تعرضوا لنفس الموقف الذي أنت فيه وبالتالي يعرفون مدى صعوبة هذا النوع من المقابلات الشخصية</a:t>
            </a:r>
            <a:endParaRPr lang="ar-SA" sz="19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5400" dirty="0" smtClean="0">
                <a:solidFill>
                  <a:srgbClr val="C00000"/>
                </a:solidFill>
              </a:rPr>
              <a:t>مهارات اجتياز المقابلة الشخصية</a:t>
            </a:r>
            <a:endParaRPr lang="ar-SA" dirty="0"/>
          </a:p>
        </p:txBody>
      </p:sp>
      <p:sp>
        <p:nvSpPr>
          <p:cNvPr id="3" name="عنصر نائب للمحتوى 2"/>
          <p:cNvSpPr>
            <a:spLocks noGrp="1"/>
          </p:cNvSpPr>
          <p:nvPr>
            <p:ph idx="1"/>
          </p:nvPr>
        </p:nvSpPr>
        <p:spPr/>
        <p:txBody>
          <a:bodyPr>
            <a:normAutofit/>
          </a:bodyPr>
          <a:lstStyle/>
          <a:p>
            <a:r>
              <a:rPr lang="ar-SA" b="1" dirty="0" smtClean="0"/>
              <a:t> الإعداد للمقابلة </a:t>
            </a:r>
            <a:r>
              <a:rPr lang="ar-SA" b="1" dirty="0" smtClean="0"/>
              <a:t>الشخصية:</a:t>
            </a:r>
          </a:p>
          <a:p>
            <a:pPr>
              <a:buNone/>
            </a:pPr>
            <a:r>
              <a:rPr lang="ar-SA" b="1" dirty="0" smtClean="0"/>
              <a:t>إجراء عملية بحث عن الشركة</a:t>
            </a:r>
            <a:r>
              <a:rPr lang="ar-SA" dirty="0" smtClean="0"/>
              <a:t/>
            </a:r>
            <a:br>
              <a:rPr lang="ar-SA" dirty="0" smtClean="0"/>
            </a:br>
            <a:r>
              <a:rPr lang="ar-SA" dirty="0" smtClean="0"/>
              <a:t/>
            </a:r>
            <a:br>
              <a:rPr lang="ar-SA" dirty="0" smtClean="0"/>
            </a:br>
            <a:r>
              <a:rPr lang="ar-SA" sz="2200" dirty="0" smtClean="0">
                <a:latin typeface="+mj-lt"/>
              </a:rPr>
              <a:t>ربما تكون قد أجريت عملية بحث طويلة عندما كنت تقدم طلبك إلى الشركة. لكن ينبغي أن تكون كافة المعلومات حديثة وحاضرة في عقلك، اطلع على آخر أخبار الشركة لكي يكون لديك علم بأي تطور جديد (مثل اندماج الشركة مع شركة أخرى أو تعيين مدير تنفيذي جديد). تأكد أنك تعرف منتجات الشركة أو خدماتها الرئيسية وحجمها وعدد مكاتبها ودخلها وسمعتها وأهدافها ومشكلاتها إن وجدت. هل تعرف شيئا عن فلسفة الشركة وتاريخها (هل هي شركة عائلية، متى تم إنشاؤها؟) إذا لم تتوفر لديك هذه المعلومات، يمكنك الاتصال هاتفيا بالشركة واطلب نسخة من تقريرها السنوي أو أي مطبوعات أو مواد تسويقية تتضمن منتجات الشركة (معظم الشركات تسعد بإرسال مثل هذه المعلومات إليك).</a:t>
            </a:r>
            <a:endParaRPr lang="ar-SA" sz="22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TotalTime>
  <Words>273</Words>
  <Application>Microsoft Office PowerPoint</Application>
  <PresentationFormat>عرض على الشاشة (3:4)‏</PresentationFormat>
  <Paragraphs>56</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تدفق</vt:lpstr>
      <vt:lpstr>الشريحة 1</vt:lpstr>
      <vt:lpstr>    مهارات اجتياز المقابلة الشخصية </vt:lpstr>
      <vt:lpstr>مهارات اجتياز المقابلة الشخصية </vt:lpstr>
      <vt:lpstr>مهارات اجتياز المقابلة الشخصية </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lpstr>مهارات اجتياز المقابلة الشخصية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admin</dc:creator>
  <cp:lastModifiedBy>admin</cp:lastModifiedBy>
  <cp:revision>11</cp:revision>
  <dcterms:created xsi:type="dcterms:W3CDTF">2017-02-08T05:37:14Z</dcterms:created>
  <dcterms:modified xsi:type="dcterms:W3CDTF">2017-02-08T07:20:23Z</dcterms:modified>
</cp:coreProperties>
</file>