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88" r:id="rId2"/>
    <p:sldId id="280" r:id="rId3"/>
    <p:sldId id="281" r:id="rId4"/>
    <p:sldId id="282" r:id="rId5"/>
    <p:sldId id="283" r:id="rId6"/>
    <p:sldId id="289" r:id="rId7"/>
    <p:sldId id="285" r:id="rId8"/>
    <p:sldId id="286" r:id="rId9"/>
    <p:sldId id="287" r:id="rId10"/>
    <p:sldId id="256" r:id="rId11"/>
    <p:sldId id="257" r:id="rId12"/>
    <p:sldId id="258" r:id="rId13"/>
    <p:sldId id="259" r:id="rId14"/>
    <p:sldId id="279" r:id="rId15"/>
    <p:sldId id="261" r:id="rId16"/>
    <p:sldId id="262" r:id="rId17"/>
    <p:sldId id="263" r:id="rId18"/>
    <p:sldId id="264" r:id="rId19"/>
    <p:sldId id="265" r:id="rId20"/>
    <p:sldId id="266" r:id="rId21"/>
    <p:sldId id="291" r:id="rId22"/>
    <p:sldId id="267" r:id="rId23"/>
    <p:sldId id="268" r:id="rId24"/>
    <p:sldId id="269" r:id="rId25"/>
    <p:sldId id="270" r:id="rId26"/>
    <p:sldId id="271" r:id="rId27"/>
    <p:sldId id="272" r:id="rId28"/>
    <p:sldId id="273" r:id="rId29"/>
    <p:sldId id="274" r:id="rId30"/>
    <p:sldId id="275" r:id="rId31"/>
    <p:sldId id="276" r:id="rId32"/>
    <p:sldId id="277" r:id="rId33"/>
    <p:sldId id="278" r:id="rId34"/>
    <p:sldId id="290"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676" autoAdjust="0"/>
    <p:restoredTop sz="94660"/>
  </p:normalViewPr>
  <p:slideViewPr>
    <p:cSldViewPr>
      <p:cViewPr>
        <p:scale>
          <a:sx n="76" d="100"/>
          <a:sy n="76" d="100"/>
        </p:scale>
        <p:origin x="-1380" y="3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6065417" y="5054602"/>
            <a:ext cx="673276" cy="279400"/>
          </a:xfrm>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a:xfrm>
            <a:off x="1921934" y="5054602"/>
            <a:ext cx="4064860" cy="279400"/>
          </a:xfrm>
        </p:spPr>
        <p:txBody>
          <a:bodyPr/>
          <a:lstStyle/>
          <a:p>
            <a:endParaRPr lang="ar-SA"/>
          </a:p>
        </p:txBody>
      </p:sp>
      <p:sp>
        <p:nvSpPr>
          <p:cNvPr id="6" name="Slide Number Placeholder 5"/>
          <p:cNvSpPr>
            <a:spLocks noGrp="1"/>
          </p:cNvSpPr>
          <p:nvPr>
            <p:ph type="sldNum" sz="quarter" idx="12"/>
          </p:nvPr>
        </p:nvSpPr>
        <p:spPr>
          <a:xfrm>
            <a:off x="6817317" y="5054602"/>
            <a:ext cx="413483" cy="279400"/>
          </a:xfrm>
        </p:spPr>
        <p:txBody>
          <a:bodyPr/>
          <a:lstStyle/>
          <a:p>
            <a:fld id="{99EB40E5-1640-4164-820D-839C1AE4D27D}" type="slidenum">
              <a:rPr lang="ar-SA" smtClean="0"/>
              <a:t>‹#›</a:t>
            </a:fld>
            <a:endParaRPr lang="ar-SA"/>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98848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0883486B-2E12-4C08-A025-04ECD6DE4388}" type="datetimeFigureOut">
              <a:rPr lang="ar-SA" smtClean="0"/>
              <a:t>08/01/38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842361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32918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ar-SA"/>
              <a:t>انقر لتحرير نمط العنوان الرئيسي</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تحرير أنماط النص الرئيسي</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2145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24206371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ar-SA"/>
              <a:t>انقر لتحرير نمط العنوان الرئيسي</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84335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ar-SA"/>
              <a:t>انقر لتحرير نمط العنوان الرئيسي</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6540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163745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906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3473594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0883486B-2E12-4C08-A025-04ECD6DE4388}" type="datetimeFigureOut">
              <a:rPr lang="ar-SA" smtClean="0"/>
              <a:t>08/01/38</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9EB40E5-1640-4164-820D-839C1AE4D27D}" type="slidenum">
              <a:rPr lang="ar-SA" smtClean="0"/>
              <a:t>‹#›</a:t>
            </a:fld>
            <a:endParaRPr lang="ar-SA"/>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56869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0883486B-2E12-4C08-A025-04ECD6DE4388}" type="datetimeFigureOut">
              <a:rPr lang="ar-SA" smtClean="0"/>
              <a:t>08/01/38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4004874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0883486B-2E12-4C08-A025-04ECD6DE4388}" type="datetimeFigureOut">
              <a:rPr lang="ar-SA" smtClean="0"/>
              <a:t>08/01/38</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99EB40E5-1640-4164-820D-839C1AE4D27D}" type="slidenum">
              <a:rPr lang="ar-SA" smtClean="0"/>
              <a:t>‹#›</a:t>
            </a:fld>
            <a:endParaRPr lang="ar-SA"/>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1803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0883486B-2E12-4C08-A025-04ECD6DE4388}" type="datetimeFigureOut">
              <a:rPr lang="ar-SA" smtClean="0"/>
              <a:t>08/01/38</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99EB40E5-1640-4164-820D-839C1AE4D27D}" type="slidenum">
              <a:rPr lang="ar-SA" smtClean="0"/>
              <a:t>‹#›</a:t>
            </a:fld>
            <a:endParaRPr lang="ar-SA"/>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1458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3486B-2E12-4C08-A025-04ECD6DE4388}" type="datetimeFigureOut">
              <a:rPr lang="ar-SA" smtClean="0"/>
              <a:t>08/01/38</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33242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0883486B-2E12-4C08-A025-04ECD6DE4388}" type="datetimeFigureOut">
              <a:rPr lang="ar-SA" smtClean="0"/>
              <a:t>08/01/38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9EB40E5-1640-4164-820D-839C1AE4D27D}" type="slidenum">
              <a:rPr lang="ar-SA" smtClean="0"/>
              <a:t>‹#›</a:t>
            </a:fld>
            <a:endParaRPr lang="ar-SA"/>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2589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ar-SA"/>
              <a:t>انقر لتحرير نمط العنوان الرئيسي</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0883486B-2E12-4C08-A025-04ECD6DE4388}" type="datetimeFigureOut">
              <a:rPr lang="ar-SA" smtClean="0"/>
              <a:t>08/01/38</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9EB40E5-1640-4164-820D-839C1AE4D27D}" type="slidenum">
              <a:rPr lang="ar-SA" smtClean="0"/>
              <a:t>‹#›</a:t>
            </a:fld>
            <a:endParaRPr lang="ar-SA"/>
          </a:p>
        </p:txBody>
      </p:sp>
    </p:spTree>
    <p:extLst>
      <p:ext uri="{BB962C8B-B14F-4D97-AF65-F5344CB8AC3E}">
        <p14:creationId xmlns:p14="http://schemas.microsoft.com/office/powerpoint/2010/main" val="392886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883486B-2E12-4C08-A025-04ECD6DE4388}" type="datetimeFigureOut">
              <a:rPr lang="ar-SA" smtClean="0"/>
              <a:t>08/01/38</a:t>
            </a:fld>
            <a:endParaRPr lang="ar-SA"/>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SA"/>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9EB40E5-1640-4164-820D-839C1AE4D27D}" type="slidenum">
              <a:rPr lang="ar-SA" smtClean="0"/>
              <a:t>‹#›</a:t>
            </a:fld>
            <a:endParaRPr lang="ar-SA"/>
          </a:p>
        </p:txBody>
      </p:sp>
    </p:spTree>
    <p:extLst>
      <p:ext uri="{BB962C8B-B14F-4D97-AF65-F5344CB8AC3E}">
        <p14:creationId xmlns:p14="http://schemas.microsoft.com/office/powerpoint/2010/main" val="86367921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1"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kUNtl0eIYF4"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a:t>أسباب الإعاقة العقلية وطرق الوقاية منها </a:t>
            </a:r>
          </a:p>
        </p:txBody>
      </p:sp>
      <p:sp>
        <p:nvSpPr>
          <p:cNvPr id="3" name="عنوان فرعي 2"/>
          <p:cNvSpPr>
            <a:spLocks noGrp="1"/>
          </p:cNvSpPr>
          <p:nvPr>
            <p:ph type="subTitle" idx="1"/>
          </p:nvPr>
        </p:nvSpPr>
        <p:spPr/>
        <p:txBody>
          <a:bodyPr/>
          <a:lstStyle/>
          <a:p>
            <a:r>
              <a:rPr lang="ar-SA" dirty="0"/>
              <a:t> العنود عبدالله الشمري 434203609</a:t>
            </a:r>
          </a:p>
          <a:p>
            <a:r>
              <a:rPr lang="ar-SA" dirty="0"/>
              <a:t>الجوهرة عايد الشمري 434925272</a:t>
            </a:r>
          </a:p>
        </p:txBody>
      </p:sp>
    </p:spTree>
    <p:extLst>
      <p:ext uri="{BB962C8B-B14F-4D97-AF65-F5344CB8AC3E}">
        <p14:creationId xmlns:p14="http://schemas.microsoft.com/office/powerpoint/2010/main" val="348378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a:t>الاضطرابات الجينية</a:t>
            </a:r>
          </a:p>
        </p:txBody>
      </p:sp>
      <p:sp>
        <p:nvSpPr>
          <p:cNvPr id="3" name="عنوان فرعي 2"/>
          <p:cNvSpPr>
            <a:spLocks noGrp="1"/>
          </p:cNvSpPr>
          <p:nvPr>
            <p:ph type="subTitle" idx="1"/>
          </p:nvPr>
        </p:nvSpPr>
        <p:spPr/>
        <p:txBody>
          <a:bodyPr>
            <a:normAutofit/>
          </a:bodyPr>
          <a:lstStyle/>
          <a:p>
            <a:r>
              <a:rPr lang="ar-SA" dirty="0"/>
              <a:t>.</a:t>
            </a:r>
          </a:p>
        </p:txBody>
      </p:sp>
    </p:spTree>
    <p:extLst>
      <p:ext uri="{BB962C8B-B14F-4D97-AF65-F5344CB8AC3E}">
        <p14:creationId xmlns:p14="http://schemas.microsoft.com/office/powerpoint/2010/main" val="2058012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الاضطرابات الجينية </a:t>
            </a:r>
          </a:p>
        </p:txBody>
      </p:sp>
      <p:sp>
        <p:nvSpPr>
          <p:cNvPr id="3" name="عنصر نائب للمحتوى 2"/>
          <p:cNvSpPr>
            <a:spLocks noGrp="1"/>
          </p:cNvSpPr>
          <p:nvPr>
            <p:ph idx="1"/>
          </p:nvPr>
        </p:nvSpPr>
        <p:spPr/>
        <p:txBody>
          <a:bodyPr/>
          <a:lstStyle/>
          <a:p>
            <a:r>
              <a:rPr lang="ar-SA" dirty="0"/>
              <a:t>الجينات هي جمله دقيقه من المعلومات البيوكيماويه موجوده على الكروسومات في </a:t>
            </a:r>
            <a:r>
              <a:rPr lang="ar-SA" dirty="0" err="1"/>
              <a:t>الخليه</a:t>
            </a:r>
            <a:endParaRPr lang="ar-SA" dirty="0"/>
          </a:p>
          <a:p>
            <a:endParaRPr lang="ar-SA" dirty="0"/>
          </a:p>
          <a:p>
            <a:r>
              <a:rPr lang="ar-SA" dirty="0"/>
              <a:t>وقد حقق علم الجينات في السنوات </a:t>
            </a:r>
            <a:r>
              <a:rPr lang="ar-SA" dirty="0" err="1"/>
              <a:t>الماضيه</a:t>
            </a:r>
            <a:r>
              <a:rPr lang="ar-SA" dirty="0"/>
              <a:t> انجازات مذهله فأصبحت اسرار الجينات مفهومه اكثر من أي وقت مضى فهناك </a:t>
            </a:r>
            <a:r>
              <a:rPr lang="ar-SA" dirty="0" err="1"/>
              <a:t>مايزيد</a:t>
            </a:r>
            <a:r>
              <a:rPr lang="ar-SA" dirty="0"/>
              <a:t> عن 2500 اضطراب جيني معروف في الوقت الحالي </a:t>
            </a:r>
          </a:p>
        </p:txBody>
      </p:sp>
    </p:spTree>
    <p:extLst>
      <p:ext uri="{BB962C8B-B14F-4D97-AF65-F5344CB8AC3E}">
        <p14:creationId xmlns:p14="http://schemas.microsoft.com/office/powerpoint/2010/main" val="710989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الاضطرابات </a:t>
            </a:r>
            <a:r>
              <a:rPr lang="ar-SA" dirty="0" err="1"/>
              <a:t>الجينيه</a:t>
            </a:r>
            <a:r>
              <a:rPr lang="ar-SA" dirty="0"/>
              <a:t> </a:t>
            </a:r>
            <a:r>
              <a:rPr lang="ar-SA" dirty="0" err="1"/>
              <a:t>السائده</a:t>
            </a:r>
            <a:endParaRPr lang="ar-SA" dirty="0"/>
          </a:p>
        </p:txBody>
      </p:sp>
      <p:sp>
        <p:nvSpPr>
          <p:cNvPr id="3" name="عنصر نائب للمحتوى 2"/>
          <p:cNvSpPr>
            <a:spLocks noGrp="1"/>
          </p:cNvSpPr>
          <p:nvPr>
            <p:ph idx="1"/>
          </p:nvPr>
        </p:nvSpPr>
        <p:spPr/>
        <p:txBody>
          <a:bodyPr/>
          <a:lstStyle/>
          <a:p>
            <a:r>
              <a:rPr lang="ar-SA" dirty="0"/>
              <a:t>في الاضطرابات </a:t>
            </a:r>
            <a:r>
              <a:rPr lang="ar-SA" dirty="0" err="1"/>
              <a:t>المورثه</a:t>
            </a:r>
            <a:r>
              <a:rPr lang="ar-SA" dirty="0"/>
              <a:t> كسمه </a:t>
            </a:r>
            <a:r>
              <a:rPr lang="ar-SA" dirty="0" err="1"/>
              <a:t>سائده</a:t>
            </a:r>
            <a:r>
              <a:rPr lang="ar-SA" dirty="0"/>
              <a:t> يكفي وجود جين مرضي لدى احد الوالدين وليس كلاهما لظهور الاعراض </a:t>
            </a:r>
            <a:r>
              <a:rPr lang="ar-SA" dirty="0" err="1"/>
              <a:t>المرضيه</a:t>
            </a:r>
            <a:r>
              <a:rPr lang="ar-SA" dirty="0"/>
              <a:t> لدى المولود</a:t>
            </a:r>
          </a:p>
          <a:p>
            <a:r>
              <a:rPr lang="ar-SA" dirty="0"/>
              <a:t>الاضطرابات </a:t>
            </a:r>
            <a:r>
              <a:rPr lang="ar-SA" dirty="0" err="1"/>
              <a:t>الجينيه</a:t>
            </a:r>
            <a:r>
              <a:rPr lang="ar-SA" dirty="0"/>
              <a:t> </a:t>
            </a:r>
            <a:r>
              <a:rPr lang="ar-SA" dirty="0" err="1"/>
              <a:t>المتنحيه</a:t>
            </a:r>
            <a:r>
              <a:rPr lang="ar-SA" dirty="0"/>
              <a:t> :</a:t>
            </a:r>
          </a:p>
          <a:p>
            <a:r>
              <a:rPr lang="ar-SA" dirty="0"/>
              <a:t>يجب ان تكون الجين المرضي موجود لدى كلا الوالدين والشخص الحامل السمه </a:t>
            </a:r>
            <a:r>
              <a:rPr lang="ar-SA" dirty="0" err="1"/>
              <a:t>المرضيه</a:t>
            </a:r>
            <a:r>
              <a:rPr lang="ar-SA" dirty="0"/>
              <a:t> يكون لديه جين طبيعي وجين غير طبيعي لكنه </a:t>
            </a:r>
            <a:r>
              <a:rPr lang="ar-SA" dirty="0" err="1"/>
              <a:t>لايعاني</a:t>
            </a:r>
            <a:r>
              <a:rPr lang="ar-SA" dirty="0"/>
              <a:t> من المرض  </a:t>
            </a:r>
          </a:p>
        </p:txBody>
      </p:sp>
    </p:spTree>
    <p:extLst>
      <p:ext uri="{BB962C8B-B14F-4D97-AF65-F5344CB8AC3E}">
        <p14:creationId xmlns:p14="http://schemas.microsoft.com/office/powerpoint/2010/main" val="3393870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a:t>الاضطرابات </a:t>
            </a:r>
            <a:r>
              <a:rPr lang="ar-SA" dirty="0" err="1"/>
              <a:t>الجينيه</a:t>
            </a:r>
            <a:r>
              <a:rPr lang="ar-SA" dirty="0"/>
              <a:t> </a:t>
            </a:r>
            <a:r>
              <a:rPr lang="ar-SA" dirty="0" err="1"/>
              <a:t>المرتبطه</a:t>
            </a:r>
            <a:r>
              <a:rPr lang="ar-SA" dirty="0"/>
              <a:t> بالكروموسوم الجنسي</a:t>
            </a:r>
          </a:p>
        </p:txBody>
      </p:sp>
      <p:sp>
        <p:nvSpPr>
          <p:cNvPr id="3" name="عنصر نائب للمحتوى 2"/>
          <p:cNvSpPr>
            <a:spLocks noGrp="1"/>
          </p:cNvSpPr>
          <p:nvPr>
            <p:ph idx="1"/>
          </p:nvPr>
        </p:nvSpPr>
        <p:spPr/>
        <p:txBody>
          <a:bodyPr/>
          <a:lstStyle/>
          <a:p>
            <a:r>
              <a:rPr lang="ar-SA" dirty="0"/>
              <a:t>في هذه الحالات يكون الجين المرضي موجودا على الكروموسوم الجنسي لدى الام التي </a:t>
            </a:r>
            <a:r>
              <a:rPr lang="ar-SA" dirty="0" err="1"/>
              <a:t>لاتعاني</a:t>
            </a:r>
            <a:r>
              <a:rPr lang="ar-SA" dirty="0"/>
              <a:t> هي ذاتها من المرض لان لديها زوجا من الكروموسومات </a:t>
            </a:r>
            <a:r>
              <a:rPr lang="ar-SA" dirty="0" err="1"/>
              <a:t>الجنسيه</a:t>
            </a:r>
            <a:r>
              <a:rPr lang="ar-SA" dirty="0"/>
              <a:t> </a:t>
            </a:r>
          </a:p>
          <a:p>
            <a:endParaRPr lang="ar-SA" dirty="0"/>
          </a:p>
        </p:txBody>
      </p:sp>
    </p:spTree>
    <p:extLst>
      <p:ext uri="{BB962C8B-B14F-4D97-AF65-F5344CB8AC3E}">
        <p14:creationId xmlns:p14="http://schemas.microsoft.com/office/powerpoint/2010/main" val="3368973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a:t>متلازمة ترتبط بالإعاقة </a:t>
            </a:r>
          </a:p>
        </p:txBody>
      </p:sp>
      <p:sp>
        <p:nvSpPr>
          <p:cNvPr id="3" name="عنوان فرعي 2"/>
          <p:cNvSpPr>
            <a:spLocks noGrp="1"/>
          </p:cNvSpPr>
          <p:nvPr>
            <p:ph type="subTitle" idx="1"/>
          </p:nvPr>
        </p:nvSpPr>
        <p:spPr/>
        <p:txBody>
          <a:bodyPr/>
          <a:lstStyle/>
          <a:p>
            <a:r>
              <a:rPr lang="ar-SA" dirty="0"/>
              <a:t>.</a:t>
            </a:r>
          </a:p>
        </p:txBody>
      </p:sp>
    </p:spTree>
    <p:extLst>
      <p:ext uri="{BB962C8B-B14F-4D97-AF65-F5344CB8AC3E}">
        <p14:creationId xmlns:p14="http://schemas.microsoft.com/office/powerpoint/2010/main" val="2472090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متلازمه داون </a:t>
            </a:r>
          </a:p>
        </p:txBody>
      </p:sp>
      <p:sp>
        <p:nvSpPr>
          <p:cNvPr id="3" name="عنصر نائب للمحتوى 2"/>
          <p:cNvSpPr>
            <a:spLocks noGrp="1"/>
          </p:cNvSpPr>
          <p:nvPr>
            <p:ph idx="1"/>
          </p:nvPr>
        </p:nvSpPr>
        <p:spPr/>
        <p:txBody>
          <a:bodyPr/>
          <a:lstStyle/>
          <a:p>
            <a:r>
              <a:rPr lang="ar-SA" dirty="0"/>
              <a:t>هي الاضطراب الاكثر شيوعا بين الاسباب </a:t>
            </a:r>
            <a:r>
              <a:rPr lang="ar-SA" dirty="0" err="1"/>
              <a:t>الاعاقه</a:t>
            </a:r>
            <a:r>
              <a:rPr lang="ar-SA" dirty="0"/>
              <a:t> </a:t>
            </a:r>
            <a:r>
              <a:rPr lang="ar-SA" dirty="0" err="1"/>
              <a:t>العقليه</a:t>
            </a:r>
            <a:r>
              <a:rPr lang="ar-SA" dirty="0"/>
              <a:t> فهي مسؤوله عن حوالي 6% من مجموعه حالات </a:t>
            </a:r>
            <a:r>
              <a:rPr lang="ar-SA" dirty="0" err="1"/>
              <a:t>الاعاقه</a:t>
            </a:r>
            <a:r>
              <a:rPr lang="ar-SA" dirty="0"/>
              <a:t> </a:t>
            </a:r>
          </a:p>
          <a:p>
            <a:endParaRPr lang="ar-SA" dirty="0"/>
          </a:p>
          <a:p>
            <a:endParaRPr lang="ar-SA" dirty="0"/>
          </a:p>
          <a:p>
            <a:r>
              <a:rPr lang="ar-SA" dirty="0"/>
              <a:t>ويتميز الاشخاص الذين لديهم هذه </a:t>
            </a:r>
            <a:r>
              <a:rPr lang="ar-SA" dirty="0" err="1"/>
              <a:t>المتلازمه</a:t>
            </a:r>
            <a:r>
              <a:rPr lang="ar-SA" dirty="0"/>
              <a:t> بمظاهر جسميه فارقه تجعلهم يشبهون بعضهم بعضا ماهي ؟ </a:t>
            </a:r>
          </a:p>
        </p:txBody>
      </p:sp>
    </p:spTree>
    <p:extLst>
      <p:ext uri="{BB962C8B-B14F-4D97-AF65-F5344CB8AC3E}">
        <p14:creationId xmlns:p14="http://schemas.microsoft.com/office/powerpoint/2010/main" val="23731123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متلازمه توريت </a:t>
            </a:r>
          </a:p>
        </p:txBody>
      </p:sp>
      <p:sp>
        <p:nvSpPr>
          <p:cNvPr id="3" name="عنصر نائب للمحتوى 2"/>
          <p:cNvSpPr>
            <a:spLocks noGrp="1"/>
          </p:cNvSpPr>
          <p:nvPr>
            <p:ph idx="1"/>
          </p:nvPr>
        </p:nvSpPr>
        <p:spPr/>
        <p:txBody>
          <a:bodyPr/>
          <a:lstStyle/>
          <a:p>
            <a:r>
              <a:rPr lang="ar-SA" dirty="0"/>
              <a:t>هي حاله مرضيه يعتقد انها تنتج عن اضطراب </a:t>
            </a:r>
            <a:r>
              <a:rPr lang="ar-SA" dirty="0" err="1"/>
              <a:t>بيوكيماوي</a:t>
            </a:r>
            <a:r>
              <a:rPr lang="ar-SA" dirty="0"/>
              <a:t> في الدماغ ويمكن معالجته بنجاح في نسبه كبيره من الحالات باستخدام العقاقير </a:t>
            </a:r>
            <a:r>
              <a:rPr lang="ar-SA" dirty="0" err="1"/>
              <a:t>واباستخدام</a:t>
            </a:r>
            <a:r>
              <a:rPr lang="ar-SA" dirty="0"/>
              <a:t> طرق تعديل السلوك </a:t>
            </a:r>
            <a:r>
              <a:rPr lang="ar-SA" dirty="0" err="1"/>
              <a:t>التقليديه</a:t>
            </a:r>
            <a:r>
              <a:rPr lang="ar-SA" dirty="0"/>
              <a:t> </a:t>
            </a:r>
          </a:p>
          <a:p>
            <a:endParaRPr lang="ar-SA" dirty="0"/>
          </a:p>
          <a:p>
            <a:r>
              <a:rPr lang="ar-SA" dirty="0"/>
              <a:t>ومن اهم اعراضها </a:t>
            </a:r>
            <a:r>
              <a:rPr lang="ar-SA" dirty="0" err="1"/>
              <a:t>العرات</a:t>
            </a:r>
            <a:r>
              <a:rPr lang="ar-SA" dirty="0"/>
              <a:t> </a:t>
            </a:r>
            <a:r>
              <a:rPr lang="ar-SA" dirty="0" err="1"/>
              <a:t>الحركيه</a:t>
            </a:r>
            <a:r>
              <a:rPr lang="ar-SA" dirty="0"/>
              <a:t> </a:t>
            </a:r>
            <a:r>
              <a:rPr lang="ar-SA" dirty="0" err="1"/>
              <a:t>والصوتيه</a:t>
            </a:r>
            <a:r>
              <a:rPr lang="ar-SA" dirty="0"/>
              <a:t> </a:t>
            </a:r>
            <a:r>
              <a:rPr lang="ar-SA" dirty="0" err="1"/>
              <a:t>المزمنه</a:t>
            </a:r>
            <a:r>
              <a:rPr lang="ar-SA" dirty="0"/>
              <a:t> والحركات </a:t>
            </a:r>
            <a:r>
              <a:rPr lang="ar-SA" dirty="0" err="1"/>
              <a:t>النمطيه</a:t>
            </a:r>
            <a:r>
              <a:rPr lang="ar-SA" dirty="0"/>
              <a:t> </a:t>
            </a:r>
            <a:r>
              <a:rPr lang="ar-SA" dirty="0" err="1"/>
              <a:t>الشاذه</a:t>
            </a:r>
            <a:r>
              <a:rPr lang="ar-SA" dirty="0"/>
              <a:t> </a:t>
            </a:r>
            <a:r>
              <a:rPr lang="ar-SA" dirty="0" err="1"/>
              <a:t>وبذاة</a:t>
            </a:r>
            <a:r>
              <a:rPr lang="ar-SA" dirty="0"/>
              <a:t> الكلام </a:t>
            </a:r>
          </a:p>
        </p:txBody>
      </p:sp>
    </p:spTree>
    <p:extLst>
      <p:ext uri="{BB962C8B-B14F-4D97-AF65-F5344CB8AC3E}">
        <p14:creationId xmlns:p14="http://schemas.microsoft.com/office/powerpoint/2010/main" val="1038921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متلازمه تيرنر </a:t>
            </a:r>
          </a:p>
        </p:txBody>
      </p:sp>
      <p:sp>
        <p:nvSpPr>
          <p:cNvPr id="3" name="عنصر نائب للمحتوى 2"/>
          <p:cNvSpPr>
            <a:spLocks noGrp="1"/>
          </p:cNvSpPr>
          <p:nvPr>
            <p:ph idx="1"/>
          </p:nvPr>
        </p:nvSpPr>
        <p:spPr/>
        <p:txBody>
          <a:bodyPr/>
          <a:lstStyle/>
          <a:p>
            <a:r>
              <a:rPr lang="ar-SA" dirty="0"/>
              <a:t>هي حالة غير شائعة تقدر نسبة انتشارها بحوالي (25.000:1) </a:t>
            </a:r>
          </a:p>
          <a:p>
            <a:r>
              <a:rPr lang="ar-SA" dirty="0"/>
              <a:t>يكون فيها لدى الأنثى كروموسوم جنسي انثوي (</a:t>
            </a:r>
            <a:r>
              <a:rPr lang="en-US" dirty="0"/>
              <a:t>(x</a:t>
            </a:r>
            <a:r>
              <a:rPr lang="ar-SA" dirty="0"/>
              <a:t> واحد فقط وبذلك يكون عدد الكروموسومات 45 وليس 46 ويشار هذه </a:t>
            </a:r>
            <a:r>
              <a:rPr lang="ar-SA" dirty="0" err="1"/>
              <a:t>الحاله</a:t>
            </a:r>
            <a:r>
              <a:rPr lang="ar-SA" dirty="0"/>
              <a:t> وراثيا بالرمز (</a:t>
            </a:r>
            <a:r>
              <a:rPr lang="en-US" dirty="0"/>
              <a:t>x</a:t>
            </a:r>
            <a:r>
              <a:rPr lang="ar-SA" dirty="0"/>
              <a:t>,45) ويطلق ايضا اسم توقف النمو المبيضي .</a:t>
            </a:r>
          </a:p>
        </p:txBody>
      </p:sp>
    </p:spTree>
    <p:extLst>
      <p:ext uri="{BB962C8B-B14F-4D97-AF65-F5344CB8AC3E}">
        <p14:creationId xmlns:p14="http://schemas.microsoft.com/office/powerpoint/2010/main" val="1236964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الجنين الكحولي </a:t>
            </a:r>
          </a:p>
        </p:txBody>
      </p:sp>
      <p:sp>
        <p:nvSpPr>
          <p:cNvPr id="3" name="عنصر نائب للمحتوى 2"/>
          <p:cNvSpPr>
            <a:spLocks noGrp="1"/>
          </p:cNvSpPr>
          <p:nvPr>
            <p:ph idx="1"/>
          </p:nvPr>
        </p:nvSpPr>
        <p:spPr/>
        <p:txBody>
          <a:bodyPr/>
          <a:lstStyle/>
          <a:p>
            <a:r>
              <a:rPr lang="ar-SA" dirty="0"/>
              <a:t>مصطلح متلازمة الجنين الكحولي إشارة الى الخصائص الجسمية والسلوكية للأطفال الذين كانت أمهاتهم مدمنات على تناول الكحول أثناء فترة الحمل , وقد اصبحت الادبيات الحديثة تستخدم مصطلح (اضطراب الطيف الجنيني الكحولي ) للإشارة الى متلازمة الجنين الكحولي والتأثيرات السلبية للكحول على الجنين.</a:t>
            </a:r>
          </a:p>
        </p:txBody>
      </p:sp>
    </p:spTree>
    <p:extLst>
      <p:ext uri="{BB962C8B-B14F-4D97-AF65-F5344CB8AC3E}">
        <p14:creationId xmlns:p14="http://schemas.microsoft.com/office/powerpoint/2010/main" val="931835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أنجلمان</a:t>
            </a:r>
            <a:r>
              <a:rPr lang="ar-SA" dirty="0"/>
              <a:t> </a:t>
            </a:r>
          </a:p>
        </p:txBody>
      </p:sp>
      <p:sp>
        <p:nvSpPr>
          <p:cNvPr id="3" name="عنصر نائب للمحتوى 2"/>
          <p:cNvSpPr>
            <a:spLocks noGrp="1"/>
          </p:cNvSpPr>
          <p:nvPr>
            <p:ph idx="1"/>
          </p:nvPr>
        </p:nvSpPr>
        <p:spPr/>
        <p:txBody>
          <a:bodyPr/>
          <a:lstStyle/>
          <a:p>
            <a:r>
              <a:rPr lang="ar-SA" dirty="0"/>
              <a:t>تنتج متلازمة </a:t>
            </a:r>
            <a:r>
              <a:rPr lang="ar-SA" dirty="0" err="1"/>
              <a:t>أنجلمان</a:t>
            </a:r>
            <a:r>
              <a:rPr lang="ar-SA" dirty="0"/>
              <a:t> عن نقص جزئي في زوج الكروموسومات رقم (15) وترتبط هذه المتلازمة بالإعاقة العقلية من المستوى الشديد والنوبات التشنجية وفقدان التوازن ومشية الدمى وعموما فإن الذين لديهم هذه الإعاقة يصبحون سعداء .</a:t>
            </a:r>
          </a:p>
        </p:txBody>
      </p:sp>
    </p:spTree>
    <p:extLst>
      <p:ext uri="{BB962C8B-B14F-4D97-AF65-F5344CB8AC3E}">
        <p14:creationId xmlns:p14="http://schemas.microsoft.com/office/powerpoint/2010/main" val="1542809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03162" y="1866345"/>
            <a:ext cx="5746410" cy="1731982"/>
          </a:xfrm>
        </p:spPr>
        <p:txBody>
          <a:bodyPr/>
          <a:lstStyle/>
          <a:p>
            <a:r>
              <a:rPr lang="en-US" dirty="0">
                <a:hlinkClick r:id="rId2"/>
              </a:rPr>
              <a:t>https://youtu.be/kUNtl0eIYF4</a:t>
            </a:r>
            <a:r>
              <a:rPr lang="en-US" dirty="0"/>
              <a:t> </a:t>
            </a:r>
            <a:endParaRPr lang="ar-SA" dirty="0"/>
          </a:p>
        </p:txBody>
      </p:sp>
      <p:sp>
        <p:nvSpPr>
          <p:cNvPr id="3" name="عنوان فرعي 2"/>
          <p:cNvSpPr>
            <a:spLocks noGrp="1"/>
          </p:cNvSpPr>
          <p:nvPr>
            <p:ph type="subTitle" idx="1"/>
          </p:nvPr>
        </p:nvSpPr>
        <p:spPr/>
        <p:txBody>
          <a:bodyPr/>
          <a:lstStyle/>
          <a:p>
            <a:r>
              <a:rPr lang="ar-SA" dirty="0"/>
              <a:t>.</a:t>
            </a:r>
          </a:p>
        </p:txBody>
      </p:sp>
    </p:spTree>
    <p:extLst>
      <p:ext uri="{BB962C8B-B14F-4D97-AF65-F5344CB8AC3E}">
        <p14:creationId xmlns:p14="http://schemas.microsoft.com/office/powerpoint/2010/main" val="4174159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ستيرج</a:t>
            </a:r>
            <a:r>
              <a:rPr lang="ar-SA" dirty="0"/>
              <a:t> –</a:t>
            </a:r>
            <a:r>
              <a:rPr lang="ar-SA" dirty="0" err="1"/>
              <a:t>ويير</a:t>
            </a:r>
            <a:r>
              <a:rPr lang="ar-SA" dirty="0"/>
              <a:t> </a:t>
            </a:r>
          </a:p>
        </p:txBody>
      </p:sp>
      <p:sp>
        <p:nvSpPr>
          <p:cNvPr id="3" name="عنصر نائب للمحتوى 2"/>
          <p:cNvSpPr>
            <a:spLocks noGrp="1"/>
          </p:cNvSpPr>
          <p:nvPr>
            <p:ph idx="1"/>
          </p:nvPr>
        </p:nvSpPr>
        <p:spPr/>
        <p:txBody>
          <a:bodyPr/>
          <a:lstStyle/>
          <a:p>
            <a:r>
              <a:rPr lang="ar-SA" dirty="0"/>
              <a:t>هي متلازمة مرضية ماتزال أسبابها غير معروفة ولا يعرف لها علاج فعال ومن اهم خصائص هذه المتلازمة ظهور أورام وعائية في الوجه منذ لحظة الولادة وتوجد هذه التشوهات في الأوعية الدموية في الفرع البصري للعصب الدماغي الخامس المعروف باسم العصب ثلاثي التوائم .</a:t>
            </a:r>
          </a:p>
        </p:txBody>
      </p:sp>
    </p:spTree>
    <p:extLst>
      <p:ext uri="{BB962C8B-B14F-4D97-AF65-F5344CB8AC3E}">
        <p14:creationId xmlns:p14="http://schemas.microsoft.com/office/powerpoint/2010/main" val="473023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ctr">
              <a:buNone/>
            </a:pPr>
            <a:r>
              <a:rPr lang="ar-SA" sz="4000" dirty="0" smtClean="0"/>
              <a:t>نشاط</a:t>
            </a:r>
            <a:endParaRPr lang="ar-SA" sz="4000" dirty="0"/>
          </a:p>
        </p:txBody>
      </p:sp>
    </p:spTree>
    <p:extLst>
      <p:ext uri="{BB962C8B-B14F-4D97-AF65-F5344CB8AC3E}">
        <p14:creationId xmlns:p14="http://schemas.microsoft.com/office/powerpoint/2010/main" val="312467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سمث</a:t>
            </a:r>
            <a:r>
              <a:rPr lang="ar-SA" dirty="0"/>
              <a:t>- ليملي – </a:t>
            </a:r>
            <a:r>
              <a:rPr lang="ar-SA" dirty="0" err="1"/>
              <a:t>أوبتز</a:t>
            </a:r>
            <a:r>
              <a:rPr lang="ar-SA" dirty="0"/>
              <a:t> </a:t>
            </a:r>
          </a:p>
        </p:txBody>
      </p:sp>
      <p:sp>
        <p:nvSpPr>
          <p:cNvPr id="3" name="عنصر نائب للمحتوى 2"/>
          <p:cNvSpPr>
            <a:spLocks noGrp="1"/>
          </p:cNvSpPr>
          <p:nvPr>
            <p:ph idx="1"/>
          </p:nvPr>
        </p:nvSpPr>
        <p:spPr/>
        <p:txBody>
          <a:bodyPr/>
          <a:lstStyle/>
          <a:p>
            <a:r>
              <a:rPr lang="ar-SA" dirty="0"/>
              <a:t>هذه المتلازمة من أسباب الاعاقة العقلية النادرة نسبياً وهي تنتج عن اضطراب وراثي ينتقل كسمة متنحة وقد أصبح بالإمكان حالياً تشخيص هذه المتلازمة أثناء الحمل بالتصوير فوق الصوتي </a:t>
            </a:r>
          </a:p>
        </p:txBody>
      </p:sp>
    </p:spTree>
    <p:extLst>
      <p:ext uri="{BB962C8B-B14F-4D97-AF65-F5344CB8AC3E}">
        <p14:creationId xmlns:p14="http://schemas.microsoft.com/office/powerpoint/2010/main" val="130079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كراي دوشات </a:t>
            </a:r>
          </a:p>
        </p:txBody>
      </p:sp>
      <p:sp>
        <p:nvSpPr>
          <p:cNvPr id="3" name="عنصر نائب للمحتوى 2"/>
          <p:cNvSpPr>
            <a:spLocks noGrp="1"/>
          </p:cNvSpPr>
          <p:nvPr>
            <p:ph idx="1"/>
          </p:nvPr>
        </p:nvSpPr>
        <p:spPr/>
        <p:txBody>
          <a:bodyPr/>
          <a:lstStyle/>
          <a:p>
            <a:r>
              <a:rPr lang="ar-SA" dirty="0"/>
              <a:t>متلازمة كراي دو شات التي تسمى أيضاً متلازمة مواء القطة اضطراب جيني نادر جداً وينتج عن نقص في الكروموسوم رقم (5) ومن اهم اعراض هذه المتلازمة البكاء الضعيف ولكن بذبذبة عالية يسمعه الاخرون وكأنه صوت حيوان في حالة ضيق .</a:t>
            </a:r>
          </a:p>
        </p:txBody>
      </p:sp>
    </p:spTree>
    <p:extLst>
      <p:ext uri="{BB962C8B-B14F-4D97-AF65-F5344CB8AC3E}">
        <p14:creationId xmlns:p14="http://schemas.microsoft.com/office/powerpoint/2010/main" val="3578163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الكروموسوم الجنسي الهش </a:t>
            </a:r>
          </a:p>
        </p:txBody>
      </p:sp>
      <p:sp>
        <p:nvSpPr>
          <p:cNvPr id="3" name="عنصر نائب للمحتوى 2"/>
          <p:cNvSpPr>
            <a:spLocks noGrp="1"/>
          </p:cNvSpPr>
          <p:nvPr>
            <p:ph idx="1"/>
          </p:nvPr>
        </p:nvSpPr>
        <p:spPr/>
        <p:txBody>
          <a:bodyPr/>
          <a:lstStyle/>
          <a:p>
            <a:r>
              <a:rPr lang="ar-SA" dirty="0"/>
              <a:t>هذه المتلازمة أحد أكثر أنواع الاضطرابات الوراثية المحمولة على الكروموسوم الجنسي شيوعاً وهي من الأسباب الرئيسية للإعاقة العقلية حيث أنها ثاني أكثر الاضطرابات </a:t>
            </a:r>
            <a:r>
              <a:rPr lang="ar-SA" dirty="0" err="1"/>
              <a:t>الكروموسومية</a:t>
            </a:r>
            <a:r>
              <a:rPr lang="ar-SA" dirty="0"/>
              <a:t> شيوعاً بعد متلازمة داون .</a:t>
            </a:r>
          </a:p>
        </p:txBody>
      </p:sp>
    </p:spTree>
    <p:extLst>
      <p:ext uri="{BB962C8B-B14F-4D97-AF65-F5344CB8AC3E}">
        <p14:creationId xmlns:p14="http://schemas.microsoft.com/office/powerpoint/2010/main" val="30462107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كلاينفلتز</a:t>
            </a:r>
            <a:r>
              <a:rPr lang="ar-SA" dirty="0"/>
              <a:t> </a:t>
            </a:r>
          </a:p>
        </p:txBody>
      </p:sp>
      <p:sp>
        <p:nvSpPr>
          <p:cNvPr id="3" name="عنصر نائب للمحتوى 2"/>
          <p:cNvSpPr>
            <a:spLocks noGrp="1"/>
          </p:cNvSpPr>
          <p:nvPr>
            <p:ph idx="1"/>
          </p:nvPr>
        </p:nvSpPr>
        <p:spPr/>
        <p:txBody>
          <a:bodyPr/>
          <a:lstStyle/>
          <a:p>
            <a:r>
              <a:rPr lang="ar-SA" dirty="0"/>
              <a:t>في هذه المتلازمة يكون لدى الذكر كروموسوم جنسي أنثوي زائد ويشار إلى هذه الحالة المرضية وراثياً بالرمز (</a:t>
            </a:r>
            <a:r>
              <a:rPr lang="en-US" dirty="0" err="1"/>
              <a:t>xxy</a:t>
            </a:r>
            <a:r>
              <a:rPr lang="ar-SA" dirty="0"/>
              <a:t>,47) ومتلازمة </a:t>
            </a:r>
            <a:r>
              <a:rPr lang="ar-SA" dirty="0" err="1"/>
              <a:t>كلاينفلتز</a:t>
            </a:r>
            <a:r>
              <a:rPr lang="ar-SA" dirty="0"/>
              <a:t> قليلة الحدوث حيث تقدر نسبة انتشارها بحوال واحد من الف . واعتاداً على نتائج التحاليل الطبية , قد يقرر أخصائيو الغدد الصماء استخدام العلاج الهرموني حيث يعطي الشخص الهرمون الذكري (تستوستيرون) .</a:t>
            </a:r>
          </a:p>
        </p:txBody>
      </p:sp>
    </p:spTree>
    <p:extLst>
      <p:ext uri="{BB962C8B-B14F-4D97-AF65-F5344CB8AC3E}">
        <p14:creationId xmlns:p14="http://schemas.microsoft.com/office/powerpoint/2010/main" val="14785237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وليامز </a:t>
            </a:r>
          </a:p>
        </p:txBody>
      </p:sp>
      <p:sp>
        <p:nvSpPr>
          <p:cNvPr id="3" name="عنصر نائب للمحتوى 2"/>
          <p:cNvSpPr>
            <a:spLocks noGrp="1"/>
          </p:cNvSpPr>
          <p:nvPr>
            <p:ph idx="1"/>
          </p:nvPr>
        </p:nvSpPr>
        <p:spPr/>
        <p:txBody>
          <a:bodyPr/>
          <a:lstStyle/>
          <a:p>
            <a:r>
              <a:rPr lang="ar-SA" dirty="0"/>
              <a:t>هذه المتلازمة أيضا ناتجة عن اضطراب وراثي نادر واحد من كل الف مولود يسبب الاعاقة العقلية وسبب هذه المتلازمة هو خلل في الكروموسوم رقم (7) يتمثل في نقص في البنية الوراثية لهذا الكروموسوم وينتج عن طفرة جينية .</a:t>
            </a:r>
          </a:p>
        </p:txBody>
      </p:sp>
    </p:spTree>
    <p:extLst>
      <p:ext uri="{BB962C8B-B14F-4D97-AF65-F5344CB8AC3E}">
        <p14:creationId xmlns:p14="http://schemas.microsoft.com/office/powerpoint/2010/main" val="38753387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روبنشاين-تايي</a:t>
            </a:r>
            <a:endParaRPr lang="ar-SA" dirty="0"/>
          </a:p>
        </p:txBody>
      </p:sp>
      <p:sp>
        <p:nvSpPr>
          <p:cNvPr id="3" name="عنصر نائب للمحتوى 2"/>
          <p:cNvSpPr>
            <a:spLocks noGrp="1"/>
          </p:cNvSpPr>
          <p:nvPr>
            <p:ph idx="1"/>
          </p:nvPr>
        </p:nvSpPr>
        <p:spPr/>
        <p:txBody>
          <a:bodyPr/>
          <a:lstStyle/>
          <a:p>
            <a:r>
              <a:rPr lang="ar-SA" dirty="0"/>
              <a:t>اضطراب نادر (معدل حدوثه واحد من ثلاث مية ألف مولود ) يصيب كلا من الذكور والاناث ولا يعرف سبب هذا الاضطراب وإن كان البعض يقترح كلا من العوامل الوراثية والعوامل البيئية ويتم تشخيص هذا الاضطراب من أطباء الاطفال بناء على الخصائص الجسمية والسلوكية التي قد تظهر في الشهور أو السنوات .</a:t>
            </a:r>
          </a:p>
        </p:txBody>
      </p:sp>
    </p:spTree>
    <p:extLst>
      <p:ext uri="{BB962C8B-B14F-4D97-AF65-F5344CB8AC3E}">
        <p14:creationId xmlns:p14="http://schemas.microsoft.com/office/powerpoint/2010/main" val="2593886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باردت – </a:t>
            </a:r>
            <a:r>
              <a:rPr lang="ar-SA" dirty="0" err="1"/>
              <a:t>بيدل</a:t>
            </a:r>
            <a:r>
              <a:rPr lang="ar-SA" dirty="0"/>
              <a:t> </a:t>
            </a:r>
          </a:p>
        </p:txBody>
      </p:sp>
      <p:sp>
        <p:nvSpPr>
          <p:cNvPr id="3" name="عنصر نائب للمحتوى 2"/>
          <p:cNvSpPr>
            <a:spLocks noGrp="1"/>
          </p:cNvSpPr>
          <p:nvPr>
            <p:ph idx="1"/>
          </p:nvPr>
        </p:nvSpPr>
        <p:spPr/>
        <p:txBody>
          <a:bodyPr/>
          <a:lstStyle/>
          <a:p>
            <a:r>
              <a:rPr lang="ar-SA" dirty="0"/>
              <a:t>تشمل هذه المتلازمة الناتجة عن العوامل الوراثية المتنحة اضطراب الكروموسوم رقم (3) الذي يكون فيه عدد أصابع القدمين أو اليدين ومن التأثيرات السلبية المحتملة لهذه المتلازمة الإعاقة العقلية والشلل السفلي واضطرابات في الكلى والعيون والجهاز التناسلي.</a:t>
            </a:r>
          </a:p>
        </p:txBody>
      </p:sp>
    </p:spTree>
    <p:extLst>
      <p:ext uri="{BB962C8B-B14F-4D97-AF65-F5344CB8AC3E}">
        <p14:creationId xmlns:p14="http://schemas.microsoft.com/office/powerpoint/2010/main" val="1364342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لورانس مون </a:t>
            </a:r>
          </a:p>
        </p:txBody>
      </p:sp>
      <p:sp>
        <p:nvSpPr>
          <p:cNvPr id="3" name="عنصر نائب للمحتوى 2"/>
          <p:cNvSpPr>
            <a:spLocks noGrp="1"/>
          </p:cNvSpPr>
          <p:nvPr>
            <p:ph idx="1"/>
          </p:nvPr>
        </p:nvSpPr>
        <p:spPr/>
        <p:txBody>
          <a:bodyPr/>
          <a:lstStyle/>
          <a:p>
            <a:r>
              <a:rPr lang="ar-SA" dirty="0"/>
              <a:t>هي اضطراب وراثي نادر تتمثل أعراضها في نقص إفراز الهرمونات الجنسية الذكرية أو الأنثوية والتهاب الشبكية الصباغي وليس لهذه المتلازمة أعراض جسمية مرئية باستثناء بعض الحالات التي يعاني فيها الشخص من شلل سفلي .</a:t>
            </a:r>
          </a:p>
        </p:txBody>
      </p:sp>
    </p:spTree>
    <p:extLst>
      <p:ext uri="{BB962C8B-B14F-4D97-AF65-F5344CB8AC3E}">
        <p14:creationId xmlns:p14="http://schemas.microsoft.com/office/powerpoint/2010/main" val="2026132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20000"/>
          </a:bodyPr>
          <a:lstStyle/>
          <a:p>
            <a:pPr marL="0" indent="0">
              <a:buNone/>
            </a:pPr>
            <a:r>
              <a:rPr lang="ar-SA" sz="2800" dirty="0">
                <a:cs typeface="+mj-cs"/>
              </a:rPr>
              <a:t>ان نسبة ضئيلة فقط من حالات </a:t>
            </a:r>
            <a:r>
              <a:rPr lang="ar-SA" sz="2800" dirty="0" err="1">
                <a:cs typeface="+mj-cs"/>
              </a:rPr>
              <a:t>الاعاقه</a:t>
            </a:r>
            <a:r>
              <a:rPr lang="ar-SA" sz="2800" dirty="0">
                <a:cs typeface="+mj-cs"/>
              </a:rPr>
              <a:t> </a:t>
            </a:r>
            <a:r>
              <a:rPr lang="ar-SA" sz="2800" dirty="0" err="1">
                <a:cs typeface="+mj-cs"/>
              </a:rPr>
              <a:t>العقليه</a:t>
            </a:r>
            <a:r>
              <a:rPr lang="ar-SA" sz="2800" dirty="0">
                <a:cs typeface="+mj-cs"/>
              </a:rPr>
              <a:t> تنتج عن عوامل عضويه، يمكن للأطباء تحديدها بدقه ويطلق على </a:t>
            </a:r>
            <a:r>
              <a:rPr lang="ar-SA" sz="2800" dirty="0" err="1">
                <a:cs typeface="+mj-cs"/>
              </a:rPr>
              <a:t>الاعاقه</a:t>
            </a:r>
            <a:r>
              <a:rPr lang="ar-SA" sz="2800" dirty="0">
                <a:cs typeface="+mj-cs"/>
              </a:rPr>
              <a:t> </a:t>
            </a:r>
            <a:r>
              <a:rPr lang="ar-SA" sz="2800" dirty="0" err="1">
                <a:cs typeface="+mj-cs"/>
              </a:rPr>
              <a:t>العقليه</a:t>
            </a:r>
            <a:r>
              <a:rPr lang="ar-SA" sz="2800" dirty="0">
                <a:cs typeface="+mj-cs"/>
              </a:rPr>
              <a:t> اسم </a:t>
            </a:r>
            <a:r>
              <a:rPr lang="ar-SA" sz="2800" dirty="0" err="1">
                <a:cs typeface="+mj-cs"/>
              </a:rPr>
              <a:t>الاعاقه</a:t>
            </a:r>
            <a:r>
              <a:rPr lang="ar-SA" sz="2800" dirty="0">
                <a:cs typeface="+mj-cs"/>
              </a:rPr>
              <a:t> </a:t>
            </a:r>
            <a:r>
              <a:rPr lang="ar-SA" sz="2800" dirty="0" err="1">
                <a:cs typeface="+mj-cs"/>
              </a:rPr>
              <a:t>العقليه</a:t>
            </a:r>
            <a:r>
              <a:rPr lang="ar-SA" sz="2800" dirty="0">
                <a:cs typeface="+mj-cs"/>
              </a:rPr>
              <a:t> </a:t>
            </a:r>
            <a:r>
              <a:rPr lang="ar-SA" sz="2800" dirty="0" err="1">
                <a:cs typeface="+mj-cs"/>
              </a:rPr>
              <a:t>العياديه</a:t>
            </a:r>
            <a:r>
              <a:rPr lang="ar-SA" sz="2800" dirty="0">
                <a:cs typeface="+mj-cs"/>
              </a:rPr>
              <a:t> عندما تكون فيها الاسباب عضويه معروفه ومن اكثر العوامل </a:t>
            </a:r>
            <a:r>
              <a:rPr lang="ar-SA" sz="2800" dirty="0" err="1">
                <a:cs typeface="+mj-cs"/>
              </a:rPr>
              <a:t>العضويه</a:t>
            </a:r>
            <a:r>
              <a:rPr lang="ar-SA" sz="2800" dirty="0">
                <a:cs typeface="+mj-cs"/>
              </a:rPr>
              <a:t> شيوعا:</a:t>
            </a:r>
          </a:p>
          <a:p>
            <a:r>
              <a:rPr lang="ar-SA" sz="2800" dirty="0">
                <a:cs typeface="+mj-cs"/>
              </a:rPr>
              <a:t>الاسباب </a:t>
            </a:r>
            <a:r>
              <a:rPr lang="ar-SA" sz="2800" dirty="0" err="1">
                <a:cs typeface="+mj-cs"/>
              </a:rPr>
              <a:t>الوراثيه</a:t>
            </a:r>
            <a:endParaRPr lang="ar-SA" sz="2800" dirty="0">
              <a:cs typeface="+mj-cs"/>
            </a:endParaRPr>
          </a:p>
          <a:p>
            <a:r>
              <a:rPr lang="ar-SA" sz="2800" dirty="0">
                <a:cs typeface="+mj-cs"/>
              </a:rPr>
              <a:t>الاضطرابات </a:t>
            </a:r>
            <a:r>
              <a:rPr lang="ar-SA" sz="2800" dirty="0" err="1">
                <a:cs typeface="+mj-cs"/>
              </a:rPr>
              <a:t>المرتبطه</a:t>
            </a:r>
            <a:r>
              <a:rPr lang="ar-SA" sz="2800" dirty="0">
                <a:cs typeface="+mj-cs"/>
              </a:rPr>
              <a:t> بعملية الحمل </a:t>
            </a:r>
          </a:p>
          <a:p>
            <a:r>
              <a:rPr lang="ar-SA" sz="2800" dirty="0">
                <a:cs typeface="+mj-cs"/>
              </a:rPr>
              <a:t>الاسباب </a:t>
            </a:r>
            <a:r>
              <a:rPr lang="ar-SA" sz="2800" dirty="0" err="1">
                <a:cs typeface="+mj-cs"/>
              </a:rPr>
              <a:t>المرتبطه</a:t>
            </a:r>
            <a:r>
              <a:rPr lang="ar-SA" sz="2800" dirty="0">
                <a:cs typeface="+mj-cs"/>
              </a:rPr>
              <a:t> بعملية </a:t>
            </a:r>
            <a:r>
              <a:rPr lang="ar-SA" sz="2800" dirty="0" err="1">
                <a:cs typeface="+mj-cs"/>
              </a:rPr>
              <a:t>الولاده</a:t>
            </a:r>
            <a:endParaRPr lang="ar-SA" sz="2800" dirty="0">
              <a:cs typeface="+mj-cs"/>
            </a:endParaRPr>
          </a:p>
          <a:p>
            <a:r>
              <a:rPr lang="ar-SA" sz="2800" dirty="0">
                <a:cs typeface="+mj-cs"/>
              </a:rPr>
              <a:t>المشكلات </a:t>
            </a:r>
            <a:r>
              <a:rPr lang="ar-SA" sz="2800" dirty="0" err="1">
                <a:cs typeface="+mj-cs"/>
              </a:rPr>
              <a:t>الصحيه</a:t>
            </a:r>
            <a:endParaRPr lang="ar-SA" sz="2800" dirty="0">
              <a:cs typeface="+mj-cs"/>
            </a:endParaRPr>
          </a:p>
        </p:txBody>
      </p:sp>
      <p:sp>
        <p:nvSpPr>
          <p:cNvPr id="2" name="عنوان 1"/>
          <p:cNvSpPr>
            <a:spLocks noGrp="1"/>
          </p:cNvSpPr>
          <p:nvPr>
            <p:ph type="title"/>
          </p:nvPr>
        </p:nvSpPr>
        <p:spPr/>
        <p:txBody>
          <a:bodyPr>
            <a:noAutofit/>
          </a:bodyPr>
          <a:lstStyle/>
          <a:p>
            <a:pPr algn="r"/>
            <a:r>
              <a:rPr lang="ar-SA" sz="4000" dirty="0" err="1"/>
              <a:t>الاعاقه</a:t>
            </a:r>
            <a:r>
              <a:rPr lang="ar-SA" sz="4000" dirty="0"/>
              <a:t> </a:t>
            </a:r>
            <a:r>
              <a:rPr lang="ar-SA" sz="4000" dirty="0" err="1"/>
              <a:t>العقليه</a:t>
            </a:r>
            <a:r>
              <a:rPr lang="ar-SA" sz="4000" dirty="0"/>
              <a:t> </a:t>
            </a:r>
            <a:r>
              <a:rPr lang="ar-SA" sz="4000" dirty="0" err="1"/>
              <a:t>العضويه</a:t>
            </a:r>
            <a:r>
              <a:rPr lang="ar-SA" sz="4000" dirty="0"/>
              <a:t> </a:t>
            </a:r>
            <a:r>
              <a:rPr lang="ar-SA" sz="4000" dirty="0" err="1"/>
              <a:t>والاعاقه</a:t>
            </a:r>
            <a:r>
              <a:rPr lang="ar-SA" sz="4000" dirty="0"/>
              <a:t> </a:t>
            </a:r>
            <a:r>
              <a:rPr lang="ar-SA" sz="4000" dirty="0" err="1"/>
              <a:t>العقليه</a:t>
            </a:r>
            <a:r>
              <a:rPr lang="ar-SA" sz="4000" dirty="0"/>
              <a:t> غير </a:t>
            </a:r>
            <a:r>
              <a:rPr lang="ar-SA" sz="4000" dirty="0" err="1"/>
              <a:t>العضويه</a:t>
            </a:r>
            <a:endParaRPr lang="ar-SA" sz="4000" dirty="0"/>
          </a:p>
        </p:txBody>
      </p:sp>
    </p:spTree>
    <p:extLst>
      <p:ext uri="{BB962C8B-B14F-4D97-AF65-F5344CB8AC3E}">
        <p14:creationId xmlns:p14="http://schemas.microsoft.com/office/powerpoint/2010/main" val="1165023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براكمان</a:t>
            </a:r>
            <a:r>
              <a:rPr lang="ar-SA" dirty="0"/>
              <a:t>-دي </a:t>
            </a:r>
            <a:r>
              <a:rPr lang="ar-SA" dirty="0" err="1"/>
              <a:t>لانج</a:t>
            </a:r>
            <a:endParaRPr lang="ar-SA" dirty="0"/>
          </a:p>
        </p:txBody>
      </p:sp>
      <p:sp>
        <p:nvSpPr>
          <p:cNvPr id="3" name="عنصر نائب للمحتوى 2"/>
          <p:cNvSpPr>
            <a:spLocks noGrp="1"/>
          </p:cNvSpPr>
          <p:nvPr>
            <p:ph idx="1"/>
          </p:nvPr>
        </p:nvSpPr>
        <p:spPr/>
        <p:txBody>
          <a:bodyPr/>
          <a:lstStyle/>
          <a:p>
            <a:r>
              <a:rPr lang="ar-SA" dirty="0"/>
              <a:t>تنتج هذه المتلازمة عن خلل في الكروموسوم رقم (5) يحدث في مرحلة مبكرة جدا من حياة الجنين .ومن العلامات الفارقة لهذه المتلازمة تدلي الاذنين وبروز الحاجبين والرموش الطويلة .</a:t>
            </a:r>
          </a:p>
        </p:txBody>
      </p:sp>
    </p:spTree>
    <p:extLst>
      <p:ext uri="{BB962C8B-B14F-4D97-AF65-F5344CB8AC3E}">
        <p14:creationId xmlns:p14="http://schemas.microsoft.com/office/powerpoint/2010/main" val="334280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لش-</a:t>
            </a:r>
            <a:r>
              <a:rPr lang="ar-SA" dirty="0" err="1"/>
              <a:t>نيهان</a:t>
            </a:r>
            <a:endParaRPr lang="ar-SA" dirty="0"/>
          </a:p>
        </p:txBody>
      </p:sp>
      <p:sp>
        <p:nvSpPr>
          <p:cNvPr id="3" name="عنصر نائب للمحتوى 2"/>
          <p:cNvSpPr>
            <a:spLocks noGrp="1"/>
          </p:cNvSpPr>
          <p:nvPr>
            <p:ph idx="1"/>
          </p:nvPr>
        </p:nvSpPr>
        <p:spPr/>
        <p:txBody>
          <a:bodyPr/>
          <a:lstStyle/>
          <a:p>
            <a:r>
              <a:rPr lang="ar-SA" dirty="0"/>
              <a:t>تنتج هذه المتلازمة عن اضطراب وراثي ينتقل كسمة متنحية  محمولة على الكروموسوم الجنسي والمشكلة الرئيسية في هذه المتلازمة هي عجز في الأنزيم المنظم </a:t>
            </a:r>
            <a:r>
              <a:rPr lang="ar-SA" dirty="0" err="1"/>
              <a:t>للبيورين</a:t>
            </a:r>
            <a:r>
              <a:rPr lang="ar-SA" dirty="0"/>
              <a:t> وهي مادة بيضاء تشكل العنصر الأساسي في مركبات حمض البول .</a:t>
            </a:r>
          </a:p>
        </p:txBody>
      </p:sp>
    </p:spTree>
    <p:extLst>
      <p:ext uri="{BB962C8B-B14F-4D97-AF65-F5344CB8AC3E}">
        <p14:creationId xmlns:p14="http://schemas.microsoft.com/office/powerpoint/2010/main" val="2070365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متلازمة </a:t>
            </a:r>
            <a:r>
              <a:rPr lang="ar-SA" dirty="0" err="1"/>
              <a:t>هنتر</a:t>
            </a:r>
            <a:r>
              <a:rPr lang="ar-SA" dirty="0"/>
              <a:t> </a:t>
            </a:r>
          </a:p>
        </p:txBody>
      </p:sp>
      <p:sp>
        <p:nvSpPr>
          <p:cNvPr id="3" name="عنصر نائب للمحتوى 2"/>
          <p:cNvSpPr>
            <a:spLocks noGrp="1"/>
          </p:cNvSpPr>
          <p:nvPr>
            <p:ph idx="1"/>
          </p:nvPr>
        </p:nvSpPr>
        <p:spPr/>
        <p:txBody>
          <a:bodyPr/>
          <a:lstStyle/>
          <a:p>
            <a:r>
              <a:rPr lang="ar-SA" dirty="0"/>
              <a:t>متلازمة </a:t>
            </a:r>
            <a:r>
              <a:rPr lang="ar-SA" dirty="0" err="1"/>
              <a:t>هنتر</a:t>
            </a:r>
            <a:r>
              <a:rPr lang="ar-SA" dirty="0"/>
              <a:t> هي حالة اضطراب وراثي ينتقل كسمة متنحية محمولة على الكروموسوم الجنسي تزيد فيها المادة الدهنية </a:t>
            </a:r>
            <a:r>
              <a:rPr lang="ar-SA" dirty="0" err="1"/>
              <a:t>السكريدية</a:t>
            </a:r>
            <a:r>
              <a:rPr lang="ar-SA" dirty="0"/>
              <a:t> المخاطية ويتم تخزينها في الدماغ مما يسبب اضطراباً عصبياً شديداً.</a:t>
            </a:r>
          </a:p>
        </p:txBody>
      </p:sp>
    </p:spTree>
    <p:extLst>
      <p:ext uri="{BB962C8B-B14F-4D97-AF65-F5344CB8AC3E}">
        <p14:creationId xmlns:p14="http://schemas.microsoft.com/office/powerpoint/2010/main" val="26088366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a:t>مرض تي-</a:t>
            </a:r>
            <a:r>
              <a:rPr lang="ar-SA" dirty="0" err="1"/>
              <a:t>ساش</a:t>
            </a:r>
            <a:r>
              <a:rPr lang="ar-SA" dirty="0"/>
              <a:t> </a:t>
            </a:r>
          </a:p>
        </p:txBody>
      </p:sp>
      <p:sp>
        <p:nvSpPr>
          <p:cNvPr id="3" name="عنصر نائب للمحتوى 2"/>
          <p:cNvSpPr>
            <a:spLocks noGrp="1"/>
          </p:cNvSpPr>
          <p:nvPr>
            <p:ph idx="1"/>
          </p:nvPr>
        </p:nvSpPr>
        <p:spPr/>
        <p:txBody>
          <a:bodyPr/>
          <a:lstStyle/>
          <a:p>
            <a:r>
              <a:rPr lang="ar-SA" dirty="0"/>
              <a:t>مرض تي – </a:t>
            </a:r>
            <a:r>
              <a:rPr lang="ar-SA" dirty="0" err="1"/>
              <a:t>ساش</a:t>
            </a:r>
            <a:r>
              <a:rPr lang="ar-SA" dirty="0"/>
              <a:t> هو مرض وراثي ينتقل كسمة متنحة وفيه تضطرب عملية التمثيل الغذائي للدهون في الجسم ومن الناحية </a:t>
            </a:r>
            <a:r>
              <a:rPr lang="ar-SA" dirty="0" err="1"/>
              <a:t>العيادية</a:t>
            </a:r>
            <a:r>
              <a:rPr lang="ar-SA" dirty="0"/>
              <a:t> فإن الطفل الذي يعاني من مرض تي-</a:t>
            </a:r>
            <a:r>
              <a:rPr lang="ar-SA" dirty="0" err="1"/>
              <a:t>ساش</a:t>
            </a:r>
            <a:r>
              <a:rPr lang="ar-SA" dirty="0"/>
              <a:t> يكون لديه قصور في الانزيمات ونتيجة ذلك تتراكم المواد الدهنية في الخلايا العصبية .</a:t>
            </a:r>
          </a:p>
        </p:txBody>
      </p:sp>
    </p:spTree>
    <p:extLst>
      <p:ext uri="{BB962C8B-B14F-4D97-AF65-F5344CB8AC3E}">
        <p14:creationId xmlns:p14="http://schemas.microsoft.com/office/powerpoint/2010/main" val="3595506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err="1" smtClean="0"/>
              <a:t>اسئله</a:t>
            </a:r>
            <a:endParaRPr lang="ar-SA" dirty="0"/>
          </a:p>
        </p:txBody>
      </p:sp>
      <p:sp>
        <p:nvSpPr>
          <p:cNvPr id="3" name="عنصر نائب للمحتوى 2"/>
          <p:cNvSpPr>
            <a:spLocks noGrp="1"/>
          </p:cNvSpPr>
          <p:nvPr>
            <p:ph idx="1"/>
          </p:nvPr>
        </p:nvSpPr>
        <p:spPr/>
        <p:txBody>
          <a:bodyPr/>
          <a:lstStyle/>
          <a:p>
            <a:r>
              <a:rPr lang="ar-SA" dirty="0" smtClean="0"/>
              <a:t>اسباب </a:t>
            </a:r>
            <a:r>
              <a:rPr lang="ar-SA" dirty="0" err="1" smtClean="0"/>
              <a:t>مابعد</a:t>
            </a:r>
            <a:r>
              <a:rPr lang="ar-SA" dirty="0" smtClean="0"/>
              <a:t> </a:t>
            </a:r>
            <a:r>
              <a:rPr lang="ar-SA" dirty="0" err="1" smtClean="0"/>
              <a:t>الولاده</a:t>
            </a:r>
            <a:r>
              <a:rPr lang="ar-SA" dirty="0" smtClean="0"/>
              <a:t> هي عوامل الخطر التي قد تهدد صحة الطفل ونموه منذ بدء عملية </a:t>
            </a:r>
            <a:r>
              <a:rPr lang="ar-SA" dirty="0" err="1" smtClean="0"/>
              <a:t>الولاده</a:t>
            </a:r>
            <a:r>
              <a:rPr lang="ar-SA" dirty="0" smtClean="0"/>
              <a:t>(  )</a:t>
            </a:r>
          </a:p>
          <a:p>
            <a:r>
              <a:rPr lang="ar-SA" dirty="0" smtClean="0"/>
              <a:t>يطلق على </a:t>
            </a:r>
            <a:r>
              <a:rPr lang="ar-SA" dirty="0" err="1" smtClean="0"/>
              <a:t>الاعاقه</a:t>
            </a:r>
            <a:r>
              <a:rPr lang="ar-SA" dirty="0" smtClean="0"/>
              <a:t> </a:t>
            </a:r>
            <a:r>
              <a:rPr lang="ar-SA" dirty="0" err="1" smtClean="0"/>
              <a:t>العقليه</a:t>
            </a:r>
            <a:r>
              <a:rPr lang="ar-SA" dirty="0" smtClean="0"/>
              <a:t> اسم </a:t>
            </a:r>
            <a:r>
              <a:rPr lang="ar-SA" dirty="0" err="1" smtClean="0"/>
              <a:t>الاعاقه</a:t>
            </a:r>
            <a:r>
              <a:rPr lang="ar-SA" dirty="0" smtClean="0"/>
              <a:t> </a:t>
            </a:r>
            <a:r>
              <a:rPr lang="ar-SA" dirty="0" err="1" smtClean="0"/>
              <a:t>العقليه</a:t>
            </a:r>
            <a:r>
              <a:rPr lang="ar-SA" dirty="0" smtClean="0"/>
              <a:t>......عندما تكون الاسباب فيها معروفه (</a:t>
            </a:r>
            <a:r>
              <a:rPr lang="ar-SA" dirty="0" err="1" smtClean="0"/>
              <a:t>الثقافيه</a:t>
            </a:r>
            <a:r>
              <a:rPr lang="ar-SA" dirty="0" smtClean="0"/>
              <a:t> </a:t>
            </a:r>
            <a:r>
              <a:rPr lang="ar-SA" dirty="0" err="1" smtClean="0"/>
              <a:t>الاسريه-البيولوجيه</a:t>
            </a:r>
            <a:r>
              <a:rPr lang="ar-SA" dirty="0" smtClean="0"/>
              <a:t> </a:t>
            </a:r>
            <a:r>
              <a:rPr lang="ar-SA" dirty="0" err="1" smtClean="0"/>
              <a:t>الطبيه-العياديه</a:t>
            </a:r>
            <a:r>
              <a:rPr lang="ar-SA" dirty="0" smtClean="0"/>
              <a:t>)</a:t>
            </a:r>
          </a:p>
          <a:p>
            <a:r>
              <a:rPr lang="ar-SA" dirty="0" err="1" smtClean="0"/>
              <a:t>ماهو</a:t>
            </a:r>
            <a:r>
              <a:rPr lang="ar-SA" dirty="0" smtClean="0"/>
              <a:t> المتلازم الاكثر شيوعا؟</a:t>
            </a:r>
            <a:endParaRPr lang="ar-SA" dirty="0"/>
          </a:p>
        </p:txBody>
      </p:sp>
    </p:spTree>
    <p:extLst>
      <p:ext uri="{BB962C8B-B14F-4D97-AF65-F5344CB8AC3E}">
        <p14:creationId xmlns:p14="http://schemas.microsoft.com/office/powerpoint/2010/main" val="255908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ctr">
              <a:buNone/>
            </a:pPr>
            <a:r>
              <a:rPr lang="ar-SA" sz="2800" dirty="0">
                <a:cs typeface="+mj-cs"/>
              </a:rPr>
              <a:t>يعتقد </a:t>
            </a:r>
            <a:r>
              <a:rPr lang="ar-SA" sz="2800" dirty="0" err="1">
                <a:cs typeface="+mj-cs"/>
              </a:rPr>
              <a:t>هالاهان</a:t>
            </a:r>
            <a:r>
              <a:rPr lang="ar-SA" sz="2800" dirty="0">
                <a:cs typeface="+mj-cs"/>
              </a:rPr>
              <a:t> </a:t>
            </a:r>
            <a:r>
              <a:rPr lang="ar-SA" sz="2800" dirty="0" err="1">
                <a:cs typeface="+mj-cs"/>
              </a:rPr>
              <a:t>وكوفمان</a:t>
            </a:r>
            <a:r>
              <a:rPr lang="ar-SA" sz="2800" dirty="0">
                <a:cs typeface="+mj-cs"/>
              </a:rPr>
              <a:t> ان حالات </a:t>
            </a:r>
            <a:r>
              <a:rPr lang="ar-SA" sz="2800" dirty="0" err="1">
                <a:cs typeface="+mj-cs"/>
              </a:rPr>
              <a:t>الاعاقه</a:t>
            </a:r>
            <a:r>
              <a:rPr lang="ar-SA" sz="2800" dirty="0">
                <a:cs typeface="+mj-cs"/>
              </a:rPr>
              <a:t> </a:t>
            </a:r>
            <a:r>
              <a:rPr lang="ar-SA" sz="2800" dirty="0" err="1">
                <a:cs typeface="+mj-cs"/>
              </a:rPr>
              <a:t>العقليه</a:t>
            </a:r>
            <a:r>
              <a:rPr lang="ar-SA" sz="2800" dirty="0">
                <a:cs typeface="+mj-cs"/>
              </a:rPr>
              <a:t> التي </a:t>
            </a:r>
            <a:r>
              <a:rPr lang="ar-SA" sz="2800" dirty="0" err="1">
                <a:cs typeface="+mj-cs"/>
              </a:rPr>
              <a:t>لايعرف</a:t>
            </a:r>
            <a:r>
              <a:rPr lang="ar-SA" sz="2800" dirty="0">
                <a:cs typeface="+mj-cs"/>
              </a:rPr>
              <a:t> لها سبب عضوي</a:t>
            </a:r>
          </a:p>
          <a:p>
            <a:pPr marL="0" indent="0" algn="ctr">
              <a:buNone/>
            </a:pPr>
            <a:r>
              <a:rPr lang="ar-SA" sz="2800" dirty="0">
                <a:cs typeface="+mj-cs"/>
              </a:rPr>
              <a:t>واضح تتراوح </a:t>
            </a:r>
            <a:r>
              <a:rPr lang="ar-SA" sz="2800" dirty="0" err="1">
                <a:cs typeface="+mj-cs"/>
              </a:rPr>
              <a:t>مابين</a:t>
            </a:r>
            <a:r>
              <a:rPr lang="ar-SA" sz="2800" dirty="0">
                <a:cs typeface="+mj-cs"/>
              </a:rPr>
              <a:t> 80% و 94% وعندما يكون الامر كذلك يطلق على اسباب </a:t>
            </a:r>
            <a:r>
              <a:rPr lang="ar-SA" sz="2800" dirty="0" err="1">
                <a:cs typeface="+mj-cs"/>
              </a:rPr>
              <a:t>الاعاقه</a:t>
            </a:r>
            <a:r>
              <a:rPr lang="ar-SA" sz="2800" dirty="0">
                <a:cs typeface="+mj-cs"/>
              </a:rPr>
              <a:t> </a:t>
            </a:r>
            <a:r>
              <a:rPr lang="ar-SA" sz="2800" dirty="0" err="1">
                <a:cs typeface="+mj-cs"/>
              </a:rPr>
              <a:t>العقليه</a:t>
            </a:r>
            <a:r>
              <a:rPr lang="ar-SA" sz="2800" dirty="0">
                <a:cs typeface="+mj-cs"/>
              </a:rPr>
              <a:t> اسم الاسباب </a:t>
            </a:r>
            <a:r>
              <a:rPr lang="ar-SA" sz="2800" dirty="0" err="1">
                <a:cs typeface="+mj-cs"/>
              </a:rPr>
              <a:t>الثقافيه</a:t>
            </a:r>
            <a:r>
              <a:rPr lang="ar-SA" sz="2800" dirty="0">
                <a:cs typeface="+mj-cs"/>
              </a:rPr>
              <a:t> </a:t>
            </a:r>
            <a:r>
              <a:rPr lang="ar-SA" sz="2800" dirty="0" err="1">
                <a:cs typeface="+mj-cs"/>
              </a:rPr>
              <a:t>الاسريه</a:t>
            </a:r>
            <a:r>
              <a:rPr lang="ar-SA" sz="2800" dirty="0">
                <a:cs typeface="+mj-cs"/>
              </a:rPr>
              <a:t>.</a:t>
            </a:r>
          </a:p>
        </p:txBody>
      </p:sp>
    </p:spTree>
    <p:extLst>
      <p:ext uri="{BB962C8B-B14F-4D97-AF65-F5344CB8AC3E}">
        <p14:creationId xmlns:p14="http://schemas.microsoft.com/office/powerpoint/2010/main" val="1080334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20000"/>
          </a:bodyPr>
          <a:lstStyle/>
          <a:p>
            <a:r>
              <a:rPr lang="ar-SA" sz="2800" dirty="0">
                <a:cs typeface="+mj-cs"/>
              </a:rPr>
              <a:t>الالتهابات والتسمم</a:t>
            </a:r>
          </a:p>
          <a:p>
            <a:r>
              <a:rPr lang="ar-SA" sz="2800" dirty="0">
                <a:cs typeface="+mj-cs"/>
              </a:rPr>
              <a:t>الاصابات والعوامل الجسمية</a:t>
            </a:r>
          </a:p>
          <a:p>
            <a:r>
              <a:rPr lang="ar-SA" sz="2800" dirty="0">
                <a:cs typeface="+mj-cs"/>
              </a:rPr>
              <a:t>اضطرابات عملية التمثيل الغذائي</a:t>
            </a:r>
          </a:p>
          <a:p>
            <a:r>
              <a:rPr lang="ar-SA" sz="2800" dirty="0">
                <a:cs typeface="+mj-cs"/>
              </a:rPr>
              <a:t>الأمراض </a:t>
            </a:r>
            <a:r>
              <a:rPr lang="ar-SA" sz="2800" dirty="0" err="1">
                <a:cs typeface="+mj-cs"/>
              </a:rPr>
              <a:t>الدماغيه</a:t>
            </a:r>
            <a:r>
              <a:rPr lang="ar-SA" sz="2800" dirty="0">
                <a:cs typeface="+mj-cs"/>
              </a:rPr>
              <a:t> </a:t>
            </a:r>
            <a:r>
              <a:rPr lang="ar-SA" sz="2800" dirty="0" err="1">
                <a:cs typeface="+mj-cs"/>
              </a:rPr>
              <a:t>العامه</a:t>
            </a:r>
            <a:endParaRPr lang="ar-SA" sz="2800" dirty="0">
              <a:cs typeface="+mj-cs"/>
            </a:endParaRPr>
          </a:p>
          <a:p>
            <a:r>
              <a:rPr lang="ar-SA" sz="2800" dirty="0">
                <a:cs typeface="+mj-cs"/>
              </a:rPr>
              <a:t>عوامل </a:t>
            </a:r>
            <a:r>
              <a:rPr lang="ar-SA" sz="2800" dirty="0" err="1">
                <a:cs typeface="+mj-cs"/>
              </a:rPr>
              <a:t>ماقبل</a:t>
            </a:r>
            <a:r>
              <a:rPr lang="ar-SA" sz="2800" dirty="0">
                <a:cs typeface="+mj-cs"/>
              </a:rPr>
              <a:t> </a:t>
            </a:r>
            <a:r>
              <a:rPr lang="ar-SA" sz="2800" dirty="0" err="1">
                <a:cs typeface="+mj-cs"/>
              </a:rPr>
              <a:t>الولاده</a:t>
            </a:r>
            <a:endParaRPr lang="ar-SA" sz="2800" dirty="0">
              <a:cs typeface="+mj-cs"/>
            </a:endParaRPr>
          </a:p>
          <a:p>
            <a:r>
              <a:rPr lang="ar-SA" sz="2800" dirty="0">
                <a:cs typeface="+mj-cs"/>
              </a:rPr>
              <a:t>الاضطرابات </a:t>
            </a:r>
            <a:r>
              <a:rPr lang="ar-SA" sz="2800" dirty="0" err="1">
                <a:cs typeface="+mj-cs"/>
              </a:rPr>
              <a:t>الكروموسوميه</a:t>
            </a:r>
            <a:endParaRPr lang="ar-SA" sz="2800" dirty="0">
              <a:cs typeface="+mj-cs"/>
            </a:endParaRPr>
          </a:p>
          <a:p>
            <a:r>
              <a:rPr lang="ar-SA" sz="2800" dirty="0">
                <a:cs typeface="+mj-cs"/>
              </a:rPr>
              <a:t>اضطرابات الحمل</a:t>
            </a:r>
          </a:p>
        </p:txBody>
      </p:sp>
      <p:sp>
        <p:nvSpPr>
          <p:cNvPr id="2" name="عنوان 1"/>
          <p:cNvSpPr>
            <a:spLocks noGrp="1"/>
          </p:cNvSpPr>
          <p:nvPr>
            <p:ph type="title"/>
          </p:nvPr>
        </p:nvSpPr>
        <p:spPr/>
        <p:txBody>
          <a:bodyPr>
            <a:noAutofit/>
          </a:bodyPr>
          <a:lstStyle/>
          <a:p>
            <a:pPr algn="r"/>
            <a:r>
              <a:rPr lang="ar-SA" sz="4000" dirty="0"/>
              <a:t>صنف جروسمان الاسباب البيولوجية-الطبية </a:t>
            </a:r>
            <a:r>
              <a:rPr lang="ar-SA" sz="4000" dirty="0" err="1"/>
              <a:t>للاعاقه</a:t>
            </a:r>
            <a:r>
              <a:rPr lang="ar-SA" sz="4000" dirty="0"/>
              <a:t> </a:t>
            </a:r>
            <a:r>
              <a:rPr lang="ar-SA" sz="4000" dirty="0" err="1"/>
              <a:t>العقليه</a:t>
            </a:r>
            <a:r>
              <a:rPr lang="ar-SA" sz="4000" dirty="0"/>
              <a:t> لفئات اساسية:</a:t>
            </a:r>
          </a:p>
        </p:txBody>
      </p:sp>
    </p:spTree>
    <p:extLst>
      <p:ext uri="{BB962C8B-B14F-4D97-AF65-F5344CB8AC3E}">
        <p14:creationId xmlns:p14="http://schemas.microsoft.com/office/powerpoint/2010/main" val="1295617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909110" y="2492896"/>
            <a:ext cx="5308866" cy="1515533"/>
          </a:xfrm>
        </p:spPr>
        <p:txBody>
          <a:bodyPr/>
          <a:lstStyle/>
          <a:p>
            <a:r>
              <a:rPr lang="ar-SA" dirty="0"/>
              <a:t>اسباب </a:t>
            </a:r>
            <a:r>
              <a:rPr lang="ar-SA" dirty="0" err="1"/>
              <a:t>الاعاقه</a:t>
            </a:r>
            <a:r>
              <a:rPr lang="ar-SA" dirty="0"/>
              <a:t> </a:t>
            </a:r>
            <a:r>
              <a:rPr lang="ar-SA" dirty="0" err="1"/>
              <a:t>العقليه</a:t>
            </a:r>
            <a:r>
              <a:rPr lang="ar-SA" dirty="0"/>
              <a:t> في الدول العربية.</a:t>
            </a:r>
            <a:br>
              <a:rPr lang="ar-SA" dirty="0"/>
            </a:br>
            <a:endParaRPr lang="ar-SA" dirty="0"/>
          </a:p>
        </p:txBody>
      </p:sp>
      <p:sp>
        <p:nvSpPr>
          <p:cNvPr id="3" name="عنوان فرعي 2"/>
          <p:cNvSpPr>
            <a:spLocks noGrp="1"/>
          </p:cNvSpPr>
          <p:nvPr>
            <p:ph type="subTitle" idx="1"/>
          </p:nvPr>
        </p:nvSpPr>
        <p:spPr/>
        <p:txBody>
          <a:bodyPr/>
          <a:lstStyle/>
          <a:p>
            <a:r>
              <a:rPr lang="ar-SA" dirty="0"/>
              <a:t>.</a:t>
            </a:r>
          </a:p>
        </p:txBody>
      </p:sp>
    </p:spTree>
    <p:extLst>
      <p:ext uri="{BB962C8B-B14F-4D97-AF65-F5344CB8AC3E}">
        <p14:creationId xmlns:p14="http://schemas.microsoft.com/office/powerpoint/2010/main" val="1439435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r>
              <a:rPr lang="ar-SA" sz="2800" dirty="0"/>
              <a:t>اسباب </a:t>
            </a:r>
            <a:r>
              <a:rPr lang="ar-SA" sz="2800" dirty="0" err="1"/>
              <a:t>ماقبل</a:t>
            </a:r>
            <a:r>
              <a:rPr lang="ar-SA" sz="2800" dirty="0"/>
              <a:t> </a:t>
            </a:r>
            <a:r>
              <a:rPr lang="ar-SA" sz="2800" dirty="0" err="1"/>
              <a:t>الولاده</a:t>
            </a:r>
            <a:r>
              <a:rPr lang="ar-SA" sz="2800" dirty="0"/>
              <a:t>:</a:t>
            </a:r>
          </a:p>
          <a:p>
            <a:pPr marL="0" indent="0">
              <a:buNone/>
            </a:pPr>
            <a:r>
              <a:rPr lang="ar-SA" sz="2800" dirty="0"/>
              <a:t>هي عوامل الخطر التي قد تؤثر على نمو الجنين منذ لحظة الاخصاب وحتى وقت </a:t>
            </a:r>
            <a:r>
              <a:rPr lang="ar-SA" sz="2800" dirty="0" err="1"/>
              <a:t>الولاده</a:t>
            </a:r>
            <a:r>
              <a:rPr lang="ar-SA" sz="2800" dirty="0"/>
              <a:t> وتشمل هذه العوامل:</a:t>
            </a:r>
          </a:p>
          <a:p>
            <a:r>
              <a:rPr lang="ar-SA" sz="2800" dirty="0"/>
              <a:t>نقص الاكسجين بسبب مشكلات معينه في الحبل السري</a:t>
            </a:r>
          </a:p>
          <a:p>
            <a:r>
              <a:rPr lang="ar-SA" sz="2800" dirty="0"/>
              <a:t>عدم توافق العامل الريزيسي</a:t>
            </a:r>
          </a:p>
          <a:p>
            <a:r>
              <a:rPr lang="ar-SA" sz="2800" dirty="0"/>
              <a:t>اصابة الام الحامل بأمراض معديه</a:t>
            </a:r>
          </a:p>
          <a:p>
            <a:r>
              <a:rPr lang="ar-SA" sz="2800" dirty="0"/>
              <a:t>الامراض </a:t>
            </a:r>
            <a:r>
              <a:rPr lang="ar-SA" sz="2800" dirty="0" err="1"/>
              <a:t>الأيضيه</a:t>
            </a:r>
            <a:endParaRPr lang="ar-SA" sz="2800" dirty="0"/>
          </a:p>
        </p:txBody>
      </p:sp>
      <p:sp>
        <p:nvSpPr>
          <p:cNvPr id="2" name="عنوان 1"/>
          <p:cNvSpPr>
            <a:spLocks noGrp="1"/>
          </p:cNvSpPr>
          <p:nvPr>
            <p:ph type="title"/>
          </p:nvPr>
        </p:nvSpPr>
        <p:spPr/>
        <p:txBody>
          <a:bodyPr/>
          <a:lstStyle/>
          <a:p>
            <a:r>
              <a:rPr lang="ar-SA" sz="4000" dirty="0"/>
              <a:t>تصنيف الاسباب حسب موعد الحدوث</a:t>
            </a:r>
          </a:p>
        </p:txBody>
      </p:sp>
    </p:spTree>
    <p:extLst>
      <p:ext uri="{BB962C8B-B14F-4D97-AF65-F5344CB8AC3E}">
        <p14:creationId xmlns:p14="http://schemas.microsoft.com/office/powerpoint/2010/main" val="176204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115616" y="1772816"/>
            <a:ext cx="6798736" cy="3444997"/>
          </a:xfrm>
        </p:spPr>
        <p:txBody>
          <a:bodyPr>
            <a:noAutofit/>
          </a:bodyPr>
          <a:lstStyle/>
          <a:p>
            <a:r>
              <a:rPr lang="ar-SA" sz="2800" b="1" dirty="0"/>
              <a:t>الاسباب اثناء </a:t>
            </a:r>
            <a:r>
              <a:rPr lang="ar-SA" sz="2800" b="1" dirty="0" err="1"/>
              <a:t>الولاده</a:t>
            </a:r>
            <a:r>
              <a:rPr lang="ar-SA" sz="2800" b="1" dirty="0"/>
              <a:t>:</a:t>
            </a:r>
          </a:p>
          <a:p>
            <a:pPr marL="0" indent="0">
              <a:buNone/>
            </a:pPr>
            <a:r>
              <a:rPr lang="ar-SA" sz="2800" dirty="0"/>
              <a:t>هي عوامل الخطر التي قد تهدد صحة الطفل ونموه منذ بدء عملية </a:t>
            </a:r>
            <a:r>
              <a:rPr lang="ar-SA" sz="2800" dirty="0" err="1"/>
              <a:t>الولاده</a:t>
            </a:r>
            <a:r>
              <a:rPr lang="ar-SA" sz="2800" dirty="0"/>
              <a:t> الى نهايتها. ومن اكثر العوامل شيوعا:</a:t>
            </a:r>
          </a:p>
          <a:p>
            <a:r>
              <a:rPr lang="ar-SA" sz="2800" dirty="0"/>
              <a:t>نقص الاكسجين او الاختناق</a:t>
            </a:r>
          </a:p>
          <a:p>
            <a:r>
              <a:rPr lang="ar-SA" sz="2800" dirty="0"/>
              <a:t>التخدير</a:t>
            </a:r>
          </a:p>
          <a:p>
            <a:r>
              <a:rPr lang="ar-SA" sz="2800" dirty="0"/>
              <a:t>الاصابات </a:t>
            </a:r>
            <a:r>
              <a:rPr lang="ar-SA" sz="2800" dirty="0" err="1"/>
              <a:t>الجسميه</a:t>
            </a:r>
            <a:endParaRPr lang="ar-SA" sz="2800" dirty="0"/>
          </a:p>
          <a:p>
            <a:r>
              <a:rPr lang="ar-SA" sz="2800" dirty="0"/>
              <a:t>النزيف</a:t>
            </a:r>
          </a:p>
          <a:p>
            <a:r>
              <a:rPr lang="ar-SA" sz="2800" dirty="0"/>
              <a:t>عسر </a:t>
            </a:r>
            <a:r>
              <a:rPr lang="ar-SA" sz="2800" dirty="0" err="1"/>
              <a:t>الولاده</a:t>
            </a:r>
            <a:endParaRPr lang="ar-SA" sz="2800" dirty="0"/>
          </a:p>
        </p:txBody>
      </p:sp>
    </p:spTree>
    <p:extLst>
      <p:ext uri="{BB962C8B-B14F-4D97-AF65-F5344CB8AC3E}">
        <p14:creationId xmlns:p14="http://schemas.microsoft.com/office/powerpoint/2010/main" val="40239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115616" y="1988840"/>
            <a:ext cx="6798736" cy="3444997"/>
          </a:xfrm>
        </p:spPr>
        <p:txBody>
          <a:bodyPr>
            <a:normAutofit fontScale="92500" lnSpcReduction="20000"/>
          </a:bodyPr>
          <a:lstStyle/>
          <a:p>
            <a:r>
              <a:rPr lang="ar-SA" sz="3500" b="1" dirty="0"/>
              <a:t>اسباب </a:t>
            </a:r>
            <a:r>
              <a:rPr lang="ar-SA" sz="3500" b="1" dirty="0" err="1"/>
              <a:t>مابعد</a:t>
            </a:r>
            <a:r>
              <a:rPr lang="ar-SA" sz="3500" b="1" dirty="0"/>
              <a:t> </a:t>
            </a:r>
            <a:r>
              <a:rPr lang="ar-SA" sz="3500" b="1" dirty="0" err="1"/>
              <a:t>الولاده</a:t>
            </a:r>
            <a:r>
              <a:rPr lang="ar-SA" sz="3500" b="1" dirty="0"/>
              <a:t>:</a:t>
            </a:r>
          </a:p>
          <a:p>
            <a:pPr marL="0" indent="0">
              <a:buNone/>
            </a:pPr>
            <a:r>
              <a:rPr lang="ar-SA" dirty="0"/>
              <a:t>هي عوامل الخطر التي قد تؤثر سلبا على نمو الطفل في اي وقت بعد </a:t>
            </a:r>
            <a:r>
              <a:rPr lang="ar-SA" dirty="0" err="1"/>
              <a:t>الولاده</a:t>
            </a:r>
            <a:r>
              <a:rPr lang="ar-SA" dirty="0"/>
              <a:t> وتشمل هذه العوامل:</a:t>
            </a:r>
          </a:p>
          <a:p>
            <a:r>
              <a:rPr lang="ar-SA" dirty="0"/>
              <a:t>اصابات الراس</a:t>
            </a:r>
          </a:p>
          <a:p>
            <a:r>
              <a:rPr lang="ar-SA" dirty="0"/>
              <a:t>التهابات </a:t>
            </a:r>
            <a:r>
              <a:rPr lang="ar-SA" dirty="0" err="1"/>
              <a:t>الاغشيه</a:t>
            </a:r>
            <a:r>
              <a:rPr lang="ar-SA" dirty="0"/>
              <a:t> </a:t>
            </a:r>
            <a:r>
              <a:rPr lang="ar-SA" dirty="0" err="1"/>
              <a:t>الدماغيه</a:t>
            </a:r>
            <a:endParaRPr lang="ar-SA" dirty="0"/>
          </a:p>
          <a:p>
            <a:r>
              <a:rPr lang="ar-SA" dirty="0"/>
              <a:t>الحمى</a:t>
            </a:r>
          </a:p>
          <a:p>
            <a:r>
              <a:rPr lang="ar-SA" dirty="0"/>
              <a:t>اضطرابات </a:t>
            </a:r>
            <a:r>
              <a:rPr lang="ar-SA" dirty="0" err="1"/>
              <a:t>الاوعيه</a:t>
            </a:r>
            <a:r>
              <a:rPr lang="ar-SA" dirty="0"/>
              <a:t> </a:t>
            </a:r>
            <a:r>
              <a:rPr lang="ar-SA" dirty="0" err="1"/>
              <a:t>الدمويه</a:t>
            </a:r>
            <a:endParaRPr lang="ar-SA" dirty="0"/>
          </a:p>
          <a:p>
            <a:r>
              <a:rPr lang="ar-SA" dirty="0"/>
              <a:t>الأورام</a:t>
            </a:r>
          </a:p>
        </p:txBody>
      </p:sp>
    </p:spTree>
    <p:extLst>
      <p:ext uri="{BB962C8B-B14F-4D97-AF65-F5344CB8AC3E}">
        <p14:creationId xmlns:p14="http://schemas.microsoft.com/office/powerpoint/2010/main" val="377346978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عضوي">
  <a:themeElements>
    <a:clrScheme name="عضوي">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عضوي">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عضوي">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xmlns=""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185</TotalTime>
  <Words>1179</Words>
  <Application>Microsoft Office PowerPoint</Application>
  <PresentationFormat>عرض على الشاشة (3:4)‏</PresentationFormat>
  <Paragraphs>105</Paragraphs>
  <Slides>34</Slides>
  <Notes>0</Notes>
  <HiddenSlides>0</HiddenSlides>
  <MMClips>0</MMClips>
  <ScaleCrop>false</ScaleCrop>
  <HeadingPairs>
    <vt:vector size="4" baseType="variant">
      <vt:variant>
        <vt:lpstr>نسق</vt:lpstr>
      </vt:variant>
      <vt:variant>
        <vt:i4>1</vt:i4>
      </vt:variant>
      <vt:variant>
        <vt:lpstr>عناوين الشرائح</vt:lpstr>
      </vt:variant>
      <vt:variant>
        <vt:i4>34</vt:i4>
      </vt:variant>
    </vt:vector>
  </HeadingPairs>
  <TitlesOfParts>
    <vt:vector size="35" baseType="lpstr">
      <vt:lpstr>عضوي</vt:lpstr>
      <vt:lpstr>أسباب الإعاقة العقلية وطرق الوقاية منها </vt:lpstr>
      <vt:lpstr>https://youtu.be/kUNtl0eIYF4 </vt:lpstr>
      <vt:lpstr>الاعاقه العقليه العضويه والاعاقه العقليه غير العضويه</vt:lpstr>
      <vt:lpstr>عرض تقديمي في PowerPoint</vt:lpstr>
      <vt:lpstr>صنف جروسمان الاسباب البيولوجية-الطبية للاعاقه العقليه لفئات اساسية:</vt:lpstr>
      <vt:lpstr>اسباب الاعاقه العقليه في الدول العربية. </vt:lpstr>
      <vt:lpstr>تصنيف الاسباب حسب موعد الحدوث</vt:lpstr>
      <vt:lpstr>عرض تقديمي في PowerPoint</vt:lpstr>
      <vt:lpstr>عرض تقديمي في PowerPoint</vt:lpstr>
      <vt:lpstr>الاضطرابات الجينية</vt:lpstr>
      <vt:lpstr>الاضطرابات الجينية </vt:lpstr>
      <vt:lpstr>الاضطرابات الجينيه السائده</vt:lpstr>
      <vt:lpstr>الاضطرابات الجينيه المرتبطه بالكروموسوم الجنسي</vt:lpstr>
      <vt:lpstr>متلازمة ترتبط بالإعاقة </vt:lpstr>
      <vt:lpstr>متلازمه داون </vt:lpstr>
      <vt:lpstr>متلازمه توريت </vt:lpstr>
      <vt:lpstr>متلازمه تيرنر </vt:lpstr>
      <vt:lpstr>متلازمة الجنين الكحولي </vt:lpstr>
      <vt:lpstr>متلازمة أنجلمان </vt:lpstr>
      <vt:lpstr>متلازمة ستيرج –ويير </vt:lpstr>
      <vt:lpstr>عرض تقديمي في PowerPoint</vt:lpstr>
      <vt:lpstr>متلازمة سمث- ليملي – أوبتز </vt:lpstr>
      <vt:lpstr>متلازمة كراي دوشات </vt:lpstr>
      <vt:lpstr>متلازمة الكروموسوم الجنسي الهش </vt:lpstr>
      <vt:lpstr>متلازمة كلاينفلتز </vt:lpstr>
      <vt:lpstr>متلازمة وليامز </vt:lpstr>
      <vt:lpstr>متلازمة روبنشاين-تايي</vt:lpstr>
      <vt:lpstr>متلازمة باردت – بيدل </vt:lpstr>
      <vt:lpstr>متلازمة لورانس مون </vt:lpstr>
      <vt:lpstr>متلازمة براكمان-دي لانج</vt:lpstr>
      <vt:lpstr>متلازمة لش-نيهان</vt:lpstr>
      <vt:lpstr>متلازمة هنتر </vt:lpstr>
      <vt:lpstr>مرض تي-ساش </vt:lpstr>
      <vt:lpstr>اسئله</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Falak</dc:creator>
  <cp:lastModifiedBy>DELL</cp:lastModifiedBy>
  <cp:revision>20</cp:revision>
  <dcterms:created xsi:type="dcterms:W3CDTF">2016-10-08T13:56:54Z</dcterms:created>
  <dcterms:modified xsi:type="dcterms:W3CDTF">2016-10-09T17:36:09Z</dcterms:modified>
</cp:coreProperties>
</file>