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45"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6" r:id="rId13"/>
    <p:sldId id="268" r:id="rId14"/>
    <p:sldId id="269" r:id="rId15"/>
    <p:sldId id="270" r:id="rId16"/>
    <p:sldId id="27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p:restoredTop sz="94699"/>
  </p:normalViewPr>
  <p:slideViewPr>
    <p:cSldViewPr snapToGrid="0" snapToObjects="1">
      <p:cViewPr varScale="1">
        <p:scale>
          <a:sx n="121" d="100"/>
          <a:sy n="121" d="100"/>
        </p:scale>
        <p:origin x="200" y="3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BA6E22F-B371-48C2-95E4-0B17B9EA6E8D}"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0FDEA497-2A2C-4EDF-9369-8773D4763338}">
      <dgm:prSet/>
      <dgm:spPr/>
      <dgm:t>
        <a:bodyPr/>
        <a:lstStyle/>
        <a:p>
          <a:r>
            <a:rPr lang="ar-SA"/>
            <a:t>النشاط الزراعي </a:t>
          </a:r>
          <a:endParaRPr lang="en-US"/>
        </a:p>
      </dgm:t>
    </dgm:pt>
    <dgm:pt modelId="{3218CB9D-9D97-4B90-84D3-1C9FCA0E2E6B}" type="parTrans" cxnId="{9B9B9B2F-BDC4-49E9-82DF-E0255D7BB2BD}">
      <dgm:prSet/>
      <dgm:spPr/>
      <dgm:t>
        <a:bodyPr/>
        <a:lstStyle/>
        <a:p>
          <a:endParaRPr lang="en-US"/>
        </a:p>
      </dgm:t>
    </dgm:pt>
    <dgm:pt modelId="{7F3A0419-8814-4D95-9081-FB0765D115DD}" type="sibTrans" cxnId="{9B9B9B2F-BDC4-49E9-82DF-E0255D7BB2BD}">
      <dgm:prSet/>
      <dgm:spPr/>
      <dgm:t>
        <a:bodyPr/>
        <a:lstStyle/>
        <a:p>
          <a:endParaRPr lang="en-US"/>
        </a:p>
      </dgm:t>
    </dgm:pt>
    <dgm:pt modelId="{1A8964AA-127E-4A35-85C9-FC04C5D07BF0}">
      <dgm:prSet/>
      <dgm:spPr/>
      <dgm:t>
        <a:bodyPr/>
        <a:lstStyle/>
        <a:p>
          <a:r>
            <a:rPr lang="ar-SA"/>
            <a:t>تسخين وتبريد المياه</a:t>
          </a:r>
          <a:endParaRPr lang="en-US"/>
        </a:p>
      </dgm:t>
    </dgm:pt>
    <dgm:pt modelId="{CFCC27E7-FFB9-49C9-B1B3-6945A322C719}" type="parTrans" cxnId="{BB66C802-B7B1-47AD-94DC-38CA04062893}">
      <dgm:prSet/>
      <dgm:spPr/>
      <dgm:t>
        <a:bodyPr/>
        <a:lstStyle/>
        <a:p>
          <a:endParaRPr lang="en-US"/>
        </a:p>
      </dgm:t>
    </dgm:pt>
    <dgm:pt modelId="{11008364-8E19-4732-B043-E4A55371CE79}" type="sibTrans" cxnId="{BB66C802-B7B1-47AD-94DC-38CA04062893}">
      <dgm:prSet/>
      <dgm:spPr/>
      <dgm:t>
        <a:bodyPr/>
        <a:lstStyle/>
        <a:p>
          <a:endParaRPr lang="en-US"/>
        </a:p>
      </dgm:t>
    </dgm:pt>
    <dgm:pt modelId="{E7E96D3F-2308-4521-9FD8-E1195CAA6A03}">
      <dgm:prSet/>
      <dgm:spPr/>
      <dgm:t>
        <a:bodyPr/>
        <a:lstStyle/>
        <a:p>
          <a:r>
            <a:rPr lang="ar-SA"/>
            <a:t>تحلية المياه </a:t>
          </a:r>
          <a:endParaRPr lang="en-US"/>
        </a:p>
      </dgm:t>
    </dgm:pt>
    <dgm:pt modelId="{6061C458-A411-4E3C-8927-239014BCD997}" type="parTrans" cxnId="{148090C4-2A09-4FA6-862A-73BEDACC98AE}">
      <dgm:prSet/>
      <dgm:spPr/>
      <dgm:t>
        <a:bodyPr/>
        <a:lstStyle/>
        <a:p>
          <a:endParaRPr lang="en-US"/>
        </a:p>
      </dgm:t>
    </dgm:pt>
    <dgm:pt modelId="{58F61123-3C37-478E-87D0-483DAC8BF8E0}" type="sibTrans" cxnId="{148090C4-2A09-4FA6-862A-73BEDACC98AE}">
      <dgm:prSet/>
      <dgm:spPr/>
      <dgm:t>
        <a:bodyPr/>
        <a:lstStyle/>
        <a:p>
          <a:endParaRPr lang="en-US"/>
        </a:p>
      </dgm:t>
    </dgm:pt>
    <dgm:pt modelId="{41D727DA-4863-4F12-BD8F-A03BF1E638CB}">
      <dgm:prSet/>
      <dgm:spPr/>
      <dgm:t>
        <a:bodyPr/>
        <a:lstStyle/>
        <a:p>
          <a:r>
            <a:rPr lang="ar-SA"/>
            <a:t>معالجة الصرف الصحي</a:t>
          </a:r>
          <a:endParaRPr lang="en-US"/>
        </a:p>
      </dgm:t>
    </dgm:pt>
    <dgm:pt modelId="{495E2FBB-D642-4EB3-9F3D-B67DDBE15341}" type="parTrans" cxnId="{EBF9EA9A-F5C4-40D6-BA14-32055ADA0C66}">
      <dgm:prSet/>
      <dgm:spPr/>
      <dgm:t>
        <a:bodyPr/>
        <a:lstStyle/>
        <a:p>
          <a:endParaRPr lang="en-US"/>
        </a:p>
      </dgm:t>
    </dgm:pt>
    <dgm:pt modelId="{C0CFAE84-A769-4FCD-BA18-68995E928F3C}" type="sibTrans" cxnId="{EBF9EA9A-F5C4-40D6-BA14-32055ADA0C66}">
      <dgm:prSet/>
      <dgm:spPr/>
      <dgm:t>
        <a:bodyPr/>
        <a:lstStyle/>
        <a:p>
          <a:endParaRPr lang="en-US"/>
        </a:p>
      </dgm:t>
    </dgm:pt>
    <dgm:pt modelId="{8634908A-D388-4D70-B540-A091E81B9BAD}">
      <dgm:prSet/>
      <dgm:spPr/>
      <dgm:t>
        <a:bodyPr/>
        <a:lstStyle/>
        <a:p>
          <a:r>
            <a:rPr lang="ar-SA"/>
            <a:t>توليد الكهرباء.</a:t>
          </a:r>
          <a:endParaRPr lang="en-US"/>
        </a:p>
      </dgm:t>
    </dgm:pt>
    <dgm:pt modelId="{198B31D9-C78F-44E5-9350-6DC68C92A63D}" type="parTrans" cxnId="{97D73F3A-A8B7-4E58-8EA1-BA0BC27F5BC9}">
      <dgm:prSet/>
      <dgm:spPr/>
      <dgm:t>
        <a:bodyPr/>
        <a:lstStyle/>
        <a:p>
          <a:endParaRPr lang="en-US"/>
        </a:p>
      </dgm:t>
    </dgm:pt>
    <dgm:pt modelId="{CF913FBB-C6D4-4501-B6B3-A9C2198FB81A}" type="sibTrans" cxnId="{97D73F3A-A8B7-4E58-8EA1-BA0BC27F5BC9}">
      <dgm:prSet/>
      <dgm:spPr/>
      <dgm:t>
        <a:bodyPr/>
        <a:lstStyle/>
        <a:p>
          <a:endParaRPr lang="en-US"/>
        </a:p>
      </dgm:t>
    </dgm:pt>
    <dgm:pt modelId="{9EFCD847-13FE-0242-ACCF-F201A48CAD47}" type="pres">
      <dgm:prSet presAssocID="{FBA6E22F-B371-48C2-95E4-0B17B9EA6E8D}" presName="linear" presStyleCnt="0">
        <dgm:presLayoutVars>
          <dgm:animLvl val="lvl"/>
          <dgm:resizeHandles val="exact"/>
        </dgm:presLayoutVars>
      </dgm:prSet>
      <dgm:spPr/>
    </dgm:pt>
    <dgm:pt modelId="{A0BFE6E7-F353-0C40-AB81-F28622599C26}" type="pres">
      <dgm:prSet presAssocID="{0FDEA497-2A2C-4EDF-9369-8773D4763338}" presName="parentText" presStyleLbl="node1" presStyleIdx="0" presStyleCnt="5">
        <dgm:presLayoutVars>
          <dgm:chMax val="0"/>
          <dgm:bulletEnabled val="1"/>
        </dgm:presLayoutVars>
      </dgm:prSet>
      <dgm:spPr/>
    </dgm:pt>
    <dgm:pt modelId="{775C7E87-7475-BD40-A2B2-D9BE300AEC70}" type="pres">
      <dgm:prSet presAssocID="{7F3A0419-8814-4D95-9081-FB0765D115DD}" presName="spacer" presStyleCnt="0"/>
      <dgm:spPr/>
    </dgm:pt>
    <dgm:pt modelId="{F438EAFD-7DC8-3D48-A53E-E2EFFBD2C83E}" type="pres">
      <dgm:prSet presAssocID="{1A8964AA-127E-4A35-85C9-FC04C5D07BF0}" presName="parentText" presStyleLbl="node1" presStyleIdx="1" presStyleCnt="5">
        <dgm:presLayoutVars>
          <dgm:chMax val="0"/>
          <dgm:bulletEnabled val="1"/>
        </dgm:presLayoutVars>
      </dgm:prSet>
      <dgm:spPr/>
    </dgm:pt>
    <dgm:pt modelId="{7BF00D35-6684-FD4A-BFB4-279A3BAC4D06}" type="pres">
      <dgm:prSet presAssocID="{11008364-8E19-4732-B043-E4A55371CE79}" presName="spacer" presStyleCnt="0"/>
      <dgm:spPr/>
    </dgm:pt>
    <dgm:pt modelId="{AD06B258-376A-E542-9DC0-B9B9D1B3B5C9}" type="pres">
      <dgm:prSet presAssocID="{E7E96D3F-2308-4521-9FD8-E1195CAA6A03}" presName="parentText" presStyleLbl="node1" presStyleIdx="2" presStyleCnt="5">
        <dgm:presLayoutVars>
          <dgm:chMax val="0"/>
          <dgm:bulletEnabled val="1"/>
        </dgm:presLayoutVars>
      </dgm:prSet>
      <dgm:spPr/>
    </dgm:pt>
    <dgm:pt modelId="{CE1642AA-E70A-6E4F-B519-FB35B78A9528}" type="pres">
      <dgm:prSet presAssocID="{58F61123-3C37-478E-87D0-483DAC8BF8E0}" presName="spacer" presStyleCnt="0"/>
      <dgm:spPr/>
    </dgm:pt>
    <dgm:pt modelId="{E1431103-82FA-7845-BAB8-1408799041F7}" type="pres">
      <dgm:prSet presAssocID="{41D727DA-4863-4F12-BD8F-A03BF1E638CB}" presName="parentText" presStyleLbl="node1" presStyleIdx="3" presStyleCnt="5">
        <dgm:presLayoutVars>
          <dgm:chMax val="0"/>
          <dgm:bulletEnabled val="1"/>
        </dgm:presLayoutVars>
      </dgm:prSet>
      <dgm:spPr/>
    </dgm:pt>
    <dgm:pt modelId="{34470E20-77D9-3A45-A7F3-E1C4249AAE81}" type="pres">
      <dgm:prSet presAssocID="{C0CFAE84-A769-4FCD-BA18-68995E928F3C}" presName="spacer" presStyleCnt="0"/>
      <dgm:spPr/>
    </dgm:pt>
    <dgm:pt modelId="{5B3A2F4E-5B66-D040-918C-4521C1221DED}" type="pres">
      <dgm:prSet presAssocID="{8634908A-D388-4D70-B540-A091E81B9BAD}" presName="parentText" presStyleLbl="node1" presStyleIdx="4" presStyleCnt="5">
        <dgm:presLayoutVars>
          <dgm:chMax val="0"/>
          <dgm:bulletEnabled val="1"/>
        </dgm:presLayoutVars>
      </dgm:prSet>
      <dgm:spPr/>
    </dgm:pt>
  </dgm:ptLst>
  <dgm:cxnLst>
    <dgm:cxn modelId="{BB66C802-B7B1-47AD-94DC-38CA04062893}" srcId="{FBA6E22F-B371-48C2-95E4-0B17B9EA6E8D}" destId="{1A8964AA-127E-4A35-85C9-FC04C5D07BF0}" srcOrd="1" destOrd="0" parTransId="{CFCC27E7-FFB9-49C9-B1B3-6945A322C719}" sibTransId="{11008364-8E19-4732-B043-E4A55371CE79}"/>
    <dgm:cxn modelId="{3947E208-2437-B64B-BC0F-66D18656AB43}" type="presOf" srcId="{E7E96D3F-2308-4521-9FD8-E1195CAA6A03}" destId="{AD06B258-376A-E542-9DC0-B9B9D1B3B5C9}" srcOrd="0" destOrd="0" presId="urn:microsoft.com/office/officeart/2005/8/layout/vList2"/>
    <dgm:cxn modelId="{8528F41F-4B92-6A48-9A99-1946DB77389C}" type="presOf" srcId="{FBA6E22F-B371-48C2-95E4-0B17B9EA6E8D}" destId="{9EFCD847-13FE-0242-ACCF-F201A48CAD47}" srcOrd="0" destOrd="0" presId="urn:microsoft.com/office/officeart/2005/8/layout/vList2"/>
    <dgm:cxn modelId="{9B9B9B2F-BDC4-49E9-82DF-E0255D7BB2BD}" srcId="{FBA6E22F-B371-48C2-95E4-0B17B9EA6E8D}" destId="{0FDEA497-2A2C-4EDF-9369-8773D4763338}" srcOrd="0" destOrd="0" parTransId="{3218CB9D-9D97-4B90-84D3-1C9FCA0E2E6B}" sibTransId="{7F3A0419-8814-4D95-9081-FB0765D115DD}"/>
    <dgm:cxn modelId="{97D73F3A-A8B7-4E58-8EA1-BA0BC27F5BC9}" srcId="{FBA6E22F-B371-48C2-95E4-0B17B9EA6E8D}" destId="{8634908A-D388-4D70-B540-A091E81B9BAD}" srcOrd="4" destOrd="0" parTransId="{198B31D9-C78F-44E5-9350-6DC68C92A63D}" sibTransId="{CF913FBB-C6D4-4501-B6B3-A9C2198FB81A}"/>
    <dgm:cxn modelId="{E9084750-83EA-A245-BC83-4A0187C74517}" type="presOf" srcId="{0FDEA497-2A2C-4EDF-9369-8773D4763338}" destId="{A0BFE6E7-F353-0C40-AB81-F28622599C26}" srcOrd="0" destOrd="0" presId="urn:microsoft.com/office/officeart/2005/8/layout/vList2"/>
    <dgm:cxn modelId="{BFB41979-D2A0-B241-9E09-4DCB148CDA67}" type="presOf" srcId="{1A8964AA-127E-4A35-85C9-FC04C5D07BF0}" destId="{F438EAFD-7DC8-3D48-A53E-E2EFFBD2C83E}" srcOrd="0" destOrd="0" presId="urn:microsoft.com/office/officeart/2005/8/layout/vList2"/>
    <dgm:cxn modelId="{EBF9EA9A-F5C4-40D6-BA14-32055ADA0C66}" srcId="{FBA6E22F-B371-48C2-95E4-0B17B9EA6E8D}" destId="{41D727DA-4863-4F12-BD8F-A03BF1E638CB}" srcOrd="3" destOrd="0" parTransId="{495E2FBB-D642-4EB3-9F3D-B67DDBE15341}" sibTransId="{C0CFAE84-A769-4FCD-BA18-68995E928F3C}"/>
    <dgm:cxn modelId="{D8CE29BF-414F-C14E-95FF-1424EFEE5B26}" type="presOf" srcId="{8634908A-D388-4D70-B540-A091E81B9BAD}" destId="{5B3A2F4E-5B66-D040-918C-4521C1221DED}" srcOrd="0" destOrd="0" presId="urn:microsoft.com/office/officeart/2005/8/layout/vList2"/>
    <dgm:cxn modelId="{FED7C8C3-0BE9-4645-A73E-6204B636EA44}" type="presOf" srcId="{41D727DA-4863-4F12-BD8F-A03BF1E638CB}" destId="{E1431103-82FA-7845-BAB8-1408799041F7}" srcOrd="0" destOrd="0" presId="urn:microsoft.com/office/officeart/2005/8/layout/vList2"/>
    <dgm:cxn modelId="{148090C4-2A09-4FA6-862A-73BEDACC98AE}" srcId="{FBA6E22F-B371-48C2-95E4-0B17B9EA6E8D}" destId="{E7E96D3F-2308-4521-9FD8-E1195CAA6A03}" srcOrd="2" destOrd="0" parTransId="{6061C458-A411-4E3C-8927-239014BCD997}" sibTransId="{58F61123-3C37-478E-87D0-483DAC8BF8E0}"/>
    <dgm:cxn modelId="{08945E45-7F55-0C41-AD54-F496CEB7301B}" type="presParOf" srcId="{9EFCD847-13FE-0242-ACCF-F201A48CAD47}" destId="{A0BFE6E7-F353-0C40-AB81-F28622599C26}" srcOrd="0" destOrd="0" presId="urn:microsoft.com/office/officeart/2005/8/layout/vList2"/>
    <dgm:cxn modelId="{73DB860F-CF2E-CF40-9F7D-BA59648822B5}" type="presParOf" srcId="{9EFCD847-13FE-0242-ACCF-F201A48CAD47}" destId="{775C7E87-7475-BD40-A2B2-D9BE300AEC70}" srcOrd="1" destOrd="0" presId="urn:microsoft.com/office/officeart/2005/8/layout/vList2"/>
    <dgm:cxn modelId="{AD362E54-B1E1-9D4D-888D-9601AA261024}" type="presParOf" srcId="{9EFCD847-13FE-0242-ACCF-F201A48CAD47}" destId="{F438EAFD-7DC8-3D48-A53E-E2EFFBD2C83E}" srcOrd="2" destOrd="0" presId="urn:microsoft.com/office/officeart/2005/8/layout/vList2"/>
    <dgm:cxn modelId="{C2376085-BE0E-494B-907F-EDFA80C66783}" type="presParOf" srcId="{9EFCD847-13FE-0242-ACCF-F201A48CAD47}" destId="{7BF00D35-6684-FD4A-BFB4-279A3BAC4D06}" srcOrd="3" destOrd="0" presId="urn:microsoft.com/office/officeart/2005/8/layout/vList2"/>
    <dgm:cxn modelId="{39FAEBB1-547A-A44B-8EA2-C67E5B5DB67F}" type="presParOf" srcId="{9EFCD847-13FE-0242-ACCF-F201A48CAD47}" destId="{AD06B258-376A-E542-9DC0-B9B9D1B3B5C9}" srcOrd="4" destOrd="0" presId="urn:microsoft.com/office/officeart/2005/8/layout/vList2"/>
    <dgm:cxn modelId="{1C2F64AB-AF16-6142-A5CE-8C20E848E169}" type="presParOf" srcId="{9EFCD847-13FE-0242-ACCF-F201A48CAD47}" destId="{CE1642AA-E70A-6E4F-B519-FB35B78A9528}" srcOrd="5" destOrd="0" presId="urn:microsoft.com/office/officeart/2005/8/layout/vList2"/>
    <dgm:cxn modelId="{47D84B44-0E2C-FF4F-A0FA-19CEBDEF3F7F}" type="presParOf" srcId="{9EFCD847-13FE-0242-ACCF-F201A48CAD47}" destId="{E1431103-82FA-7845-BAB8-1408799041F7}" srcOrd="6" destOrd="0" presId="urn:microsoft.com/office/officeart/2005/8/layout/vList2"/>
    <dgm:cxn modelId="{07F0B5EE-A6E5-1B49-91EB-22F11F5325F4}" type="presParOf" srcId="{9EFCD847-13FE-0242-ACCF-F201A48CAD47}" destId="{34470E20-77D9-3A45-A7F3-E1C4249AAE81}" srcOrd="7" destOrd="0" presId="urn:microsoft.com/office/officeart/2005/8/layout/vList2"/>
    <dgm:cxn modelId="{1B465239-3810-AD40-BC23-52161164C3F9}" type="presParOf" srcId="{9EFCD847-13FE-0242-ACCF-F201A48CAD47}" destId="{5B3A2F4E-5B66-D040-918C-4521C1221DED}"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06CEDBD-AE2A-4B1F-82F3-29CDC70A4761}"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1805D1FF-1B2B-4454-99A9-84429A44B361}">
      <dgm:prSet custT="1"/>
      <dgm:spPr/>
      <dgm:t>
        <a:bodyPr/>
        <a:lstStyle/>
        <a:p>
          <a:pPr rtl="1"/>
          <a:r>
            <a:rPr lang="ar-SA" sz="1200" dirty="0" err="1"/>
            <a:t>إن</a:t>
          </a:r>
          <a:r>
            <a:rPr lang="ar-SA" sz="1200" dirty="0"/>
            <a:t> لاستعمال بدائل الطاقة أهمية من ناحيتين </a:t>
          </a:r>
          <a:endParaRPr lang="en-US" sz="1200" dirty="0"/>
        </a:p>
      </dgm:t>
    </dgm:pt>
    <dgm:pt modelId="{A83AFE1A-E8B9-4B84-A6B8-958826A9D6DC}" type="parTrans" cxnId="{9F73178D-FD2B-4AC9-8EE8-2616EBC49544}">
      <dgm:prSet/>
      <dgm:spPr/>
      <dgm:t>
        <a:bodyPr/>
        <a:lstStyle/>
        <a:p>
          <a:pPr rtl="1"/>
          <a:endParaRPr lang="en-US" sz="2000"/>
        </a:p>
      </dgm:t>
    </dgm:pt>
    <dgm:pt modelId="{AAE95A5B-26DE-4636-94A8-CDC5799C9872}" type="sibTrans" cxnId="{9F73178D-FD2B-4AC9-8EE8-2616EBC49544}">
      <dgm:prSet/>
      <dgm:spPr/>
      <dgm:t>
        <a:bodyPr/>
        <a:lstStyle/>
        <a:p>
          <a:pPr rtl="1"/>
          <a:endParaRPr lang="en-US" sz="2000"/>
        </a:p>
      </dgm:t>
    </dgm:pt>
    <dgm:pt modelId="{4DD282E8-C953-433F-98CA-3CE46CD00BB6}">
      <dgm:prSet custT="1"/>
      <dgm:spPr/>
      <dgm:t>
        <a:bodyPr/>
        <a:lstStyle/>
        <a:p>
          <a:pPr rtl="1"/>
          <a:r>
            <a:rPr lang="ar-SA" sz="1200"/>
            <a:t>أولهما جعل فترة استعمال الطاقة النفطية طويلة </a:t>
          </a:r>
          <a:endParaRPr lang="en-US" sz="1200"/>
        </a:p>
      </dgm:t>
    </dgm:pt>
    <dgm:pt modelId="{A39E24AA-C194-4FF2-BCF3-BEB54D0BC253}" type="parTrans" cxnId="{8EB3BB9D-0C0A-4A9F-BC77-E2BA9B852248}">
      <dgm:prSet/>
      <dgm:spPr/>
      <dgm:t>
        <a:bodyPr/>
        <a:lstStyle/>
        <a:p>
          <a:pPr rtl="1"/>
          <a:endParaRPr lang="en-US" sz="2000"/>
        </a:p>
      </dgm:t>
    </dgm:pt>
    <dgm:pt modelId="{A5CBDE84-03E9-4528-A8AA-20B961A7E887}" type="sibTrans" cxnId="{8EB3BB9D-0C0A-4A9F-BC77-E2BA9B852248}">
      <dgm:prSet/>
      <dgm:spPr/>
      <dgm:t>
        <a:bodyPr/>
        <a:lstStyle/>
        <a:p>
          <a:pPr rtl="1"/>
          <a:endParaRPr lang="en-US" sz="2000"/>
        </a:p>
      </dgm:t>
    </dgm:pt>
    <dgm:pt modelId="{4764D436-3655-4DFD-B474-1ADF0EB6BE9D}">
      <dgm:prSet custT="1"/>
      <dgm:spPr/>
      <dgm:t>
        <a:bodyPr/>
        <a:lstStyle/>
        <a:p>
          <a:pPr rtl="1"/>
          <a:r>
            <a:rPr lang="ar-SA" sz="1200" dirty="0"/>
            <a:t>وثانيهما تطوير مصدر </a:t>
          </a:r>
          <a:r>
            <a:rPr lang="ar-SA" sz="1200" dirty="0" err="1"/>
            <a:t>آخر</a:t>
          </a:r>
          <a:r>
            <a:rPr lang="ar-SA" sz="1200" dirty="0"/>
            <a:t> للطاقة بجانب مصدر النفط الحالي . </a:t>
          </a:r>
          <a:endParaRPr lang="en-US" sz="1200" dirty="0"/>
        </a:p>
      </dgm:t>
    </dgm:pt>
    <dgm:pt modelId="{C24E857A-C311-4305-8A06-6D1785A76F59}" type="parTrans" cxnId="{74FCB03E-A0AA-4AFF-ABB4-EC441D41E442}">
      <dgm:prSet/>
      <dgm:spPr/>
      <dgm:t>
        <a:bodyPr/>
        <a:lstStyle/>
        <a:p>
          <a:pPr rtl="1"/>
          <a:endParaRPr lang="en-US" sz="2000"/>
        </a:p>
      </dgm:t>
    </dgm:pt>
    <dgm:pt modelId="{3B15B13B-3D7C-4C06-978D-E90DC258FFC2}" type="sibTrans" cxnId="{74FCB03E-A0AA-4AFF-ABB4-EC441D41E442}">
      <dgm:prSet/>
      <dgm:spPr/>
      <dgm:t>
        <a:bodyPr/>
        <a:lstStyle/>
        <a:p>
          <a:pPr rtl="1"/>
          <a:endParaRPr lang="en-US" sz="2000"/>
        </a:p>
      </dgm:t>
    </dgm:pt>
    <dgm:pt modelId="{22FA6EE8-3CF7-470B-B665-CDEFF819D928}">
      <dgm:prSet custT="1"/>
      <dgm:spPr/>
      <dgm:t>
        <a:bodyPr/>
        <a:lstStyle/>
        <a:p>
          <a:pPr rtl="1"/>
          <a:r>
            <a:rPr lang="ar-SA" sz="1200"/>
            <a:t>- تزايد إستهلاك الكهرباء في المملكة العربية السعودية بمعدل نمو سنوي 5% ومن المتوقع خلال الـ25 سنة القادمة أن يتم استثمار 117 مليار دولار في قطاع الطاقة السعودي كما تبلغ سعة المولدات الكهربائية في المملكة حالياً 25000 ميجاوات ومن￼المتوقع أن تصل 66400 ميجاوات عام 2023</a:t>
          </a:r>
          <a:endParaRPr lang="en-US" sz="1200"/>
        </a:p>
      </dgm:t>
    </dgm:pt>
    <dgm:pt modelId="{D128320A-D355-45F1-B66C-DB2E15A19569}" type="parTrans" cxnId="{B5B4D2F9-97C5-4F04-9F16-5CE7182DC091}">
      <dgm:prSet/>
      <dgm:spPr/>
      <dgm:t>
        <a:bodyPr/>
        <a:lstStyle/>
        <a:p>
          <a:pPr rtl="1"/>
          <a:endParaRPr lang="en-US" sz="2000"/>
        </a:p>
      </dgm:t>
    </dgm:pt>
    <dgm:pt modelId="{F103961C-EAAB-4CA1-9158-2B88460CD2FB}" type="sibTrans" cxnId="{B5B4D2F9-97C5-4F04-9F16-5CE7182DC091}">
      <dgm:prSet/>
      <dgm:spPr/>
      <dgm:t>
        <a:bodyPr/>
        <a:lstStyle/>
        <a:p>
          <a:pPr rtl="1"/>
          <a:endParaRPr lang="en-US" sz="2000"/>
        </a:p>
      </dgm:t>
    </dgm:pt>
    <dgm:pt modelId="{E3A6CAC4-46C2-4720-BA1B-306A2A928EAE}">
      <dgm:prSet custT="1"/>
      <dgm:spPr/>
      <dgm:t>
        <a:bodyPr/>
        <a:lstStyle/>
        <a:p>
          <a:pPr rtl="1"/>
          <a:r>
            <a:rPr lang="ar-SA" sz="1200"/>
            <a:t>تقليل الانبعاثاث الكربونية في المملكة العربية السعودية</a:t>
          </a:r>
          <a:endParaRPr lang="en-US" sz="1200"/>
        </a:p>
      </dgm:t>
    </dgm:pt>
    <dgm:pt modelId="{6113E562-655E-44EC-8573-F50FA6A3EA01}" type="parTrans" cxnId="{90F6B08D-7CD4-4751-AE31-4003988423F5}">
      <dgm:prSet/>
      <dgm:spPr/>
      <dgm:t>
        <a:bodyPr/>
        <a:lstStyle/>
        <a:p>
          <a:pPr rtl="1"/>
          <a:endParaRPr lang="en-US" sz="2000"/>
        </a:p>
      </dgm:t>
    </dgm:pt>
    <dgm:pt modelId="{18987BC7-E8AD-4008-907B-6AA6639B8724}" type="sibTrans" cxnId="{90F6B08D-7CD4-4751-AE31-4003988423F5}">
      <dgm:prSet/>
      <dgm:spPr/>
      <dgm:t>
        <a:bodyPr/>
        <a:lstStyle/>
        <a:p>
          <a:pPr rtl="1"/>
          <a:endParaRPr lang="en-US" sz="2000"/>
        </a:p>
      </dgm:t>
    </dgm:pt>
    <dgm:pt modelId="{ED3DFD8A-CE87-43BE-92CE-87217D7E846B}">
      <dgm:prSet custT="1"/>
      <dgm:spPr/>
      <dgm:t>
        <a:bodyPr/>
        <a:lstStyle/>
        <a:p>
          <a:pPr rtl="1"/>
          <a:r>
            <a:rPr lang="ar-SA" sz="1200"/>
            <a:t>زيادة القدرة التصديرية للبترول فبدلاً من إستهلاك البترول في المصانع يمكن بيعه بالسعر العالمي .</a:t>
          </a:r>
          <a:endParaRPr lang="en-US" sz="1200"/>
        </a:p>
      </dgm:t>
    </dgm:pt>
    <dgm:pt modelId="{92AC7F4B-28E1-45BA-BDD6-35DEA57948EA}" type="parTrans" cxnId="{2A33038E-1653-4C86-8DF3-3E5818E0E011}">
      <dgm:prSet/>
      <dgm:spPr/>
      <dgm:t>
        <a:bodyPr/>
        <a:lstStyle/>
        <a:p>
          <a:pPr rtl="1"/>
          <a:endParaRPr lang="en-US" sz="2000"/>
        </a:p>
      </dgm:t>
    </dgm:pt>
    <dgm:pt modelId="{4DDD6C30-0189-439A-8233-33B32230827D}" type="sibTrans" cxnId="{2A33038E-1653-4C86-8DF3-3E5818E0E011}">
      <dgm:prSet/>
      <dgm:spPr/>
      <dgm:t>
        <a:bodyPr/>
        <a:lstStyle/>
        <a:p>
          <a:pPr rtl="1"/>
          <a:endParaRPr lang="en-US" sz="2000"/>
        </a:p>
      </dgm:t>
    </dgm:pt>
    <dgm:pt modelId="{A09FE276-8190-4FF0-B4DF-D8F490980867}">
      <dgm:prSet custT="1"/>
      <dgm:spPr/>
      <dgm:t>
        <a:bodyPr/>
        <a:lstStyle/>
        <a:p>
          <a:pPr rtl="1"/>
          <a:r>
            <a:rPr lang="ar-SA" sz="1200"/>
            <a:t>توفير التكلفة المادية الضخمة التي تتكبدها موازنة المملكة العربية السعودية بسبب إستخدام الطاقة الكهربائية التي يتم إنتاجها عن طريق البترول ، بالاضافة الى أن ذلك يتكلف جهد كبير من حفريات قد تؤثر على بعض المشاريع المقامة مثل الشوارع وغيرها وكذلك تمديد الأسلاك لمسافات طويلة مما يزيد من تكلفة هذه الطاقة.</a:t>
          </a:r>
          <a:endParaRPr lang="en-US" sz="1200"/>
        </a:p>
      </dgm:t>
    </dgm:pt>
    <dgm:pt modelId="{B445EDBF-6A44-4B7A-B98C-57A586CA0F38}" type="parTrans" cxnId="{420E46DC-97C4-4D82-9FA7-A79424CF3C1F}">
      <dgm:prSet/>
      <dgm:spPr/>
      <dgm:t>
        <a:bodyPr/>
        <a:lstStyle/>
        <a:p>
          <a:pPr rtl="1"/>
          <a:endParaRPr lang="en-US" sz="2000"/>
        </a:p>
      </dgm:t>
    </dgm:pt>
    <dgm:pt modelId="{06794C77-A9BB-4572-B606-E1CB48856A57}" type="sibTrans" cxnId="{420E46DC-97C4-4D82-9FA7-A79424CF3C1F}">
      <dgm:prSet/>
      <dgm:spPr/>
      <dgm:t>
        <a:bodyPr/>
        <a:lstStyle/>
        <a:p>
          <a:pPr rtl="1"/>
          <a:endParaRPr lang="en-US" sz="2000"/>
        </a:p>
      </dgm:t>
    </dgm:pt>
    <dgm:pt modelId="{C39E6F91-BEFD-49E1-A480-F9FAA555498B}">
      <dgm:prSet custT="1"/>
      <dgm:spPr/>
      <dgm:t>
        <a:bodyPr/>
        <a:lstStyle/>
        <a:p>
          <a:pPr rtl="1"/>
          <a:r>
            <a:rPr lang="ar-SA" sz="1200"/>
            <a:t>تحويل المملكة العربية السعودية الى مصدر للطاقة الكهربائية إضافة الى تقليل الاعتماد على البترول .</a:t>
          </a:r>
          <a:endParaRPr lang="en-US" sz="1200"/>
        </a:p>
      </dgm:t>
    </dgm:pt>
    <dgm:pt modelId="{5AF0279C-8F8D-480E-BD66-4BC28E85936F}" type="parTrans" cxnId="{9EEBAFE6-8F33-49FF-A67E-0107B8EE7A89}">
      <dgm:prSet/>
      <dgm:spPr/>
      <dgm:t>
        <a:bodyPr/>
        <a:lstStyle/>
        <a:p>
          <a:pPr rtl="1"/>
          <a:endParaRPr lang="en-US" sz="2000"/>
        </a:p>
      </dgm:t>
    </dgm:pt>
    <dgm:pt modelId="{BF5930E6-849B-4A8F-8CEF-DE3BB00B789E}" type="sibTrans" cxnId="{9EEBAFE6-8F33-49FF-A67E-0107B8EE7A89}">
      <dgm:prSet/>
      <dgm:spPr/>
      <dgm:t>
        <a:bodyPr/>
        <a:lstStyle/>
        <a:p>
          <a:pPr rtl="1"/>
          <a:endParaRPr lang="en-US" sz="2000"/>
        </a:p>
      </dgm:t>
    </dgm:pt>
    <dgm:pt modelId="{5840E5B0-1602-1A4A-9C6B-A80DF2636552}" type="pres">
      <dgm:prSet presAssocID="{006CEDBD-AE2A-4B1F-82F3-29CDC70A4761}" presName="linear" presStyleCnt="0">
        <dgm:presLayoutVars>
          <dgm:animLvl val="lvl"/>
          <dgm:resizeHandles val="exact"/>
        </dgm:presLayoutVars>
      </dgm:prSet>
      <dgm:spPr/>
    </dgm:pt>
    <dgm:pt modelId="{A2A7B51D-E1B4-454B-9197-9E6531A6B997}" type="pres">
      <dgm:prSet presAssocID="{1805D1FF-1B2B-4454-99A9-84429A44B361}" presName="parentText" presStyleLbl="node1" presStyleIdx="0" presStyleCnt="6" custScaleY="71781">
        <dgm:presLayoutVars>
          <dgm:chMax val="0"/>
          <dgm:bulletEnabled val="1"/>
        </dgm:presLayoutVars>
      </dgm:prSet>
      <dgm:spPr/>
    </dgm:pt>
    <dgm:pt modelId="{7C1898D3-C6CA-0241-85CA-DB9EDE065A20}" type="pres">
      <dgm:prSet presAssocID="{1805D1FF-1B2B-4454-99A9-84429A44B361}" presName="childText" presStyleLbl="revTx" presStyleIdx="0" presStyleCnt="1">
        <dgm:presLayoutVars>
          <dgm:bulletEnabled val="1"/>
        </dgm:presLayoutVars>
      </dgm:prSet>
      <dgm:spPr/>
    </dgm:pt>
    <dgm:pt modelId="{ABD22221-D2C7-1844-9AD0-AB42743026B6}" type="pres">
      <dgm:prSet presAssocID="{22FA6EE8-3CF7-470B-B665-CDEFF819D928}" presName="parentText" presStyleLbl="node1" presStyleIdx="1" presStyleCnt="6">
        <dgm:presLayoutVars>
          <dgm:chMax val="0"/>
          <dgm:bulletEnabled val="1"/>
        </dgm:presLayoutVars>
      </dgm:prSet>
      <dgm:spPr/>
    </dgm:pt>
    <dgm:pt modelId="{11CA3B96-5F1B-3F44-82E6-B76F808E2BC7}" type="pres">
      <dgm:prSet presAssocID="{F103961C-EAAB-4CA1-9158-2B88460CD2FB}" presName="spacer" presStyleCnt="0"/>
      <dgm:spPr/>
    </dgm:pt>
    <dgm:pt modelId="{B16BC6E8-1DDD-C041-841B-A013613D10C4}" type="pres">
      <dgm:prSet presAssocID="{E3A6CAC4-46C2-4720-BA1B-306A2A928EAE}" presName="parentText" presStyleLbl="node1" presStyleIdx="2" presStyleCnt="6">
        <dgm:presLayoutVars>
          <dgm:chMax val="0"/>
          <dgm:bulletEnabled val="1"/>
        </dgm:presLayoutVars>
      </dgm:prSet>
      <dgm:spPr/>
    </dgm:pt>
    <dgm:pt modelId="{0B47E4BE-8AFE-0F44-994E-BF24BDD696E4}" type="pres">
      <dgm:prSet presAssocID="{18987BC7-E8AD-4008-907B-6AA6639B8724}" presName="spacer" presStyleCnt="0"/>
      <dgm:spPr/>
    </dgm:pt>
    <dgm:pt modelId="{0F0AB536-46A3-B842-AF2B-F01DAB304D7C}" type="pres">
      <dgm:prSet presAssocID="{ED3DFD8A-CE87-43BE-92CE-87217D7E846B}" presName="parentText" presStyleLbl="node1" presStyleIdx="3" presStyleCnt="6">
        <dgm:presLayoutVars>
          <dgm:chMax val="0"/>
          <dgm:bulletEnabled val="1"/>
        </dgm:presLayoutVars>
      </dgm:prSet>
      <dgm:spPr/>
    </dgm:pt>
    <dgm:pt modelId="{93BA5D1D-2670-5B40-BC38-181598702DCD}" type="pres">
      <dgm:prSet presAssocID="{4DDD6C30-0189-439A-8233-33B32230827D}" presName="spacer" presStyleCnt="0"/>
      <dgm:spPr/>
    </dgm:pt>
    <dgm:pt modelId="{D2BC86A7-EF01-774F-9691-016965055478}" type="pres">
      <dgm:prSet presAssocID="{A09FE276-8190-4FF0-B4DF-D8F490980867}" presName="parentText" presStyleLbl="node1" presStyleIdx="4" presStyleCnt="6">
        <dgm:presLayoutVars>
          <dgm:chMax val="0"/>
          <dgm:bulletEnabled val="1"/>
        </dgm:presLayoutVars>
      </dgm:prSet>
      <dgm:spPr/>
    </dgm:pt>
    <dgm:pt modelId="{B07D5B96-417B-F24C-B28C-0FB42B14C6D7}" type="pres">
      <dgm:prSet presAssocID="{06794C77-A9BB-4572-B606-E1CB48856A57}" presName="spacer" presStyleCnt="0"/>
      <dgm:spPr/>
    </dgm:pt>
    <dgm:pt modelId="{985E3B96-542B-D24F-B20E-58057FAF2B08}" type="pres">
      <dgm:prSet presAssocID="{C39E6F91-BEFD-49E1-A480-F9FAA555498B}" presName="parentText" presStyleLbl="node1" presStyleIdx="5" presStyleCnt="6">
        <dgm:presLayoutVars>
          <dgm:chMax val="0"/>
          <dgm:bulletEnabled val="1"/>
        </dgm:presLayoutVars>
      </dgm:prSet>
      <dgm:spPr/>
    </dgm:pt>
  </dgm:ptLst>
  <dgm:cxnLst>
    <dgm:cxn modelId="{2BD64B17-E2EF-7D47-A336-BDCE0A943BDB}" type="presOf" srcId="{E3A6CAC4-46C2-4720-BA1B-306A2A928EAE}" destId="{B16BC6E8-1DDD-C041-841B-A013613D10C4}" srcOrd="0" destOrd="0" presId="urn:microsoft.com/office/officeart/2005/8/layout/vList2"/>
    <dgm:cxn modelId="{FDED7119-4F78-524B-B7EA-D86DDBFC899C}" type="presOf" srcId="{006CEDBD-AE2A-4B1F-82F3-29CDC70A4761}" destId="{5840E5B0-1602-1A4A-9C6B-A80DF2636552}" srcOrd="0" destOrd="0" presId="urn:microsoft.com/office/officeart/2005/8/layout/vList2"/>
    <dgm:cxn modelId="{28511F3D-35CB-6947-9DBF-979CB7E23D21}" type="presOf" srcId="{22FA6EE8-3CF7-470B-B665-CDEFF819D928}" destId="{ABD22221-D2C7-1844-9AD0-AB42743026B6}" srcOrd="0" destOrd="0" presId="urn:microsoft.com/office/officeart/2005/8/layout/vList2"/>
    <dgm:cxn modelId="{74FCB03E-A0AA-4AFF-ABB4-EC441D41E442}" srcId="{1805D1FF-1B2B-4454-99A9-84429A44B361}" destId="{4764D436-3655-4DFD-B474-1ADF0EB6BE9D}" srcOrd="1" destOrd="0" parTransId="{C24E857A-C311-4305-8A06-6D1785A76F59}" sibTransId="{3B15B13B-3D7C-4C06-978D-E90DC258FFC2}"/>
    <dgm:cxn modelId="{DF0CBF55-2F45-7445-ABBB-F7B9EA94B784}" type="presOf" srcId="{4DD282E8-C953-433F-98CA-3CE46CD00BB6}" destId="{7C1898D3-C6CA-0241-85CA-DB9EDE065A20}" srcOrd="0" destOrd="0" presId="urn:microsoft.com/office/officeart/2005/8/layout/vList2"/>
    <dgm:cxn modelId="{3DFF8682-171A-BF40-BD48-B30054A03CEE}" type="presOf" srcId="{4764D436-3655-4DFD-B474-1ADF0EB6BE9D}" destId="{7C1898D3-C6CA-0241-85CA-DB9EDE065A20}" srcOrd="0" destOrd="1" presId="urn:microsoft.com/office/officeart/2005/8/layout/vList2"/>
    <dgm:cxn modelId="{9F73178D-FD2B-4AC9-8EE8-2616EBC49544}" srcId="{006CEDBD-AE2A-4B1F-82F3-29CDC70A4761}" destId="{1805D1FF-1B2B-4454-99A9-84429A44B361}" srcOrd="0" destOrd="0" parTransId="{A83AFE1A-E8B9-4B84-A6B8-958826A9D6DC}" sibTransId="{AAE95A5B-26DE-4636-94A8-CDC5799C9872}"/>
    <dgm:cxn modelId="{90F6B08D-7CD4-4751-AE31-4003988423F5}" srcId="{006CEDBD-AE2A-4B1F-82F3-29CDC70A4761}" destId="{E3A6CAC4-46C2-4720-BA1B-306A2A928EAE}" srcOrd="2" destOrd="0" parTransId="{6113E562-655E-44EC-8573-F50FA6A3EA01}" sibTransId="{18987BC7-E8AD-4008-907B-6AA6639B8724}"/>
    <dgm:cxn modelId="{2A33038E-1653-4C86-8DF3-3E5818E0E011}" srcId="{006CEDBD-AE2A-4B1F-82F3-29CDC70A4761}" destId="{ED3DFD8A-CE87-43BE-92CE-87217D7E846B}" srcOrd="3" destOrd="0" parTransId="{92AC7F4B-28E1-45BA-BDD6-35DEA57948EA}" sibTransId="{4DDD6C30-0189-439A-8233-33B32230827D}"/>
    <dgm:cxn modelId="{8EB3BB9D-0C0A-4A9F-BC77-E2BA9B852248}" srcId="{1805D1FF-1B2B-4454-99A9-84429A44B361}" destId="{4DD282E8-C953-433F-98CA-3CE46CD00BB6}" srcOrd="0" destOrd="0" parTransId="{A39E24AA-C194-4FF2-BCF3-BEB54D0BC253}" sibTransId="{A5CBDE84-03E9-4528-A8AA-20B961A7E887}"/>
    <dgm:cxn modelId="{4F5A97B2-072A-8B4E-A93C-0086F5C7D9D5}" type="presOf" srcId="{ED3DFD8A-CE87-43BE-92CE-87217D7E846B}" destId="{0F0AB536-46A3-B842-AF2B-F01DAB304D7C}" srcOrd="0" destOrd="0" presId="urn:microsoft.com/office/officeart/2005/8/layout/vList2"/>
    <dgm:cxn modelId="{660132D8-AE9E-2845-B875-C23FF649F518}" type="presOf" srcId="{A09FE276-8190-4FF0-B4DF-D8F490980867}" destId="{D2BC86A7-EF01-774F-9691-016965055478}" srcOrd="0" destOrd="0" presId="urn:microsoft.com/office/officeart/2005/8/layout/vList2"/>
    <dgm:cxn modelId="{420E46DC-97C4-4D82-9FA7-A79424CF3C1F}" srcId="{006CEDBD-AE2A-4B1F-82F3-29CDC70A4761}" destId="{A09FE276-8190-4FF0-B4DF-D8F490980867}" srcOrd="4" destOrd="0" parTransId="{B445EDBF-6A44-4B7A-B98C-57A586CA0F38}" sibTransId="{06794C77-A9BB-4572-B606-E1CB48856A57}"/>
    <dgm:cxn modelId="{9EEBAFE6-8F33-49FF-A67E-0107B8EE7A89}" srcId="{006CEDBD-AE2A-4B1F-82F3-29CDC70A4761}" destId="{C39E6F91-BEFD-49E1-A480-F9FAA555498B}" srcOrd="5" destOrd="0" parTransId="{5AF0279C-8F8D-480E-BD66-4BC28E85936F}" sibTransId="{BF5930E6-849B-4A8F-8CEF-DE3BB00B789E}"/>
    <dgm:cxn modelId="{4206C9F3-C222-9341-80F9-9DFACC4D2864}" type="presOf" srcId="{C39E6F91-BEFD-49E1-A480-F9FAA555498B}" destId="{985E3B96-542B-D24F-B20E-58057FAF2B08}" srcOrd="0" destOrd="0" presId="urn:microsoft.com/office/officeart/2005/8/layout/vList2"/>
    <dgm:cxn modelId="{B5B4D2F9-97C5-4F04-9F16-5CE7182DC091}" srcId="{006CEDBD-AE2A-4B1F-82F3-29CDC70A4761}" destId="{22FA6EE8-3CF7-470B-B665-CDEFF819D928}" srcOrd="1" destOrd="0" parTransId="{D128320A-D355-45F1-B66C-DB2E15A19569}" sibTransId="{F103961C-EAAB-4CA1-9158-2B88460CD2FB}"/>
    <dgm:cxn modelId="{F38586FA-0416-5C46-9FBA-5BD5E9531326}" type="presOf" srcId="{1805D1FF-1B2B-4454-99A9-84429A44B361}" destId="{A2A7B51D-E1B4-454B-9197-9E6531A6B997}" srcOrd="0" destOrd="0" presId="urn:microsoft.com/office/officeart/2005/8/layout/vList2"/>
    <dgm:cxn modelId="{85246BB7-09A9-F444-B52B-42366741DC75}" type="presParOf" srcId="{5840E5B0-1602-1A4A-9C6B-A80DF2636552}" destId="{A2A7B51D-E1B4-454B-9197-9E6531A6B997}" srcOrd="0" destOrd="0" presId="urn:microsoft.com/office/officeart/2005/8/layout/vList2"/>
    <dgm:cxn modelId="{32B16962-9C5F-6D49-8BEE-C2F107DD4C31}" type="presParOf" srcId="{5840E5B0-1602-1A4A-9C6B-A80DF2636552}" destId="{7C1898D3-C6CA-0241-85CA-DB9EDE065A20}" srcOrd="1" destOrd="0" presId="urn:microsoft.com/office/officeart/2005/8/layout/vList2"/>
    <dgm:cxn modelId="{B0F9A076-39A2-0D4E-8AA6-9AD5EF301859}" type="presParOf" srcId="{5840E5B0-1602-1A4A-9C6B-A80DF2636552}" destId="{ABD22221-D2C7-1844-9AD0-AB42743026B6}" srcOrd="2" destOrd="0" presId="urn:microsoft.com/office/officeart/2005/8/layout/vList2"/>
    <dgm:cxn modelId="{99085043-844A-1B49-8D02-2E1A41189936}" type="presParOf" srcId="{5840E5B0-1602-1A4A-9C6B-A80DF2636552}" destId="{11CA3B96-5F1B-3F44-82E6-B76F808E2BC7}" srcOrd="3" destOrd="0" presId="urn:microsoft.com/office/officeart/2005/8/layout/vList2"/>
    <dgm:cxn modelId="{89E65A95-3A59-CB4E-B920-3D3EE6EA65FF}" type="presParOf" srcId="{5840E5B0-1602-1A4A-9C6B-A80DF2636552}" destId="{B16BC6E8-1DDD-C041-841B-A013613D10C4}" srcOrd="4" destOrd="0" presId="urn:microsoft.com/office/officeart/2005/8/layout/vList2"/>
    <dgm:cxn modelId="{BBD8A20A-D487-F543-9710-B1470B5F6DCA}" type="presParOf" srcId="{5840E5B0-1602-1A4A-9C6B-A80DF2636552}" destId="{0B47E4BE-8AFE-0F44-994E-BF24BDD696E4}" srcOrd="5" destOrd="0" presId="urn:microsoft.com/office/officeart/2005/8/layout/vList2"/>
    <dgm:cxn modelId="{5D768DFF-5504-5743-A6AF-80A7BA5AFB7D}" type="presParOf" srcId="{5840E5B0-1602-1A4A-9C6B-A80DF2636552}" destId="{0F0AB536-46A3-B842-AF2B-F01DAB304D7C}" srcOrd="6" destOrd="0" presId="urn:microsoft.com/office/officeart/2005/8/layout/vList2"/>
    <dgm:cxn modelId="{99B3E938-1C7E-924C-9EDB-970137BC79A2}" type="presParOf" srcId="{5840E5B0-1602-1A4A-9C6B-A80DF2636552}" destId="{93BA5D1D-2670-5B40-BC38-181598702DCD}" srcOrd="7" destOrd="0" presId="urn:microsoft.com/office/officeart/2005/8/layout/vList2"/>
    <dgm:cxn modelId="{9FC43A02-79D1-AA42-B5BC-D9ED0E3B5F1F}" type="presParOf" srcId="{5840E5B0-1602-1A4A-9C6B-A80DF2636552}" destId="{D2BC86A7-EF01-774F-9691-016965055478}" srcOrd="8" destOrd="0" presId="urn:microsoft.com/office/officeart/2005/8/layout/vList2"/>
    <dgm:cxn modelId="{AC5D53FE-FC54-5A49-B9FD-D0AFD2FAAC9D}" type="presParOf" srcId="{5840E5B0-1602-1A4A-9C6B-A80DF2636552}" destId="{B07D5B96-417B-F24C-B28C-0FB42B14C6D7}" srcOrd="9" destOrd="0" presId="urn:microsoft.com/office/officeart/2005/8/layout/vList2"/>
    <dgm:cxn modelId="{E763590D-B01D-C14D-8982-A2651D51706A}" type="presParOf" srcId="{5840E5B0-1602-1A4A-9C6B-A80DF2636552}" destId="{985E3B96-542B-D24F-B20E-58057FAF2B08}"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BFE6E7-F353-0C40-AB81-F28622599C26}">
      <dsp:nvSpPr>
        <dsp:cNvPr id="0" name=""/>
        <dsp:cNvSpPr/>
      </dsp:nvSpPr>
      <dsp:spPr>
        <a:xfrm>
          <a:off x="0" y="62329"/>
          <a:ext cx="5906181" cy="93366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l" defTabSz="1689100">
            <a:lnSpc>
              <a:spcPct val="90000"/>
            </a:lnSpc>
            <a:spcBef>
              <a:spcPct val="0"/>
            </a:spcBef>
            <a:spcAft>
              <a:spcPct val="35000"/>
            </a:spcAft>
            <a:buNone/>
          </a:pPr>
          <a:r>
            <a:rPr lang="ar-SA" sz="3800" kern="1200"/>
            <a:t>النشاط الزراعي </a:t>
          </a:r>
          <a:endParaRPr lang="en-US" sz="3800" kern="1200"/>
        </a:p>
      </dsp:txBody>
      <dsp:txXfrm>
        <a:off x="45578" y="107907"/>
        <a:ext cx="5815025" cy="842504"/>
      </dsp:txXfrm>
    </dsp:sp>
    <dsp:sp modelId="{F438EAFD-7DC8-3D48-A53E-E2EFFBD2C83E}">
      <dsp:nvSpPr>
        <dsp:cNvPr id="0" name=""/>
        <dsp:cNvSpPr/>
      </dsp:nvSpPr>
      <dsp:spPr>
        <a:xfrm>
          <a:off x="0" y="1105429"/>
          <a:ext cx="5906181" cy="933660"/>
        </a:xfrm>
        <a:prstGeom prst="roundRect">
          <a:avLst/>
        </a:prstGeom>
        <a:solidFill>
          <a:schemeClr val="accent2">
            <a:hueOff val="-375002"/>
            <a:satOff val="146"/>
            <a:lumOff val="1814"/>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l" defTabSz="1689100">
            <a:lnSpc>
              <a:spcPct val="90000"/>
            </a:lnSpc>
            <a:spcBef>
              <a:spcPct val="0"/>
            </a:spcBef>
            <a:spcAft>
              <a:spcPct val="35000"/>
            </a:spcAft>
            <a:buNone/>
          </a:pPr>
          <a:r>
            <a:rPr lang="ar-SA" sz="3800" kern="1200"/>
            <a:t>تسخين وتبريد المياه</a:t>
          </a:r>
          <a:endParaRPr lang="en-US" sz="3800" kern="1200"/>
        </a:p>
      </dsp:txBody>
      <dsp:txXfrm>
        <a:off x="45578" y="1151007"/>
        <a:ext cx="5815025" cy="842504"/>
      </dsp:txXfrm>
    </dsp:sp>
    <dsp:sp modelId="{AD06B258-376A-E542-9DC0-B9B9D1B3B5C9}">
      <dsp:nvSpPr>
        <dsp:cNvPr id="0" name=""/>
        <dsp:cNvSpPr/>
      </dsp:nvSpPr>
      <dsp:spPr>
        <a:xfrm>
          <a:off x="0" y="2148529"/>
          <a:ext cx="5906181" cy="933660"/>
        </a:xfrm>
        <a:prstGeom prst="roundRect">
          <a:avLst/>
        </a:prstGeom>
        <a:solidFill>
          <a:schemeClr val="accent2">
            <a:hueOff val="-750003"/>
            <a:satOff val="292"/>
            <a:lumOff val="3627"/>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l" defTabSz="1689100">
            <a:lnSpc>
              <a:spcPct val="90000"/>
            </a:lnSpc>
            <a:spcBef>
              <a:spcPct val="0"/>
            </a:spcBef>
            <a:spcAft>
              <a:spcPct val="35000"/>
            </a:spcAft>
            <a:buNone/>
          </a:pPr>
          <a:r>
            <a:rPr lang="ar-SA" sz="3800" kern="1200"/>
            <a:t>تحلية المياه </a:t>
          </a:r>
          <a:endParaRPr lang="en-US" sz="3800" kern="1200"/>
        </a:p>
      </dsp:txBody>
      <dsp:txXfrm>
        <a:off x="45578" y="2194107"/>
        <a:ext cx="5815025" cy="842504"/>
      </dsp:txXfrm>
    </dsp:sp>
    <dsp:sp modelId="{E1431103-82FA-7845-BAB8-1408799041F7}">
      <dsp:nvSpPr>
        <dsp:cNvPr id="0" name=""/>
        <dsp:cNvSpPr/>
      </dsp:nvSpPr>
      <dsp:spPr>
        <a:xfrm>
          <a:off x="0" y="3191629"/>
          <a:ext cx="5906181" cy="933660"/>
        </a:xfrm>
        <a:prstGeom prst="roundRect">
          <a:avLst/>
        </a:prstGeom>
        <a:solidFill>
          <a:schemeClr val="accent2">
            <a:hueOff val="-1125005"/>
            <a:satOff val="437"/>
            <a:lumOff val="5441"/>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l" defTabSz="1689100">
            <a:lnSpc>
              <a:spcPct val="90000"/>
            </a:lnSpc>
            <a:spcBef>
              <a:spcPct val="0"/>
            </a:spcBef>
            <a:spcAft>
              <a:spcPct val="35000"/>
            </a:spcAft>
            <a:buNone/>
          </a:pPr>
          <a:r>
            <a:rPr lang="ar-SA" sz="3800" kern="1200"/>
            <a:t>معالجة الصرف الصحي</a:t>
          </a:r>
          <a:endParaRPr lang="en-US" sz="3800" kern="1200"/>
        </a:p>
      </dsp:txBody>
      <dsp:txXfrm>
        <a:off x="45578" y="3237207"/>
        <a:ext cx="5815025" cy="842504"/>
      </dsp:txXfrm>
    </dsp:sp>
    <dsp:sp modelId="{5B3A2F4E-5B66-D040-918C-4521C1221DED}">
      <dsp:nvSpPr>
        <dsp:cNvPr id="0" name=""/>
        <dsp:cNvSpPr/>
      </dsp:nvSpPr>
      <dsp:spPr>
        <a:xfrm>
          <a:off x="0" y="4234729"/>
          <a:ext cx="5906181" cy="933660"/>
        </a:xfrm>
        <a:prstGeom prst="roundRect">
          <a:avLst/>
        </a:prstGeom>
        <a:solidFill>
          <a:schemeClr val="accent2">
            <a:hueOff val="-1500007"/>
            <a:satOff val="583"/>
            <a:lumOff val="7254"/>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l" defTabSz="1689100">
            <a:lnSpc>
              <a:spcPct val="90000"/>
            </a:lnSpc>
            <a:spcBef>
              <a:spcPct val="0"/>
            </a:spcBef>
            <a:spcAft>
              <a:spcPct val="35000"/>
            </a:spcAft>
            <a:buNone/>
          </a:pPr>
          <a:r>
            <a:rPr lang="ar-SA" sz="3800" kern="1200"/>
            <a:t>توليد الكهرباء.</a:t>
          </a:r>
          <a:endParaRPr lang="en-US" sz="3800" kern="1200"/>
        </a:p>
      </dsp:txBody>
      <dsp:txXfrm>
        <a:off x="45578" y="4280307"/>
        <a:ext cx="5815025" cy="84250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A7B51D-E1B4-454B-9197-9E6531A6B997}">
      <dsp:nvSpPr>
        <dsp:cNvPr id="0" name=""/>
        <dsp:cNvSpPr/>
      </dsp:nvSpPr>
      <dsp:spPr>
        <a:xfrm>
          <a:off x="0" y="51805"/>
          <a:ext cx="7068313" cy="61812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r" defTabSz="533400" rtl="1">
            <a:lnSpc>
              <a:spcPct val="90000"/>
            </a:lnSpc>
            <a:spcBef>
              <a:spcPct val="0"/>
            </a:spcBef>
            <a:spcAft>
              <a:spcPct val="35000"/>
            </a:spcAft>
            <a:buNone/>
          </a:pPr>
          <a:r>
            <a:rPr lang="ar-SA" sz="1200" kern="1200" dirty="0" err="1"/>
            <a:t>إن</a:t>
          </a:r>
          <a:r>
            <a:rPr lang="ar-SA" sz="1200" kern="1200" dirty="0"/>
            <a:t> لاستعمال بدائل الطاقة أهمية من ناحيتين </a:t>
          </a:r>
          <a:endParaRPr lang="en-US" sz="1200" kern="1200" dirty="0"/>
        </a:p>
      </dsp:txBody>
      <dsp:txXfrm>
        <a:off x="30174" y="81979"/>
        <a:ext cx="7007965" cy="557772"/>
      </dsp:txXfrm>
    </dsp:sp>
    <dsp:sp modelId="{7C1898D3-C6CA-0241-85CA-DB9EDE065A20}">
      <dsp:nvSpPr>
        <dsp:cNvPr id="0" name=""/>
        <dsp:cNvSpPr/>
      </dsp:nvSpPr>
      <dsp:spPr>
        <a:xfrm>
          <a:off x="0" y="669925"/>
          <a:ext cx="7068313" cy="7617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4419" tIns="15240" rIns="85344" bIns="15240" numCol="1" spcCol="1270" anchor="t" anchorCtr="0">
          <a:noAutofit/>
        </a:bodyPr>
        <a:lstStyle/>
        <a:p>
          <a:pPr marL="114300" lvl="1" indent="-114300" algn="r" defTabSz="533400" rtl="1">
            <a:lnSpc>
              <a:spcPct val="90000"/>
            </a:lnSpc>
            <a:spcBef>
              <a:spcPct val="0"/>
            </a:spcBef>
            <a:spcAft>
              <a:spcPct val="20000"/>
            </a:spcAft>
            <a:buChar char="•"/>
          </a:pPr>
          <a:r>
            <a:rPr lang="ar-SA" sz="1200" kern="1200"/>
            <a:t>أولهما جعل فترة استعمال الطاقة النفطية طويلة </a:t>
          </a:r>
          <a:endParaRPr lang="en-US" sz="1200" kern="1200"/>
        </a:p>
        <a:p>
          <a:pPr marL="114300" lvl="1" indent="-114300" algn="r" defTabSz="533400" rtl="1">
            <a:lnSpc>
              <a:spcPct val="90000"/>
            </a:lnSpc>
            <a:spcBef>
              <a:spcPct val="0"/>
            </a:spcBef>
            <a:spcAft>
              <a:spcPct val="20000"/>
            </a:spcAft>
            <a:buChar char="•"/>
          </a:pPr>
          <a:r>
            <a:rPr lang="ar-SA" sz="1200" kern="1200" dirty="0"/>
            <a:t>وثانيهما تطوير مصدر </a:t>
          </a:r>
          <a:r>
            <a:rPr lang="ar-SA" sz="1200" kern="1200" dirty="0" err="1"/>
            <a:t>آخر</a:t>
          </a:r>
          <a:r>
            <a:rPr lang="ar-SA" sz="1200" kern="1200" dirty="0"/>
            <a:t> للطاقة بجانب مصدر النفط الحالي . </a:t>
          </a:r>
          <a:endParaRPr lang="en-US" sz="1200" kern="1200" dirty="0"/>
        </a:p>
      </dsp:txBody>
      <dsp:txXfrm>
        <a:off x="0" y="669925"/>
        <a:ext cx="7068313" cy="761760"/>
      </dsp:txXfrm>
    </dsp:sp>
    <dsp:sp modelId="{ABD22221-D2C7-1844-9AD0-AB42743026B6}">
      <dsp:nvSpPr>
        <dsp:cNvPr id="0" name=""/>
        <dsp:cNvSpPr/>
      </dsp:nvSpPr>
      <dsp:spPr>
        <a:xfrm>
          <a:off x="0" y="1431685"/>
          <a:ext cx="7068313" cy="861120"/>
        </a:xfrm>
        <a:prstGeom prst="roundRect">
          <a:avLst/>
        </a:prstGeom>
        <a:solidFill>
          <a:schemeClr val="accent5">
            <a:hueOff val="-298478"/>
            <a:satOff val="-117"/>
            <a:lumOff val="-1451"/>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r" defTabSz="533400" rtl="1">
            <a:lnSpc>
              <a:spcPct val="90000"/>
            </a:lnSpc>
            <a:spcBef>
              <a:spcPct val="0"/>
            </a:spcBef>
            <a:spcAft>
              <a:spcPct val="35000"/>
            </a:spcAft>
            <a:buNone/>
          </a:pPr>
          <a:r>
            <a:rPr lang="ar-SA" sz="1200" kern="1200"/>
            <a:t>- تزايد إستهلاك الكهرباء في المملكة العربية السعودية بمعدل نمو سنوي 5% ومن المتوقع خلال الـ25 سنة القادمة أن يتم استثمار 117 مليار دولار في قطاع الطاقة السعودي كما تبلغ سعة المولدات الكهربائية في المملكة حالياً 25000 ميجاوات ومن￼المتوقع أن تصل 66400 ميجاوات عام 2023</a:t>
          </a:r>
          <a:endParaRPr lang="en-US" sz="1200" kern="1200"/>
        </a:p>
      </dsp:txBody>
      <dsp:txXfrm>
        <a:off x="42036" y="1473721"/>
        <a:ext cx="6984241" cy="777048"/>
      </dsp:txXfrm>
    </dsp:sp>
    <dsp:sp modelId="{B16BC6E8-1DDD-C041-841B-A013613D10C4}">
      <dsp:nvSpPr>
        <dsp:cNvPr id="0" name=""/>
        <dsp:cNvSpPr/>
      </dsp:nvSpPr>
      <dsp:spPr>
        <a:xfrm>
          <a:off x="0" y="2425285"/>
          <a:ext cx="7068313" cy="861120"/>
        </a:xfrm>
        <a:prstGeom prst="roundRect">
          <a:avLst/>
        </a:prstGeom>
        <a:solidFill>
          <a:schemeClr val="accent5">
            <a:hueOff val="-596957"/>
            <a:satOff val="-233"/>
            <a:lumOff val="-2902"/>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r" defTabSz="533400" rtl="1">
            <a:lnSpc>
              <a:spcPct val="90000"/>
            </a:lnSpc>
            <a:spcBef>
              <a:spcPct val="0"/>
            </a:spcBef>
            <a:spcAft>
              <a:spcPct val="35000"/>
            </a:spcAft>
            <a:buNone/>
          </a:pPr>
          <a:r>
            <a:rPr lang="ar-SA" sz="1200" kern="1200"/>
            <a:t>تقليل الانبعاثاث الكربونية في المملكة العربية السعودية</a:t>
          </a:r>
          <a:endParaRPr lang="en-US" sz="1200" kern="1200"/>
        </a:p>
      </dsp:txBody>
      <dsp:txXfrm>
        <a:off x="42036" y="2467321"/>
        <a:ext cx="6984241" cy="777048"/>
      </dsp:txXfrm>
    </dsp:sp>
    <dsp:sp modelId="{0F0AB536-46A3-B842-AF2B-F01DAB304D7C}">
      <dsp:nvSpPr>
        <dsp:cNvPr id="0" name=""/>
        <dsp:cNvSpPr/>
      </dsp:nvSpPr>
      <dsp:spPr>
        <a:xfrm>
          <a:off x="0" y="3418885"/>
          <a:ext cx="7068313" cy="861120"/>
        </a:xfrm>
        <a:prstGeom prst="roundRect">
          <a:avLst/>
        </a:prstGeom>
        <a:solidFill>
          <a:schemeClr val="accent5">
            <a:hueOff val="-895435"/>
            <a:satOff val="-350"/>
            <a:lumOff val="-4352"/>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r" defTabSz="533400" rtl="1">
            <a:lnSpc>
              <a:spcPct val="90000"/>
            </a:lnSpc>
            <a:spcBef>
              <a:spcPct val="0"/>
            </a:spcBef>
            <a:spcAft>
              <a:spcPct val="35000"/>
            </a:spcAft>
            <a:buNone/>
          </a:pPr>
          <a:r>
            <a:rPr lang="ar-SA" sz="1200" kern="1200"/>
            <a:t>زيادة القدرة التصديرية للبترول فبدلاً من إستهلاك البترول في المصانع يمكن بيعه بالسعر العالمي .</a:t>
          </a:r>
          <a:endParaRPr lang="en-US" sz="1200" kern="1200"/>
        </a:p>
      </dsp:txBody>
      <dsp:txXfrm>
        <a:off x="42036" y="3460921"/>
        <a:ext cx="6984241" cy="777048"/>
      </dsp:txXfrm>
    </dsp:sp>
    <dsp:sp modelId="{D2BC86A7-EF01-774F-9691-016965055478}">
      <dsp:nvSpPr>
        <dsp:cNvPr id="0" name=""/>
        <dsp:cNvSpPr/>
      </dsp:nvSpPr>
      <dsp:spPr>
        <a:xfrm>
          <a:off x="0" y="4412485"/>
          <a:ext cx="7068313" cy="861120"/>
        </a:xfrm>
        <a:prstGeom prst="roundRect">
          <a:avLst/>
        </a:prstGeom>
        <a:solidFill>
          <a:schemeClr val="accent5">
            <a:hueOff val="-1193914"/>
            <a:satOff val="-466"/>
            <a:lumOff val="-5803"/>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r" defTabSz="533400" rtl="1">
            <a:lnSpc>
              <a:spcPct val="90000"/>
            </a:lnSpc>
            <a:spcBef>
              <a:spcPct val="0"/>
            </a:spcBef>
            <a:spcAft>
              <a:spcPct val="35000"/>
            </a:spcAft>
            <a:buNone/>
          </a:pPr>
          <a:r>
            <a:rPr lang="ar-SA" sz="1200" kern="1200"/>
            <a:t>توفير التكلفة المادية الضخمة التي تتكبدها موازنة المملكة العربية السعودية بسبب إستخدام الطاقة الكهربائية التي يتم إنتاجها عن طريق البترول ، بالاضافة الى أن ذلك يتكلف جهد كبير من حفريات قد تؤثر على بعض المشاريع المقامة مثل الشوارع وغيرها وكذلك تمديد الأسلاك لمسافات طويلة مما يزيد من تكلفة هذه الطاقة.</a:t>
          </a:r>
          <a:endParaRPr lang="en-US" sz="1200" kern="1200"/>
        </a:p>
      </dsp:txBody>
      <dsp:txXfrm>
        <a:off x="42036" y="4454521"/>
        <a:ext cx="6984241" cy="777048"/>
      </dsp:txXfrm>
    </dsp:sp>
    <dsp:sp modelId="{985E3B96-542B-D24F-B20E-58057FAF2B08}">
      <dsp:nvSpPr>
        <dsp:cNvPr id="0" name=""/>
        <dsp:cNvSpPr/>
      </dsp:nvSpPr>
      <dsp:spPr>
        <a:xfrm>
          <a:off x="0" y="5406085"/>
          <a:ext cx="7068313" cy="861120"/>
        </a:xfrm>
        <a:prstGeom prst="roundRect">
          <a:avLst/>
        </a:prstGeom>
        <a:solidFill>
          <a:schemeClr val="accent5">
            <a:hueOff val="-1492392"/>
            <a:satOff val="-583"/>
            <a:lumOff val="-7254"/>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r" defTabSz="533400" rtl="1">
            <a:lnSpc>
              <a:spcPct val="90000"/>
            </a:lnSpc>
            <a:spcBef>
              <a:spcPct val="0"/>
            </a:spcBef>
            <a:spcAft>
              <a:spcPct val="35000"/>
            </a:spcAft>
            <a:buNone/>
          </a:pPr>
          <a:r>
            <a:rPr lang="ar-SA" sz="1200" kern="1200"/>
            <a:t>تحويل المملكة العربية السعودية الى مصدر للطاقة الكهربائية إضافة الى تقليل الاعتماد على البترول .</a:t>
          </a:r>
          <a:endParaRPr lang="en-US" sz="1200" kern="1200"/>
        </a:p>
      </dsp:txBody>
      <dsp:txXfrm>
        <a:off x="42036" y="5448121"/>
        <a:ext cx="6984241" cy="77704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none"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3/11/20</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5988104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4F40B7-36AB-4376-BE14-EF7004D79BB9}" type="datetime1">
              <a:rPr lang="en-US" smtClean="0"/>
              <a:t>3/11/20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5705757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87CAB8-DCAE-46A5-AADA-B3FAD11A54E0}" type="datetime1">
              <a:rPr lang="en-US" smtClean="0"/>
              <a:t>3/11/20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538847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3/11/20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5472461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none"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3/11/20</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8142778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3/11/20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0791922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8A7F15D8-96D1-4781-BC50-CA8A088B2FE4}" type="datetime1">
              <a:rPr lang="en-US" smtClean="0"/>
              <a:t>3/11/20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2465542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3/11/20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5328734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3/11/20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223482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3/11/20</a:t>
            </a:fld>
            <a:endParaRPr lang="en-US"/>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25715121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3/11/20</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a:t>
            </a:fld>
            <a:endParaRPr lang="en-US"/>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5090123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F6FA2B21-3FCD-4721-B95C-427943F61125}" type="datetime1">
              <a:rPr lang="en-US" smtClean="0"/>
              <a:t>3/11/20</a:t>
            </a:fld>
            <a:endParaRPr lang="en-US"/>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10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1202156289"/>
      </p:ext>
    </p:extLst>
  </p:cSld>
  <p:clrMap bg1="lt1" tx1="dk1" bg2="lt2" tx2="dk2" accent1="accent1" accent2="accent2" accent3="accent3" accent4="accent4" accent5="accent5" accent6="accent6" hlink="hlink" folHlink="folHlink"/>
  <p:sldLayoutIdLst>
    <p:sldLayoutId id="2147483742" r:id="rId1"/>
    <p:sldLayoutId id="2147483743" r:id="rId2"/>
    <p:sldLayoutId id="2147483744" r:id="rId3"/>
    <p:sldLayoutId id="2147483734" r:id="rId4"/>
    <p:sldLayoutId id="2147483735" r:id="rId5"/>
    <p:sldLayoutId id="2147483741" r:id="rId6"/>
    <p:sldLayoutId id="2147483736" r:id="rId7"/>
    <p:sldLayoutId id="2147483737" r:id="rId8"/>
    <p:sldLayoutId id="2147483738" r:id="rId9"/>
    <p:sldLayoutId id="2147483739" r:id="rId10"/>
    <p:sldLayoutId id="2147483740" r:id="rId11"/>
  </p:sldLayoutIdLst>
  <p:hf sldNum="0" hdr="0" ftr="0" dt="0"/>
  <p:txStyles>
    <p:titleStyle>
      <a:lvl1pPr algn="l" defTabSz="914400" rtl="0" eaLnBrk="1" latinLnBrk="0" hangingPunct="1">
        <a:lnSpc>
          <a:spcPct val="90000"/>
        </a:lnSpc>
        <a:spcBef>
          <a:spcPct val="0"/>
        </a:spcBef>
        <a:buNone/>
        <a:defRPr lang="en-US" sz="3600"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Layout" Target="../diagrams/layout2.xml"/><Relationship Id="rId7" Type="http://schemas.openxmlformats.org/officeDocument/2006/relationships/image" Target="../media/image3.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6F40FBDA-CEB1-40F0-9AB9-BD9C402D70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3">
            <a:extLst>
              <a:ext uri="{FF2B5EF4-FFF2-40B4-BE49-F238E27FC236}">
                <a16:creationId xmlns:a16="http://schemas.microsoft.com/office/drawing/2014/main" id="{149181FA-DF30-4AD2-8D78-8F1EAD11B92E}"/>
              </a:ext>
            </a:extLst>
          </p:cNvPr>
          <p:cNvPicPr>
            <a:picLocks noChangeAspect="1"/>
          </p:cNvPicPr>
          <p:nvPr/>
        </p:nvPicPr>
        <p:blipFill rotWithShape="1">
          <a:blip r:embed="rId2" cstate="email">
            <a:alphaModFix/>
            <a:extLst>
              <a:ext uri="{28A0092B-C50C-407E-A947-70E740481C1C}">
                <a14:useLocalDpi xmlns:a14="http://schemas.microsoft.com/office/drawing/2010/main"/>
              </a:ext>
            </a:extLst>
          </a:blip>
          <a:srcRect/>
          <a:stretch/>
        </p:blipFill>
        <p:spPr>
          <a:xfrm>
            <a:off x="0" y="10"/>
            <a:ext cx="12191980" cy="6857990"/>
          </a:xfrm>
          <a:prstGeom prst="rect">
            <a:avLst/>
          </a:prstGeom>
        </p:spPr>
      </p:pic>
      <p:sp>
        <p:nvSpPr>
          <p:cNvPr id="26" name="Rectangle 25">
            <a:extLst>
              <a:ext uri="{FF2B5EF4-FFF2-40B4-BE49-F238E27FC236}">
                <a16:creationId xmlns:a16="http://schemas.microsoft.com/office/drawing/2014/main" id="{BCFF10A9-48A8-49DE-BCC0-36CD4D617C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69" y="1267730"/>
            <a:ext cx="9576262" cy="430795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29E6EC7A-73F0-4AA6-8CCE-7492D8F654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68" y="1267730"/>
            <a:ext cx="9576262" cy="4307950"/>
          </a:xfrm>
          <a:prstGeom prst="rect">
            <a:avLst/>
          </a:prstGeom>
          <a:solidFill>
            <a:srgbClr val="ACA26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0344D4FE-ABEF-4230-9E4E-AD5782FC7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noFill/>
          <a:ln w="9525" cap="sq" cmpd="sng" algn="ctr">
            <a:solidFill>
              <a:schemeClr val="tx1">
                <a:lumMod val="75000"/>
                <a:lumOff val="25000"/>
              </a:schemeClr>
            </a:solidFill>
            <a:prstDash val="solid"/>
            <a:miter lim="800000"/>
          </a:ln>
          <a:effectLst>
            <a:softEdge rad="0"/>
          </a:effectLst>
        </p:spPr>
      </p:sp>
      <p:sp>
        <p:nvSpPr>
          <p:cNvPr id="2" name="Title 1">
            <a:extLst>
              <a:ext uri="{FF2B5EF4-FFF2-40B4-BE49-F238E27FC236}">
                <a16:creationId xmlns:a16="http://schemas.microsoft.com/office/drawing/2014/main" id="{C824E677-42D2-6F49-9765-907F5E6E9FDD}"/>
              </a:ext>
            </a:extLst>
          </p:cNvPr>
          <p:cNvSpPr>
            <a:spLocks noGrp="1"/>
          </p:cNvSpPr>
          <p:nvPr>
            <p:ph type="ctrTitle"/>
          </p:nvPr>
        </p:nvSpPr>
        <p:spPr>
          <a:xfrm>
            <a:off x="1769532" y="2091263"/>
            <a:ext cx="8652938" cy="2461504"/>
          </a:xfrm>
        </p:spPr>
        <p:txBody>
          <a:bodyPr>
            <a:normAutofit/>
          </a:bodyPr>
          <a:lstStyle/>
          <a:p>
            <a:pPr rtl="1"/>
            <a:r>
              <a:rPr lang="ar-SA" dirty="0"/>
              <a:t>الثروة الشمسية</a:t>
            </a:r>
            <a:br>
              <a:rPr lang="ar-SA" dirty="0"/>
            </a:br>
            <a:r>
              <a:rPr lang="en-GB" dirty="0"/>
              <a:t>Solar resources</a:t>
            </a:r>
            <a:endParaRPr lang="en-US" dirty="0"/>
          </a:p>
        </p:txBody>
      </p:sp>
      <p:sp>
        <p:nvSpPr>
          <p:cNvPr id="3" name="Subtitle 2">
            <a:extLst>
              <a:ext uri="{FF2B5EF4-FFF2-40B4-BE49-F238E27FC236}">
                <a16:creationId xmlns:a16="http://schemas.microsoft.com/office/drawing/2014/main" id="{21C31896-3312-C443-A026-6FCE9033E80F}"/>
              </a:ext>
            </a:extLst>
          </p:cNvPr>
          <p:cNvSpPr>
            <a:spLocks noGrp="1"/>
          </p:cNvSpPr>
          <p:nvPr>
            <p:ph type="subTitle" idx="1"/>
          </p:nvPr>
        </p:nvSpPr>
        <p:spPr>
          <a:xfrm>
            <a:off x="1769532" y="4623127"/>
            <a:ext cx="8655200" cy="457201"/>
          </a:xfrm>
        </p:spPr>
        <p:txBody>
          <a:bodyPr>
            <a:normAutofit/>
          </a:bodyPr>
          <a:lstStyle/>
          <a:p>
            <a:pPr marL="0" indent="0" defTabSz="914400" rtl="0" eaLnBrk="1" latinLnBrk="0" hangingPunct="1">
              <a:spcBef>
                <a:spcPts val="1000"/>
              </a:spcBef>
              <a:buFont typeface="Arial" panose="020B0604020202020204" pitchFamily="34" charset="0"/>
              <a:buNone/>
            </a:pPr>
            <a:r>
              <a:rPr lang="ar-SA">
                <a:solidFill>
                  <a:schemeClr val="tx1"/>
                </a:solidFill>
              </a:rPr>
              <a:t>محاضرة ٦</a:t>
            </a:r>
            <a:endParaRPr lang="en-US">
              <a:solidFill>
                <a:schemeClr val="tx1"/>
              </a:solidFill>
            </a:endParaRPr>
          </a:p>
        </p:txBody>
      </p:sp>
      <p:sp>
        <p:nvSpPr>
          <p:cNvPr id="32" name="Rectangle 31">
            <a:extLst>
              <a:ext uri="{FF2B5EF4-FFF2-40B4-BE49-F238E27FC236}">
                <a16:creationId xmlns:a16="http://schemas.microsoft.com/office/drawing/2014/main" id="{9325F979-D3F9-4926-81B7-7ACCB31A50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9525" cap="sq" cmpd="sng" algn="ctr">
            <a:solidFill>
              <a:schemeClr val="tx1">
                <a:lumMod val="75000"/>
                <a:lumOff val="25000"/>
                <a:alpha val="80000"/>
              </a:schemeClr>
            </a:solidFill>
            <a:prstDash val="solid"/>
            <a:miter lim="800000"/>
          </a:ln>
          <a:effectLst/>
        </p:spPr>
      </p:sp>
    </p:spTree>
    <p:extLst>
      <p:ext uri="{BB962C8B-B14F-4D97-AF65-F5344CB8AC3E}">
        <p14:creationId xmlns:p14="http://schemas.microsoft.com/office/powerpoint/2010/main" val="1174425120"/>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E94681D-2A4C-4A8D-B9B5-31D440D032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EC7E010-C712-408D-9787-0842AFC9F4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14" name="Rectangle 13">
            <a:extLst>
              <a:ext uri="{FF2B5EF4-FFF2-40B4-BE49-F238E27FC236}">
                <a16:creationId xmlns:a16="http://schemas.microsoft.com/office/drawing/2014/main" id="{0503FCEF-A9BA-4991-9220-E36615FB8B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16" name="Rectangle 15">
            <a:extLst>
              <a:ext uri="{FF2B5EF4-FFF2-40B4-BE49-F238E27FC236}">
                <a16:creationId xmlns:a16="http://schemas.microsoft.com/office/drawing/2014/main" id="{9664D085-C814-4D74-BCE0-2059F0DC04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ACA2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DDA5539E-D8B4-4F5A-B46F-C304F5D7A8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a:extLst>
              <a:ext uri="{FF2B5EF4-FFF2-40B4-BE49-F238E27FC236}">
                <a16:creationId xmlns:a16="http://schemas.microsoft.com/office/drawing/2014/main" id="{4DF6ED12-4823-4E43-9D7E-BDD9645BBADF}"/>
              </a:ext>
            </a:extLst>
          </p:cNvPr>
          <p:cNvPicPr>
            <a:picLocks noGrp="1" noChangeAspect="1"/>
          </p:cNvPicPr>
          <p:nvPr>
            <p:ph idx="1"/>
          </p:nvPr>
        </p:nvPicPr>
        <p:blipFill>
          <a:blip r:embed="rId2" cstate="email">
            <a:extLst>
              <a:ext uri="{28A0092B-C50C-407E-A947-70E740481C1C}">
                <a14:useLocalDpi xmlns:a14="http://schemas.microsoft.com/office/drawing/2010/main"/>
              </a:ext>
            </a:extLst>
          </a:blip>
          <a:stretch>
            <a:fillRect/>
          </a:stretch>
        </p:blipFill>
        <p:spPr>
          <a:xfrm>
            <a:off x="477012" y="480060"/>
            <a:ext cx="11237976" cy="6003036"/>
          </a:xfrm>
          <a:prstGeom prst="rect">
            <a:avLst/>
          </a:prstGeom>
        </p:spPr>
      </p:pic>
      <p:sp>
        <p:nvSpPr>
          <p:cNvPr id="8" name="TextBox 7">
            <a:extLst>
              <a:ext uri="{FF2B5EF4-FFF2-40B4-BE49-F238E27FC236}">
                <a16:creationId xmlns:a16="http://schemas.microsoft.com/office/drawing/2014/main" id="{94AE41FB-B59A-774C-853E-FCA5A20800F3}"/>
              </a:ext>
            </a:extLst>
          </p:cNvPr>
          <p:cNvSpPr txBox="1"/>
          <p:nvPr/>
        </p:nvSpPr>
        <p:spPr>
          <a:xfrm>
            <a:off x="371856" y="6435590"/>
            <a:ext cx="3914775" cy="369332"/>
          </a:xfrm>
          <a:prstGeom prst="rect">
            <a:avLst/>
          </a:prstGeom>
          <a:noFill/>
        </p:spPr>
        <p:txBody>
          <a:bodyPr wrap="square" rtlCol="0">
            <a:spAutoFit/>
          </a:bodyPr>
          <a:lstStyle/>
          <a:p>
            <a:pPr marL="0" algn="r" defTabSz="914400" rtl="1" eaLnBrk="1" latinLnBrk="0" hangingPunct="1"/>
            <a:r>
              <a:rPr lang="ar-SA" dirty="0"/>
              <a:t>للاطلاع اكثر ارجوا قراءة الملف المرفق</a:t>
            </a:r>
            <a:endParaRPr lang="en-US" dirty="0"/>
          </a:p>
        </p:txBody>
      </p:sp>
    </p:spTree>
    <p:extLst>
      <p:ext uri="{BB962C8B-B14F-4D97-AF65-F5344CB8AC3E}">
        <p14:creationId xmlns:p14="http://schemas.microsoft.com/office/powerpoint/2010/main" val="4883390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60CEE-11EB-7B4A-AAC5-5204AB24885F}"/>
              </a:ext>
            </a:extLst>
          </p:cNvPr>
          <p:cNvSpPr>
            <a:spLocks noGrp="1"/>
          </p:cNvSpPr>
          <p:nvPr>
            <p:ph type="title"/>
          </p:nvPr>
        </p:nvSpPr>
        <p:spPr/>
        <p:txBody>
          <a:bodyPr>
            <a:normAutofit fontScale="90000"/>
          </a:bodyPr>
          <a:lstStyle/>
          <a:p>
            <a:pPr algn="ctr" rtl="1"/>
            <a:r>
              <a:rPr lang="ar-SA" b="1" dirty="0"/>
              <a:t>معدل استخدامك للكهرباء داخل المنزل ( أحمال الكهرباء ) ممكن ان تقل بنسبة ٢٠٪ اذا تم استخدام الطاقة الشمسية لتسخين المياه.</a:t>
            </a:r>
            <a:endParaRPr lang="en-US" dirty="0"/>
          </a:p>
        </p:txBody>
      </p:sp>
      <p:pic>
        <p:nvPicPr>
          <p:cNvPr id="5" name="Content Placeholder 4">
            <a:extLst>
              <a:ext uri="{FF2B5EF4-FFF2-40B4-BE49-F238E27FC236}">
                <a16:creationId xmlns:a16="http://schemas.microsoft.com/office/drawing/2014/main" id="{8C3773B6-0CE4-904A-8235-760452558AE3}"/>
              </a:ext>
            </a:extLst>
          </p:cNvPr>
          <p:cNvPicPr>
            <a:picLocks noGrp="1" noChangeAspect="1"/>
          </p:cNvPicPr>
          <p:nvPr>
            <p:ph idx="1"/>
          </p:nvPr>
        </p:nvPicPr>
        <p:blipFill>
          <a:blip r:embed="rId2" cstate="email">
            <a:extLst>
              <a:ext uri="{28A0092B-C50C-407E-A947-70E740481C1C}">
                <a14:useLocalDpi xmlns:a14="http://schemas.microsoft.com/office/drawing/2010/main"/>
              </a:ext>
            </a:extLst>
          </a:blip>
          <a:stretch>
            <a:fillRect/>
          </a:stretch>
        </p:blipFill>
        <p:spPr>
          <a:xfrm>
            <a:off x="1807778" y="2103438"/>
            <a:ext cx="8912773" cy="4111968"/>
          </a:xfrm>
        </p:spPr>
      </p:pic>
    </p:spTree>
    <p:extLst>
      <p:ext uri="{BB962C8B-B14F-4D97-AF65-F5344CB8AC3E}">
        <p14:creationId xmlns:p14="http://schemas.microsoft.com/office/powerpoint/2010/main" val="9110062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A2AD6B69-E0A0-476D-9EE1-6B69F04C59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16BE10A1-AD5F-4AB3-8A94-41D62B494A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4696" y="237744"/>
            <a:ext cx="4419599" cy="6382512"/>
          </a:xfrm>
          <a:prstGeom prst="rect">
            <a:avLst/>
          </a:prstGeom>
          <a:solidFill>
            <a:schemeClr val="bg1">
              <a:lumMod val="85000"/>
              <a:alpha val="60000"/>
            </a:schemeClr>
          </a:solidFill>
          <a:ln w="6350" cap="flat" cmpd="sng" algn="ctr">
            <a:noFill/>
            <a:prstDash val="solid"/>
          </a:ln>
          <a:effectLst>
            <a:softEdge rad="0"/>
          </a:effectLst>
        </p:spPr>
      </p:sp>
      <p:sp>
        <p:nvSpPr>
          <p:cNvPr id="2" name="Title 1">
            <a:extLst>
              <a:ext uri="{FF2B5EF4-FFF2-40B4-BE49-F238E27FC236}">
                <a16:creationId xmlns:a16="http://schemas.microsoft.com/office/drawing/2014/main" id="{D02565CA-8647-884F-83AC-DF4DD8052BAD}"/>
              </a:ext>
            </a:extLst>
          </p:cNvPr>
          <p:cNvSpPr>
            <a:spLocks noGrp="1"/>
          </p:cNvSpPr>
          <p:nvPr>
            <p:ph type="title"/>
          </p:nvPr>
        </p:nvSpPr>
        <p:spPr>
          <a:xfrm>
            <a:off x="573409" y="559477"/>
            <a:ext cx="3765200" cy="5709931"/>
          </a:xfrm>
        </p:spPr>
        <p:txBody>
          <a:bodyPr>
            <a:normAutofit/>
          </a:bodyPr>
          <a:lstStyle/>
          <a:p>
            <a:pPr algn="ctr" rtl="1"/>
            <a:r>
              <a:rPr lang="ar-SA" b="1" dirty="0"/>
              <a:t>اهمية الطاقة الشمسية بالنسبة للمملكة العربية السعودية </a:t>
            </a:r>
            <a:endParaRPr lang="en-US" dirty="0"/>
          </a:p>
        </p:txBody>
      </p:sp>
      <p:sp>
        <p:nvSpPr>
          <p:cNvPr id="23" name="Rectangle 22">
            <a:extLst>
              <a:ext uri="{FF2B5EF4-FFF2-40B4-BE49-F238E27FC236}">
                <a16:creationId xmlns:a16="http://schemas.microsoft.com/office/drawing/2014/main" id="{5684BFFE-6A90-4311-ACD5-B34177D464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 y="374904"/>
            <a:ext cx="4122323" cy="6108192"/>
          </a:xfrm>
          <a:prstGeom prst="rect">
            <a:avLst/>
          </a:prstGeom>
          <a:noFill/>
          <a:ln w="6350" cap="sq" cmpd="sng" algn="ctr">
            <a:solidFill>
              <a:schemeClr val="tx1">
                <a:lumMod val="75000"/>
                <a:lumOff val="25000"/>
              </a:schemeClr>
            </a:solidFill>
            <a:prstDash val="solid"/>
            <a:miter lim="800000"/>
          </a:ln>
          <a:effectLst/>
        </p:spPr>
      </p:sp>
      <p:graphicFrame>
        <p:nvGraphicFramePr>
          <p:cNvPr id="5" name="Content Placeholder 2">
            <a:extLst>
              <a:ext uri="{FF2B5EF4-FFF2-40B4-BE49-F238E27FC236}">
                <a16:creationId xmlns:a16="http://schemas.microsoft.com/office/drawing/2014/main" id="{32A1050F-9E59-464B-8671-E9BF7C7C2623}"/>
              </a:ext>
            </a:extLst>
          </p:cNvPr>
          <p:cNvGraphicFramePr>
            <a:graphicFrameLocks noGrp="1"/>
          </p:cNvGraphicFramePr>
          <p:nvPr>
            <p:ph idx="1"/>
            <p:extLst>
              <p:ext uri="{D42A27DB-BD31-4B8C-83A1-F6EECF244321}">
                <p14:modId xmlns:p14="http://schemas.microsoft.com/office/powerpoint/2010/main" val="1171212930"/>
              </p:ext>
            </p:extLst>
          </p:nvPr>
        </p:nvGraphicFramePr>
        <p:xfrm>
          <a:off x="4888991" y="250444"/>
          <a:ext cx="7068313" cy="63190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2049" name="Picture 1" descr="page11image1128">
            <a:extLst>
              <a:ext uri="{FF2B5EF4-FFF2-40B4-BE49-F238E27FC236}">
                <a16:creationId xmlns:a16="http://schemas.microsoft.com/office/drawing/2014/main" id="{4260834F-2290-9D4B-A465-553D8F278162}"/>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5803900" cy="12700"/>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page11image1288">
            <a:extLst>
              <a:ext uri="{FF2B5EF4-FFF2-40B4-BE49-F238E27FC236}">
                <a16:creationId xmlns:a16="http://schemas.microsoft.com/office/drawing/2014/main" id="{ABE565DC-0904-2C4A-9DE9-D54889E92AB1}"/>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5803900" cy="38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19880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66C29E-6086-0547-A9EC-3D0824BBF8A9}"/>
              </a:ext>
            </a:extLst>
          </p:cNvPr>
          <p:cNvSpPr>
            <a:spLocks noGrp="1"/>
          </p:cNvSpPr>
          <p:nvPr>
            <p:ph type="title"/>
          </p:nvPr>
        </p:nvSpPr>
        <p:spPr>
          <a:xfrm>
            <a:off x="1066800" y="642594"/>
            <a:ext cx="10058400" cy="1371600"/>
          </a:xfrm>
        </p:spPr>
        <p:txBody>
          <a:bodyPr>
            <a:normAutofit/>
          </a:bodyPr>
          <a:lstStyle/>
          <a:p>
            <a:pPr algn="ctr" rtl="1"/>
            <a:r>
              <a:rPr lang="ar-SA" b="1" dirty="0"/>
              <a:t>مقومات الطاقة الشمسية في المملكة العربية السعودية </a:t>
            </a:r>
            <a:endParaRPr lang="en-US" dirty="0"/>
          </a:p>
        </p:txBody>
      </p:sp>
      <p:sp>
        <p:nvSpPr>
          <p:cNvPr id="3" name="Content Placeholder 2">
            <a:extLst>
              <a:ext uri="{FF2B5EF4-FFF2-40B4-BE49-F238E27FC236}">
                <a16:creationId xmlns:a16="http://schemas.microsoft.com/office/drawing/2014/main" id="{C7171FB6-98C3-834F-83C5-0C1985404575}"/>
              </a:ext>
            </a:extLst>
          </p:cNvPr>
          <p:cNvSpPr>
            <a:spLocks noGrp="1"/>
          </p:cNvSpPr>
          <p:nvPr>
            <p:ph idx="1"/>
          </p:nvPr>
        </p:nvSpPr>
        <p:spPr>
          <a:xfrm>
            <a:off x="1066800" y="2103120"/>
            <a:ext cx="10058400" cy="3849624"/>
          </a:xfrm>
        </p:spPr>
        <p:txBody>
          <a:bodyPr>
            <a:normAutofit fontScale="85000" lnSpcReduction="20000"/>
          </a:bodyPr>
          <a:lstStyle/>
          <a:p>
            <a:pPr algn="r" rtl="1"/>
            <a:r>
              <a:rPr lang="ar-SA"/>
              <a:t>وفرة الأراضي الصحراوية المشمسة أغلب أيام السنة كما ان أشعة الشمس تمد كل متر مربع بنحو 7000 واط من الطاقة وذلك لمدة 12 ساعة يومياً </a:t>
            </a:r>
          </a:p>
          <a:p>
            <a:pPr algn="r" rtl="1"/>
            <a:r>
              <a:rPr lang="ar-SA"/>
              <a:t> إمتداد اراضي المملكة من الشرق إلى الغرب وليس من الشمال إلى الجنوب مما يعرضها إلى الشمس لفترة زمنية أطول وبالتالي تستطيع إنتاج الطاقة أكثر وعدم وجود غابات أومحميات أو أمطار موسمية أو جبال أو أية إعاقات تعيق￼الاستغلال الأمثل للطاقة الشمسية. </a:t>
            </a:r>
          </a:p>
          <a:p>
            <a:pPr algn="r" rtl="1"/>
            <a:r>
              <a:rPr lang="ar-SA"/>
              <a:t>تشير بعض الدراسات الى أن الطاقة الشمسية التي تمتلكها المملكة أكبر من الطاقة الناتجة من النفط المتوفرة حالياً في المملكة وذلك لاتساع مساحات المملكة واستمرار تعرضها لكميات عالية من موجات الاشعاع الضوئي والكهرومغناطيسي الصادرة من الشمس حيث أن متوسط وحدات الطاقة الضوئية الساقطة على المملكة يساوي 2200 وحدة كيلو وات لكل متر مربع في السنة.</a:t>
            </a:r>
          </a:p>
          <a:p>
            <a:pPr algn="r" rtl="1"/>
            <a:r>
              <a:rPr lang="ar-SA"/>
              <a:t>أن هناك التزامات للعديد من دول العالم ومن ضمنها المملكة العربيةالسعودية في مؤتمر المناخ الدولي في كوبنهاجن لتخفيض المؤثرات السلبية لانتاج الطاقة وبالتالي فان التوسع في إنشاء مزارع لانتاج الطاقة الشمسية في المملكة سيعمل على تخفيض الانبعاثات الملوثة التي تسبب الاحتباس الحراري وتغير المناخ .</a:t>
            </a:r>
          </a:p>
          <a:p>
            <a:pPr algn="r" rtl="1"/>
            <a:r>
              <a:rPr lang="ar-SA"/>
              <a:t> أثبتت العديد من دراسات الجدوى في المملكة أنه يمكن استعادة رأس المال المستثمر في الطاقة الشمسية خلال فترة تتراوح بين ثلاث وخمس سنوات تتمكن بعدها الجهة المنفذة لمشاريع الطاقة الشمسية من الحصول على طاقة نظيفة منخفضة التكلفة.</a:t>
            </a:r>
          </a:p>
          <a:p>
            <a:pPr algn="r" rtl="1"/>
            <a:r>
              <a:rPr lang="ar-SA"/>
              <a:t>أنه توجد بالمملكة مجمعات قروية صغيرة متفرقة ومتباعدة وأنه قد يتعذر لأسباب عملية أو اقتصادية ربط هذه القرى بالشبكة الرئيسة للكهرباء لذا فإن  الحل المنطقي في هذه الحالة هو استغلال الطاقة الشمسية في هذه المناطق النائية.</a:t>
            </a:r>
            <a:endParaRPr lang="en-US" dirty="0"/>
          </a:p>
        </p:txBody>
      </p:sp>
    </p:spTree>
    <p:extLst>
      <p:ext uri="{BB962C8B-B14F-4D97-AF65-F5344CB8AC3E}">
        <p14:creationId xmlns:p14="http://schemas.microsoft.com/office/powerpoint/2010/main" val="28542994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BB2BBF-9D3B-0341-AC17-9AFAC3B64A54}"/>
              </a:ext>
            </a:extLst>
          </p:cNvPr>
          <p:cNvSpPr>
            <a:spLocks noGrp="1"/>
          </p:cNvSpPr>
          <p:nvPr>
            <p:ph type="title"/>
          </p:nvPr>
        </p:nvSpPr>
        <p:spPr/>
        <p:txBody>
          <a:bodyPr>
            <a:normAutofit/>
          </a:bodyPr>
          <a:lstStyle/>
          <a:p>
            <a:pPr algn="ctr" rtl="1"/>
            <a:r>
              <a:rPr lang="ar-SA" b="1" dirty="0"/>
              <a:t>معوقات نمو الطاقة الشمسية</a:t>
            </a:r>
            <a:endParaRPr lang="en-US" dirty="0"/>
          </a:p>
        </p:txBody>
      </p:sp>
      <p:sp>
        <p:nvSpPr>
          <p:cNvPr id="3" name="Content Placeholder 2">
            <a:extLst>
              <a:ext uri="{FF2B5EF4-FFF2-40B4-BE49-F238E27FC236}">
                <a16:creationId xmlns:a16="http://schemas.microsoft.com/office/drawing/2014/main" id="{B150FEB8-FC9F-8A41-B45F-A2B204E756C3}"/>
              </a:ext>
            </a:extLst>
          </p:cNvPr>
          <p:cNvSpPr>
            <a:spLocks noGrp="1"/>
          </p:cNvSpPr>
          <p:nvPr>
            <p:ph idx="1"/>
          </p:nvPr>
        </p:nvSpPr>
        <p:spPr/>
        <p:txBody>
          <a:bodyPr>
            <a:normAutofit fontScale="92500"/>
          </a:bodyPr>
          <a:lstStyle/>
          <a:p>
            <a:pPr marL="0" indent="0" algn="r" rtl="1">
              <a:buNone/>
            </a:pPr>
            <a:r>
              <a:rPr lang="ar-SA" sz="1200" b="1" dirty="0"/>
              <a:t>معوقات عامة </a:t>
            </a:r>
          </a:p>
          <a:p>
            <a:pPr algn="r" rtl="1"/>
            <a:r>
              <a:rPr lang="ar-SA" sz="1200" b="1" dirty="0"/>
              <a:t>معوقات </a:t>
            </a:r>
            <a:r>
              <a:rPr lang="ar-SA" sz="1200" b="1" dirty="0" err="1"/>
              <a:t>إقتصادية</a:t>
            </a:r>
            <a:r>
              <a:rPr lang="ar-SA" sz="1200" dirty="0"/>
              <a:t> : تتعلق بتزايد النفقات الاستثمارية </a:t>
            </a:r>
            <a:r>
              <a:rPr lang="ar-SA" sz="1200" dirty="0" err="1"/>
              <a:t>أمام</a:t>
            </a:r>
            <a:r>
              <a:rPr lang="ar-SA" sz="1200" dirty="0"/>
              <a:t> المستثمرين الراغبين في </a:t>
            </a:r>
            <a:r>
              <a:rPr lang="ar-SA" sz="1200" dirty="0" err="1"/>
              <a:t>إستراداد</a:t>
            </a:r>
            <a:r>
              <a:rPr lang="ar-SA" sz="1200" dirty="0"/>
              <a:t> </a:t>
            </a:r>
            <a:r>
              <a:rPr lang="ar-SA" sz="1200" dirty="0" err="1"/>
              <a:t>رأس</a:t>
            </a:r>
            <a:r>
              <a:rPr lang="ar-SA" sz="1200" dirty="0"/>
              <a:t> المال في الأجل القصير بينما يتوقع من الاستثمار في الطاقة الشمسية منافع في الأجل الطويل ، وتذبذب </a:t>
            </a:r>
            <a:r>
              <a:rPr lang="ar-SA" sz="1200" dirty="0" err="1"/>
              <a:t>أسعار</a:t>
            </a:r>
            <a:r>
              <a:rPr lang="ar-SA" sz="1200" dirty="0"/>
              <a:t> الوقود ، قيام بعض الدول بدعم الوقود بشكل كبير وبما يقيد من قرارات الاستثمار في الطاقة الشمسية.</a:t>
            </a:r>
            <a:endParaRPr lang="ar-SA" sz="1200" b="1" dirty="0"/>
          </a:p>
          <a:p>
            <a:pPr algn="r" rtl="1"/>
            <a:r>
              <a:rPr lang="ar-SA" sz="1200" b="1" dirty="0"/>
              <a:t>معوقات قانونية</a:t>
            </a:r>
            <a:r>
              <a:rPr lang="ar-SA" sz="1200" dirty="0"/>
              <a:t> : والتي تختلف من دولة لأخرى وعلى المستوى المحلي داخل الدول </a:t>
            </a:r>
            <a:r>
              <a:rPr lang="ar-SA" sz="1200" dirty="0" err="1"/>
              <a:t>أيضاً</a:t>
            </a:r>
            <a:r>
              <a:rPr lang="ar-SA" sz="1200" dirty="0"/>
              <a:t> ويتعلق ذلك بالتراخيص والموافقات القانونية والمسائل السلوكية الخاصة بنقص الوعي بأهمية التكنولوجيا الجديدة .</a:t>
            </a:r>
          </a:p>
          <a:p>
            <a:pPr algn="r" rtl="1"/>
            <a:r>
              <a:rPr lang="ar-SA" sz="1200" dirty="0"/>
              <a:t>ا</a:t>
            </a:r>
            <a:r>
              <a:rPr lang="ar-SA" sz="1200" b="1" dirty="0"/>
              <a:t>لتلوث</a:t>
            </a:r>
            <a:r>
              <a:rPr lang="ar-SA" sz="1200" dirty="0"/>
              <a:t> : من اهم المشاكل التي تواجه الباحثين في مجالات استخدام الطاقة الشمسية هي وجود الغبار ومحاولة تنظيف </a:t>
            </a:r>
            <a:r>
              <a:rPr lang="ar-SA" sz="1200" dirty="0" err="1"/>
              <a:t>أجهزة</a:t>
            </a:r>
            <a:r>
              <a:rPr lang="ar-SA" sz="1200" dirty="0"/>
              <a:t> الطاقة الشمسية منه وقد برهنت البحوث الجارية حول هذا الموضوع </a:t>
            </a:r>
            <a:r>
              <a:rPr lang="ar-SA" sz="1200" dirty="0" err="1"/>
              <a:t>أن</a:t>
            </a:r>
            <a:r>
              <a:rPr lang="ar-SA" sz="1200" dirty="0"/>
              <a:t> </a:t>
            </a:r>
            <a:r>
              <a:rPr lang="ar-SA" sz="1200" dirty="0" err="1"/>
              <a:t>أكثر</a:t>
            </a:r>
            <a:r>
              <a:rPr lang="ar-SA" sz="1200" dirty="0"/>
              <a:t> من 50% من فعالية الطاقة الشمسية تفقد في حالة عدم تنظيف الجهاز المستقبل لأشعة الشمس لمدة شهر، </a:t>
            </a:r>
            <a:r>
              <a:rPr lang="ar-SA" sz="1200" dirty="0" err="1"/>
              <a:t>إن</a:t>
            </a:r>
            <a:r>
              <a:rPr lang="ar-SA" sz="1200" dirty="0"/>
              <a:t> </a:t>
            </a:r>
            <a:r>
              <a:rPr lang="ar-SA" sz="1200" dirty="0" err="1"/>
              <a:t>أفضل</a:t>
            </a:r>
            <a:r>
              <a:rPr lang="ar-SA" sz="1200" dirty="0"/>
              <a:t> طريقة للتخلص من الغبار هي استخدام طرق التنظيف المستمر </a:t>
            </a:r>
            <a:r>
              <a:rPr lang="ar-SA" sz="1200" dirty="0" err="1"/>
              <a:t>أي</a:t>
            </a:r>
            <a:r>
              <a:rPr lang="ar-SA" sz="1200" dirty="0"/>
              <a:t> على فترات لا تتجاوز ثلاثة </a:t>
            </a:r>
            <a:r>
              <a:rPr lang="ar-SA" sz="1200" dirty="0" err="1"/>
              <a:t>أيام</a:t>
            </a:r>
            <a:r>
              <a:rPr lang="ar-SA" sz="1200" dirty="0"/>
              <a:t> لكل فترة وتختلف هذه الطرق من بلد </a:t>
            </a:r>
            <a:r>
              <a:rPr lang="ar-SA" sz="1200" dirty="0" err="1"/>
              <a:t>إلي</a:t>
            </a:r>
            <a:r>
              <a:rPr lang="ar-SA" sz="1200" dirty="0"/>
              <a:t> </a:t>
            </a:r>
            <a:r>
              <a:rPr lang="ar-SA" sz="1200" dirty="0" err="1"/>
              <a:t>آخر</a:t>
            </a:r>
            <a:r>
              <a:rPr lang="ar-SA" sz="1200" dirty="0"/>
              <a:t> معتمدة على طبيعة الغبار وطبيعة الطقس في ذلك البلد . </a:t>
            </a:r>
          </a:p>
          <a:p>
            <a:pPr algn="r" rtl="1"/>
            <a:r>
              <a:rPr lang="ar-SA" sz="1200" b="1" dirty="0"/>
              <a:t>تخزين الطاقة الشمسية والاستفادة منها </a:t>
            </a:r>
            <a:r>
              <a:rPr lang="ar-SA" sz="1200" b="1" dirty="0" err="1"/>
              <a:t>أثناء</a:t>
            </a:r>
            <a:r>
              <a:rPr lang="ar-SA" sz="1200" b="1" dirty="0"/>
              <a:t> الليل</a:t>
            </a:r>
            <a:r>
              <a:rPr lang="ar-SA" sz="1200" dirty="0"/>
              <a:t> : يعتمد تخزين الطاقة الشمسية على طبيعة وكمية الطاقة الشمسية ، و نوع الاستخدام وفترة الاستخدام بالإضافة </a:t>
            </a:r>
            <a:r>
              <a:rPr lang="ar-SA" sz="1200" dirty="0" err="1"/>
              <a:t>إلي</a:t>
            </a:r>
            <a:r>
              <a:rPr lang="ar-SA" sz="1200" dirty="0"/>
              <a:t> التكلفة الإجمالية لطريقة التخزين ويفضل عدم استعمال </a:t>
            </a:r>
            <a:r>
              <a:rPr lang="ar-SA" sz="1200" dirty="0" err="1"/>
              <a:t>أجهزة</a:t>
            </a:r>
            <a:r>
              <a:rPr lang="ar-SA" sz="1200" dirty="0"/>
              <a:t> للتخزين لتقليل التكلفة والاستفادة بدلاً من ذلك من الطاقة الشمسية مباشرة حين وجودها فقط ويعتبر موضوع تخزين الطاقة الشمسية من المواضيع التي تحتاج </a:t>
            </a:r>
            <a:r>
              <a:rPr lang="ar-SA" sz="1200" dirty="0" err="1"/>
              <a:t>إلي</a:t>
            </a:r>
            <a:r>
              <a:rPr lang="ar-SA" sz="1200" dirty="0"/>
              <a:t> بحث علمي </a:t>
            </a:r>
            <a:r>
              <a:rPr lang="ar-SA" sz="1200" dirty="0" err="1"/>
              <a:t>أكثر</a:t>
            </a:r>
            <a:r>
              <a:rPr lang="ar-SA" sz="1200" dirty="0"/>
              <a:t> واكتشافات جديدة .ويعتبر تخزين</a:t>
            </a:r>
            <a:br>
              <a:rPr lang="ar-SA" sz="1200" dirty="0"/>
            </a:br>
            <a:r>
              <a:rPr lang="ar-SA" sz="1200" dirty="0"/>
              <a:t>الحرارة بواسطة الماء والصخور </a:t>
            </a:r>
            <a:r>
              <a:rPr lang="ar-SA" sz="1200" dirty="0" err="1"/>
              <a:t>أفضل</a:t>
            </a:r>
            <a:r>
              <a:rPr lang="ar-SA" sz="1200" dirty="0"/>
              <a:t> الطرق الموجودة في الوقت الحاضر . </a:t>
            </a:r>
            <a:r>
              <a:rPr lang="ar-SA" sz="1200" dirty="0" err="1"/>
              <a:t>أما</a:t>
            </a:r>
            <a:r>
              <a:rPr lang="ar-SA" sz="1200" dirty="0"/>
              <a:t> بالنسبة لتخزين الطاقة الكهربائية فما زالت الطريقة الشائعة هي استخدام البطاريات السائلة ) بطاريات الحامض والرصاص ( وتوجد حالياً </a:t>
            </a:r>
            <a:r>
              <a:rPr lang="ar-SA" sz="1200" dirty="0" err="1"/>
              <a:t>أكثر</a:t>
            </a:r>
            <a:r>
              <a:rPr lang="ar-SA" sz="1200" dirty="0"/>
              <a:t> من عشر طرق لتخزين الطاقة الشمسية كصهر المعادن والتحويل </a:t>
            </a:r>
            <a:r>
              <a:rPr lang="ar-SA" sz="1200" dirty="0" err="1"/>
              <a:t>الطوري</a:t>
            </a:r>
            <a:r>
              <a:rPr lang="ar-SA" sz="1200" dirty="0"/>
              <a:t> للمادة وطرق المزج الثنائي و غيرها .</a:t>
            </a:r>
          </a:p>
          <a:p>
            <a:pPr algn="r" rtl="1"/>
            <a:r>
              <a:rPr lang="ar-SA" sz="1200" b="1" dirty="0"/>
              <a:t>حدوث التـآكل في </a:t>
            </a:r>
            <a:r>
              <a:rPr lang="ar-SA" sz="1200" b="1" dirty="0" err="1"/>
              <a:t>ا</a:t>
            </a:r>
            <a:r>
              <a:rPr lang="ar-SA" sz="1200" b="1" dirty="0"/>
              <a:t> </a:t>
            </a:r>
            <a:r>
              <a:rPr lang="ar-SA" sz="1200" b="1" dirty="0" err="1"/>
              <a:t>معـات</a:t>
            </a:r>
            <a:r>
              <a:rPr lang="ar-SA" sz="1200" b="1" dirty="0"/>
              <a:t> الشمسيــة بسبب الأمـلاح</a:t>
            </a:r>
            <a:r>
              <a:rPr lang="ar-SA" sz="1200" dirty="0"/>
              <a:t> : بسبب الأمـلاح الموجودة في الميــاه المستخدمــة في دورات التسخــين وتعتبر الــدورات المغلقـة واستخـــدام مــاء خـال من الأملاح فيها </a:t>
            </a:r>
            <a:r>
              <a:rPr lang="ar-SA" sz="1200" dirty="0" err="1"/>
              <a:t>أحسن</a:t>
            </a:r>
            <a:r>
              <a:rPr lang="ar-SA" sz="1200" dirty="0"/>
              <a:t> الحلول للحد من مشكلة التآكل </a:t>
            </a:r>
            <a:r>
              <a:rPr lang="ar-SA" sz="1200" dirty="0" err="1"/>
              <a:t>والصدأ</a:t>
            </a:r>
            <a:r>
              <a:rPr lang="ar-SA" sz="1200" dirty="0"/>
              <a:t> في المعدات الشمسية .</a:t>
            </a:r>
          </a:p>
          <a:p>
            <a:pPr algn="r" rtl="1"/>
            <a:r>
              <a:rPr lang="ar-SA" sz="1200" dirty="0"/>
              <a:t>كما يلزم الاستفادة من الطاقة الشمسية استخدام مساحات كبيرة لتجميع كمية مناسبة من الطاقة الشمسية </a:t>
            </a:r>
          </a:p>
          <a:p>
            <a:pPr marL="0" indent="0" algn="r" rtl="1">
              <a:buNone/>
            </a:pPr>
            <a:endParaRPr lang="ar-SA" sz="1200" dirty="0"/>
          </a:p>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endParaRPr lang="en-US" sz="1200" dirty="0"/>
          </a:p>
        </p:txBody>
      </p:sp>
    </p:spTree>
    <p:extLst>
      <p:ext uri="{BB962C8B-B14F-4D97-AF65-F5344CB8AC3E}">
        <p14:creationId xmlns:p14="http://schemas.microsoft.com/office/powerpoint/2010/main" val="15886469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18079-27AD-3F46-9B3D-6D6904DF19C7}"/>
              </a:ext>
            </a:extLst>
          </p:cNvPr>
          <p:cNvSpPr>
            <a:spLocks noGrp="1"/>
          </p:cNvSpPr>
          <p:nvPr>
            <p:ph type="title"/>
          </p:nvPr>
        </p:nvSpPr>
        <p:spPr/>
        <p:txBody>
          <a:bodyPr/>
          <a:lstStyle/>
          <a:p>
            <a:pPr rtl="1"/>
            <a:r>
              <a:rPr lang="ar-SA" b="1" dirty="0"/>
              <a:t>معوقات خاصة بالمملكة العربية السعودية </a:t>
            </a:r>
            <a:br>
              <a:rPr lang="ar-SA" dirty="0"/>
            </a:br>
            <a:endParaRPr lang="en-US" dirty="0"/>
          </a:p>
        </p:txBody>
      </p:sp>
      <p:sp>
        <p:nvSpPr>
          <p:cNvPr id="3" name="Content Placeholder 2">
            <a:extLst>
              <a:ext uri="{FF2B5EF4-FFF2-40B4-BE49-F238E27FC236}">
                <a16:creationId xmlns:a16="http://schemas.microsoft.com/office/drawing/2014/main" id="{841C9D67-31F2-5249-B3FC-C4D52702BD86}"/>
              </a:ext>
            </a:extLst>
          </p:cNvPr>
          <p:cNvSpPr>
            <a:spLocks noGrp="1"/>
          </p:cNvSpPr>
          <p:nvPr>
            <p:ph idx="1"/>
          </p:nvPr>
        </p:nvSpPr>
        <p:spPr/>
        <p:txBody>
          <a:bodyPr/>
          <a:lstStyle/>
          <a:p>
            <a:pPr algn="r" rtl="1"/>
            <a:r>
              <a:rPr lang="ar-SA" b="1" dirty="0"/>
              <a:t>توفر البترول :</a:t>
            </a:r>
            <a:r>
              <a:rPr lang="ar-SA" dirty="0"/>
              <a:t> </a:t>
            </a:r>
            <a:r>
              <a:rPr lang="ar-SA" dirty="0" err="1"/>
              <a:t>وإنخفاض</a:t>
            </a:r>
            <a:r>
              <a:rPr lang="ar-SA" dirty="0"/>
              <a:t> تكلفته مقارنة بتوليد الطاقة الشمسية .</a:t>
            </a:r>
          </a:p>
          <a:p>
            <a:pPr algn="r" rtl="1"/>
            <a:r>
              <a:rPr lang="ar-SA" b="1" dirty="0"/>
              <a:t>تأثير الأتربة</a:t>
            </a:r>
            <a:r>
              <a:rPr lang="ar-SA" dirty="0"/>
              <a:t> : والتي يمكن </a:t>
            </a:r>
            <a:r>
              <a:rPr lang="ar-SA" dirty="0" err="1"/>
              <a:t>أن</a:t>
            </a:r>
            <a:r>
              <a:rPr lang="ar-SA" dirty="0"/>
              <a:t> تؤدي الى تخفيض الطاقة الشمسية بمعدل يتراوح بين 10-20% .</a:t>
            </a:r>
          </a:p>
          <a:p>
            <a:pPr algn="r" rtl="1"/>
            <a:r>
              <a:rPr lang="ar-SA" b="1" dirty="0"/>
              <a:t>عدم وجود دعم حكومي كاف لبرامج الطاقة الشمسية</a:t>
            </a:r>
            <a:r>
              <a:rPr lang="ar-SA" dirty="0"/>
              <a:t> : مثل الدعم المقدم لقطاع البترول والكهرباء. </a:t>
            </a:r>
          </a:p>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endParaRPr lang="en-US" dirty="0"/>
          </a:p>
        </p:txBody>
      </p:sp>
    </p:spTree>
    <p:extLst>
      <p:ext uri="{BB962C8B-B14F-4D97-AF65-F5344CB8AC3E}">
        <p14:creationId xmlns:p14="http://schemas.microsoft.com/office/powerpoint/2010/main" val="11629236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04DB13E-F722-4ED6-BB00-556651E952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1E8D93C5-28EB-42D0-86CE-D804955653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4" name="Rectangle 13">
            <a:extLst>
              <a:ext uri="{FF2B5EF4-FFF2-40B4-BE49-F238E27FC236}">
                <a16:creationId xmlns:a16="http://schemas.microsoft.com/office/drawing/2014/main" id="{AB1B1E7D-F76D-4744-AF85-239E6998A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6" name="Rectangle 15">
            <a:extLst>
              <a:ext uri="{FF2B5EF4-FFF2-40B4-BE49-F238E27FC236}">
                <a16:creationId xmlns:a16="http://schemas.microsoft.com/office/drawing/2014/main" id="{3BB65211-00DB-45B6-A223-033B2D19CB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8" name="Group 17">
            <a:extLst>
              <a:ext uri="{FF2B5EF4-FFF2-40B4-BE49-F238E27FC236}">
                <a16:creationId xmlns:a16="http://schemas.microsoft.com/office/drawing/2014/main" id="{E26428D7-C6F3-473D-A360-A3F5C3E8728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250180" y="1267730"/>
            <a:ext cx="1691640" cy="615934"/>
            <a:chOff x="5250180" y="1267730"/>
            <a:chExt cx="1691640" cy="615934"/>
          </a:xfrm>
        </p:grpSpPr>
        <p:cxnSp>
          <p:nvCxnSpPr>
            <p:cNvPr id="19" name="Straight Connector 18">
              <a:extLst>
                <a:ext uri="{FF2B5EF4-FFF2-40B4-BE49-F238E27FC236}">
                  <a16:creationId xmlns:a16="http://schemas.microsoft.com/office/drawing/2014/main" id="{14DF524F-3FEF-4236-90C6-820E876A94E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2400A003-1BE9-49C2-8E57-DCD9B870FC8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83BF0991-F9A1-4282-99DB-92D70239F6A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3" name="Rectangle 22">
            <a:extLst>
              <a:ext uri="{FF2B5EF4-FFF2-40B4-BE49-F238E27FC236}">
                <a16:creationId xmlns:a16="http://schemas.microsoft.com/office/drawing/2014/main" id="{1DAC2350-FA6C-4B24-9A17-926C160E8C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3190" y="457200"/>
            <a:ext cx="11281609" cy="5943603"/>
          </a:xfrm>
          <a:prstGeom prst="rect">
            <a:avLst/>
          </a:prstGeom>
          <a:solidFill>
            <a:srgbClr val="FFFFFF"/>
          </a:solidFill>
          <a:ln w="6350" cap="flat" cmpd="sng" algn="ctr">
            <a:noFill/>
            <a:prstDash val="solid"/>
          </a:ln>
          <a:effectLst>
            <a:outerShdw blurRad="50800" algn="ctr" rotWithShape="0">
              <a:prstClr val="black">
                <a:alpha val="66000"/>
              </a:prstClr>
            </a:outerShdw>
            <a:softEdge rad="0"/>
          </a:effectLst>
        </p:spPr>
      </p:sp>
      <p:sp>
        <p:nvSpPr>
          <p:cNvPr id="25" name="Rectangle 24">
            <a:extLst>
              <a:ext uri="{FF2B5EF4-FFF2-40B4-BE49-F238E27FC236}">
                <a16:creationId xmlns:a16="http://schemas.microsoft.com/office/drawing/2014/main" id="{2A637C44-0146-4C54-A1A1-57BC8E6C3C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6738" y="621793"/>
            <a:ext cx="10954512" cy="5614416"/>
          </a:xfrm>
          <a:prstGeom prst="rect">
            <a:avLst/>
          </a:prstGeom>
          <a:solidFill>
            <a:schemeClr val="bg1">
              <a:lumMod val="75000"/>
              <a:lumOff val="25000"/>
            </a:schemeClr>
          </a:solidFill>
          <a:ln w="6350" cap="sq" cmpd="sng" algn="ctr">
            <a:solidFill>
              <a:schemeClr val="tx1">
                <a:lumMod val="75000"/>
                <a:lumOff val="25000"/>
              </a:schemeClr>
            </a:solidFill>
            <a:prstDash val="solid"/>
            <a:miter lim="800000"/>
          </a:ln>
          <a:effectLst/>
        </p:spPr>
      </p:sp>
      <p:sp>
        <p:nvSpPr>
          <p:cNvPr id="2" name="Title 1">
            <a:extLst>
              <a:ext uri="{FF2B5EF4-FFF2-40B4-BE49-F238E27FC236}">
                <a16:creationId xmlns:a16="http://schemas.microsoft.com/office/drawing/2014/main" id="{B89E572C-B0D3-EB4E-833A-22A6C5DC6B66}"/>
              </a:ext>
            </a:extLst>
          </p:cNvPr>
          <p:cNvSpPr>
            <a:spLocks noGrp="1"/>
          </p:cNvSpPr>
          <p:nvPr>
            <p:ph type="title"/>
          </p:nvPr>
        </p:nvSpPr>
        <p:spPr>
          <a:xfrm>
            <a:off x="1241170" y="3755360"/>
            <a:ext cx="9732773" cy="1465112"/>
          </a:xfrm>
        </p:spPr>
        <p:txBody>
          <a:bodyPr vert="horz" lIns="91440" tIns="45720" rIns="91440" bIns="45720" rtlCol="0" anchor="ctr">
            <a:normAutofit/>
          </a:bodyPr>
          <a:lstStyle/>
          <a:p>
            <a:pPr algn="ctr">
              <a:lnSpc>
                <a:spcPct val="83000"/>
              </a:lnSpc>
            </a:pPr>
            <a:r>
              <a:rPr lang="en-US" sz="4400" spc="80" dirty="0" err="1">
                <a:solidFill>
                  <a:schemeClr val="tx1">
                    <a:lumMod val="95000"/>
                    <a:lumOff val="5000"/>
                  </a:schemeClr>
                </a:solidFill>
              </a:rPr>
              <a:t>ماهو</a:t>
            </a:r>
            <a:r>
              <a:rPr lang="en-US" sz="4400" spc="80" dirty="0">
                <a:solidFill>
                  <a:schemeClr val="tx1">
                    <a:lumMod val="95000"/>
                    <a:lumOff val="5000"/>
                  </a:schemeClr>
                </a:solidFill>
              </a:rPr>
              <a:t> </a:t>
            </a:r>
            <a:r>
              <a:rPr lang="en-US" sz="4400" spc="80" dirty="0" err="1">
                <a:solidFill>
                  <a:schemeClr val="tx1">
                    <a:lumMod val="95000"/>
                    <a:lumOff val="5000"/>
                  </a:schemeClr>
                </a:solidFill>
              </a:rPr>
              <a:t>رأيك</a:t>
            </a:r>
            <a:r>
              <a:rPr lang="en-US" sz="4400" spc="80" dirty="0">
                <a:solidFill>
                  <a:schemeClr val="tx1">
                    <a:lumMod val="95000"/>
                    <a:lumOff val="5000"/>
                  </a:schemeClr>
                </a:solidFill>
              </a:rPr>
              <a:t> </a:t>
            </a:r>
            <a:r>
              <a:rPr lang="en-US" sz="4400" spc="80" dirty="0" err="1">
                <a:solidFill>
                  <a:schemeClr val="tx1">
                    <a:lumMod val="95000"/>
                    <a:lumOff val="5000"/>
                  </a:schemeClr>
                </a:solidFill>
              </a:rPr>
              <a:t>في</a:t>
            </a:r>
            <a:r>
              <a:rPr lang="en-US" sz="4400" spc="80" dirty="0">
                <a:solidFill>
                  <a:schemeClr val="tx1">
                    <a:lumMod val="95000"/>
                    <a:lumOff val="5000"/>
                  </a:schemeClr>
                </a:solidFill>
              </a:rPr>
              <a:t> </a:t>
            </a:r>
            <a:r>
              <a:rPr lang="en-US" sz="4400" spc="80" dirty="0" err="1">
                <a:solidFill>
                  <a:schemeClr val="tx1">
                    <a:lumMod val="95000"/>
                    <a:lumOff val="5000"/>
                  </a:schemeClr>
                </a:solidFill>
              </a:rPr>
              <a:t>استغلال</a:t>
            </a:r>
            <a:r>
              <a:rPr lang="en-US" sz="4400" spc="80" dirty="0">
                <a:solidFill>
                  <a:schemeClr val="tx1">
                    <a:lumMod val="95000"/>
                    <a:lumOff val="5000"/>
                  </a:schemeClr>
                </a:solidFill>
              </a:rPr>
              <a:t> </a:t>
            </a:r>
            <a:r>
              <a:rPr lang="en-US" sz="4400" spc="80" dirty="0" err="1">
                <a:solidFill>
                  <a:schemeClr val="tx1">
                    <a:lumMod val="95000"/>
                    <a:lumOff val="5000"/>
                  </a:schemeClr>
                </a:solidFill>
              </a:rPr>
              <a:t>للطاقة</a:t>
            </a:r>
            <a:r>
              <a:rPr lang="en-US" sz="4400" spc="80" dirty="0">
                <a:solidFill>
                  <a:schemeClr val="tx1">
                    <a:lumMod val="95000"/>
                    <a:lumOff val="5000"/>
                  </a:schemeClr>
                </a:solidFill>
              </a:rPr>
              <a:t> </a:t>
            </a:r>
            <a:r>
              <a:rPr lang="en-US" sz="4400" spc="80" dirty="0" err="1">
                <a:solidFill>
                  <a:schemeClr val="tx1">
                    <a:lumMod val="95000"/>
                    <a:lumOff val="5000"/>
                  </a:schemeClr>
                </a:solidFill>
              </a:rPr>
              <a:t>الشمسية</a:t>
            </a:r>
            <a:r>
              <a:rPr lang="en-US" sz="4400" spc="80" dirty="0">
                <a:solidFill>
                  <a:schemeClr val="tx1">
                    <a:lumMod val="95000"/>
                    <a:lumOff val="5000"/>
                  </a:schemeClr>
                </a:solidFill>
              </a:rPr>
              <a:t>؟</a:t>
            </a:r>
            <a:endParaRPr lang="en-US" sz="4400" cap="all" spc="-100" dirty="0"/>
          </a:p>
        </p:txBody>
      </p:sp>
      <p:sp>
        <p:nvSpPr>
          <p:cNvPr id="3" name="Content Placeholder 2">
            <a:extLst>
              <a:ext uri="{FF2B5EF4-FFF2-40B4-BE49-F238E27FC236}">
                <a16:creationId xmlns:a16="http://schemas.microsoft.com/office/drawing/2014/main" id="{4920D442-C457-2D45-8CB4-9379E2FCDAAC}"/>
              </a:ext>
            </a:extLst>
          </p:cNvPr>
          <p:cNvSpPr>
            <a:spLocks noGrp="1"/>
          </p:cNvSpPr>
          <p:nvPr>
            <p:ph idx="1"/>
          </p:nvPr>
        </p:nvSpPr>
        <p:spPr>
          <a:xfrm>
            <a:off x="1371600" y="5220472"/>
            <a:ext cx="9517450" cy="638904"/>
          </a:xfrm>
        </p:spPr>
        <p:txBody>
          <a:bodyPr vert="horz" lIns="91440" tIns="45720" rIns="91440" bIns="45720" rtlCol="0">
            <a:normAutofit/>
          </a:bodyPr>
          <a:lstStyle/>
          <a:p>
            <a:pPr marL="0" indent="0" algn="ctr" rtl="1">
              <a:spcBef>
                <a:spcPts val="0"/>
              </a:spcBef>
              <a:spcAft>
                <a:spcPts val="600"/>
              </a:spcAft>
              <a:buNone/>
            </a:pPr>
            <a:r>
              <a:rPr lang="en-US" cap="all" spc="-100" dirty="0" err="1"/>
              <a:t>سؤال</a:t>
            </a:r>
            <a:r>
              <a:rPr lang="en-US" cap="all" spc="-100" dirty="0"/>
              <a:t> </a:t>
            </a:r>
            <a:r>
              <a:rPr lang="en-US" cap="all" spc="-100" dirty="0" err="1"/>
              <a:t>تفاعلي</a:t>
            </a:r>
            <a:r>
              <a:rPr lang="en-US" cap="all" spc="-100" dirty="0"/>
              <a:t> </a:t>
            </a:r>
            <a:r>
              <a:rPr lang="en-US" cap="all" spc="-100" dirty="0" err="1"/>
              <a:t>في</a:t>
            </a:r>
            <a:r>
              <a:rPr lang="en-US" cap="all" spc="-100" dirty="0"/>
              <a:t> </a:t>
            </a:r>
            <a:r>
              <a:rPr lang="ar-SA" cap="all" spc="-100" dirty="0"/>
              <a:t>اثناء وقت</a:t>
            </a:r>
            <a:r>
              <a:rPr lang="en-US" cap="all" spc="-100" dirty="0"/>
              <a:t> </a:t>
            </a:r>
            <a:r>
              <a:rPr lang="en-US" cap="all" spc="-100" dirty="0" err="1"/>
              <a:t>المحاضره</a:t>
            </a:r>
            <a:endParaRPr lang="en-US" spc="80" dirty="0">
              <a:solidFill>
                <a:schemeClr val="tx1">
                  <a:lumMod val="95000"/>
                  <a:lumOff val="5000"/>
                </a:schemeClr>
              </a:solidFill>
            </a:endParaRPr>
          </a:p>
        </p:txBody>
      </p:sp>
      <p:sp>
        <p:nvSpPr>
          <p:cNvPr id="27" name="Rectangle 26">
            <a:extLst>
              <a:ext uri="{FF2B5EF4-FFF2-40B4-BE49-F238E27FC236}">
                <a16:creationId xmlns:a16="http://schemas.microsoft.com/office/drawing/2014/main" id="{6AB310E7-DE5C-4964-8CBB-E87A22B5BD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446824"/>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29" name="Straight Connector 28">
            <a:extLst>
              <a:ext uri="{FF2B5EF4-FFF2-40B4-BE49-F238E27FC236}">
                <a16:creationId xmlns:a16="http://schemas.microsoft.com/office/drawing/2014/main" id="{BC6D0BA2-2FCA-496D-A55A-C56A7B3E09D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250180" y="446823"/>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EA158404-99A1-4EB0-B63C-8744C273AC0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941820" y="446823"/>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B1848EA8-FE52-4762-AE9B-5D1DD4C3362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250180" y="1092118"/>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pic>
        <p:nvPicPr>
          <p:cNvPr id="5" name="Graphic 4" descr="Sun">
            <a:extLst>
              <a:ext uri="{FF2B5EF4-FFF2-40B4-BE49-F238E27FC236}">
                <a16:creationId xmlns:a16="http://schemas.microsoft.com/office/drawing/2014/main" id="{DE962012-EB7F-5A45-BB9C-13DBE68F443C}"/>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992937" y="1395172"/>
            <a:ext cx="2216708" cy="2216708"/>
          </a:xfrm>
          <a:prstGeom prst="rect">
            <a:avLst/>
          </a:prstGeom>
        </p:spPr>
      </p:pic>
    </p:spTree>
    <p:extLst>
      <p:ext uri="{BB962C8B-B14F-4D97-AF65-F5344CB8AC3E}">
        <p14:creationId xmlns:p14="http://schemas.microsoft.com/office/powerpoint/2010/main" val="10597347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2AD6B69-E0A0-476D-9EE1-6B69F04C59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16BE10A1-AD5F-4AB3-8A94-41D62B494A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4696" y="237744"/>
            <a:ext cx="4419599" cy="6382512"/>
          </a:xfrm>
          <a:prstGeom prst="rect">
            <a:avLst/>
          </a:prstGeom>
          <a:solidFill>
            <a:schemeClr val="bg1">
              <a:lumMod val="85000"/>
              <a:alpha val="60000"/>
            </a:schemeClr>
          </a:solidFill>
          <a:ln w="6350" cap="flat" cmpd="sng" algn="ctr">
            <a:noFill/>
            <a:prstDash val="solid"/>
          </a:ln>
          <a:effectLst>
            <a:softEdge rad="0"/>
          </a:effectLst>
        </p:spPr>
      </p:sp>
      <p:sp>
        <p:nvSpPr>
          <p:cNvPr id="2" name="Title 1">
            <a:extLst>
              <a:ext uri="{FF2B5EF4-FFF2-40B4-BE49-F238E27FC236}">
                <a16:creationId xmlns:a16="http://schemas.microsoft.com/office/drawing/2014/main" id="{0E76E28E-0C1F-7544-A4D2-8E051367C26B}"/>
              </a:ext>
            </a:extLst>
          </p:cNvPr>
          <p:cNvSpPr>
            <a:spLocks noGrp="1"/>
          </p:cNvSpPr>
          <p:nvPr>
            <p:ph type="title"/>
          </p:nvPr>
        </p:nvSpPr>
        <p:spPr>
          <a:xfrm>
            <a:off x="573409" y="559477"/>
            <a:ext cx="3765200" cy="5709931"/>
          </a:xfrm>
        </p:spPr>
        <p:txBody>
          <a:bodyPr>
            <a:normAutofit/>
          </a:bodyPr>
          <a:lstStyle/>
          <a:p>
            <a:pPr algn="ctr" rtl="1"/>
            <a:r>
              <a:rPr lang="ar-SA" sz="3300" dirty="0"/>
              <a:t>تأتي اهمية الطاقة الشمسية من كونها طاقة هائلة يمكن استغلالها في </a:t>
            </a:r>
            <a:r>
              <a:rPr lang="ar-SA" sz="3300" dirty="0" err="1"/>
              <a:t>أي</a:t>
            </a:r>
            <a:r>
              <a:rPr lang="ar-SA" sz="3300" dirty="0"/>
              <a:t> مكان</a:t>
            </a:r>
            <a:r>
              <a:rPr lang="en-GB" sz="3300" dirty="0"/>
              <a:t> </a:t>
            </a:r>
            <a:r>
              <a:rPr lang="ar-SA" sz="3300" dirty="0"/>
              <a:t>وتشكل مصدراً مجانياً للوقود لا ينضب كما تعتبر طاقة نظيفة ، كما انه يمكن استخدامها في العديد من الآلات والانشطة مثل </a:t>
            </a:r>
            <a:endParaRPr lang="en-US" sz="3300" dirty="0"/>
          </a:p>
        </p:txBody>
      </p:sp>
      <p:sp>
        <p:nvSpPr>
          <p:cNvPr id="14" name="Rectangle 13">
            <a:extLst>
              <a:ext uri="{FF2B5EF4-FFF2-40B4-BE49-F238E27FC236}">
                <a16:creationId xmlns:a16="http://schemas.microsoft.com/office/drawing/2014/main" id="{5684BFFE-6A90-4311-ACD5-B34177D464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 y="374904"/>
            <a:ext cx="4122323" cy="6108192"/>
          </a:xfrm>
          <a:prstGeom prst="rect">
            <a:avLst/>
          </a:prstGeom>
          <a:noFill/>
          <a:ln w="6350" cap="sq" cmpd="sng" algn="ctr">
            <a:solidFill>
              <a:schemeClr val="tx1">
                <a:lumMod val="75000"/>
                <a:lumOff val="25000"/>
              </a:schemeClr>
            </a:solidFill>
            <a:prstDash val="solid"/>
            <a:miter lim="800000"/>
          </a:ln>
          <a:effectLst/>
        </p:spPr>
      </p:sp>
      <p:graphicFrame>
        <p:nvGraphicFramePr>
          <p:cNvPr id="5" name="Content Placeholder 2">
            <a:extLst>
              <a:ext uri="{FF2B5EF4-FFF2-40B4-BE49-F238E27FC236}">
                <a16:creationId xmlns:a16="http://schemas.microsoft.com/office/drawing/2014/main" id="{D97DD517-DD78-4C4A-A21E-00E57BA2D842}"/>
              </a:ext>
            </a:extLst>
          </p:cNvPr>
          <p:cNvGraphicFramePr>
            <a:graphicFrameLocks noGrp="1"/>
          </p:cNvGraphicFramePr>
          <p:nvPr>
            <p:ph idx="1"/>
            <p:extLst>
              <p:ext uri="{D42A27DB-BD31-4B8C-83A1-F6EECF244321}">
                <p14:modId xmlns:p14="http://schemas.microsoft.com/office/powerpoint/2010/main" val="2509609667"/>
              </p:ext>
            </p:extLst>
          </p:nvPr>
        </p:nvGraphicFramePr>
        <p:xfrm>
          <a:off x="5478124" y="800947"/>
          <a:ext cx="5906181" cy="52307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844334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2DE9D6-3FE6-AF43-8D13-A3E43AAB84F2}"/>
              </a:ext>
            </a:extLst>
          </p:cNvPr>
          <p:cNvSpPr>
            <a:spLocks noGrp="1"/>
          </p:cNvSpPr>
          <p:nvPr>
            <p:ph type="title"/>
          </p:nvPr>
        </p:nvSpPr>
        <p:spPr>
          <a:xfrm>
            <a:off x="1066800" y="642594"/>
            <a:ext cx="10058400" cy="1371600"/>
          </a:xfrm>
        </p:spPr>
        <p:txBody>
          <a:bodyPr/>
          <a:lstStyle/>
          <a:p>
            <a:pPr algn="ctr" rtl="1"/>
            <a:r>
              <a:rPr lang="ar-SA" b="1" dirty="0"/>
              <a:t>مفهوم الطاقة الشمسية</a:t>
            </a:r>
            <a:endParaRPr lang="en-US" b="1" dirty="0"/>
          </a:p>
        </p:txBody>
      </p:sp>
      <p:sp>
        <p:nvSpPr>
          <p:cNvPr id="3" name="Content Placeholder 2">
            <a:extLst>
              <a:ext uri="{FF2B5EF4-FFF2-40B4-BE49-F238E27FC236}">
                <a16:creationId xmlns:a16="http://schemas.microsoft.com/office/drawing/2014/main" id="{82D09F69-CE52-3647-B25B-C047B8AB2489}"/>
              </a:ext>
            </a:extLst>
          </p:cNvPr>
          <p:cNvSpPr>
            <a:spLocks noGrp="1"/>
          </p:cNvSpPr>
          <p:nvPr>
            <p:ph idx="1"/>
          </p:nvPr>
        </p:nvSpPr>
        <p:spPr/>
        <p:txBody>
          <a:bodyPr>
            <a:normAutofit fontScale="62500" lnSpcReduction="20000"/>
          </a:bodyPr>
          <a:lstStyle/>
          <a:p>
            <a:pPr algn="r" rtl="1">
              <a:lnSpc>
                <a:spcPct val="170000"/>
              </a:lnSpc>
            </a:pPr>
            <a:r>
              <a:rPr lang="ar-SA" sz="2400" b="1" dirty="0"/>
              <a:t>تقوم الشمس بإمداد الأرض بطاقة تزيد عن </a:t>
            </a:r>
            <a:r>
              <a:rPr lang="ar-SA" sz="2400" b="1" dirty="0" err="1"/>
              <a:t>إجمالي</a:t>
            </a:r>
            <a:r>
              <a:rPr lang="ar-SA" sz="2400" b="1" dirty="0"/>
              <a:t> </a:t>
            </a:r>
            <a:r>
              <a:rPr lang="ar-SA" sz="2400" b="1" dirty="0" err="1"/>
              <a:t>إحتياجات</a:t>
            </a:r>
            <a:r>
              <a:rPr lang="ar-SA" sz="2400" b="1" dirty="0"/>
              <a:t> العالم من الطاقة بنحو 5000 مرة￼ حيث </a:t>
            </a:r>
            <a:r>
              <a:rPr lang="ar-SA" sz="2400" b="1" dirty="0" err="1"/>
              <a:t>أن</a:t>
            </a:r>
            <a:r>
              <a:rPr lang="ar-SA" sz="2400" b="1" dirty="0"/>
              <a:t> الطاقة التي يمكن الحصول عليها من </a:t>
            </a:r>
            <a:r>
              <a:rPr lang="ar-SA" sz="2400" b="1" dirty="0" err="1"/>
              <a:t>أشعة</a:t>
            </a:r>
            <a:r>
              <a:rPr lang="ar-SA" sz="2400" b="1" dirty="0"/>
              <a:t> الشمس لمدة 105 دقيقة تكفي </a:t>
            </a:r>
            <a:r>
              <a:rPr lang="ar-SA" sz="2400" b="1" dirty="0" err="1"/>
              <a:t>ٕلآحتياجات</a:t>
            </a:r>
            <a:r>
              <a:rPr lang="ar-SA" sz="2400" b="1" dirty="0"/>
              <a:t> </a:t>
            </a:r>
            <a:r>
              <a:rPr lang="ar-SA" sz="2400" b="1" dirty="0" err="1"/>
              <a:t>وإستهلاك</a:t>
            </a:r>
            <a:r>
              <a:rPr lang="ar-SA" sz="2400" b="1" dirty="0"/>
              <a:t> العالم لمدة عام.</a:t>
            </a:r>
          </a:p>
          <a:p>
            <a:pPr algn="r" rtl="1">
              <a:lnSpc>
                <a:spcPct val="170000"/>
              </a:lnSpc>
            </a:pPr>
            <a:r>
              <a:rPr lang="ar-SA" sz="2400" dirty="0"/>
              <a:t>وتعود معظم مصادر الطاقة المتجددة المتوفرة على سطح الأرض </a:t>
            </a:r>
            <a:r>
              <a:rPr lang="ar-SA" sz="2400" dirty="0" err="1"/>
              <a:t>إلى</a:t>
            </a:r>
            <a:r>
              <a:rPr lang="ar-SA" sz="2400" dirty="0"/>
              <a:t> الإشعاعات الشمسية فجميع </a:t>
            </a:r>
            <a:r>
              <a:rPr lang="ar-SA" sz="2400" dirty="0" err="1"/>
              <a:t>أنواع</a:t>
            </a:r>
            <a:r>
              <a:rPr lang="ar-SA" sz="2400" dirty="0"/>
              <a:t> الطاقات بما فيها البترول والغاز والفحم تكونت بسبب </a:t>
            </a:r>
            <a:r>
              <a:rPr lang="ar-SA" sz="2400" dirty="0" err="1"/>
              <a:t>أشعة</a:t>
            </a:r>
            <a:r>
              <a:rPr lang="ar-SA" sz="2400" dirty="0"/>
              <a:t> الشمس وما تلى ذلك من حرارة وضغط عبر الأحقاب الزمنية، بالإضافة </a:t>
            </a:r>
            <a:r>
              <a:rPr lang="ar-SA" sz="2400" dirty="0" err="1"/>
              <a:t>إلى</a:t>
            </a:r>
            <a:r>
              <a:rPr lang="ar-SA" sz="2400" dirty="0"/>
              <a:t> مصادر الطاقة الثانوية مثل طاقة الرياح وطاقة الأمواج والطاقة الكهرومائية .</a:t>
            </a:r>
          </a:p>
          <a:p>
            <a:pPr algn="r" rtl="1">
              <a:lnSpc>
                <a:spcPct val="170000"/>
              </a:lnSpc>
            </a:pPr>
            <a:r>
              <a:rPr lang="ar-SA" sz="2400" b="1" dirty="0"/>
              <a:t>و تتسم وسائل تكنولوجيا الطاقة الشمسية بشكل عام بأنها </a:t>
            </a:r>
            <a:r>
              <a:rPr lang="ar-SA" sz="2400" b="1" dirty="0" err="1"/>
              <a:t>إما</a:t>
            </a:r>
            <a:r>
              <a:rPr lang="ar-SA" sz="2400" b="1" dirty="0"/>
              <a:t> </a:t>
            </a:r>
            <a:r>
              <a:rPr lang="ar-SA" sz="2400" b="1" dirty="0" err="1"/>
              <a:t>أن</a:t>
            </a:r>
            <a:r>
              <a:rPr lang="ar-SA" sz="2400" b="1" dirty="0"/>
              <a:t> تكون نظم طاقة شمسية سلبية </a:t>
            </a:r>
            <a:r>
              <a:rPr lang="ar-SA" sz="2400" b="1" dirty="0" err="1"/>
              <a:t>أو</a:t>
            </a:r>
            <a:r>
              <a:rPr lang="ar-SA" sz="2400" b="1" dirty="0"/>
              <a:t> نظم طاقة شمسية </a:t>
            </a:r>
            <a:r>
              <a:rPr lang="ar-SA" sz="2400" b="1" dirty="0" err="1"/>
              <a:t>إيجابية</a:t>
            </a:r>
            <a:r>
              <a:rPr lang="ar-SA" sz="2400" b="1" dirty="0"/>
              <a:t> وفقًا للطريقة التي يتم استغلال وتحويل وتوزيع ضوء الشمس من خلالها ، وتشمل التقنيات التي تعتمد على استغلال الطاقة الشمسية الإيجابية استخدام اللوحات </a:t>
            </a:r>
            <a:r>
              <a:rPr lang="ar-SA" sz="2400" b="1" dirty="0" err="1"/>
              <a:t>الفولتوضوئية</a:t>
            </a:r>
            <a:r>
              <a:rPr lang="ar-SA" sz="2400" b="1" dirty="0"/>
              <a:t> </a:t>
            </a:r>
            <a:r>
              <a:rPr lang="ar-SA" sz="2400" b="1" dirty="0" err="1"/>
              <a:t>وا</a:t>
            </a:r>
            <a:r>
              <a:rPr lang="ar-SA" sz="2400" b="1" dirty="0"/>
              <a:t> مع الحراري الشمسي مع المعدات الميكانيكية والكهربية لتحويل ضوء الشمس </a:t>
            </a:r>
            <a:r>
              <a:rPr lang="ar-SA" sz="2400" b="1" dirty="0" err="1"/>
              <a:t>إلى</a:t>
            </a:r>
            <a:r>
              <a:rPr lang="ar-SA" sz="2400" b="1" dirty="0"/>
              <a:t> مصادر </a:t>
            </a:r>
            <a:r>
              <a:rPr lang="ar-SA" sz="2400" b="1" dirty="0" err="1"/>
              <a:t>أخرى</a:t>
            </a:r>
            <a:r>
              <a:rPr lang="ar-SA" sz="2400" b="1" dirty="0"/>
              <a:t> مفيدة للطاقة.</a:t>
            </a:r>
          </a:p>
          <a:p>
            <a:pPr algn="r" rtl="1">
              <a:lnSpc>
                <a:spcPct val="170000"/>
              </a:lnSpc>
            </a:pPr>
            <a:endParaRPr lang="en-US" sz="2400" dirty="0"/>
          </a:p>
        </p:txBody>
      </p:sp>
    </p:spTree>
    <p:extLst>
      <p:ext uri="{BB962C8B-B14F-4D97-AF65-F5344CB8AC3E}">
        <p14:creationId xmlns:p14="http://schemas.microsoft.com/office/powerpoint/2010/main" val="3892405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54B1B3-635E-1747-B38D-4C3D4968B6D6}"/>
              </a:ext>
            </a:extLst>
          </p:cNvPr>
          <p:cNvSpPr>
            <a:spLocks noGrp="1"/>
          </p:cNvSpPr>
          <p:nvPr>
            <p:ph type="title"/>
          </p:nvPr>
        </p:nvSpPr>
        <p:spPr/>
        <p:txBody>
          <a:bodyPr/>
          <a:lstStyle/>
          <a:p>
            <a:pPr algn="ctr" rtl="1"/>
            <a:r>
              <a:rPr lang="ar-SA" b="1" dirty="0"/>
              <a:t>مفهوم الطاقة الشمسية</a:t>
            </a:r>
            <a:endParaRPr lang="en-US" b="1" dirty="0"/>
          </a:p>
        </p:txBody>
      </p:sp>
      <p:sp>
        <p:nvSpPr>
          <p:cNvPr id="3" name="Content Placeholder 2">
            <a:extLst>
              <a:ext uri="{FF2B5EF4-FFF2-40B4-BE49-F238E27FC236}">
                <a16:creationId xmlns:a16="http://schemas.microsoft.com/office/drawing/2014/main" id="{8139A59F-1CBE-5641-BF57-2F21ACE35229}"/>
              </a:ext>
            </a:extLst>
          </p:cNvPr>
          <p:cNvSpPr>
            <a:spLocks noGrp="1"/>
          </p:cNvSpPr>
          <p:nvPr>
            <p:ph idx="1"/>
          </p:nvPr>
        </p:nvSpPr>
        <p:spPr/>
        <p:txBody>
          <a:bodyPr/>
          <a:lstStyle/>
          <a:p>
            <a:pPr algn="r" rtl="1"/>
            <a:r>
              <a:rPr lang="ar-SA" b="1" dirty="0"/>
              <a:t>وتتميز الطاقة الشمسية بمواصفات تجعلها الأفضل مقارنة بجميع </a:t>
            </a:r>
            <a:r>
              <a:rPr lang="ar-SA" b="1" dirty="0" err="1"/>
              <a:t>أنواع</a:t>
            </a:r>
            <a:r>
              <a:rPr lang="ar-SA" b="1" dirty="0"/>
              <a:t> الطاقات الأخرى، فهي طاقة هائلة يمكن استغلالها في </a:t>
            </a:r>
            <a:r>
              <a:rPr lang="ar-SA" b="1" dirty="0" err="1"/>
              <a:t>أي</a:t>
            </a:r>
            <a:r>
              <a:rPr lang="ar-SA" b="1" dirty="0"/>
              <a:t> مكان و تشكل مصدراً مجانياً للوقود الذي لا ينضب كما تعتبر طاقة نظيفة لا تنتج </a:t>
            </a:r>
            <a:r>
              <a:rPr lang="ar-SA" b="1" dirty="0" err="1"/>
              <a:t>أي</a:t>
            </a:r>
            <a:r>
              <a:rPr lang="ar-SA" b="1" dirty="0"/>
              <a:t> نوع من </a:t>
            </a:r>
            <a:r>
              <a:rPr lang="ar-SA" b="1" dirty="0" err="1"/>
              <a:t>أنواع</a:t>
            </a:r>
            <a:r>
              <a:rPr lang="ar-SA" b="1" dirty="0"/>
              <a:t> التلوث البيئي وتأتي </a:t>
            </a:r>
            <a:r>
              <a:rPr lang="ar-SA" b="1" dirty="0" err="1"/>
              <a:t>أهميتها</a:t>
            </a:r>
            <a:r>
              <a:rPr lang="ar-SA" b="1" dirty="0"/>
              <a:t> بالنظر الى محدودية مصادر الطاقة التقليدية.</a:t>
            </a:r>
          </a:p>
          <a:p>
            <a:pPr algn="r" rtl="1"/>
            <a:r>
              <a:rPr lang="ar-SA" dirty="0"/>
              <a:t>وبشكل عام يمكن الاشارة الى </a:t>
            </a:r>
            <a:r>
              <a:rPr lang="ar-SA" dirty="0" err="1"/>
              <a:t>أن</a:t>
            </a:r>
            <a:r>
              <a:rPr lang="ar-SA" dirty="0"/>
              <a:t> الخلايا الشمسية هي عبارة عن محولات </a:t>
            </a:r>
            <a:r>
              <a:rPr lang="ar-SA" dirty="0" err="1"/>
              <a:t>فولتضوئية</a:t>
            </a:r>
            <a:r>
              <a:rPr lang="ar-SA" dirty="0"/>
              <a:t> تقوم بتحويل ضوء الشمس المباشر </a:t>
            </a:r>
            <a:r>
              <a:rPr lang="ar-SA" dirty="0" err="1"/>
              <a:t>إلي</a:t>
            </a:r>
            <a:r>
              <a:rPr lang="ar-SA" dirty="0"/>
              <a:t> كهرباء . </a:t>
            </a:r>
          </a:p>
          <a:p>
            <a:pPr algn="r" rtl="1"/>
            <a:endParaRPr lang="en-US" dirty="0"/>
          </a:p>
        </p:txBody>
      </p:sp>
    </p:spTree>
    <p:extLst>
      <p:ext uri="{BB962C8B-B14F-4D97-AF65-F5344CB8AC3E}">
        <p14:creationId xmlns:p14="http://schemas.microsoft.com/office/powerpoint/2010/main" val="29017306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8F97CA-D2A5-B24A-94B7-142AAA521AB1}"/>
              </a:ext>
            </a:extLst>
          </p:cNvPr>
          <p:cNvSpPr>
            <a:spLocks noGrp="1"/>
          </p:cNvSpPr>
          <p:nvPr>
            <p:ph type="title"/>
          </p:nvPr>
        </p:nvSpPr>
        <p:spPr/>
        <p:txBody>
          <a:bodyPr/>
          <a:lstStyle/>
          <a:p>
            <a:pPr algn="ctr" rtl="1"/>
            <a:r>
              <a:rPr lang="ar-SA" b="1" dirty="0"/>
              <a:t>استخدامات الطاقة الشمسية</a:t>
            </a:r>
            <a:endParaRPr lang="en-US" b="1" dirty="0"/>
          </a:p>
        </p:txBody>
      </p:sp>
      <p:sp>
        <p:nvSpPr>
          <p:cNvPr id="3" name="Content Placeholder 2">
            <a:extLst>
              <a:ext uri="{FF2B5EF4-FFF2-40B4-BE49-F238E27FC236}">
                <a16:creationId xmlns:a16="http://schemas.microsoft.com/office/drawing/2014/main" id="{8E5E3D31-5563-2543-9326-92B571C048D2}"/>
              </a:ext>
            </a:extLst>
          </p:cNvPr>
          <p:cNvSpPr>
            <a:spLocks noGrp="1"/>
          </p:cNvSpPr>
          <p:nvPr>
            <p:ph idx="1"/>
          </p:nvPr>
        </p:nvSpPr>
        <p:spPr/>
        <p:txBody>
          <a:bodyPr>
            <a:normAutofit lnSpcReduction="10000"/>
          </a:bodyPr>
          <a:lstStyle/>
          <a:p>
            <a:pPr algn="r" rtl="1">
              <a:lnSpc>
                <a:spcPct val="150000"/>
              </a:lnSpc>
            </a:pPr>
            <a:r>
              <a:rPr lang="ar-SA" sz="2400" dirty="0"/>
              <a:t>بشكل عام يمكن الاشارة الى </a:t>
            </a:r>
            <a:r>
              <a:rPr lang="ar-SA" sz="2400" dirty="0" err="1"/>
              <a:t>أن</a:t>
            </a:r>
            <a:r>
              <a:rPr lang="ar-SA" sz="2400" dirty="0"/>
              <a:t> هناك تطبيقات عديدة للخلايا الشمسية ومنها تأمين الطاقة الكهربائية لقوارب الملاحة واليخوت البحرية، تغذية بعض الاحتياجات المنزلية كمضخة الماء والنيون والتلفزيون ، </a:t>
            </a:r>
            <a:r>
              <a:rPr lang="ar-SA" sz="2400" dirty="0" err="1"/>
              <a:t>إنارة</a:t>
            </a:r>
            <a:r>
              <a:rPr lang="ar-SA" sz="2400" dirty="0"/>
              <a:t> المنازل ، </a:t>
            </a:r>
            <a:r>
              <a:rPr lang="ar-SA" sz="2400" dirty="0" err="1"/>
              <a:t>إضاءة</a:t>
            </a:r>
            <a:r>
              <a:rPr lang="ar-SA" sz="2400" dirty="0"/>
              <a:t> الأرصفة على سواحل الميناء والمنشآت البحرية على </a:t>
            </a:r>
            <a:r>
              <a:rPr lang="ar-SA" sz="2400" dirty="0" err="1"/>
              <a:t>الشاطىء</a:t>
            </a:r>
            <a:r>
              <a:rPr lang="ar-SA" sz="2400" dirty="0"/>
              <a:t> وداخل البحر ، في عملية التكييف والتدفئة باستخدام مباشر لهذه الخلايا من الطاقة الحرارية المتولدة منها ، في الاتصالات )الراديو ومستقبلات الراديو( ، تشغيل </a:t>
            </a:r>
            <a:r>
              <a:rPr lang="ar-SA" sz="2400" dirty="0" err="1"/>
              <a:t>طلمبات</a:t>
            </a:r>
            <a:r>
              <a:rPr lang="ar-SA" sz="2400" dirty="0"/>
              <a:t> الري وماء الشرب، علامات الطرق السريعة والسكك الحديدية في الطرق الصحراوية . </a:t>
            </a:r>
          </a:p>
          <a:p>
            <a:pPr marL="182880" indent="-182880" algn="r" defTabSz="914400" rtl="1" eaLnBrk="1" latinLnBrk="0" hangingPunct="1">
              <a:lnSpc>
                <a:spcPct val="150000"/>
              </a:lnSpc>
              <a:spcBef>
                <a:spcPts val="900"/>
              </a:spcBef>
              <a:spcAft>
                <a:spcPts val="0"/>
              </a:spcAft>
              <a:buClr>
                <a:schemeClr val="tx1">
                  <a:lumMod val="85000"/>
                  <a:lumOff val="15000"/>
                </a:schemeClr>
              </a:buClr>
              <a:buFont typeface="Garamond" pitchFamily="18" charset="0"/>
              <a:buChar char="◦"/>
            </a:pPr>
            <a:endParaRPr lang="en-US" sz="2400" dirty="0"/>
          </a:p>
        </p:txBody>
      </p:sp>
    </p:spTree>
    <p:extLst>
      <p:ext uri="{BB962C8B-B14F-4D97-AF65-F5344CB8AC3E}">
        <p14:creationId xmlns:p14="http://schemas.microsoft.com/office/powerpoint/2010/main" val="39228165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875EC6-0B8F-1340-89F6-505B33185566}"/>
              </a:ext>
            </a:extLst>
          </p:cNvPr>
          <p:cNvSpPr>
            <a:spLocks noGrp="1"/>
          </p:cNvSpPr>
          <p:nvPr>
            <p:ph type="title"/>
          </p:nvPr>
        </p:nvSpPr>
        <p:spPr/>
        <p:txBody>
          <a:bodyPr/>
          <a:lstStyle/>
          <a:p>
            <a:pPr algn="ctr" rtl="1"/>
            <a:r>
              <a:rPr lang="ar-SA" b="1" dirty="0"/>
              <a:t>الاستخدام في النشاط الزراعي </a:t>
            </a:r>
            <a:endParaRPr lang="en-US" dirty="0"/>
          </a:p>
        </p:txBody>
      </p:sp>
      <p:sp>
        <p:nvSpPr>
          <p:cNvPr id="3" name="Content Placeholder 2">
            <a:extLst>
              <a:ext uri="{FF2B5EF4-FFF2-40B4-BE49-F238E27FC236}">
                <a16:creationId xmlns:a16="http://schemas.microsoft.com/office/drawing/2014/main" id="{42659480-9186-EA49-841F-66FB60E6A8B9}"/>
              </a:ext>
            </a:extLst>
          </p:cNvPr>
          <p:cNvSpPr>
            <a:spLocks noGrp="1"/>
          </p:cNvSpPr>
          <p:nvPr>
            <p:ph idx="1"/>
          </p:nvPr>
        </p:nvSpPr>
        <p:spPr/>
        <p:txBody>
          <a:bodyPr>
            <a:normAutofit fontScale="92500"/>
          </a:bodyPr>
          <a:lstStyle/>
          <a:p>
            <a:pPr algn="r" rtl="1">
              <a:lnSpc>
                <a:spcPct val="150000"/>
              </a:lnSpc>
            </a:pPr>
            <a:r>
              <a:rPr lang="ar-SA" sz="2400" dirty="0"/>
              <a:t>يسعى المعنيون بتنمية الزراعة وتطويرها </a:t>
            </a:r>
            <a:r>
              <a:rPr lang="ar-SA" sz="2400" dirty="0" err="1"/>
              <a:t>إلى</a:t>
            </a:r>
            <a:r>
              <a:rPr lang="ar-SA" sz="2400" dirty="0"/>
              <a:t> زيادة قدر الاستفادة من الطاقة الشمسية بهدف زيادة معدل </a:t>
            </a:r>
            <a:r>
              <a:rPr lang="ar-SA" sz="2400" dirty="0" err="1"/>
              <a:t>إنتاجية</a:t>
            </a:r>
            <a:r>
              <a:rPr lang="ar-SA" sz="2400" dirty="0"/>
              <a:t> النباتات المزروعة. فبعض التقنيات التي تتمثل في تنظيم مواسم الزراعة حسب </a:t>
            </a:r>
            <a:r>
              <a:rPr lang="ar-SA" sz="2400" dirty="0" err="1"/>
              <a:t>أوقات</a:t>
            </a:r>
            <a:r>
              <a:rPr lang="ar-SA" sz="2400" dirty="0"/>
              <a:t> العام وتعديل اتجاه صفوف النباتات المزروعة وتنظيم الارتفاعات بين الصفوف وخلط </a:t>
            </a:r>
            <a:r>
              <a:rPr lang="ar-SA" sz="2400" dirty="0" err="1"/>
              <a:t>أصناف</a:t>
            </a:r>
            <a:r>
              <a:rPr lang="ar-SA" sz="2400" dirty="0"/>
              <a:t> نباتية مختلفة يمكن </a:t>
            </a:r>
            <a:r>
              <a:rPr lang="ar-SA" sz="2400" dirty="0" err="1"/>
              <a:t>أن</a:t>
            </a:r>
            <a:r>
              <a:rPr lang="ar-SA" sz="2400" dirty="0"/>
              <a:t> تحسن من </a:t>
            </a:r>
            <a:r>
              <a:rPr lang="ar-SA" sz="2400" dirty="0" err="1"/>
              <a:t>إنتاجية</a:t>
            </a:r>
            <a:r>
              <a:rPr lang="ar-SA" sz="2400" dirty="0"/>
              <a:t> المحصول ، واستخدامها في </a:t>
            </a:r>
            <a:r>
              <a:rPr lang="ar-SA" sz="2400" dirty="0" err="1"/>
              <a:t>إدارة</a:t>
            </a:r>
            <a:r>
              <a:rPr lang="ar-SA" sz="2400" dirty="0"/>
              <a:t> ماكينات ضخ الماء وتجفيف المحاصيل وتفريخ الدجاج وتجفيف السماد العضوي للدجاج كما </a:t>
            </a:r>
            <a:r>
              <a:rPr lang="ar-SA" sz="2400" dirty="0" err="1"/>
              <a:t>أنه</a:t>
            </a:r>
            <a:r>
              <a:rPr lang="ar-SA" sz="2400" dirty="0"/>
              <a:t> تم استخدام الطاقة المتولدة بواسطة اللوحات الشمسية في عمل عصائر الفاكهة </a:t>
            </a:r>
          </a:p>
          <a:p>
            <a:pPr marL="182880" indent="-182880" algn="r" defTabSz="914400" rtl="1" eaLnBrk="1" latinLnBrk="0" hangingPunct="1">
              <a:lnSpc>
                <a:spcPct val="150000"/>
              </a:lnSpc>
              <a:spcBef>
                <a:spcPts val="900"/>
              </a:spcBef>
              <a:spcAft>
                <a:spcPts val="0"/>
              </a:spcAft>
              <a:buClr>
                <a:schemeClr val="tx1">
                  <a:lumMod val="85000"/>
                  <a:lumOff val="15000"/>
                </a:schemeClr>
              </a:buClr>
              <a:buFont typeface="Garamond" pitchFamily="18" charset="0"/>
              <a:buChar char="◦"/>
            </a:pPr>
            <a:endParaRPr lang="en-US" sz="2400" dirty="0"/>
          </a:p>
        </p:txBody>
      </p:sp>
    </p:spTree>
    <p:extLst>
      <p:ext uri="{BB962C8B-B14F-4D97-AF65-F5344CB8AC3E}">
        <p14:creationId xmlns:p14="http://schemas.microsoft.com/office/powerpoint/2010/main" val="10512788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1AC22-6DD9-7348-B829-CF0401C39C8A}"/>
              </a:ext>
            </a:extLst>
          </p:cNvPr>
          <p:cNvSpPr>
            <a:spLocks noGrp="1"/>
          </p:cNvSpPr>
          <p:nvPr>
            <p:ph type="title"/>
          </p:nvPr>
        </p:nvSpPr>
        <p:spPr/>
        <p:txBody>
          <a:bodyPr/>
          <a:lstStyle/>
          <a:p>
            <a:pPr algn="ctr" rtl="1"/>
            <a:r>
              <a:rPr lang="ar-SA" b="1" dirty="0"/>
              <a:t>الاستخدام في تسخين الماء </a:t>
            </a:r>
            <a:endParaRPr lang="en-US" dirty="0"/>
          </a:p>
        </p:txBody>
      </p:sp>
      <p:sp>
        <p:nvSpPr>
          <p:cNvPr id="3" name="Content Placeholder 2">
            <a:extLst>
              <a:ext uri="{FF2B5EF4-FFF2-40B4-BE49-F238E27FC236}">
                <a16:creationId xmlns:a16="http://schemas.microsoft.com/office/drawing/2014/main" id="{DA0C1185-2F80-7B42-A616-53FB145E2EC1}"/>
              </a:ext>
            </a:extLst>
          </p:cNvPr>
          <p:cNvSpPr>
            <a:spLocks noGrp="1"/>
          </p:cNvSpPr>
          <p:nvPr>
            <p:ph idx="1"/>
          </p:nvPr>
        </p:nvSpPr>
        <p:spPr/>
        <p:txBody>
          <a:bodyPr>
            <a:normAutofit fontScale="92500" lnSpcReduction="10000"/>
          </a:bodyPr>
          <a:lstStyle/>
          <a:p>
            <a:pPr algn="r" rtl="1">
              <a:lnSpc>
                <a:spcPct val="150000"/>
              </a:lnSpc>
            </a:pPr>
            <a:r>
              <a:rPr lang="ar-SA" dirty="0"/>
              <a:t>تستخدم نظم التسخين التي تعمل بالطاقة الشمسية ضوء الشمس في تسخين الماء. ففي المنخفضات الجغرافية التي تقع )تحت 40 درجة(، يمكن </a:t>
            </a:r>
            <a:r>
              <a:rPr lang="ar-SA" dirty="0" err="1"/>
              <a:t>أن</a:t>
            </a:r>
            <a:r>
              <a:rPr lang="ar-SA" dirty="0"/>
              <a:t> يتم توفير ما </a:t>
            </a:r>
            <a:r>
              <a:rPr lang="ar-SA" dirty="0" err="1"/>
              <a:t>يترواح</a:t>
            </a:r>
            <a:r>
              <a:rPr lang="ar-SA" dirty="0"/>
              <a:t> من 60% </a:t>
            </a:r>
            <a:r>
              <a:rPr lang="ar-SA" dirty="0" err="1"/>
              <a:t>إلى</a:t>
            </a:r>
            <a:r>
              <a:rPr lang="ar-SA" dirty="0"/>
              <a:t> 70% من الماء الساخن المستخدم في المنازل بدرجات حرارة ترتفع </a:t>
            </a:r>
            <a:r>
              <a:rPr lang="ar-SA" dirty="0" err="1"/>
              <a:t>إلى</a:t>
            </a:r>
            <a:r>
              <a:rPr lang="ar-SA" dirty="0"/>
              <a:t> 60 درجة مئوية بواسطة نظم التسخين التي تعمل بالطاقة الشمسية. ويعتبر من </a:t>
            </a:r>
            <a:r>
              <a:rPr lang="ar-SA" dirty="0" err="1"/>
              <a:t>أكثر</a:t>
            </a:r>
            <a:r>
              <a:rPr lang="ar-SA" dirty="0"/>
              <a:t> </a:t>
            </a:r>
            <a:r>
              <a:rPr lang="ar-SA" dirty="0" err="1"/>
              <a:t>أنواع</a:t>
            </a:r>
            <a:r>
              <a:rPr lang="ar-SA" dirty="0"/>
              <a:t> سخانات المياه التي تعمل بالطاقة الشمسية الأنابيب المفرغة )44%( والألواح المستوية المصقولة )34%( التي تستخدم بصفة عامة لتسخين الماء في المنازل، وكذلك الألواح البلاستيكية غير المصقولة )21%( التي تستخدم بصفة رئيسية في تدفئة مياه حمامات السباحة. وقد بلغ </a:t>
            </a:r>
            <a:r>
              <a:rPr lang="ar-SA" dirty="0" err="1"/>
              <a:t>إجمالي</a:t>
            </a:r>
            <a:r>
              <a:rPr lang="ar-SA" dirty="0"/>
              <a:t> سعة نظم تسخين الماء التي تعمل بالطاقة الشمسية خلال عام2007 حوالي 154 جيجاوات . </a:t>
            </a:r>
          </a:p>
          <a:p>
            <a:pPr algn="r" rtl="1">
              <a:lnSpc>
                <a:spcPct val="150000"/>
              </a:lnSpc>
            </a:pPr>
            <a:r>
              <a:rPr lang="ar-SA" b="1" dirty="0"/>
              <a:t>التدفئة والتبريد والتهوية:</a:t>
            </a:r>
            <a:r>
              <a:rPr lang="ar-SA" dirty="0"/>
              <a:t> حيث يتم تخزين الحرارة الموسمية لأغراض التدفئة وتسخين الماء على مدار السنة. تزايد نطاق </a:t>
            </a:r>
            <a:r>
              <a:rPr lang="ar-SA" dirty="0" err="1"/>
              <a:t>إستخدام</a:t>
            </a:r>
            <a:r>
              <a:rPr lang="ar-SA" dirty="0"/>
              <a:t> الطاقة الشمسية في تسخين المياه في كل من استراليا والصين </a:t>
            </a:r>
            <a:r>
              <a:rPr lang="ar-SA" dirty="0" err="1"/>
              <a:t>وأوروبا</a:t>
            </a:r>
            <a:r>
              <a:rPr lang="ar-SA" dirty="0"/>
              <a:t> وتركيا والبرازيل ، بينما يتسع </a:t>
            </a:r>
            <a:r>
              <a:rPr lang="ar-SA" dirty="0" err="1"/>
              <a:t>إستخدامها</a:t>
            </a:r>
            <a:r>
              <a:rPr lang="ar-SA" dirty="0"/>
              <a:t> في تبريد المياه في الدول الأوروبية خاصة المانيا والنمسا . </a:t>
            </a:r>
          </a:p>
          <a:p>
            <a:pPr marL="182880" indent="-182880" algn="r" defTabSz="914400" rtl="1" eaLnBrk="1" latinLnBrk="0" hangingPunct="1">
              <a:lnSpc>
                <a:spcPct val="150000"/>
              </a:lnSpc>
              <a:spcBef>
                <a:spcPts val="900"/>
              </a:spcBef>
              <a:spcAft>
                <a:spcPts val="0"/>
              </a:spcAft>
              <a:buClr>
                <a:schemeClr val="tx1">
                  <a:lumMod val="85000"/>
                  <a:lumOff val="15000"/>
                </a:schemeClr>
              </a:buClr>
              <a:buFont typeface="Garamond" pitchFamily="18" charset="0"/>
              <a:buChar char="◦"/>
            </a:pPr>
            <a:endParaRPr lang="en-US" dirty="0"/>
          </a:p>
        </p:txBody>
      </p:sp>
    </p:spTree>
    <p:extLst>
      <p:ext uri="{BB962C8B-B14F-4D97-AF65-F5344CB8AC3E}">
        <p14:creationId xmlns:p14="http://schemas.microsoft.com/office/powerpoint/2010/main" val="494250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F2EAD5-7DE7-E748-9B58-C9CE6707DB9C}"/>
              </a:ext>
            </a:extLst>
          </p:cNvPr>
          <p:cNvSpPr>
            <a:spLocks noGrp="1"/>
          </p:cNvSpPr>
          <p:nvPr>
            <p:ph type="title"/>
          </p:nvPr>
        </p:nvSpPr>
        <p:spPr/>
        <p:txBody>
          <a:bodyPr/>
          <a:lstStyle/>
          <a:p>
            <a:pPr algn="ctr" rtl="1"/>
            <a:r>
              <a:rPr lang="ar-SA" b="1" dirty="0"/>
              <a:t>الاستخدام في تحلية الماء </a:t>
            </a:r>
            <a:endParaRPr lang="en-US" dirty="0"/>
          </a:p>
        </p:txBody>
      </p:sp>
      <p:sp>
        <p:nvSpPr>
          <p:cNvPr id="3" name="Content Placeholder 2">
            <a:extLst>
              <a:ext uri="{FF2B5EF4-FFF2-40B4-BE49-F238E27FC236}">
                <a16:creationId xmlns:a16="http://schemas.microsoft.com/office/drawing/2014/main" id="{31B5DEAF-9100-B64C-9F4A-85568D4670F9}"/>
              </a:ext>
            </a:extLst>
          </p:cNvPr>
          <p:cNvSpPr>
            <a:spLocks noGrp="1"/>
          </p:cNvSpPr>
          <p:nvPr>
            <p:ph idx="1"/>
          </p:nvPr>
        </p:nvSpPr>
        <p:spPr/>
        <p:txBody>
          <a:bodyPr>
            <a:normAutofit fontScale="92500" lnSpcReduction="10000"/>
          </a:bodyPr>
          <a:lstStyle/>
          <a:p>
            <a:pPr algn="r" rtl="1"/>
            <a:r>
              <a:rPr lang="ar-SA" dirty="0"/>
              <a:t>من الجدير بالذكر </a:t>
            </a:r>
            <a:r>
              <a:rPr lang="ar-SA" dirty="0" err="1"/>
              <a:t>أن</a:t>
            </a:r>
            <a:r>
              <a:rPr lang="ar-SA" dirty="0"/>
              <a:t> </a:t>
            </a:r>
            <a:r>
              <a:rPr lang="ar-SA" dirty="0" err="1"/>
              <a:t>أكثر</a:t>
            </a:r>
            <a:r>
              <a:rPr lang="ar-SA" dirty="0"/>
              <a:t> من 2 مليون شخص في البلاد النامية يستخدمون عملية تطهير الماء باستخدام الطاقة الشمسية لمعالجة ماء الشرب العادية المستخدمة يوميًا ،وفي مجال تحلية </a:t>
            </a:r>
          </a:p>
          <a:p>
            <a:pPr algn="r" rtl="1">
              <a:lnSpc>
                <a:spcPct val="150000"/>
              </a:lnSpc>
            </a:pPr>
            <a:r>
              <a:rPr lang="ar-SA" dirty="0"/>
              <a:t>المياه </a:t>
            </a:r>
            <a:r>
              <a:rPr lang="ar-SA" dirty="0" err="1"/>
              <a:t>بإستخدام</a:t>
            </a:r>
            <a:r>
              <a:rPr lang="ar-SA" dirty="0"/>
              <a:t> المقطرات الشمسية ، وتنقسم طرق تحلية المياه بالطاقة الشمسية الى￼￼ طريقتين الاولى الاستخدام المباشر للطاقة الشمسية والثانية الاستخدام غير المباشر ، وفي حالة الاستخدام المباشر يكون جهاز تجميع الطاقة الشمسية هو نفسه جهاز التحلية ويمثل ذلك المقطرات الشمسية بأنواعها </a:t>
            </a:r>
            <a:r>
              <a:rPr lang="ar-SA" dirty="0" err="1"/>
              <a:t>ا</a:t>
            </a:r>
            <a:r>
              <a:rPr lang="ar-SA" dirty="0"/>
              <a:t> </a:t>
            </a:r>
            <a:r>
              <a:rPr lang="ar-SA" dirty="0" err="1"/>
              <a:t>تلفة</a:t>
            </a:r>
            <a:r>
              <a:rPr lang="ar-SA" dirty="0"/>
              <a:t> ، </a:t>
            </a:r>
            <a:r>
              <a:rPr lang="ar-SA" dirty="0" err="1"/>
              <a:t>أما</a:t>
            </a:r>
            <a:r>
              <a:rPr lang="ar-SA" dirty="0"/>
              <a:t> الاستخدام غير المباشر للطاقة الشمسية يعني تجميع الطاقة الشمسية وتحويلها اما الى الصورة الحرارية (باستخدام المسخنات والمركزات الشمسية) ثم </a:t>
            </a:r>
            <a:r>
              <a:rPr lang="ar-SA" dirty="0" err="1"/>
              <a:t>إستخدام</a:t>
            </a:r>
            <a:r>
              <a:rPr lang="ar-SA" dirty="0"/>
              <a:t> هذه الطاقة الحرارية لتشغيل وحدات التحلية الحرارية الاعتيادية </a:t>
            </a:r>
            <a:r>
              <a:rPr lang="ar-SA" dirty="0" err="1"/>
              <a:t>أو</a:t>
            </a:r>
            <a:r>
              <a:rPr lang="ar-SA" dirty="0"/>
              <a:t> تحويل الطاقة الشمسية الى طاقة كهربية باستخدام الخلايا الشمسية واستخدام الطاقة الكهربية </a:t>
            </a:r>
            <a:r>
              <a:rPr lang="ar-SA" dirty="0" err="1"/>
              <a:t>لادارة</a:t>
            </a:r>
            <a:r>
              <a:rPr lang="ar-SA" dirty="0"/>
              <a:t> وحدات التحلية .</a:t>
            </a:r>
          </a:p>
          <a:p>
            <a:pPr algn="r" rtl="1"/>
            <a:r>
              <a:rPr lang="ar-SA" b="1" dirty="0"/>
              <a:t>معالجة ماء الصرف الصحي :</a:t>
            </a:r>
            <a:r>
              <a:rPr lang="ar-SA" dirty="0"/>
              <a:t> حيث يتم استخدام الطاقة الشمسية </a:t>
            </a:r>
            <a:r>
              <a:rPr lang="ar-SA" dirty="0" err="1"/>
              <a:t>أيضًا</a:t>
            </a:r>
            <a:r>
              <a:rPr lang="ar-SA" dirty="0"/>
              <a:t> في </a:t>
            </a:r>
            <a:r>
              <a:rPr lang="ar-SA" dirty="0" err="1"/>
              <a:t>إزالة</a:t>
            </a:r>
            <a:r>
              <a:rPr lang="ar-SA" dirty="0"/>
              <a:t> السموم من الماء الملوث بواسطة التحلل الضوئي </a:t>
            </a:r>
          </a:p>
          <a:p>
            <a:pPr algn="r" rtl="1"/>
            <a:endParaRPr lang="en-US" dirty="0"/>
          </a:p>
        </p:txBody>
      </p:sp>
      <p:pic>
        <p:nvPicPr>
          <p:cNvPr id="1025" name="Picture 1" descr="page6image1120">
            <a:extLst>
              <a:ext uri="{FF2B5EF4-FFF2-40B4-BE49-F238E27FC236}">
                <a16:creationId xmlns:a16="http://schemas.microsoft.com/office/drawing/2014/main" id="{C9D54A8A-ABA3-034A-8665-4157AD8E9DF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58039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page6image1280">
            <a:extLst>
              <a:ext uri="{FF2B5EF4-FFF2-40B4-BE49-F238E27FC236}">
                <a16:creationId xmlns:a16="http://schemas.microsoft.com/office/drawing/2014/main" id="{E9F68DCD-188A-A941-93A8-1514FC3F314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803900" cy="381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page6image1120">
            <a:extLst>
              <a:ext uri="{FF2B5EF4-FFF2-40B4-BE49-F238E27FC236}">
                <a16:creationId xmlns:a16="http://schemas.microsoft.com/office/drawing/2014/main" id="{4B339644-3686-F440-B1BA-9A676F75B71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58039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page6image1280">
            <a:extLst>
              <a:ext uri="{FF2B5EF4-FFF2-40B4-BE49-F238E27FC236}">
                <a16:creationId xmlns:a16="http://schemas.microsoft.com/office/drawing/2014/main" id="{4B3A27ED-7A84-0D4E-9272-4E2D1A16FCA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803900" cy="38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408347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0E396E-3863-F14B-A692-9DE6BC98B2A0}"/>
              </a:ext>
            </a:extLst>
          </p:cNvPr>
          <p:cNvSpPr>
            <a:spLocks noGrp="1"/>
          </p:cNvSpPr>
          <p:nvPr>
            <p:ph type="title"/>
          </p:nvPr>
        </p:nvSpPr>
        <p:spPr/>
        <p:txBody>
          <a:bodyPr/>
          <a:lstStyle/>
          <a:p>
            <a:pPr algn="ctr" rtl="1"/>
            <a:r>
              <a:rPr lang="ar-SA" b="1" dirty="0"/>
              <a:t>الاستخدام في توليد الكهرباء </a:t>
            </a:r>
            <a:endParaRPr lang="en-US" dirty="0"/>
          </a:p>
        </p:txBody>
      </p:sp>
      <p:sp>
        <p:nvSpPr>
          <p:cNvPr id="3" name="Content Placeholder 2">
            <a:extLst>
              <a:ext uri="{FF2B5EF4-FFF2-40B4-BE49-F238E27FC236}">
                <a16:creationId xmlns:a16="http://schemas.microsoft.com/office/drawing/2014/main" id="{5FF63E35-B2FB-E84F-BE45-C345DB3788AB}"/>
              </a:ext>
            </a:extLst>
          </p:cNvPr>
          <p:cNvSpPr>
            <a:spLocks noGrp="1"/>
          </p:cNvSpPr>
          <p:nvPr>
            <p:ph idx="1"/>
          </p:nvPr>
        </p:nvSpPr>
        <p:spPr/>
        <p:txBody>
          <a:bodyPr>
            <a:normAutofit/>
          </a:bodyPr>
          <a:lstStyle/>
          <a:p>
            <a:pPr algn="r" rtl="1">
              <a:lnSpc>
                <a:spcPct val="150000"/>
              </a:lnSpc>
            </a:pPr>
            <a:r>
              <a:rPr lang="ar-SA" sz="2400" dirty="0"/>
              <a:t>يمكن تحويل ضوء الشمس المباشر </a:t>
            </a:r>
            <a:r>
              <a:rPr lang="ar-SA" sz="2400" dirty="0" err="1"/>
              <a:t>إلى</a:t>
            </a:r>
            <a:r>
              <a:rPr lang="ar-SA" sz="2400" dirty="0"/>
              <a:t> كهرباء باستخدام محولات </a:t>
            </a:r>
            <a:r>
              <a:rPr lang="ar-SA" sz="2400" dirty="0" err="1"/>
              <a:t>فولتوضوئية</a:t>
            </a:r>
            <a:r>
              <a:rPr lang="ar-SA" sz="2400" dirty="0"/>
              <a:t> </a:t>
            </a:r>
            <a:r>
              <a:rPr lang="en-GB" sz="2400" dirty="0"/>
              <a:t>PVC</a:t>
            </a:r>
            <a:r>
              <a:rPr lang="ar-SA" sz="2400" dirty="0"/>
              <a:t> والعديد من الأساليب التجريبية الأخرى. وتُستخدم المحولات </a:t>
            </a:r>
            <a:r>
              <a:rPr lang="ar-SA" sz="2400" dirty="0" err="1"/>
              <a:t>الفولتوضوئية</a:t>
            </a:r>
            <a:r>
              <a:rPr lang="ar-SA" sz="2400" dirty="0"/>
              <a:t> بشكل </a:t>
            </a:r>
            <a:r>
              <a:rPr lang="ar-SA" sz="2400" dirty="0" err="1"/>
              <a:t>أساسي</a:t>
            </a:r>
            <a:r>
              <a:rPr lang="ar-SA" sz="2400" dirty="0"/>
              <a:t> لإمداد الأجهزة الصغيرة والمتوسطة بالكهرباء . </a:t>
            </a:r>
          </a:p>
          <a:p>
            <a:pPr marL="182880" indent="-182880" algn="r" defTabSz="914400" rtl="1" eaLnBrk="1" latinLnBrk="0" hangingPunct="1">
              <a:lnSpc>
                <a:spcPct val="150000"/>
              </a:lnSpc>
              <a:spcBef>
                <a:spcPts val="900"/>
              </a:spcBef>
              <a:spcAft>
                <a:spcPts val="0"/>
              </a:spcAft>
              <a:buClr>
                <a:schemeClr val="tx1">
                  <a:lumMod val="85000"/>
                  <a:lumOff val="15000"/>
                </a:schemeClr>
              </a:buClr>
              <a:buFont typeface="Garamond" pitchFamily="18" charset="0"/>
              <a:buChar char="◦"/>
            </a:pPr>
            <a:endParaRPr lang="en-US" sz="2400" dirty="0"/>
          </a:p>
        </p:txBody>
      </p:sp>
    </p:spTree>
    <p:extLst>
      <p:ext uri="{BB962C8B-B14F-4D97-AF65-F5344CB8AC3E}">
        <p14:creationId xmlns:p14="http://schemas.microsoft.com/office/powerpoint/2010/main" val="390404489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AnalogousFromLightSeedLeftStep">
      <a:dk1>
        <a:srgbClr val="000000"/>
      </a:dk1>
      <a:lt1>
        <a:srgbClr val="FFFFFF"/>
      </a:lt1>
      <a:dk2>
        <a:srgbClr val="412724"/>
      </a:dk2>
      <a:lt2>
        <a:srgbClr val="E2E3E8"/>
      </a:lt2>
      <a:accent1>
        <a:srgbClr val="ACA26D"/>
      </a:accent1>
      <a:accent2>
        <a:srgbClr val="CC946C"/>
      </a:accent2>
      <a:accent3>
        <a:srgbClr val="D68787"/>
      </a:accent3>
      <a:accent4>
        <a:srgbClr val="CC6C94"/>
      </a:accent4>
      <a:accent5>
        <a:srgbClr val="D687C9"/>
      </a:accent5>
      <a:accent6>
        <a:srgbClr val="B46CCC"/>
      </a:accent6>
      <a:hlink>
        <a:srgbClr val="6975AE"/>
      </a:hlink>
      <a:folHlink>
        <a:srgbClr val="7F7F7F"/>
      </a:folHlink>
    </a:clrScheme>
    <a:fontScheme name="Savon">
      <a:majorFont>
        <a:latin typeface="Century Gothic"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VTI" id="{A72E8C35-66DD-49F8-AF66-813F19B983AE}" vid="{93CCBC76-B7A1-4C3D-93EA-5CE34C4670F9}"/>
    </a:ext>
  </a:extLst>
</a:theme>
</file>

<file path=docProps/app.xml><?xml version="1.0" encoding="utf-8"?>
<Properties xmlns="http://schemas.openxmlformats.org/officeDocument/2006/extended-properties" xmlns:vt="http://schemas.openxmlformats.org/officeDocument/2006/docPropsVTypes">
  <TotalTime>1</TotalTime>
  <Words>1639</Words>
  <Application>Microsoft Macintosh PowerPoint</Application>
  <PresentationFormat>Widescreen</PresentationFormat>
  <Paragraphs>60</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Century Gothic</vt:lpstr>
      <vt:lpstr>Garamond</vt:lpstr>
      <vt:lpstr>Gill Sans MT</vt:lpstr>
      <vt:lpstr>SavonVTI</vt:lpstr>
      <vt:lpstr>الثروة الشمسية Solar resources</vt:lpstr>
      <vt:lpstr>تأتي اهمية الطاقة الشمسية من كونها طاقة هائلة يمكن استغلالها في أي مكان وتشكل مصدراً مجانياً للوقود لا ينضب كما تعتبر طاقة نظيفة ، كما انه يمكن استخدامها في العديد من الآلات والانشطة مثل </vt:lpstr>
      <vt:lpstr>مفهوم الطاقة الشمسية</vt:lpstr>
      <vt:lpstr>مفهوم الطاقة الشمسية</vt:lpstr>
      <vt:lpstr>استخدامات الطاقة الشمسية</vt:lpstr>
      <vt:lpstr>الاستخدام في النشاط الزراعي </vt:lpstr>
      <vt:lpstr>الاستخدام في تسخين الماء </vt:lpstr>
      <vt:lpstr>الاستخدام في تحلية الماء </vt:lpstr>
      <vt:lpstr>الاستخدام في توليد الكهرباء </vt:lpstr>
      <vt:lpstr>PowerPoint Presentation</vt:lpstr>
      <vt:lpstr>معدل استخدامك للكهرباء داخل المنزل ( أحمال الكهرباء ) ممكن ان تقل بنسبة ٢٠٪ اذا تم استخدام الطاقة الشمسية لتسخين المياه.</vt:lpstr>
      <vt:lpstr>اهمية الطاقة الشمسية بالنسبة للمملكة العربية السعودية </vt:lpstr>
      <vt:lpstr>مقومات الطاقة الشمسية في المملكة العربية السعودية </vt:lpstr>
      <vt:lpstr>معوقات نمو الطاقة الشمسية</vt:lpstr>
      <vt:lpstr>معوقات خاصة بالمملكة العربية السعودية  </vt:lpstr>
      <vt:lpstr>ماهو رأيك في استغلال للطاقة الشمسية؟</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الثروة الشمسية Solar resources</dc:title>
  <dc:creator>Alanoud Talal Alfaghom</dc:creator>
  <cp:lastModifiedBy>Alanoud Talal Alfaghom</cp:lastModifiedBy>
  <cp:revision>1</cp:revision>
  <dcterms:created xsi:type="dcterms:W3CDTF">2020-03-11T11:27:08Z</dcterms:created>
  <dcterms:modified xsi:type="dcterms:W3CDTF">2020-03-11T11:28:28Z</dcterms:modified>
</cp:coreProperties>
</file>