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57" r:id="rId5"/>
    <p:sldId id="258" r:id="rId6"/>
    <p:sldId id="259" r:id="rId7"/>
    <p:sldId id="260" r:id="rId8"/>
    <p:sldId id="288" r:id="rId9"/>
    <p:sldId id="289" r:id="rId10"/>
    <p:sldId id="292" r:id="rId11"/>
    <p:sldId id="295" r:id="rId12"/>
    <p:sldId id="264" r:id="rId13"/>
    <p:sldId id="285" r:id="rId14"/>
    <p:sldId id="286" r:id="rId15"/>
    <p:sldId id="287" r:id="rId16"/>
    <p:sldId id="284" r:id="rId17"/>
    <p:sldId id="270" r:id="rId18"/>
    <p:sldId id="298" r:id="rId19"/>
    <p:sldId id="283" r:id="rId20"/>
    <p:sldId id="293" r:id="rId21"/>
    <p:sldId id="294" r:id="rId22"/>
    <p:sldId id="297" r:id="rId23"/>
    <p:sldId id="304" r:id="rId24"/>
    <p:sldId id="305" r:id="rId25"/>
    <p:sldId id="306" r:id="rId26"/>
    <p:sldId id="299" r:id="rId27"/>
    <p:sldId id="296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1402-7D02-4FEB-8307-80E51242A902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6240576-0B82-4533-BD5B-E4FBCAE27529}">
      <dgm:prSet phldrT="[Text]"/>
      <dgm:spPr/>
      <dgm:t>
        <a:bodyPr/>
        <a:lstStyle/>
        <a:p>
          <a:pPr rtl="1"/>
          <a:r>
            <a:rPr lang="ar-SA" dirty="0"/>
            <a:t>تنظرين للورقة   </a:t>
          </a:r>
        </a:p>
      </dgm:t>
    </dgm:pt>
    <dgm:pt modelId="{FB88C5E0-A84B-4F81-9675-B209BD419771}" type="par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03E61F0E-BEDE-47F2-A044-321FDEF9E89D}" type="sib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D841C8BA-DD51-4B2C-BAB7-2C05194F78BE}">
      <dgm:prSet phldrT="[Text]"/>
      <dgm:spPr/>
      <dgm:t>
        <a:bodyPr/>
        <a:lstStyle/>
        <a:p>
          <a:pPr rtl="1"/>
          <a:r>
            <a:rPr lang="ar-SA" dirty="0"/>
            <a:t>تنظرين للوحة المفاتيح </a:t>
          </a:r>
        </a:p>
      </dgm:t>
    </dgm:pt>
    <dgm:pt modelId="{FB561701-EAF2-44DF-9F0D-D684BD7906CC}" type="par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6D140859-A1B7-44C4-BB34-B6B4E097F659}" type="sib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311A4B3E-EB1D-4B6F-A5E0-3D5C39033FD5}">
      <dgm:prSet phldrT="[Text]"/>
      <dgm:spPr/>
      <dgm:t>
        <a:bodyPr/>
        <a:lstStyle/>
        <a:p>
          <a:pPr rtl="1"/>
          <a:r>
            <a:rPr lang="ar-SA" dirty="0"/>
            <a:t>تبحثين عن الحرف </a:t>
          </a:r>
        </a:p>
      </dgm:t>
    </dgm:pt>
    <dgm:pt modelId="{7D86986C-77B1-492C-91D3-9723AD57D70A}" type="par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DAF319EA-2D11-4C89-B3D2-4DD55F2818DE}" type="sib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1B16DD68-31FF-491E-AC48-7AAD38BD2190}">
      <dgm:prSet phldrT="[Text]"/>
      <dgm:spPr/>
      <dgm:t>
        <a:bodyPr/>
        <a:lstStyle/>
        <a:p>
          <a:pPr rtl="1"/>
          <a:r>
            <a:rPr lang="ar-SA" dirty="0"/>
            <a:t>تكتبين الحرف </a:t>
          </a:r>
        </a:p>
      </dgm:t>
    </dgm:pt>
    <dgm:pt modelId="{9625B0CF-111F-4F22-834F-F1163E2C5DA5}" type="par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82C7A3AF-8783-4CC2-A115-D98C456DFFC2}" type="sib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F6CF9120-C8BF-4D9B-B7F8-A971DEF7AE68}">
      <dgm:prSet phldrT="[Text]"/>
      <dgm:spPr/>
      <dgm:t>
        <a:bodyPr/>
        <a:lstStyle/>
        <a:p>
          <a:pPr rtl="1"/>
          <a:r>
            <a:rPr lang="ar-SA" dirty="0"/>
            <a:t>تنظرين للشاشة </a:t>
          </a:r>
        </a:p>
      </dgm:t>
    </dgm:pt>
    <dgm:pt modelId="{8525AE17-80F0-4E8C-8E5F-540871F11357}" type="par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25AAD669-06AA-4812-9BC5-3CE38DA0C418}" type="sib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BEB363C6-10DF-4129-962B-A79D175F32A8}" type="pres">
      <dgm:prSet presAssocID="{03B81402-7D02-4FEB-8307-80E51242A902}" presName="cycle" presStyleCnt="0">
        <dgm:presLayoutVars>
          <dgm:dir/>
          <dgm:resizeHandles val="exact"/>
        </dgm:presLayoutVars>
      </dgm:prSet>
      <dgm:spPr/>
    </dgm:pt>
    <dgm:pt modelId="{7A1E4009-118A-4D3E-B58F-DBEF7FCD6025}" type="pres">
      <dgm:prSet presAssocID="{D6240576-0B82-4533-BD5B-E4FBCAE27529}" presName="node" presStyleLbl="node1" presStyleIdx="0" presStyleCnt="5" custRadScaleRad="109213" custRadScaleInc="1249">
        <dgm:presLayoutVars>
          <dgm:bulletEnabled val="1"/>
        </dgm:presLayoutVars>
      </dgm:prSet>
      <dgm:spPr/>
    </dgm:pt>
    <dgm:pt modelId="{8BD7BE78-A1AE-4077-9EAE-3D0C98B84D55}" type="pres">
      <dgm:prSet presAssocID="{03E61F0E-BEDE-47F2-A044-321FDEF9E89D}" presName="sibTrans" presStyleLbl="sibTrans2D1" presStyleIdx="0" presStyleCnt="5"/>
      <dgm:spPr/>
    </dgm:pt>
    <dgm:pt modelId="{7818D939-D90D-48D9-B61D-D6ADA443C051}" type="pres">
      <dgm:prSet presAssocID="{03E61F0E-BEDE-47F2-A044-321FDEF9E89D}" presName="connectorText" presStyleLbl="sibTrans2D1" presStyleIdx="0" presStyleCnt="5"/>
      <dgm:spPr/>
    </dgm:pt>
    <dgm:pt modelId="{D609DCE4-9E7B-402E-BA96-81D6319D672C}" type="pres">
      <dgm:prSet presAssocID="{D841C8BA-DD51-4B2C-BAB7-2C05194F78BE}" presName="node" presStyleLbl="node1" presStyleIdx="1" presStyleCnt="5">
        <dgm:presLayoutVars>
          <dgm:bulletEnabled val="1"/>
        </dgm:presLayoutVars>
      </dgm:prSet>
      <dgm:spPr/>
    </dgm:pt>
    <dgm:pt modelId="{14CE388C-00FA-40E6-A321-F904FBEC610D}" type="pres">
      <dgm:prSet presAssocID="{6D140859-A1B7-44C4-BB34-B6B4E097F659}" presName="sibTrans" presStyleLbl="sibTrans2D1" presStyleIdx="1" presStyleCnt="5"/>
      <dgm:spPr/>
    </dgm:pt>
    <dgm:pt modelId="{90D1D2FD-0279-4660-8A84-9CFCBFC2B0DC}" type="pres">
      <dgm:prSet presAssocID="{6D140859-A1B7-44C4-BB34-B6B4E097F659}" presName="connectorText" presStyleLbl="sibTrans2D1" presStyleIdx="1" presStyleCnt="5"/>
      <dgm:spPr/>
    </dgm:pt>
    <dgm:pt modelId="{9D68DD33-E57E-469F-806E-90646174E82B}" type="pres">
      <dgm:prSet presAssocID="{311A4B3E-EB1D-4B6F-A5E0-3D5C39033FD5}" presName="node" presStyleLbl="node1" presStyleIdx="2" presStyleCnt="5">
        <dgm:presLayoutVars>
          <dgm:bulletEnabled val="1"/>
        </dgm:presLayoutVars>
      </dgm:prSet>
      <dgm:spPr/>
    </dgm:pt>
    <dgm:pt modelId="{84716457-E10B-43F4-BEA2-70D75E673FBB}" type="pres">
      <dgm:prSet presAssocID="{DAF319EA-2D11-4C89-B3D2-4DD55F2818DE}" presName="sibTrans" presStyleLbl="sibTrans2D1" presStyleIdx="2" presStyleCnt="5"/>
      <dgm:spPr/>
    </dgm:pt>
    <dgm:pt modelId="{40A9AB12-2AE5-42A9-B33E-092D1D15056E}" type="pres">
      <dgm:prSet presAssocID="{DAF319EA-2D11-4C89-B3D2-4DD55F2818DE}" presName="connectorText" presStyleLbl="sibTrans2D1" presStyleIdx="2" presStyleCnt="5"/>
      <dgm:spPr/>
    </dgm:pt>
    <dgm:pt modelId="{A6B87D4D-CCBF-45BF-87E3-FEA64031E9C6}" type="pres">
      <dgm:prSet presAssocID="{1B16DD68-31FF-491E-AC48-7AAD38BD2190}" presName="node" presStyleLbl="node1" presStyleIdx="3" presStyleCnt="5">
        <dgm:presLayoutVars>
          <dgm:bulletEnabled val="1"/>
        </dgm:presLayoutVars>
      </dgm:prSet>
      <dgm:spPr/>
    </dgm:pt>
    <dgm:pt modelId="{B3212297-2C3C-486D-8364-1B0E0D697703}" type="pres">
      <dgm:prSet presAssocID="{82C7A3AF-8783-4CC2-A115-D98C456DFFC2}" presName="sibTrans" presStyleLbl="sibTrans2D1" presStyleIdx="3" presStyleCnt="5"/>
      <dgm:spPr/>
    </dgm:pt>
    <dgm:pt modelId="{A65989AE-B6EF-4389-966E-FCF53F416DF1}" type="pres">
      <dgm:prSet presAssocID="{82C7A3AF-8783-4CC2-A115-D98C456DFFC2}" presName="connectorText" presStyleLbl="sibTrans2D1" presStyleIdx="3" presStyleCnt="5"/>
      <dgm:spPr/>
    </dgm:pt>
    <dgm:pt modelId="{00EE5CEF-4DE1-44E5-B772-2366B1929E3E}" type="pres">
      <dgm:prSet presAssocID="{F6CF9120-C8BF-4D9B-B7F8-A971DEF7AE68}" presName="node" presStyleLbl="node1" presStyleIdx="4" presStyleCnt="5">
        <dgm:presLayoutVars>
          <dgm:bulletEnabled val="1"/>
        </dgm:presLayoutVars>
      </dgm:prSet>
      <dgm:spPr/>
    </dgm:pt>
    <dgm:pt modelId="{9850D5E6-0975-4193-B338-FA77CB69F104}" type="pres">
      <dgm:prSet presAssocID="{25AAD669-06AA-4812-9BC5-3CE38DA0C418}" presName="sibTrans" presStyleLbl="sibTrans2D1" presStyleIdx="4" presStyleCnt="5"/>
      <dgm:spPr/>
    </dgm:pt>
    <dgm:pt modelId="{7D494774-155F-4948-839F-B917F7B75436}" type="pres">
      <dgm:prSet presAssocID="{25AAD669-06AA-4812-9BC5-3CE38DA0C418}" presName="connectorText" presStyleLbl="sibTrans2D1" presStyleIdx="4" presStyleCnt="5"/>
      <dgm:spPr/>
    </dgm:pt>
  </dgm:ptLst>
  <dgm:cxnLst>
    <dgm:cxn modelId="{BA7579BB-5E49-4CDD-9E5C-B421307C3AD5}" type="presOf" srcId="{F6CF9120-C8BF-4D9B-B7F8-A971DEF7AE68}" destId="{00EE5CEF-4DE1-44E5-B772-2366B1929E3E}" srcOrd="0" destOrd="0" presId="urn:microsoft.com/office/officeart/2005/8/layout/cycle2"/>
    <dgm:cxn modelId="{FFF40BB9-AC1A-4402-96C1-2795959AD977}" type="presOf" srcId="{03E61F0E-BEDE-47F2-A044-321FDEF9E89D}" destId="{7818D939-D90D-48D9-B61D-D6ADA443C051}" srcOrd="1" destOrd="0" presId="urn:microsoft.com/office/officeart/2005/8/layout/cycle2"/>
    <dgm:cxn modelId="{A27D215C-CCDC-4D69-A422-837B716D15DC}" type="presOf" srcId="{DAF319EA-2D11-4C89-B3D2-4DD55F2818DE}" destId="{84716457-E10B-43F4-BEA2-70D75E673FBB}" srcOrd="0" destOrd="0" presId="urn:microsoft.com/office/officeart/2005/8/layout/cycle2"/>
    <dgm:cxn modelId="{EB0E258C-F3BB-49B4-BD0B-72A2D61C458F}" type="presOf" srcId="{D6240576-0B82-4533-BD5B-E4FBCAE27529}" destId="{7A1E4009-118A-4D3E-B58F-DBEF7FCD6025}" srcOrd="0" destOrd="0" presId="urn:microsoft.com/office/officeart/2005/8/layout/cycle2"/>
    <dgm:cxn modelId="{66062103-889D-4E68-BDF5-D2C85BC14B01}" type="presOf" srcId="{1B16DD68-31FF-491E-AC48-7AAD38BD2190}" destId="{A6B87D4D-CCBF-45BF-87E3-FEA64031E9C6}" srcOrd="0" destOrd="0" presId="urn:microsoft.com/office/officeart/2005/8/layout/cycle2"/>
    <dgm:cxn modelId="{4965F29D-CB9F-4B20-A122-E029EBBFD1EB}" srcId="{03B81402-7D02-4FEB-8307-80E51242A902}" destId="{F6CF9120-C8BF-4D9B-B7F8-A971DEF7AE68}" srcOrd="4" destOrd="0" parTransId="{8525AE17-80F0-4E8C-8E5F-540871F11357}" sibTransId="{25AAD669-06AA-4812-9BC5-3CE38DA0C418}"/>
    <dgm:cxn modelId="{3F48FEAE-1061-4070-B9D7-FA816299B13D}" type="presOf" srcId="{03E61F0E-BEDE-47F2-A044-321FDEF9E89D}" destId="{8BD7BE78-A1AE-4077-9EAE-3D0C98B84D55}" srcOrd="0" destOrd="0" presId="urn:microsoft.com/office/officeart/2005/8/layout/cycle2"/>
    <dgm:cxn modelId="{4C6B1918-C2C1-4C29-9C94-27E2D20BA33E}" type="presOf" srcId="{311A4B3E-EB1D-4B6F-A5E0-3D5C39033FD5}" destId="{9D68DD33-E57E-469F-806E-90646174E82B}" srcOrd="0" destOrd="0" presId="urn:microsoft.com/office/officeart/2005/8/layout/cycle2"/>
    <dgm:cxn modelId="{B09F5D46-8E3D-45A3-82C0-6C6685D8E861}" srcId="{03B81402-7D02-4FEB-8307-80E51242A902}" destId="{1B16DD68-31FF-491E-AC48-7AAD38BD2190}" srcOrd="3" destOrd="0" parTransId="{9625B0CF-111F-4F22-834F-F1163E2C5DA5}" sibTransId="{82C7A3AF-8783-4CC2-A115-D98C456DFFC2}"/>
    <dgm:cxn modelId="{2BD832F2-7401-4285-AE09-6E0D30A95FEA}" type="presOf" srcId="{25AAD669-06AA-4812-9BC5-3CE38DA0C418}" destId="{7D494774-155F-4948-839F-B917F7B75436}" srcOrd="1" destOrd="0" presId="urn:microsoft.com/office/officeart/2005/8/layout/cycle2"/>
    <dgm:cxn modelId="{6484D51B-7AFB-4FFB-92BC-033F5A71E323}" type="presOf" srcId="{DAF319EA-2D11-4C89-B3D2-4DD55F2818DE}" destId="{40A9AB12-2AE5-42A9-B33E-092D1D15056E}" srcOrd="1" destOrd="0" presId="urn:microsoft.com/office/officeart/2005/8/layout/cycle2"/>
    <dgm:cxn modelId="{DFD08B83-E484-4265-88E5-68C5F9A2DD05}" srcId="{03B81402-7D02-4FEB-8307-80E51242A902}" destId="{311A4B3E-EB1D-4B6F-A5E0-3D5C39033FD5}" srcOrd="2" destOrd="0" parTransId="{7D86986C-77B1-492C-91D3-9723AD57D70A}" sibTransId="{DAF319EA-2D11-4C89-B3D2-4DD55F2818DE}"/>
    <dgm:cxn modelId="{C232C482-61A8-443D-B6E8-93ADC666A525}" type="presOf" srcId="{25AAD669-06AA-4812-9BC5-3CE38DA0C418}" destId="{9850D5E6-0975-4193-B338-FA77CB69F104}" srcOrd="0" destOrd="0" presId="urn:microsoft.com/office/officeart/2005/8/layout/cycle2"/>
    <dgm:cxn modelId="{BD98D363-2FD2-4112-B3BF-F0B5A1E3B7EB}" srcId="{03B81402-7D02-4FEB-8307-80E51242A902}" destId="{D6240576-0B82-4533-BD5B-E4FBCAE27529}" srcOrd="0" destOrd="0" parTransId="{FB88C5E0-A84B-4F81-9675-B209BD419771}" sibTransId="{03E61F0E-BEDE-47F2-A044-321FDEF9E89D}"/>
    <dgm:cxn modelId="{C9B0ED48-2F73-4776-BB67-BA7AFA2467A8}" type="presOf" srcId="{82C7A3AF-8783-4CC2-A115-D98C456DFFC2}" destId="{B3212297-2C3C-486D-8364-1B0E0D697703}" srcOrd="0" destOrd="0" presId="urn:microsoft.com/office/officeart/2005/8/layout/cycle2"/>
    <dgm:cxn modelId="{D0B24789-A888-40B6-96F9-B7060492B93D}" type="presOf" srcId="{03B81402-7D02-4FEB-8307-80E51242A902}" destId="{BEB363C6-10DF-4129-962B-A79D175F32A8}" srcOrd="0" destOrd="0" presId="urn:microsoft.com/office/officeart/2005/8/layout/cycle2"/>
    <dgm:cxn modelId="{91A956AD-7DBF-4624-9880-BBFDC07D4FB1}" type="presOf" srcId="{6D140859-A1B7-44C4-BB34-B6B4E097F659}" destId="{90D1D2FD-0279-4660-8A84-9CFCBFC2B0DC}" srcOrd="1" destOrd="0" presId="urn:microsoft.com/office/officeart/2005/8/layout/cycle2"/>
    <dgm:cxn modelId="{68C4783F-DC98-43EF-BCEE-E1C2FAD27AD5}" srcId="{03B81402-7D02-4FEB-8307-80E51242A902}" destId="{D841C8BA-DD51-4B2C-BAB7-2C05194F78BE}" srcOrd="1" destOrd="0" parTransId="{FB561701-EAF2-44DF-9F0D-D684BD7906CC}" sibTransId="{6D140859-A1B7-44C4-BB34-B6B4E097F659}"/>
    <dgm:cxn modelId="{C75D2FE6-C922-4064-8F8A-2964EF7800F3}" type="presOf" srcId="{6D140859-A1B7-44C4-BB34-B6B4E097F659}" destId="{14CE388C-00FA-40E6-A321-F904FBEC610D}" srcOrd="0" destOrd="0" presId="urn:microsoft.com/office/officeart/2005/8/layout/cycle2"/>
    <dgm:cxn modelId="{C3B9A2BE-A51F-4F25-8939-CB5EE1E77F2F}" type="presOf" srcId="{82C7A3AF-8783-4CC2-A115-D98C456DFFC2}" destId="{A65989AE-B6EF-4389-966E-FCF53F416DF1}" srcOrd="1" destOrd="0" presId="urn:microsoft.com/office/officeart/2005/8/layout/cycle2"/>
    <dgm:cxn modelId="{56F859D6-7D26-4C47-B2AF-4E5CA500B057}" type="presOf" srcId="{D841C8BA-DD51-4B2C-BAB7-2C05194F78BE}" destId="{D609DCE4-9E7B-402E-BA96-81D6319D672C}" srcOrd="0" destOrd="0" presId="urn:microsoft.com/office/officeart/2005/8/layout/cycle2"/>
    <dgm:cxn modelId="{A71DAF13-9024-4433-A27B-3BB7668816D2}" type="presParOf" srcId="{BEB363C6-10DF-4129-962B-A79D175F32A8}" destId="{7A1E4009-118A-4D3E-B58F-DBEF7FCD6025}" srcOrd="0" destOrd="0" presId="urn:microsoft.com/office/officeart/2005/8/layout/cycle2"/>
    <dgm:cxn modelId="{B644BC57-80FF-4152-8A4A-3EFA3A180BA6}" type="presParOf" srcId="{BEB363C6-10DF-4129-962B-A79D175F32A8}" destId="{8BD7BE78-A1AE-4077-9EAE-3D0C98B84D55}" srcOrd="1" destOrd="0" presId="urn:microsoft.com/office/officeart/2005/8/layout/cycle2"/>
    <dgm:cxn modelId="{B8744BAE-BCE4-4420-A248-CFD9AE615D46}" type="presParOf" srcId="{8BD7BE78-A1AE-4077-9EAE-3D0C98B84D55}" destId="{7818D939-D90D-48D9-B61D-D6ADA443C051}" srcOrd="0" destOrd="0" presId="urn:microsoft.com/office/officeart/2005/8/layout/cycle2"/>
    <dgm:cxn modelId="{D4BC5901-0628-4FE4-97B3-2AE6E1B70184}" type="presParOf" srcId="{BEB363C6-10DF-4129-962B-A79D175F32A8}" destId="{D609DCE4-9E7B-402E-BA96-81D6319D672C}" srcOrd="2" destOrd="0" presId="urn:microsoft.com/office/officeart/2005/8/layout/cycle2"/>
    <dgm:cxn modelId="{9F3EB336-3438-4617-ABD6-D1F6E18EDAA1}" type="presParOf" srcId="{BEB363C6-10DF-4129-962B-A79D175F32A8}" destId="{14CE388C-00FA-40E6-A321-F904FBEC610D}" srcOrd="3" destOrd="0" presId="urn:microsoft.com/office/officeart/2005/8/layout/cycle2"/>
    <dgm:cxn modelId="{3F1BF063-9E30-4738-B705-69C3FFFABFF9}" type="presParOf" srcId="{14CE388C-00FA-40E6-A321-F904FBEC610D}" destId="{90D1D2FD-0279-4660-8A84-9CFCBFC2B0DC}" srcOrd="0" destOrd="0" presId="urn:microsoft.com/office/officeart/2005/8/layout/cycle2"/>
    <dgm:cxn modelId="{171A74A6-B28F-4A1F-8131-810A97C7C99B}" type="presParOf" srcId="{BEB363C6-10DF-4129-962B-A79D175F32A8}" destId="{9D68DD33-E57E-469F-806E-90646174E82B}" srcOrd="4" destOrd="0" presId="urn:microsoft.com/office/officeart/2005/8/layout/cycle2"/>
    <dgm:cxn modelId="{75FEE77A-4E87-42D4-9FA9-1C517E0C155B}" type="presParOf" srcId="{BEB363C6-10DF-4129-962B-A79D175F32A8}" destId="{84716457-E10B-43F4-BEA2-70D75E673FBB}" srcOrd="5" destOrd="0" presId="urn:microsoft.com/office/officeart/2005/8/layout/cycle2"/>
    <dgm:cxn modelId="{0B6536E2-0B18-49DB-B589-89FFFEEA2946}" type="presParOf" srcId="{84716457-E10B-43F4-BEA2-70D75E673FBB}" destId="{40A9AB12-2AE5-42A9-B33E-092D1D15056E}" srcOrd="0" destOrd="0" presId="urn:microsoft.com/office/officeart/2005/8/layout/cycle2"/>
    <dgm:cxn modelId="{8B207C5A-319B-447C-A916-6925DD032D1C}" type="presParOf" srcId="{BEB363C6-10DF-4129-962B-A79D175F32A8}" destId="{A6B87D4D-CCBF-45BF-87E3-FEA64031E9C6}" srcOrd="6" destOrd="0" presId="urn:microsoft.com/office/officeart/2005/8/layout/cycle2"/>
    <dgm:cxn modelId="{74E339A4-2E9B-4CE5-A699-950E3472606E}" type="presParOf" srcId="{BEB363C6-10DF-4129-962B-A79D175F32A8}" destId="{B3212297-2C3C-486D-8364-1B0E0D697703}" srcOrd="7" destOrd="0" presId="urn:microsoft.com/office/officeart/2005/8/layout/cycle2"/>
    <dgm:cxn modelId="{BBE94574-DF2E-48B9-9D8A-5D74B10FCCC6}" type="presParOf" srcId="{B3212297-2C3C-486D-8364-1B0E0D697703}" destId="{A65989AE-B6EF-4389-966E-FCF53F416DF1}" srcOrd="0" destOrd="0" presId="urn:microsoft.com/office/officeart/2005/8/layout/cycle2"/>
    <dgm:cxn modelId="{7C4DB0CD-1059-4E00-B0FC-38648DE5EF2E}" type="presParOf" srcId="{BEB363C6-10DF-4129-962B-A79D175F32A8}" destId="{00EE5CEF-4DE1-44E5-B772-2366B1929E3E}" srcOrd="8" destOrd="0" presId="urn:microsoft.com/office/officeart/2005/8/layout/cycle2"/>
    <dgm:cxn modelId="{A5F44312-8FF2-40F0-96DB-E9A272A8EB71}" type="presParOf" srcId="{BEB363C6-10DF-4129-962B-A79D175F32A8}" destId="{9850D5E6-0975-4193-B338-FA77CB69F104}" srcOrd="9" destOrd="0" presId="urn:microsoft.com/office/officeart/2005/8/layout/cycle2"/>
    <dgm:cxn modelId="{71BA5267-6559-4122-90DB-29C2DE3F35B9}" type="presParOf" srcId="{9850D5E6-0975-4193-B338-FA77CB69F104}" destId="{7D494774-155F-4948-839F-B917F7B754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009-118A-4D3E-B58F-DBEF7FCD6025}">
      <dsp:nvSpPr>
        <dsp:cNvPr id="0" name=""/>
        <dsp:cNvSpPr/>
      </dsp:nvSpPr>
      <dsp:spPr>
        <a:xfrm>
          <a:off x="2448268" y="0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تنظرين للورقة   </a:t>
          </a:r>
        </a:p>
      </dsp:txBody>
      <dsp:txXfrm>
        <a:off x="2627862" y="179594"/>
        <a:ext cx="867155" cy="867155"/>
      </dsp:txXfrm>
    </dsp:sp>
    <dsp:sp modelId="{8BD7BE78-A1AE-4077-9EAE-3D0C98B84D55}">
      <dsp:nvSpPr>
        <dsp:cNvPr id="0" name=""/>
        <dsp:cNvSpPr/>
      </dsp:nvSpPr>
      <dsp:spPr>
        <a:xfrm rot="2175426">
          <a:off x="3632362" y="942837"/>
          <a:ext cx="321464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>
        <a:off x="3641699" y="997098"/>
        <a:ext cx="225025" cy="248335"/>
      </dsp:txXfrm>
    </dsp:sp>
    <dsp:sp modelId="{D609DCE4-9E7B-402E-BA96-81D6319D672C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تنظرين للوحة المفاتيح </a:t>
          </a:r>
        </a:p>
      </dsp:txBody>
      <dsp:txXfrm>
        <a:off x="4105844" y="1263576"/>
        <a:ext cx="867155" cy="867155"/>
      </dsp:txXfrm>
    </dsp:sp>
    <dsp:sp modelId="{14CE388C-00FA-40E6-A321-F904FBEC610D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4158126" y="2394156"/>
        <a:ext cx="228964" cy="248335"/>
      </dsp:txXfrm>
    </dsp:sp>
    <dsp:sp modelId="{9D68DD33-E57E-469F-806E-90646174E82B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تبحثين عن الحرف </a:t>
          </a:r>
        </a:p>
      </dsp:txBody>
      <dsp:txXfrm>
        <a:off x="3536171" y="3016849"/>
        <a:ext cx="867155" cy="867155"/>
      </dsp:txXfrm>
    </dsp:sp>
    <dsp:sp modelId="{84716457-E10B-43F4-BEA2-70D75E673FBB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2991839" y="3326259"/>
        <a:ext cx="228964" cy="248335"/>
      </dsp:txXfrm>
    </dsp:sp>
    <dsp:sp modelId="{A6B87D4D-CCBF-45BF-87E3-FEA64031E9C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تكتبين الحرف </a:t>
          </a:r>
        </a:p>
      </dsp:txBody>
      <dsp:txXfrm>
        <a:off x="1692672" y="3016849"/>
        <a:ext cx="867155" cy="867155"/>
      </dsp:txXfrm>
    </dsp:sp>
    <dsp:sp modelId="{B3212297-2C3C-486D-8364-1B0E0D697703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 rot="10800000">
        <a:off x="1744954" y="2505090"/>
        <a:ext cx="228964" cy="248335"/>
      </dsp:txXfrm>
    </dsp:sp>
    <dsp:sp modelId="{00EE5CEF-4DE1-44E5-B772-2366B1929E3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تنظرين للشاشة </a:t>
          </a:r>
        </a:p>
      </dsp:txBody>
      <dsp:txXfrm>
        <a:off x="1122999" y="1263576"/>
        <a:ext cx="867155" cy="867155"/>
      </dsp:txXfrm>
    </dsp:sp>
    <dsp:sp modelId="{9850D5E6-0975-4193-B338-FA77CB69F104}">
      <dsp:nvSpPr>
        <dsp:cNvPr id="0" name=""/>
        <dsp:cNvSpPr/>
      </dsp:nvSpPr>
      <dsp:spPr>
        <a:xfrm rot="19454042">
          <a:off x="2134867" y="953726"/>
          <a:ext cx="33298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/>
        </a:p>
      </dsp:txBody>
      <dsp:txXfrm>
        <a:off x="2144287" y="1065697"/>
        <a:ext cx="233092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7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109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16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43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857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04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8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90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22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93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2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FBEC-D303-464C-882C-A7566C77845C}" type="datetimeFigureOut">
              <a:rPr lang="ar-SA" smtClean="0"/>
              <a:t>15/05/1438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1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pingmaster.com/typing-tutor/free-demo-download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120680" cy="3600400"/>
          </a:xfrm>
        </p:spPr>
        <p:txBody>
          <a:bodyPr>
            <a:normAutofit fontScale="90000"/>
          </a:bodyPr>
          <a:lstStyle/>
          <a:p>
            <a:r>
              <a:rPr lang="ar-SA" dirty="0"/>
              <a:t>معالجة الكلمات والنسخ 2</a:t>
            </a:r>
            <a:br>
              <a:rPr lang="ar-SA" dirty="0"/>
            </a:br>
            <a:r>
              <a:rPr lang="ar-SA" dirty="0"/>
              <a:t>لبرنامج السكرتارية الطبية</a:t>
            </a:r>
            <a:br>
              <a:rPr lang="ar-SA" dirty="0"/>
            </a:br>
            <a:br>
              <a:rPr lang="ar-SA" dirty="0"/>
            </a:br>
            <a:br>
              <a:rPr lang="ar-SA" sz="4400" dirty="0"/>
            </a:br>
            <a:br>
              <a:rPr lang="ar-SA" sz="2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ar-SA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4500984" cy="556474"/>
          </a:xfrm>
        </p:spPr>
        <p:txBody>
          <a:bodyPr>
            <a:normAutofit fontScale="62500" lnSpcReduction="20000"/>
          </a:bodyPr>
          <a:lstStyle/>
          <a:p>
            <a:r>
              <a:rPr lang="ar-SA" dirty="0"/>
              <a:t>جمع و أعداد  </a:t>
            </a:r>
          </a:p>
          <a:p>
            <a:r>
              <a:rPr lang="ar-SA" dirty="0"/>
              <a:t>أ. مشاعل المطلق      </a:t>
            </a:r>
          </a:p>
        </p:txBody>
      </p:sp>
    </p:spTree>
    <p:extLst>
      <p:ext uri="{BB962C8B-B14F-4D97-AF65-F5344CB8AC3E}">
        <p14:creationId xmlns:p14="http://schemas.microsoft.com/office/powerpoint/2010/main" val="335103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3200" b="1" u="sng" dirty="0"/>
              <a:t>العوامل التي </a:t>
            </a:r>
            <a:r>
              <a:rPr lang="ar-SA" sz="3200" b="1" u="sng" dirty="0"/>
              <a:t>ي</a:t>
            </a:r>
            <a:r>
              <a:rPr lang="ar-JO" sz="3200" b="1" u="sng" dirty="0"/>
              <a:t>توقف عليها تقدم ال</a:t>
            </a:r>
            <a:r>
              <a:rPr lang="ar-SA" sz="3200" b="1" u="sng" dirty="0"/>
              <a:t>ناسخ</a:t>
            </a:r>
            <a:r>
              <a:rPr lang="ar-JO" sz="3200" b="1" u="sng" dirty="0"/>
              <a:t> في </a:t>
            </a:r>
            <a:r>
              <a:rPr lang="ar-SA" sz="3200" b="1" u="sng" dirty="0"/>
              <a:t>الكتابة</a:t>
            </a:r>
            <a:r>
              <a:rPr lang="ar-JO" sz="3200" b="1" u="sng" dirty="0"/>
              <a:t>:</a:t>
            </a:r>
            <a:endParaRPr lang="ar-SA" sz="3200" b="1" u="sng" dirty="0"/>
          </a:p>
          <a:p>
            <a:pPr marL="0" indent="0">
              <a:buNone/>
            </a:pPr>
            <a:endParaRPr lang="en-US" sz="1400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زيادة فترات التدريب مع تقارب هذه الفترات</a:t>
            </a:r>
            <a:r>
              <a:rPr lang="ar-SA" dirty="0"/>
              <a:t> شبه يومي</a:t>
            </a:r>
            <a:r>
              <a:rPr lang="ar-JO" dirty="0"/>
              <a:t>.</a:t>
            </a:r>
            <a:endParaRPr lang="ar-SA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التركيز على الكتابة بطريقة اللمس حسب أصولها وقواعدها.</a:t>
            </a:r>
            <a:endParaRPr lang="ar-SA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الميل الشخصي والرغبة في تعلم طريقة الطباعة بطريقة اللمس.</a:t>
            </a:r>
            <a:endParaRPr lang="ar-SA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توافر الثقة لدى المتدرب</a:t>
            </a:r>
            <a:r>
              <a:rPr lang="ar-SA" dirty="0"/>
              <a:t> بأنه مع الجهد سيصل لهدفه المنشود </a:t>
            </a:r>
            <a:r>
              <a:rPr lang="ar-JO" dirty="0"/>
              <a:t>.</a:t>
            </a:r>
            <a:endParaRPr lang="en-US" dirty="0"/>
          </a:p>
          <a:p>
            <a:pPr marL="0" indent="0">
              <a:buNone/>
            </a:pPr>
            <a:r>
              <a:rPr lang="ar-JO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88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880808" cy="4119016"/>
          </a:xfrm>
        </p:spPr>
        <p:txBody>
          <a:bodyPr>
            <a:normAutofit/>
          </a:bodyPr>
          <a:lstStyle/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منطقة مفاتيح العمليات الخاصة : </a:t>
            </a:r>
          </a:p>
          <a:p>
            <a:pPr marL="82296" indent="0">
              <a:buNone/>
            </a:pPr>
            <a:r>
              <a:rPr lang="ar-SA" dirty="0"/>
              <a:t>وتتكون من اثني عشر مفتاحاً ، تبتدئ بالمفتاح </a:t>
            </a:r>
            <a:r>
              <a:rPr lang="en-US" b="1" dirty="0"/>
              <a:t>F1</a:t>
            </a:r>
            <a:r>
              <a:rPr lang="en-US" dirty="0"/>
              <a:t> </a:t>
            </a:r>
            <a:r>
              <a:rPr lang="ar-SA" dirty="0"/>
              <a:t>وتنتهي بالمفتاح </a:t>
            </a:r>
            <a:r>
              <a:rPr lang="en-US" b="1" dirty="0"/>
              <a:t>F12</a:t>
            </a:r>
            <a:r>
              <a:rPr lang="ar-SA" dirty="0"/>
              <a:t>  , و يتم استخدام هذه المفاتيح لأغراض مختلفة تتحدد من خلال نظام التشغيل ، أو من قبل البرمجيات التطبيقية .</a:t>
            </a:r>
            <a:endParaRPr lang="en-US" dirty="0"/>
          </a:p>
          <a:p>
            <a:pPr marL="425196" lvl="0" indent="-342900"/>
            <a:r>
              <a:rPr lang="ar-SA" u="sng" dirty="0">
                <a:solidFill>
                  <a:schemeClr val="accent2"/>
                </a:solidFill>
              </a:rPr>
              <a:t>منطقة مفاتيح الأرقام الصف الرابع : 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dirty="0"/>
              <a:t>تتكون من مفاتيح الأرقام 0.9.8.7.6.5.4.3.2.1 , وباستخدامها  يمكن كتابة الأرقام والأعداد المختلفة.</a:t>
            </a:r>
            <a:endParaRPr lang="en-US" dirty="0"/>
          </a:p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منطقة مفاتيح الحروف : 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dirty="0"/>
              <a:t>تتكون هذه المفاتيح من كل الحروف الموجودة باللغة العربية و الإنجليزية وكذلك بعض الرموز .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pPr algn="ctr"/>
            <a:r>
              <a:rPr lang="ar-SA" u="sng" dirty="0"/>
              <a:t>لوحة المفاتيح </a:t>
            </a:r>
          </a:p>
        </p:txBody>
      </p:sp>
    </p:spTree>
    <p:extLst>
      <p:ext uri="{BB962C8B-B14F-4D97-AF65-F5344CB8AC3E}">
        <p14:creationId xmlns:p14="http://schemas.microsoft.com/office/powerpoint/2010/main" val="213803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880808" cy="4119016"/>
          </a:xfrm>
        </p:spPr>
        <p:txBody>
          <a:bodyPr>
            <a:normAutofit lnSpcReduction="10000"/>
          </a:bodyPr>
          <a:lstStyle/>
          <a:p>
            <a:pPr marL="425196" lvl="0" indent="-342900"/>
            <a:r>
              <a:rPr lang="ar-SA" u="sng" dirty="0">
                <a:solidFill>
                  <a:schemeClr val="accent2"/>
                </a:solidFill>
              </a:rPr>
              <a:t>مجموعة مفاتيح الأسهم : </a:t>
            </a:r>
          </a:p>
          <a:p>
            <a:pPr marL="82296" lvl="0" indent="0">
              <a:buNone/>
            </a:pPr>
            <a:r>
              <a:rPr lang="ar-SA" dirty="0"/>
              <a:t>هي تحتوي على المفاتيح وكل من هذه المفاتيح يؤدي إلى حركة المؤشر خانة واحدة في اتجاه السهم.</a:t>
            </a:r>
            <a:endParaRPr lang="en-US" dirty="0"/>
          </a:p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مجموعة مفاتيح التحكم في الشاشة: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أ- المفتاح ( </a:t>
            </a:r>
            <a:r>
              <a:rPr lang="en-US" b="1" dirty="0"/>
              <a:t>Page UP</a:t>
            </a:r>
            <a:r>
              <a:rPr lang="ar-SA" dirty="0"/>
              <a:t> ) يؤدي هذا المفتاح للحركة شاشة واحدة إلى الأعلى.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ب- المفتاح ( </a:t>
            </a:r>
            <a:r>
              <a:rPr lang="en-US" b="1" dirty="0"/>
              <a:t>Page Down</a:t>
            </a:r>
            <a:r>
              <a:rPr lang="ar-SA" dirty="0"/>
              <a:t> ) يؤدي هذا المفتاح للحركة شاشة واحدة إلى الأسفل.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ج- المفتاح (</a:t>
            </a:r>
            <a:r>
              <a:rPr lang="en-US" b="1" dirty="0"/>
              <a:t>Home</a:t>
            </a:r>
            <a:r>
              <a:rPr lang="ar-SA" dirty="0"/>
              <a:t> ) يؤدي هذا المفتاح للحركة إلى بداية السطر.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د- المفتاح ( </a:t>
            </a:r>
            <a:r>
              <a:rPr lang="en-US" b="1" dirty="0"/>
              <a:t>End</a:t>
            </a:r>
            <a:r>
              <a:rPr lang="ar-SA" dirty="0"/>
              <a:t> ) يؤدي هذا المفتاح إلى نهاية السطر. </a:t>
            </a:r>
            <a:endParaRPr lang="en-US" dirty="0"/>
          </a:p>
          <a:p>
            <a:pPr marL="425196" indent="-342900"/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pPr algn="ctr"/>
            <a:r>
              <a:rPr lang="ar-SA" u="sng" dirty="0"/>
              <a:t>لوحة المفاتيح </a:t>
            </a:r>
          </a:p>
        </p:txBody>
      </p:sp>
    </p:spTree>
    <p:extLst>
      <p:ext uri="{BB962C8B-B14F-4D97-AF65-F5344CB8AC3E}">
        <p14:creationId xmlns:p14="http://schemas.microsoft.com/office/powerpoint/2010/main" val="31306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488832" cy="5616624"/>
          </a:xfrm>
        </p:spPr>
        <p:txBody>
          <a:bodyPr>
            <a:normAutofit fontScale="92500" lnSpcReduction="20000"/>
          </a:bodyPr>
          <a:lstStyle/>
          <a:p>
            <a:pPr marL="425196" indent="-342900"/>
            <a:r>
              <a:rPr lang="ar-SA" sz="2600" u="sng" dirty="0">
                <a:solidFill>
                  <a:schemeClr val="accent2"/>
                </a:solidFill>
              </a:rPr>
              <a:t>. مفاتيح التحكم الخاصة : </a:t>
            </a:r>
            <a:endParaRPr lang="en-US" sz="2600" u="sng" dirty="0">
              <a:solidFill>
                <a:schemeClr val="accent2"/>
              </a:solidFill>
            </a:endParaRPr>
          </a:p>
          <a:p>
            <a:pPr lvl="0"/>
            <a:r>
              <a:rPr lang="ar-SA" dirty="0"/>
              <a:t>مفتاح الحذف الخلفي ( </a:t>
            </a:r>
            <a:r>
              <a:rPr lang="en-US" b="1" dirty="0"/>
              <a:t>Back space</a:t>
            </a:r>
            <a:r>
              <a:rPr lang="ar-SA" dirty="0"/>
              <a:t> ) : حيث يقوم بحذف الحرف الذي على يسار المؤشر عند الكتابة باللغة الإنجليزية. </a:t>
            </a:r>
            <a:endParaRPr lang="en-US" dirty="0"/>
          </a:p>
          <a:p>
            <a:pPr lvl="0"/>
            <a:r>
              <a:rPr lang="ar-SA" dirty="0"/>
              <a:t>مفتاح الإدخال ( </a:t>
            </a:r>
            <a:r>
              <a:rPr lang="en-US" b="1" dirty="0"/>
              <a:t>Enter</a:t>
            </a:r>
            <a:r>
              <a:rPr lang="ar-SA" dirty="0"/>
              <a:t> ) : ويستخدم للانتقال إلى فقرة جديدة ، وإدخال الأوامر. </a:t>
            </a:r>
            <a:endParaRPr lang="en-US" dirty="0"/>
          </a:p>
          <a:p>
            <a:pPr lvl="0"/>
            <a:r>
              <a:rPr lang="ar-SA" dirty="0"/>
              <a:t>مفتاح الحذف ( </a:t>
            </a:r>
            <a:r>
              <a:rPr lang="en-US" b="1" dirty="0"/>
              <a:t>DEL</a:t>
            </a:r>
            <a:r>
              <a:rPr lang="ar-SA" dirty="0"/>
              <a:t> ) : ويستخدم لحذف الحرف الذي على يسار المؤشر. </a:t>
            </a:r>
            <a:endParaRPr lang="en-US" dirty="0"/>
          </a:p>
          <a:p>
            <a:pPr lvl="0"/>
            <a:r>
              <a:rPr lang="ar-SA" dirty="0"/>
              <a:t>مفتاح العالي (</a:t>
            </a:r>
            <a:r>
              <a:rPr lang="en-US" b="1" dirty="0"/>
              <a:t>Shift</a:t>
            </a:r>
            <a:r>
              <a:rPr lang="ar-SA" dirty="0"/>
              <a:t> ) : يتم ضغطه مع أحد الأزرار لطباعة رموز أو أحرف خاصة .</a:t>
            </a:r>
            <a:endParaRPr lang="en-US" dirty="0"/>
          </a:p>
          <a:p>
            <a:pPr lvl="0"/>
            <a:r>
              <a:rPr lang="ar-SA" dirty="0"/>
              <a:t>مفتاح تثبيت الحرف الكبير ( </a:t>
            </a:r>
            <a:r>
              <a:rPr lang="en-US" b="1" dirty="0"/>
              <a:t>Caps Lock</a:t>
            </a:r>
            <a:r>
              <a:rPr lang="ar-SA" dirty="0"/>
              <a:t> ) ويستخدم للحصول على الحروف الكبيرة باللغة الإنجليزية. </a:t>
            </a:r>
            <a:endParaRPr lang="en-US" dirty="0"/>
          </a:p>
          <a:p>
            <a:pPr lvl="0"/>
            <a:r>
              <a:rPr lang="ar-SA" dirty="0"/>
              <a:t>مفتاح الهروب ( </a:t>
            </a:r>
            <a:r>
              <a:rPr lang="en-US" b="1" dirty="0"/>
              <a:t>Esc</a:t>
            </a:r>
            <a:r>
              <a:rPr lang="ar-SA" dirty="0"/>
              <a:t> ) : ويستخدم للخروج من تنفيذ معالجة بعض البرمجيات ، أو الإنهاء. </a:t>
            </a:r>
            <a:endParaRPr lang="en-US" dirty="0"/>
          </a:p>
          <a:p>
            <a:pPr lvl="0"/>
            <a:r>
              <a:rPr lang="ar-SA" dirty="0"/>
              <a:t>مفتاح التحكم (</a:t>
            </a:r>
            <a:r>
              <a:rPr lang="en-US" b="1" dirty="0"/>
              <a:t>Ctrl</a:t>
            </a:r>
            <a:r>
              <a:rPr lang="ar-SA" dirty="0"/>
              <a:t> ) : ويستخدم مع بعض المفاتيح الأخرى لتنفيذ بعض الأوامر الخاصة مثل ( </a:t>
            </a:r>
            <a:r>
              <a:rPr lang="en-US" b="1" dirty="0"/>
              <a:t>Ctrl + s</a:t>
            </a:r>
            <a:r>
              <a:rPr lang="ar-SA" dirty="0"/>
              <a:t> ) لحفظ الملف. </a:t>
            </a:r>
            <a:endParaRPr lang="en-US" dirty="0"/>
          </a:p>
          <a:p>
            <a:pPr lvl="0"/>
            <a:r>
              <a:rPr lang="ar-SA" dirty="0"/>
              <a:t>مفتاح التبادل (</a:t>
            </a:r>
            <a:r>
              <a:rPr lang="en-US" b="1" dirty="0"/>
              <a:t>Alt</a:t>
            </a:r>
            <a:r>
              <a:rPr lang="ar-SA" dirty="0"/>
              <a:t> ) : ويستخدم مع بعض المفاتيح الأخرى لتنفيذ بعض الأوامر الخاصة مثل (</a:t>
            </a:r>
            <a:r>
              <a:rPr lang="en-US" b="1" dirty="0"/>
              <a:t>Shift</a:t>
            </a:r>
            <a:r>
              <a:rPr lang="en-US" dirty="0"/>
              <a:t> </a:t>
            </a:r>
            <a:r>
              <a:rPr lang="en-US" b="1" dirty="0"/>
              <a:t>Alt+</a:t>
            </a:r>
            <a:r>
              <a:rPr lang="ar-SA" dirty="0"/>
              <a:t> ) لتغيير لغة الطباعة . </a:t>
            </a:r>
            <a:endParaRPr lang="en-US" dirty="0"/>
          </a:p>
          <a:p>
            <a:pPr lvl="0"/>
            <a:r>
              <a:rPr lang="ar-SA" dirty="0"/>
              <a:t>مفتاح المسافة ( </a:t>
            </a:r>
            <a:r>
              <a:rPr lang="en-US" b="1" dirty="0"/>
              <a:t>Space Bar</a:t>
            </a:r>
            <a:r>
              <a:rPr lang="ar-SA" dirty="0"/>
              <a:t> ) : ويستخدم لوضع مسافة ( فراغ ) على الشاشة. </a:t>
            </a:r>
            <a:endParaRPr lang="en-US" dirty="0"/>
          </a:p>
          <a:p>
            <a:pPr lvl="0"/>
            <a:r>
              <a:rPr lang="ar-SA" dirty="0"/>
              <a:t>مفتاح  ( </a:t>
            </a:r>
            <a:r>
              <a:rPr lang="en-US" b="1" dirty="0"/>
              <a:t>Tab</a:t>
            </a:r>
            <a:r>
              <a:rPr lang="ar-SA" dirty="0"/>
              <a:t> ) : ويستخدم في تسهيل إدخال البيانات على شكل جدول , ولوضع مسافة بادئة في بداية السطر .</a:t>
            </a:r>
            <a:endParaRPr lang="en-US" dirty="0"/>
          </a:p>
          <a:p>
            <a:pPr marL="425196" indent="-34290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80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6880808" cy="489654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ar-SA" sz="3200" dirty="0"/>
              <a:t>تحتوي لوحة المفاتيح على أربعة صفوف رئيسية للكتابة :</a:t>
            </a:r>
          </a:p>
          <a:p>
            <a:pPr marL="82296" indent="0">
              <a:buNone/>
            </a:pPr>
            <a:br>
              <a:rPr lang="ar-SA" sz="3200" dirty="0"/>
            </a:br>
            <a:r>
              <a:rPr lang="ar-SA" sz="3200" b="1" dirty="0">
                <a:solidFill>
                  <a:srgbClr val="C00000"/>
                </a:solidFill>
              </a:rPr>
              <a:t>الصف الأول  </a:t>
            </a:r>
            <a:r>
              <a:rPr lang="ar-SA" sz="3200" dirty="0"/>
              <a:t>: الصف الأعلى من زر مسافة  و الأسفل من صف الارتكاز.</a:t>
            </a:r>
          </a:p>
          <a:p>
            <a:pPr marL="82296" indent="0">
              <a:buNone/>
            </a:pPr>
            <a:br>
              <a:rPr lang="ar-SA" sz="3200" dirty="0"/>
            </a:br>
            <a:r>
              <a:rPr lang="ar-SA" sz="3200" b="1" dirty="0">
                <a:solidFill>
                  <a:srgbClr val="C00000"/>
                </a:solidFill>
              </a:rPr>
              <a:t>الصف الثاني  </a:t>
            </a:r>
            <a:r>
              <a:rPr lang="ar-SA" sz="3200" dirty="0"/>
              <a:t>: صف الارتكاز  .</a:t>
            </a:r>
            <a:br>
              <a:rPr lang="ar-SA" sz="3200" dirty="0"/>
            </a:br>
            <a:endParaRPr lang="ar-SA" sz="3200" dirty="0"/>
          </a:p>
          <a:p>
            <a:pPr marL="82296" indent="0">
              <a:buNone/>
            </a:pPr>
            <a:r>
              <a:rPr lang="ar-SA" sz="3200" b="1" dirty="0">
                <a:solidFill>
                  <a:srgbClr val="C00000"/>
                </a:solidFill>
              </a:rPr>
              <a:t>الصف الثالث  </a:t>
            </a:r>
            <a:r>
              <a:rPr lang="ar-SA" sz="3200" dirty="0"/>
              <a:t>: الصف الأعلى من صف الارتكاز .</a:t>
            </a:r>
          </a:p>
          <a:p>
            <a:pPr marL="82296" indent="0">
              <a:buNone/>
            </a:pPr>
            <a:endParaRPr lang="ar-SA" sz="3200" dirty="0"/>
          </a:p>
          <a:p>
            <a:pPr marL="82296" indent="0">
              <a:buNone/>
            </a:pPr>
            <a:r>
              <a:rPr lang="ar-SA" sz="3200" b="1" dirty="0">
                <a:solidFill>
                  <a:srgbClr val="C00000"/>
                </a:solidFill>
              </a:rPr>
              <a:t>الصف الرابع   </a:t>
            </a:r>
            <a:r>
              <a:rPr lang="ar-SA" sz="3200" dirty="0"/>
              <a:t>: صف الارقام .</a:t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803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692696"/>
            <a:ext cx="721004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dirty="0"/>
              <a:t>       </a:t>
            </a:r>
            <a:r>
              <a:rPr lang="ar-SA" sz="3200" dirty="0"/>
              <a:t>تنقسم لوحة المفاتيح (الكيبورد) وفقاً لتعلم الطباعة السريعة إلى مجموعتين من الحروف :</a:t>
            </a:r>
          </a:p>
          <a:p>
            <a:pPr marL="0" indent="0">
              <a:buNone/>
            </a:pPr>
            <a:endParaRPr lang="ar-SA" sz="1050" dirty="0"/>
          </a:p>
          <a:p>
            <a:pPr marL="457200" indent="-457200"/>
            <a:r>
              <a:rPr lang="ar-SA" sz="3200" dirty="0"/>
              <a:t>مجموعة حروف مخصصة لليد اليمنى ومجموعة حروف مخصصة لليد اليسرى .</a:t>
            </a:r>
          </a:p>
          <a:p>
            <a:endParaRPr lang="ar-SA" sz="1000" dirty="0"/>
          </a:p>
          <a:p>
            <a:r>
              <a:rPr lang="ar-SA" sz="3200" dirty="0"/>
              <a:t>وبالنسبة لأصبع الإبهام في اليد اليمنى واليسرى ليس لهما وظيفة  في الطباعة غير الضغط على المسافة .</a:t>
            </a:r>
          </a:p>
          <a:p>
            <a:pPr marL="0" indent="0">
              <a:buNone/>
            </a:pPr>
            <a:endParaRPr lang="ar-SA" sz="2800" dirty="0"/>
          </a:p>
          <a:p>
            <a:r>
              <a:rPr lang="ar-SA" sz="3200" dirty="0"/>
              <a:t>الانتقال إلى السطر التالي يتم عن طريق مفتاح  </a:t>
            </a:r>
            <a:r>
              <a:rPr lang="en-US" sz="3200" dirty="0"/>
              <a:t>Enter</a:t>
            </a:r>
            <a:r>
              <a:rPr lang="ar-SA" sz="3200" dirty="0"/>
              <a:t>   الواقع إلى يمين مفاتيح صف الارتكاز .</a:t>
            </a:r>
          </a:p>
        </p:txBody>
      </p:sp>
    </p:spTree>
    <p:extLst>
      <p:ext uri="{BB962C8B-B14F-4D97-AF65-F5344CB8AC3E}">
        <p14:creationId xmlns:p14="http://schemas.microsoft.com/office/powerpoint/2010/main" val="67193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/>
          <a:lstStyle/>
          <a:p>
            <a:r>
              <a:rPr lang="ar-SA" dirty="0"/>
              <a:t>مفاتيح حروف اللغة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8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766048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/>
              <a:t>جدول توضيحي لكتابة حروف صف الارتكاز </a:t>
            </a:r>
            <a:endParaRPr lang="en-US" sz="2800" dirty="0"/>
          </a:p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en-US" sz="2800" u="sng" dirty="0"/>
          </a:p>
          <a:p>
            <a:pPr marL="457200" indent="-457200"/>
            <a:endParaRPr lang="ar-SA" sz="28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30763"/>
              </p:ext>
            </p:extLst>
          </p:nvPr>
        </p:nvGraphicFramePr>
        <p:xfrm>
          <a:off x="251520" y="1772816"/>
          <a:ext cx="8568954" cy="26642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3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1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ط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ك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ي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ش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67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71060"/>
              </p:ext>
            </p:extLst>
          </p:nvPr>
        </p:nvGraphicFramePr>
        <p:xfrm>
          <a:off x="107504" y="2204864"/>
          <a:ext cx="8856987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5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71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خ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ه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ع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غ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ف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ق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ث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ص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ض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75656" y="404664"/>
            <a:ext cx="591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الصف الثالث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15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89602"/>
              </p:ext>
            </p:extLst>
          </p:nvPr>
        </p:nvGraphicFramePr>
        <p:xfrm>
          <a:off x="290733" y="2132856"/>
          <a:ext cx="828092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ظ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ز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و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لا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ر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ؤ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ء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ئ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475656" y="404664"/>
            <a:ext cx="591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الصف الأول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92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052736"/>
            <a:ext cx="2972921" cy="1202485"/>
          </a:xfrm>
        </p:spPr>
        <p:txBody>
          <a:bodyPr>
            <a:normAutofit fontScale="90000"/>
          </a:bodyPr>
          <a:lstStyle/>
          <a:p>
            <a:r>
              <a:rPr lang="ar-JO" dirty="0"/>
              <a:t>الجلسة الصحيحة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85" y="2780928"/>
            <a:ext cx="6196405" cy="3168352"/>
          </a:xfrm>
        </p:spPr>
        <p:txBody>
          <a:bodyPr>
            <a:normAutofit/>
          </a:bodyPr>
          <a:lstStyle/>
          <a:p>
            <a:pPr algn="just"/>
            <a:r>
              <a:rPr lang="ar-JO" sz="3200" dirty="0"/>
              <a:t>تعني جلوس مدخل البيانات أو الناسخ في وضع طبيعي لا تكلف فيه </a:t>
            </a:r>
            <a:r>
              <a:rPr lang="ar-SA" sz="3200" dirty="0"/>
              <a:t>مما يؤثر بشكل </a:t>
            </a:r>
            <a:r>
              <a:rPr lang="ar-JO" sz="3200" dirty="0"/>
              <a:t> إيجابي</a:t>
            </a:r>
            <a:r>
              <a:rPr lang="ar-SA" sz="3200" dirty="0"/>
              <a:t> </a:t>
            </a:r>
            <a:r>
              <a:rPr lang="ar-JO" sz="3200" dirty="0"/>
              <a:t>على العملية الإنتاجية لمدخلي البيانات </a:t>
            </a:r>
            <a:r>
              <a:rPr lang="ar-SA" sz="3200" dirty="0"/>
              <a:t>وكذلك </a:t>
            </a:r>
            <a:r>
              <a:rPr lang="ar-JO" sz="3200" dirty="0"/>
              <a:t>تقليل المجهود البدني وسلامة الجسم أثناء الجلوس لفترات طويلة أمام جهاز الحاسب الآلي.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8" y="252306"/>
            <a:ext cx="2629995" cy="231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9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15425"/>
              </p:ext>
            </p:extLst>
          </p:nvPr>
        </p:nvGraphicFramePr>
        <p:xfrm>
          <a:off x="179512" y="2204864"/>
          <a:ext cx="872251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4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42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9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6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1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ذ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3356" y="623590"/>
            <a:ext cx="5911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الصف الرابع</a:t>
            </a:r>
          </a:p>
          <a:p>
            <a:pPr algn="ctr"/>
            <a:r>
              <a:rPr lang="ar-SA" sz="3200" b="1" dirty="0"/>
              <a:t>صف الأرقام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464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82960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رموز أخرى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b="1" u="sng" dirty="0"/>
          </a:p>
          <a:p>
            <a:pPr marL="457200" indent="-457200"/>
            <a:r>
              <a:rPr lang="ar-SA" sz="2800" b="1" u="sng" dirty="0"/>
              <a:t>لكتابة الألف الممدودة (آ) :</a:t>
            </a:r>
          </a:p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الخنصر 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/>
              <a:t> , ثم </a:t>
            </a:r>
            <a:r>
              <a:rPr lang="ar-SA" sz="2800" b="1" dirty="0">
                <a:solidFill>
                  <a:srgbClr val="FF0000"/>
                </a:solidFill>
              </a:rPr>
              <a:t>بالسبابة الأيمن على </a:t>
            </a:r>
            <a:r>
              <a:rPr lang="ar-SA" sz="2800" b="1" dirty="0"/>
              <a:t>حرف الألف المقصورة (ى).</a:t>
            </a:r>
          </a:p>
          <a:p>
            <a:pPr marL="0" indent="0">
              <a:buNone/>
            </a:pPr>
            <a:endParaRPr lang="ar-SA" sz="2200" b="1" dirty="0"/>
          </a:p>
          <a:p>
            <a:pPr marL="457200" indent="-457200"/>
            <a:r>
              <a:rPr lang="ar-SA" sz="2800" b="1" u="sng" dirty="0"/>
              <a:t>لكتابة الفاصلة (،) </a:t>
            </a:r>
            <a:r>
              <a:rPr lang="ar-SA" sz="2800" b="1" dirty="0"/>
              <a:t>: </a:t>
            </a:r>
          </a:p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الخنصر الأيسر</a:t>
            </a:r>
            <a:r>
              <a:rPr lang="ar-SA" sz="2800" b="1" dirty="0"/>
              <a:t> على زر</a:t>
            </a:r>
            <a:r>
              <a:rPr lang="en-US" sz="2800" b="1" dirty="0"/>
              <a:t> Shift </a:t>
            </a:r>
            <a:r>
              <a:rPr lang="ar-SA" sz="2800" b="1" dirty="0"/>
              <a:t>، ثم </a:t>
            </a:r>
            <a:r>
              <a:rPr lang="ar-SA" sz="2800" b="1" dirty="0">
                <a:solidFill>
                  <a:srgbClr val="FF0000"/>
                </a:solidFill>
              </a:rPr>
              <a:t>بالوسطى الأيمن </a:t>
            </a:r>
            <a:r>
              <a:rPr lang="ar-SA" sz="2800" b="1" dirty="0"/>
              <a:t> على حرف النون .</a:t>
            </a:r>
          </a:p>
          <a:p>
            <a:pPr marL="0" indent="0">
              <a:buNone/>
            </a:pPr>
            <a:endParaRPr lang="ar-SA" sz="2200" b="1" dirty="0"/>
          </a:p>
          <a:p>
            <a:pPr marL="0" indent="0">
              <a:buNone/>
            </a:pP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312007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82960"/>
          </a:xfrm>
        </p:spPr>
        <p:txBody>
          <a:bodyPr>
            <a:normAutofit/>
          </a:bodyPr>
          <a:lstStyle/>
          <a:p>
            <a:pPr algn="ctr"/>
            <a:r>
              <a:rPr lang="ar-SA" dirty="0"/>
              <a:t>رموز أخرى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472608"/>
          </a:xfrm>
        </p:spPr>
        <p:txBody>
          <a:bodyPr>
            <a:noAutofit/>
          </a:bodyPr>
          <a:lstStyle/>
          <a:p>
            <a:pPr marL="457200" indent="-457200"/>
            <a:r>
              <a:rPr lang="ar-SA" sz="2800" b="1" u="sng" dirty="0"/>
              <a:t>لكتابة علامة </a:t>
            </a:r>
            <a:r>
              <a:rPr lang="ar-SA" sz="2800" b="1" u="sng" dirty="0" err="1"/>
              <a:t>الإستفهام</a:t>
            </a:r>
            <a:r>
              <a:rPr lang="ar-SA" sz="2800" b="1" u="sng" dirty="0"/>
              <a:t> (؟) :</a:t>
            </a:r>
          </a:p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الخنصر 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على</a:t>
            </a:r>
            <a:r>
              <a:rPr lang="ar-SA" sz="2800" b="1" dirty="0"/>
              <a:t> حرف الظاء (ظ).</a:t>
            </a:r>
          </a:p>
          <a:p>
            <a:pPr marL="0" indent="0">
              <a:buNone/>
            </a:pPr>
            <a:endParaRPr lang="ar-SA" sz="2200" b="1" dirty="0"/>
          </a:p>
          <a:p>
            <a:pPr marL="457200" indent="-457200"/>
            <a:r>
              <a:rPr lang="ar-SA" sz="2800" b="1" u="sng" dirty="0"/>
              <a:t>لكتابة النقطة (.) :</a:t>
            </a:r>
          </a:p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الخنصر 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</a:t>
            </a:r>
            <a:r>
              <a:rPr lang="ar-SA" sz="2800" b="1" dirty="0"/>
              <a:t>على حرف الزاي .</a:t>
            </a:r>
          </a:p>
          <a:p>
            <a:pPr marL="457200" indent="-457200"/>
            <a:r>
              <a:rPr lang="ar-SA" sz="2800" b="1" u="sng" dirty="0"/>
              <a:t>لكتابة علامة (:)  :</a:t>
            </a:r>
          </a:p>
          <a:p>
            <a:pPr marL="0" indent="0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الخنصر 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</a:t>
            </a:r>
            <a:r>
              <a:rPr lang="ar-SA" sz="2800" b="1" dirty="0"/>
              <a:t>على حرف الكاف . </a:t>
            </a:r>
            <a:endParaRPr lang="ar-SA" sz="2800" dirty="0"/>
          </a:p>
          <a:p>
            <a:pPr marL="0" indent="0">
              <a:buNone/>
            </a:pPr>
            <a:endParaRPr lang="ar-SA" sz="2800" b="1" dirty="0"/>
          </a:p>
          <a:p>
            <a:pPr marL="0" indent="0">
              <a:buNone/>
            </a:pPr>
            <a:endParaRPr lang="ar-SA" sz="2200" b="1" dirty="0"/>
          </a:p>
          <a:p>
            <a:pPr marL="0" indent="0">
              <a:buNone/>
            </a:pP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val="100025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400" b="1" u="sng" dirty="0"/>
              <a:t>علامات التشكيل </a:t>
            </a:r>
            <a:r>
              <a:rPr lang="ar-SA" sz="4400" b="1" dirty="0"/>
              <a:t>(  </a:t>
            </a:r>
            <a:r>
              <a:rPr lang="ar-SA" sz="6000" b="1" dirty="0"/>
              <a:t>ًَ ُ ٌ ِ ٍ ّ ْ </a:t>
            </a:r>
            <a:r>
              <a:rPr lang="ar-SA" sz="4400" b="1" dirty="0"/>
              <a:t>)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مع ضغط </a:t>
            </a:r>
            <a:r>
              <a:rPr lang="ar-SA" b="1" dirty="0">
                <a:solidFill>
                  <a:srgbClr val="FF0000"/>
                </a:solidFill>
              </a:rPr>
              <a:t>الخنصر الأيمن </a:t>
            </a:r>
            <a:r>
              <a:rPr lang="ar-SA" b="1" dirty="0"/>
              <a:t>على زر </a:t>
            </a:r>
            <a:r>
              <a:rPr lang="en-US" b="1" dirty="0"/>
              <a:t>shift </a:t>
            </a:r>
            <a:r>
              <a:rPr lang="ar-SA" b="1" dirty="0"/>
              <a:t> </a:t>
            </a:r>
            <a:r>
              <a:rPr lang="ar-SA" dirty="0"/>
              <a:t>ومفتاح الحركة المناسبة مع أصابع اليد اليسرى المناسبة   : 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في الصف الثالث  الفتحة ( َ ) (ض) و تنوين الفتح (ً )(ص) </a:t>
            </a:r>
          </a:p>
          <a:p>
            <a:r>
              <a:rPr lang="ar-SA" dirty="0"/>
              <a:t>في الصف الثالث الضمة (ُ  ) (ث) وتنوين الضم  (  ٌ ) (ق ) .</a:t>
            </a:r>
          </a:p>
          <a:p>
            <a:r>
              <a:rPr lang="ar-SA" dirty="0"/>
              <a:t>في صف الارتكاز الكسرة ( ِ ) (ش) و تنوين الكسر ( ٍ ) (س) .</a:t>
            </a:r>
          </a:p>
          <a:p>
            <a:r>
              <a:rPr lang="ar-SA" dirty="0"/>
              <a:t>في الصف الأول السكون(  ْ  ) (ء ) .</a:t>
            </a:r>
          </a:p>
          <a:p>
            <a:r>
              <a:rPr lang="ar-SA" dirty="0"/>
              <a:t>في الصف الرابع الشدة  ( ّ ) (ذ ) .</a:t>
            </a:r>
          </a:p>
        </p:txBody>
      </p:sp>
    </p:spTree>
    <p:extLst>
      <p:ext uri="{BB962C8B-B14F-4D97-AF65-F5344CB8AC3E}">
        <p14:creationId xmlns:p14="http://schemas.microsoft.com/office/powerpoint/2010/main" val="353064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/>
          <a:lstStyle/>
          <a:p>
            <a:r>
              <a:rPr lang="ar-SA" dirty="0"/>
              <a:t>مفاتيح حروف اللغة الإنجليزية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 صف الارتكاز</a:t>
            </a:r>
            <a:r>
              <a:rPr lang="en-US" dirty="0"/>
              <a:t> - </a:t>
            </a:r>
            <a:r>
              <a:rPr lang="ar-JO" dirty="0"/>
              <a:t> </a:t>
            </a:r>
            <a:r>
              <a:rPr lang="en-US" dirty="0"/>
              <a:t>HOME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ar-SA" sz="28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23523"/>
              </p:ext>
            </p:extLst>
          </p:nvPr>
        </p:nvGraphicFramePr>
        <p:xfrm>
          <a:off x="395536" y="1916832"/>
          <a:ext cx="8424939" cy="29862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3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 </a:t>
            </a:r>
            <a:r>
              <a:rPr lang="ar-SA" dirty="0"/>
              <a:t>ال</a:t>
            </a:r>
            <a:r>
              <a:rPr lang="ar-JO" dirty="0"/>
              <a:t>صف ال</a:t>
            </a:r>
            <a:r>
              <a:rPr lang="ar-SA" dirty="0"/>
              <a:t>ثالث</a:t>
            </a:r>
            <a:r>
              <a:rPr lang="en-US" dirty="0"/>
              <a:t> - </a:t>
            </a:r>
            <a:r>
              <a:rPr lang="ar-JO" dirty="0"/>
              <a:t> </a:t>
            </a:r>
            <a:r>
              <a:rPr lang="en-US" dirty="0"/>
              <a:t>THIRD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ar-SA" sz="28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4510"/>
              </p:ext>
            </p:extLst>
          </p:nvPr>
        </p:nvGraphicFramePr>
        <p:xfrm>
          <a:off x="467542" y="2780928"/>
          <a:ext cx="8280923" cy="27772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O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I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U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Y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T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R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E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W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Q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499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/>
              <a:t> </a:t>
            </a:r>
            <a:r>
              <a:rPr lang="ar-SA" dirty="0"/>
              <a:t>ال</a:t>
            </a:r>
            <a:r>
              <a:rPr lang="ar-JO" dirty="0"/>
              <a:t>صف ال</a:t>
            </a:r>
            <a:r>
              <a:rPr lang="ar-SA" dirty="0"/>
              <a:t>أول</a:t>
            </a:r>
            <a:r>
              <a:rPr lang="en-US" dirty="0"/>
              <a:t> - </a:t>
            </a:r>
            <a:r>
              <a:rPr lang="ar-JO" dirty="0"/>
              <a:t> </a:t>
            </a:r>
            <a:r>
              <a:rPr lang="en-US" dirty="0"/>
              <a:t>FIRST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en-US" sz="2800" u="sng" dirty="0"/>
          </a:p>
          <a:p>
            <a:pPr marL="457200" indent="-457200"/>
            <a:endParaRPr lang="ar-SA" sz="28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27706"/>
              </p:ext>
            </p:extLst>
          </p:nvPr>
        </p:nvGraphicFramePr>
        <p:xfrm>
          <a:off x="467542" y="2780928"/>
          <a:ext cx="828092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&gt;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&lt;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M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N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B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V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C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X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/>
                        <a:t>Z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.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/>
                        <a:t>,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سبابة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وسطى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بنصر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خنصر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اليمنى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اليد اليسرى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71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التدريبات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ar-SA" dirty="0"/>
          </a:p>
          <a:p>
            <a:r>
              <a:rPr lang="ar-SA" dirty="0"/>
              <a:t>برنامج الطباعة صخر .</a:t>
            </a:r>
          </a:p>
          <a:p>
            <a:r>
              <a:rPr lang="ar-SA" dirty="0"/>
              <a:t> برنامج </a:t>
            </a:r>
            <a:r>
              <a:rPr lang="en-US" dirty="0"/>
              <a:t>Typing Master</a:t>
            </a:r>
            <a:r>
              <a:rPr lang="ar-SA" dirty="0"/>
              <a:t>  نسخة تجريبية عنوان الموقع 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http://www.typingmaster.com/typing-tutor/free-demo-download.asp</a:t>
            </a:r>
            <a:endParaRPr lang="en-US" dirty="0"/>
          </a:p>
          <a:p>
            <a:pPr marL="0" indent="0">
              <a:buNone/>
            </a:pPr>
            <a:endParaRPr lang="ar-SA" sz="1100" dirty="0"/>
          </a:p>
        </p:txBody>
      </p:sp>
    </p:spTree>
    <p:extLst>
      <p:ext uri="{BB962C8B-B14F-4D97-AF65-F5344CB8AC3E}">
        <p14:creationId xmlns:p14="http://schemas.microsoft.com/office/powerpoint/2010/main" val="402355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7386" r="22460" b="9848"/>
          <a:stretch/>
        </p:blipFill>
        <p:spPr bwMode="auto">
          <a:xfrm>
            <a:off x="-29669" y="-22207"/>
            <a:ext cx="9173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9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763284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2800" b="1" u="sng" dirty="0"/>
              <a:t>الجلسة الصحيحة تكون على النحو الآتي</a:t>
            </a:r>
            <a:r>
              <a:rPr lang="en-US" sz="2800" b="1" u="sng" dirty="0"/>
              <a:t> </a:t>
            </a:r>
            <a:r>
              <a:rPr lang="ar-JO" sz="2800" b="1" u="sng" dirty="0"/>
              <a:t>:</a:t>
            </a:r>
            <a:endParaRPr lang="en-US" sz="2800" u="sng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الظهر م</a:t>
            </a:r>
            <a:r>
              <a:rPr lang="ar-SA" dirty="0"/>
              <a:t>ستقيما على ظهر الكرسي </a:t>
            </a:r>
            <a:r>
              <a:rPr lang="ar-JO" dirty="0"/>
              <a:t>.</a:t>
            </a:r>
            <a:endParaRPr lang="ar-SA" dirty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أن يكون مدخل البيانات مواجهاً للجهاز الذي يعمل عليه.</a:t>
            </a:r>
            <a:endParaRPr lang="ar-SA" dirty="0"/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أن تكون لوحة المفاتيح في وضع متطابق مع حافة سطح المكتب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 </a:t>
            </a:r>
            <a:r>
              <a:rPr lang="ar-JO" dirty="0"/>
              <a:t>أن يكون المرفقان في وضع طبيعي إلى جانب الجسم.</a:t>
            </a:r>
            <a:endParaRPr lang="ar-SA" dirty="0"/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أن يكون الساعدان في شكل متوازي مع انحناء لوحة المفاتيح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الإبهامان فوق مسطرة المسافات أو قريبين جداً منها </a:t>
            </a:r>
            <a:r>
              <a:rPr lang="ar-SA" dirty="0"/>
              <a:t>و</a:t>
            </a:r>
            <a:r>
              <a:rPr lang="ar-JO" dirty="0"/>
              <a:t> بقية الأصابع على صف الإرتكاز</a:t>
            </a:r>
            <a:r>
              <a:rPr lang="ar-SA" dirty="0"/>
              <a:t>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تجنب ملامسة راحة اليد لحافة الطاولة أو لوحة المفاتيح.</a:t>
            </a:r>
            <a:endParaRPr lang="ar-SA" dirty="0"/>
          </a:p>
          <a:p>
            <a:pPr marL="457200" lvl="0" indent="-457200">
              <a:buFont typeface="+mj-lt"/>
              <a:buAutoNum type="arabicPeriod"/>
            </a:pPr>
            <a:r>
              <a:rPr lang="ar-SA" dirty="0"/>
              <a:t>عدم حني أو ميلان الرقبة أثناء الكتابة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القدمان على الأرض وفي </a:t>
            </a:r>
            <a:r>
              <a:rPr lang="ar-SA" dirty="0"/>
              <a:t>وضعهما الطبيعي .</a:t>
            </a:r>
          </a:p>
          <a:p>
            <a:pPr marL="457200" lvl="0" indent="-457200">
              <a:buFont typeface="+mj-lt"/>
              <a:buAutoNum type="arabicPeriod"/>
            </a:pPr>
            <a:r>
              <a:rPr lang="ar-SA" dirty="0"/>
              <a:t> أن يكون الأصل المراد كتابته على يمين الناسخ 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62185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b="1" dirty="0"/>
          </a:p>
          <a:p>
            <a:pPr marL="0" indent="0">
              <a:buNone/>
            </a:pPr>
            <a:r>
              <a:rPr lang="ar-JO" sz="3200" b="1" u="sng" dirty="0"/>
              <a:t>الطباعة بطريقة اللمس:</a:t>
            </a:r>
            <a:endParaRPr lang="en-US" sz="3200" u="sng" dirty="0"/>
          </a:p>
          <a:p>
            <a:pPr marL="0" indent="0">
              <a:buNone/>
            </a:pPr>
            <a:r>
              <a:rPr lang="ar-SA" sz="2800" dirty="0"/>
              <a:t>	</a:t>
            </a:r>
            <a:r>
              <a:rPr lang="ar-JO" sz="2800" dirty="0"/>
              <a:t>تعني الاهتداء إلى مواقع الحروف</a:t>
            </a:r>
            <a:r>
              <a:rPr lang="ar-SA" sz="2800" dirty="0"/>
              <a:t> في </a:t>
            </a:r>
            <a:r>
              <a:rPr lang="ar-JO" sz="2800" dirty="0"/>
              <a:t>لوحة المفاتيح</a:t>
            </a:r>
            <a:r>
              <a:rPr lang="ar-SA" sz="2800" dirty="0"/>
              <a:t> وطباعتها عن طريق اللمس فقط </a:t>
            </a:r>
            <a:r>
              <a:rPr lang="ar-JO" sz="2800" dirty="0"/>
              <a:t>دون النظر </a:t>
            </a:r>
            <a:r>
              <a:rPr lang="ar-SA" sz="2800" dirty="0"/>
              <a:t>.</a:t>
            </a:r>
            <a:endParaRPr lang="en-US" sz="2800" dirty="0"/>
          </a:p>
          <a:p>
            <a:pPr marL="0" indent="0">
              <a:buNone/>
            </a:pPr>
            <a:r>
              <a:rPr lang="ar-JO" sz="2800" b="1" dirty="0"/>
              <a:t> </a:t>
            </a:r>
            <a:endParaRPr lang="en-US" sz="2800" dirty="0"/>
          </a:p>
          <a:p>
            <a:pPr marL="0" indent="0">
              <a:buNone/>
            </a:pPr>
            <a:r>
              <a:rPr lang="ar-JO" sz="2800" b="1" dirty="0"/>
              <a:t>وتعتمد هذه الطريقة على عاملين أساسين هما: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/>
              <a:t>استخدام جميع الأصابع (العشرة) في القيام بعملية إدخال البيانات</a:t>
            </a:r>
            <a:r>
              <a:rPr lang="ar-SA" sz="2800" dirty="0"/>
              <a:t> بحيث يكون لكل أصبع وظيفة معينة 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/>
              <a:t>التركيز في النظر على الأصل المراد إدخال بياناته أو نسخه</a:t>
            </a:r>
            <a:r>
              <a:rPr lang="ar-SA" sz="2800" dirty="0"/>
              <a:t> </a:t>
            </a:r>
            <a:r>
              <a:rPr lang="ar-JO" sz="2800" dirty="0"/>
              <a:t>وليس على لوحة المفاتيح أو الشاشة</a:t>
            </a:r>
            <a:r>
              <a:rPr lang="ar-SA" sz="2800" dirty="0"/>
              <a:t> 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814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sz="3200" b="1" dirty="0"/>
          </a:p>
          <a:p>
            <a:pPr marL="0" indent="0">
              <a:buNone/>
            </a:pPr>
            <a:r>
              <a:rPr lang="ar-JO" sz="3200" b="1" u="sng" dirty="0"/>
              <a:t>مزايا طريقة اللمس:</a:t>
            </a:r>
            <a:endParaRPr lang="ar-SA" sz="3200" b="1" u="sng" dirty="0"/>
          </a:p>
          <a:p>
            <a:pPr marL="0" indent="0">
              <a:buNone/>
            </a:pP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>
                <a:solidFill>
                  <a:srgbClr val="FF0000"/>
                </a:solidFill>
              </a:rPr>
              <a:t>السرعة</a:t>
            </a:r>
            <a:r>
              <a:rPr lang="ar-JO" sz="2800" dirty="0"/>
              <a:t> في عملية إدخال البيانات والنسخ وذلك من خلال التركيز على الأصل الذي ينسخ أو ينقل منه وليس على لوحة المفاتيح أو الشاشة.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>
                <a:solidFill>
                  <a:srgbClr val="FF0000"/>
                </a:solidFill>
              </a:rPr>
              <a:t>عدم </a:t>
            </a:r>
            <a:r>
              <a:rPr lang="ar-SA" sz="2800" dirty="0">
                <a:solidFill>
                  <a:srgbClr val="FF0000"/>
                </a:solidFill>
              </a:rPr>
              <a:t>ال</a:t>
            </a:r>
            <a:r>
              <a:rPr lang="ar-JO" sz="2800" dirty="0">
                <a:solidFill>
                  <a:srgbClr val="FF0000"/>
                </a:solidFill>
              </a:rPr>
              <a:t>شعور</a:t>
            </a:r>
            <a:r>
              <a:rPr lang="ar-JO" sz="2800" dirty="0"/>
              <a:t> </a:t>
            </a:r>
            <a:r>
              <a:rPr lang="ar-JO" sz="2800" dirty="0">
                <a:solidFill>
                  <a:srgbClr val="FF0000"/>
                </a:solidFill>
              </a:rPr>
              <a:t>بالملل والإرهاق </a:t>
            </a:r>
            <a:r>
              <a:rPr lang="ar-JO" sz="2800" dirty="0"/>
              <a:t>مما يساعد في زيادة الإنتاجية.</a:t>
            </a:r>
            <a:endParaRPr lang="ar-SA" sz="2800" dirty="0"/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solidFill>
                  <a:srgbClr val="FF0000"/>
                </a:solidFill>
              </a:rPr>
              <a:t>مهارة ضرورية </a:t>
            </a:r>
            <a:r>
              <a:rPr lang="ar-SA" sz="2800" dirty="0"/>
              <a:t>تضاف إلى السيرة الذاتية وتساعد في الحصول على فرص عمل أفضل .</a:t>
            </a:r>
          </a:p>
          <a:p>
            <a:pPr marL="0" lv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87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5008" y="467674"/>
            <a:ext cx="7498080" cy="1143000"/>
          </a:xfrm>
        </p:spPr>
        <p:txBody>
          <a:bodyPr/>
          <a:lstStyle/>
          <a:p>
            <a:r>
              <a:rPr lang="ar-SA" dirty="0"/>
              <a:t>فوائد أن تكون كاتب باللمس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644974"/>
            <a:ext cx="6912768" cy="3603812"/>
          </a:xfrm>
        </p:spPr>
        <p:txBody>
          <a:bodyPr>
            <a:normAutofit/>
          </a:bodyPr>
          <a:lstStyle/>
          <a:p>
            <a:r>
              <a:rPr lang="ar-SA" dirty="0"/>
              <a:t>تخيلي أنك ستكتبين ورقة من          سطر</a:t>
            </a:r>
          </a:p>
          <a:p>
            <a:endParaRPr lang="ar-SA" dirty="0"/>
          </a:p>
          <a:p>
            <a:pPr marL="425196" indent="-342900"/>
            <a:r>
              <a:rPr lang="ar-SA" dirty="0"/>
              <a:t>   عدد الكلمات في كل سطر هي  </a:t>
            </a:r>
            <a:r>
              <a:rPr lang="ar-SA" sz="3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ar-SA" sz="3600" b="1" dirty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/>
              <a:t> كلمات </a:t>
            </a:r>
          </a:p>
          <a:p>
            <a:pPr marL="425196" indent="-342900"/>
            <a:endParaRPr lang="ar-SA" dirty="0"/>
          </a:p>
          <a:p>
            <a:r>
              <a:rPr lang="ar-SA" dirty="0"/>
              <a:t>أي أن عدد الكلمات التي ستكتبينها هي </a:t>
            </a:r>
            <a:r>
              <a:rPr lang="ar-SA" sz="3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300</a:t>
            </a:r>
            <a:r>
              <a:rPr lang="ar-SA" dirty="0"/>
              <a:t>  كلمة </a:t>
            </a:r>
          </a:p>
          <a:p>
            <a:pPr marL="425196" indent="-342900"/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11960" y="1610674"/>
            <a:ext cx="7920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4328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ar-SA" dirty="0"/>
              <a:t>الكتابة بالطريقة التقليدية :</a:t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4640465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4457" y="5661248"/>
            <a:ext cx="53832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3">
                    <a:lumMod val="75000"/>
                  </a:schemeClr>
                </a:solidFill>
              </a:rPr>
              <a:t>ستكررين هذه العملية 300 مرة </a:t>
            </a:r>
          </a:p>
        </p:txBody>
      </p:sp>
    </p:spTree>
    <p:extLst>
      <p:ext uri="{BB962C8B-B14F-4D97-AF65-F5344CB8AC3E}">
        <p14:creationId xmlns:p14="http://schemas.microsoft.com/office/powerpoint/2010/main" val="40664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الكتابة باللمس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71600" y="1763688"/>
            <a:ext cx="6923112" cy="3989040"/>
          </a:xfrm>
        </p:spPr>
        <p:txBody>
          <a:bodyPr/>
          <a:lstStyle/>
          <a:p>
            <a:pPr>
              <a:buNone/>
            </a:pPr>
            <a:r>
              <a:rPr lang="ar-SA" sz="3200" b="1" u="sng" dirty="0">
                <a:solidFill>
                  <a:schemeClr val="accent2">
                    <a:lumMod val="50000"/>
                  </a:schemeClr>
                </a:solidFill>
              </a:rPr>
              <a:t>الكفاءة تتمثل في </a:t>
            </a:r>
            <a:r>
              <a:rPr lang="ar-SA" sz="3200" b="1" u="sng" dirty="0" err="1">
                <a:solidFill>
                  <a:schemeClr val="accent2">
                    <a:lumMod val="50000"/>
                  </a:schemeClr>
                </a:solidFill>
              </a:rPr>
              <a:t>شيئين :</a:t>
            </a:r>
            <a:endParaRPr lang="ar-SA" sz="3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sz="3200" dirty="0"/>
              <a:t>السرعة في الكتابة .</a:t>
            </a:r>
          </a:p>
          <a:p>
            <a:r>
              <a:rPr lang="ar-SA" sz="3200" dirty="0"/>
              <a:t>الدقة والتي تتمثل في الكتابة مع وجود أقل عدد ممكن من الأخطاء .</a:t>
            </a:r>
          </a:p>
          <a:p>
            <a:endParaRPr lang="ar-SA" sz="32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916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ar-SA" b="1" dirty="0"/>
              <a:t>برأيك ماهي </a:t>
            </a:r>
            <a:r>
              <a:rPr lang="ar-JO" b="1" dirty="0"/>
              <a:t>العوامل التي </a:t>
            </a:r>
            <a:r>
              <a:rPr lang="ar-SA" b="1" dirty="0"/>
              <a:t>ي</a:t>
            </a:r>
            <a:r>
              <a:rPr lang="ar-JO" b="1" dirty="0"/>
              <a:t>توقف عليها تقدم ال</a:t>
            </a:r>
            <a:r>
              <a:rPr lang="ar-SA" b="1" dirty="0"/>
              <a:t>ناسخ</a:t>
            </a:r>
            <a:r>
              <a:rPr lang="ar-JO" b="1" dirty="0"/>
              <a:t> في </a:t>
            </a:r>
            <a:r>
              <a:rPr lang="ar-SA" b="1" dirty="0"/>
              <a:t>الكتابة 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54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1238</Words>
  <Application>Microsoft Office PowerPoint</Application>
  <PresentationFormat>On-screen Show (4:3)</PresentationFormat>
  <Paragraphs>296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Bookman Old Style</vt:lpstr>
      <vt:lpstr>Brush Script MT</vt:lpstr>
      <vt:lpstr>Calibri</vt:lpstr>
      <vt:lpstr>Constantia</vt:lpstr>
      <vt:lpstr>Franklin Gothic Book</vt:lpstr>
      <vt:lpstr>Gill Sans MT</vt:lpstr>
      <vt:lpstr>Majalla UI</vt:lpstr>
      <vt:lpstr>Rage Italic</vt:lpstr>
      <vt:lpstr>Times New Roman</vt:lpstr>
      <vt:lpstr>Wingdings</vt:lpstr>
      <vt:lpstr>Wingdings 3</vt:lpstr>
      <vt:lpstr>دبوس تثبيت</vt:lpstr>
      <vt:lpstr>أصل</vt:lpstr>
      <vt:lpstr>نسق Office</vt:lpstr>
      <vt:lpstr>معالجة الكلمات والنسخ 2 لبرنامج السكرتارية الطبية    </vt:lpstr>
      <vt:lpstr>الجلسة الصحيحة</vt:lpstr>
      <vt:lpstr>PowerPoint Presentation</vt:lpstr>
      <vt:lpstr>PowerPoint Presentation</vt:lpstr>
      <vt:lpstr>PowerPoint Presentation</vt:lpstr>
      <vt:lpstr>فوائد أن تكون كاتب باللمس </vt:lpstr>
      <vt:lpstr>الكتابة بالطريقة التقليدية : </vt:lpstr>
      <vt:lpstr>PowerPoint Presentation</vt:lpstr>
      <vt:lpstr>برأيك ماهي العوامل التي يتوقف عليها تقدم الناسخ في الكتابة ؟</vt:lpstr>
      <vt:lpstr>PowerPoint Presentation</vt:lpstr>
      <vt:lpstr>لوحة المفاتيح </vt:lpstr>
      <vt:lpstr>لوحة المفاتيح </vt:lpstr>
      <vt:lpstr>PowerPoint Presentation</vt:lpstr>
      <vt:lpstr>PowerPoint Presentation</vt:lpstr>
      <vt:lpstr>PowerPoint Presentation</vt:lpstr>
      <vt:lpstr>مفاتيح حروف اللغة العربية </vt:lpstr>
      <vt:lpstr> </vt:lpstr>
      <vt:lpstr>PowerPoint Presentation</vt:lpstr>
      <vt:lpstr>PowerPoint Presentation</vt:lpstr>
      <vt:lpstr>PowerPoint Presentation</vt:lpstr>
      <vt:lpstr>رموز أخرى </vt:lpstr>
      <vt:lpstr>رموز أخرى </vt:lpstr>
      <vt:lpstr>علامات التشكيل (  ًَ ُ ٌ ِ ٍ ّ ْ )</vt:lpstr>
      <vt:lpstr>مفاتيح حروف اللغة الإنجليزية </vt:lpstr>
      <vt:lpstr> صف الارتكاز -  HOME ROW</vt:lpstr>
      <vt:lpstr> الصف الثالث -  THIRD ROW</vt:lpstr>
      <vt:lpstr> الصف الأول -  FIRST ROW</vt:lpstr>
      <vt:lpstr>التدريبات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loTuS fLoWeR. LoTuS</cp:lastModifiedBy>
  <cp:revision>33</cp:revision>
  <dcterms:created xsi:type="dcterms:W3CDTF">2014-02-09T17:56:55Z</dcterms:created>
  <dcterms:modified xsi:type="dcterms:W3CDTF">2017-02-11T19:49:12Z</dcterms:modified>
</cp:coreProperties>
</file>