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8" r:id="rId6"/>
    <p:sldId id="261" r:id="rId7"/>
    <p:sldId id="262" r:id="rId8"/>
    <p:sldId id="263" r:id="rId9"/>
    <p:sldId id="267" r:id="rId10"/>
    <p:sldId id="264" r:id="rId11"/>
    <p:sldId id="269" r:id="rId12"/>
    <p:sldId id="270" r:id="rId13"/>
    <p:sldId id="271" r:id="rId14"/>
    <p:sldId id="272" r:id="rId15"/>
    <p:sldId id="273" r:id="rId16"/>
    <p:sldId id="265" r:id="rId17"/>
    <p:sldId id="266" r:id="rId18"/>
    <p:sldId id="274" r:id="rId19"/>
    <p:sldId id="276" r:id="rId20"/>
    <p:sldId id="277" r:id="rId21"/>
    <p:sldId id="275" r:id="rId2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66551-9D32-4692-9321-EE0C844BB588}" type="datetimeFigureOut">
              <a:rPr lang="ar-SA" smtClean="0"/>
              <a:pPr/>
              <a:t>1/29/1436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D13E0-D708-4931-81DB-AD3AD011FE9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i="1" dirty="0" smtClean="0"/>
              <a:t>فن المقالة</a:t>
            </a:r>
            <a:endParaRPr lang="ar-SA" b="1" i="1" dirty="0"/>
          </a:p>
        </p:txBody>
      </p:sp>
      <p:pic>
        <p:nvPicPr>
          <p:cNvPr id="4" name="عنصر نائب للمحتوى 3" descr="مقالات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12776"/>
            <a:ext cx="7560839" cy="4752528"/>
          </a:xfrm>
        </p:spPr>
      </p:pic>
      <p:sp>
        <p:nvSpPr>
          <p:cNvPr id="5" name="مستطيل 4"/>
          <p:cNvSpPr/>
          <p:nvPr/>
        </p:nvSpPr>
        <p:spPr>
          <a:xfrm>
            <a:off x="3131840" y="6309320"/>
            <a:ext cx="2304256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أ.غزال الحربي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كيف نكتب </a:t>
            </a:r>
            <a:r>
              <a:rPr lang="ar-SA" b="1" dirty="0" err="1" smtClean="0"/>
              <a:t>المقالة؟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تخضع كتابة المقالة الجيّدة لخمس </a:t>
            </a:r>
            <a:r>
              <a:rPr lang="ar-SA" b="1" dirty="0" err="1" smtClean="0"/>
              <a:t>خطوات:</a:t>
            </a:r>
            <a:r>
              <a:rPr lang="ar-SA" b="1" dirty="0" smtClean="0"/>
              <a:t> </a:t>
            </a:r>
          </a:p>
          <a:p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3275856" y="2708920"/>
            <a:ext cx="2232248" cy="21602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خطوات كتابة المقالة</a:t>
            </a:r>
            <a:endParaRPr lang="ar-SA" sz="2800" b="1" dirty="0"/>
          </a:p>
        </p:txBody>
      </p:sp>
      <p:sp>
        <p:nvSpPr>
          <p:cNvPr id="5" name="دمعة 4"/>
          <p:cNvSpPr/>
          <p:nvPr/>
        </p:nvSpPr>
        <p:spPr>
          <a:xfrm>
            <a:off x="5364088" y="2492896"/>
            <a:ext cx="2088232" cy="122413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اختيار موضوع المقالة </a:t>
            </a:r>
            <a:endParaRPr lang="ar-SA" sz="2400" b="1" dirty="0"/>
          </a:p>
        </p:txBody>
      </p:sp>
      <p:sp>
        <p:nvSpPr>
          <p:cNvPr id="6" name="دمعة 5"/>
          <p:cNvSpPr/>
          <p:nvPr/>
        </p:nvSpPr>
        <p:spPr>
          <a:xfrm rot="2472917">
            <a:off x="5148064" y="4221088"/>
            <a:ext cx="2088232" cy="122413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تحديد الأفكار الرئيسة للموضوع</a:t>
            </a:r>
            <a:endParaRPr lang="ar-SA" sz="2400" b="1" dirty="0"/>
          </a:p>
        </p:txBody>
      </p:sp>
      <p:sp>
        <p:nvSpPr>
          <p:cNvPr id="7" name="دمعة 6"/>
          <p:cNvSpPr/>
          <p:nvPr/>
        </p:nvSpPr>
        <p:spPr>
          <a:xfrm rot="12654578">
            <a:off x="1296852" y="2640676"/>
            <a:ext cx="2088232" cy="122413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ar-SA" sz="2400" b="1" dirty="0" smtClean="0"/>
              <a:t>كتابة النسخة الأخيرة</a:t>
            </a:r>
            <a:endParaRPr lang="ar-SA" sz="2400" b="1" dirty="0"/>
          </a:p>
        </p:txBody>
      </p:sp>
      <p:sp>
        <p:nvSpPr>
          <p:cNvPr id="8" name="دمعة 7"/>
          <p:cNvSpPr/>
          <p:nvPr/>
        </p:nvSpPr>
        <p:spPr>
          <a:xfrm rot="10143743">
            <a:off x="1644831" y="4336072"/>
            <a:ext cx="2088232" cy="1224136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" rtlCol="1" anchor="ctr"/>
          <a:lstStyle/>
          <a:p>
            <a:pPr algn="ctr"/>
            <a:r>
              <a:rPr lang="ar-SA" sz="2000" b="1" dirty="0" smtClean="0"/>
              <a:t>المراجعة والتدقيق</a:t>
            </a:r>
            <a:endParaRPr lang="ar-SA" sz="2000" b="1" dirty="0"/>
          </a:p>
        </p:txBody>
      </p:sp>
      <p:sp>
        <p:nvSpPr>
          <p:cNvPr id="9" name="دمعة 8"/>
          <p:cNvSpPr/>
          <p:nvPr/>
        </p:nvSpPr>
        <p:spPr>
          <a:xfrm rot="7093808">
            <a:off x="3129298" y="5144208"/>
            <a:ext cx="2088232" cy="1368465"/>
          </a:xfrm>
          <a:prstGeom prst="teardrop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rtlCol="1" anchor="ctr"/>
          <a:lstStyle/>
          <a:p>
            <a:pPr algn="ctr"/>
            <a:r>
              <a:rPr lang="ar-SA" sz="2400" b="1" dirty="0" smtClean="0"/>
              <a:t>كتابة المسوّدة</a:t>
            </a:r>
            <a:endParaRPr lang="ar-SA" sz="2400" b="1" dirty="0"/>
          </a:p>
        </p:txBody>
      </p:sp>
      <p:pic>
        <p:nvPicPr>
          <p:cNvPr id="10" name="صورة 9" descr="كتابة مقالة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84426">
            <a:off x="282774" y="661229"/>
            <a:ext cx="2135873" cy="1666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الخطة الأولى</a:t>
            </a:r>
            <a:r>
              <a:rPr lang="ar-SA" dirty="0" smtClean="0"/>
              <a:t>: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اختيار موضوع المقالة</a:t>
            </a:r>
            <a:endParaRPr lang="ar-SA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ar-SA" b="1" i="1" dirty="0" smtClean="0"/>
              <a:t>ما البداية الصحيحة عند اختيار موضوع </a:t>
            </a:r>
            <a:r>
              <a:rPr lang="ar-SA" b="1" i="1" dirty="0" err="1" smtClean="0"/>
              <a:t>المقال  ؟</a:t>
            </a:r>
            <a:endParaRPr lang="ar-SA" b="1" i="1" dirty="0" smtClean="0"/>
          </a:p>
          <a:p>
            <a:pPr algn="ctr"/>
            <a:endParaRPr lang="ar-SA" b="1" i="1" dirty="0" smtClean="0"/>
          </a:p>
          <a:p>
            <a:pPr algn="ctr"/>
            <a:endParaRPr lang="ar-SA" b="1" i="1" dirty="0"/>
          </a:p>
        </p:txBody>
      </p:sp>
      <p:pic>
        <p:nvPicPr>
          <p:cNvPr id="4" name="صورة 3" descr="اختيار الموضو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228850"/>
            <a:ext cx="4824536" cy="3864446"/>
          </a:xfrm>
          <a:prstGeom prst="rect">
            <a:avLst/>
          </a:prstGeom>
        </p:spPr>
      </p:pic>
      <p:sp>
        <p:nvSpPr>
          <p:cNvPr id="5" name="زاوية مطوية 4"/>
          <p:cNvSpPr/>
          <p:nvPr/>
        </p:nvSpPr>
        <p:spPr>
          <a:xfrm>
            <a:off x="5796136" y="2204864"/>
            <a:ext cx="2304256" cy="3888432"/>
          </a:xfrm>
          <a:prstGeom prst="foldedCorner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1-جمع المعلومات حول الموضوع.</a:t>
            </a:r>
          </a:p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/>
              <a:t> 2-تخصيص وتحديد </a:t>
            </a:r>
            <a:r>
              <a:rPr lang="ar-SA" sz="2400" b="1" dirty="0" err="1" smtClean="0"/>
              <a:t>الموضوع .</a:t>
            </a:r>
            <a:r>
              <a:rPr lang="ar-SA" sz="2400" b="1" dirty="0" smtClean="0"/>
              <a:t> </a:t>
            </a:r>
          </a:p>
          <a:p>
            <a:pPr algn="ctr"/>
            <a:endParaRPr lang="ar-SA" sz="2400" b="1" dirty="0" smtClean="0"/>
          </a:p>
          <a:p>
            <a:pPr algn="ctr"/>
            <a:r>
              <a:rPr lang="ar-SA" sz="2400" b="1" dirty="0" smtClean="0"/>
              <a:t>مثال </a:t>
            </a:r>
            <a:r>
              <a:rPr lang="ar-SA" sz="2400" b="1" dirty="0" err="1" smtClean="0"/>
              <a:t>فكرة </a:t>
            </a:r>
            <a:r>
              <a:rPr lang="ar-SA" sz="2400" b="1" dirty="0" smtClean="0"/>
              <a:t>(التعليم المعاصر</a:t>
            </a:r>
            <a:r>
              <a:rPr lang="ar-SA" sz="2400" b="1" dirty="0" err="1" smtClean="0"/>
              <a:t>)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الخطة الثانية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: تحديد الأفكار الرئيسة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عنصر نائب للمحتوى 3" descr="تحديد الأفكار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196752"/>
            <a:ext cx="6408712" cy="5184576"/>
          </a:xfrm>
        </p:spPr>
      </p:pic>
      <p:sp>
        <p:nvSpPr>
          <p:cNvPr id="5" name="مستطيل مستدير الزوايا 4"/>
          <p:cNvSpPr/>
          <p:nvPr/>
        </p:nvSpPr>
        <p:spPr>
          <a:xfrm>
            <a:off x="5580112" y="1340768"/>
            <a:ext cx="1800200" cy="1080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/>
              <a:t>تحديد الأفكار لموضوع </a:t>
            </a:r>
          </a:p>
          <a:p>
            <a:pPr algn="ctr"/>
            <a:r>
              <a:rPr lang="ar-SA" sz="2400" b="1" i="1" dirty="0" smtClean="0"/>
              <a:t>أضرار التدخين</a:t>
            </a:r>
            <a:endParaRPr lang="ar-S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المرحلة </a:t>
            </a:r>
            <a:r>
              <a:rPr lang="ar-SA" dirty="0" err="1" smtClean="0">
                <a:solidFill>
                  <a:srgbClr val="FF0000"/>
                </a:solidFill>
              </a:rPr>
              <a:t>الثالثة </a:t>
            </a:r>
            <a:r>
              <a:rPr lang="ar-SA" dirty="0" smtClean="0"/>
              <a:t>: </a:t>
            </a:r>
            <a:r>
              <a:rPr lang="ar-SA" dirty="0" smtClean="0">
                <a:solidFill>
                  <a:schemeClr val="tx2">
                    <a:lumMod val="75000"/>
                  </a:schemeClr>
                </a:solidFill>
              </a:rPr>
              <a:t>كتابة المسوّدة</a:t>
            </a:r>
            <a:endParaRPr lang="ar-S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عنصر نائب للمحتوى 3" descr="كتابة المسودة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4549477" cy="4320480"/>
          </a:xfrm>
        </p:spPr>
      </p:pic>
      <p:sp>
        <p:nvSpPr>
          <p:cNvPr id="5" name="زاوية مطوية 4"/>
          <p:cNvSpPr/>
          <p:nvPr/>
        </p:nvSpPr>
        <p:spPr>
          <a:xfrm>
            <a:off x="5364088" y="1556792"/>
            <a:ext cx="2880320" cy="424847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أ.صياغة عنوان المقالة </a:t>
            </a:r>
          </a:p>
          <a:p>
            <a:pPr algn="ctr"/>
            <a:r>
              <a:rPr lang="ar-SA" sz="3200" b="1" dirty="0" smtClean="0"/>
              <a:t>ب.كتابة مقدمة </a:t>
            </a:r>
            <a:r>
              <a:rPr lang="ar-SA" sz="3200" b="1" dirty="0" err="1" smtClean="0"/>
              <a:t>المقالة .</a:t>
            </a:r>
            <a:endParaRPr lang="ar-SA" sz="3200" b="1" dirty="0" smtClean="0"/>
          </a:p>
          <a:p>
            <a:pPr algn="ctr"/>
            <a:r>
              <a:rPr lang="ar-SA" sz="3200" b="1" dirty="0" smtClean="0"/>
              <a:t>ج.كتابة العرض.</a:t>
            </a:r>
          </a:p>
          <a:p>
            <a:pPr algn="ctr"/>
            <a:r>
              <a:rPr lang="ar-SA" sz="3200" b="1" dirty="0" err="1" smtClean="0"/>
              <a:t>د.</a:t>
            </a:r>
            <a:r>
              <a:rPr lang="ar-SA" sz="3200" b="1" dirty="0" smtClean="0"/>
              <a:t> كتابة خاتمة </a:t>
            </a:r>
            <a:r>
              <a:rPr lang="ar-SA" sz="3200" b="1" dirty="0" err="1" smtClean="0"/>
              <a:t>المقالة.</a:t>
            </a:r>
            <a:r>
              <a:rPr lang="ar-SA" dirty="0" err="1" smtClean="0"/>
              <a:t>.</a:t>
            </a:r>
            <a:endParaRPr lang="ar-SA" dirty="0"/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539552" y="5949280"/>
            <a:ext cx="7776864" cy="54868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i="1" dirty="0" smtClean="0"/>
              <a:t>ما شروط صياغة العنوان والمقدمة والعرض </a:t>
            </a:r>
            <a:r>
              <a:rPr lang="ar-SA" sz="2400" i="1" dirty="0" err="1" smtClean="0"/>
              <a:t>والخاتمة؟</a:t>
            </a:r>
            <a:endParaRPr lang="ar-SA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المرحلة الرابعة</a:t>
            </a:r>
            <a:r>
              <a:rPr lang="ar-SA" dirty="0" smtClean="0"/>
              <a:t>: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المراجعة والتدقيق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عنصر نائب للمحتوى 3" descr="التدقيق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5" y="1412776"/>
            <a:ext cx="3816423" cy="4968552"/>
          </a:xfrm>
        </p:spPr>
      </p:pic>
      <p:sp>
        <p:nvSpPr>
          <p:cNvPr id="5" name="زاوية مطوية 4"/>
          <p:cNvSpPr/>
          <p:nvPr/>
        </p:nvSpPr>
        <p:spPr>
          <a:xfrm>
            <a:off x="4644008" y="1412776"/>
            <a:ext cx="3384376" cy="496855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 smtClean="0"/>
              <a:t>1-سلامة المفردات والتراكيب والاقتصاد </a:t>
            </a:r>
            <a:r>
              <a:rPr lang="ar-SA" sz="2800" b="1" dirty="0" err="1" smtClean="0"/>
              <a:t>فيها .</a:t>
            </a:r>
            <a:endParaRPr lang="ar-SA" sz="2800" b="1" dirty="0" smtClean="0"/>
          </a:p>
          <a:p>
            <a:pPr algn="ctr"/>
            <a:r>
              <a:rPr lang="ar-SA" sz="2800" b="1" dirty="0" smtClean="0"/>
              <a:t>2- قوة الأسلوب والترابط بين الفقرات.</a:t>
            </a:r>
          </a:p>
          <a:p>
            <a:pPr algn="ctr"/>
            <a:r>
              <a:rPr lang="ar-SA" sz="2800" b="1" dirty="0" smtClean="0"/>
              <a:t>3-صحة المعلومات وأهميتها وقدرتها على </a:t>
            </a:r>
            <a:r>
              <a:rPr lang="ar-SA" sz="2800" b="1" dirty="0" err="1" smtClean="0"/>
              <a:t>الإقناع .</a:t>
            </a:r>
            <a:endParaRPr lang="ar-SA" sz="2800" b="1" dirty="0" smtClean="0"/>
          </a:p>
          <a:p>
            <a:pPr algn="ctr"/>
            <a:r>
              <a:rPr lang="ar-SA" sz="2800" b="1" dirty="0" smtClean="0"/>
              <a:t>4-الالتزام ببناء المقالة والتناسب بين </a:t>
            </a:r>
            <a:r>
              <a:rPr lang="ar-SA" sz="2800" b="1" dirty="0" err="1" smtClean="0"/>
              <a:t>أجزائها .</a:t>
            </a:r>
            <a:endParaRPr lang="ar-SA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FF0000"/>
                </a:solidFill>
              </a:rPr>
              <a:t>المرحلة الخامسة</a:t>
            </a:r>
            <a:r>
              <a:rPr lang="ar-SA" dirty="0" smtClean="0"/>
              <a:t>: </a:t>
            </a:r>
            <a:r>
              <a:rPr lang="ar-SA" dirty="0" smtClean="0">
                <a:solidFill>
                  <a:schemeClr val="accent1">
                    <a:lumMod val="50000"/>
                  </a:schemeClr>
                </a:solidFill>
              </a:rPr>
              <a:t>كتابة النسخة الأخيرة من المقالة</a:t>
            </a:r>
            <a:endParaRPr lang="ar-SA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عنصر نائب للمحتوى 3" descr="كتابة النسخة الأخيرة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700808"/>
            <a:ext cx="6192688" cy="4320480"/>
          </a:xfrm>
        </p:spPr>
      </p:pic>
      <p:sp>
        <p:nvSpPr>
          <p:cNvPr id="6" name="مستطيل 5"/>
          <p:cNvSpPr/>
          <p:nvPr/>
        </p:nvSpPr>
        <p:spPr>
          <a:xfrm>
            <a:off x="7524328" y="1700808"/>
            <a:ext cx="1296144" cy="42484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مثال </a:t>
            </a:r>
          </a:p>
          <a:p>
            <a:pPr algn="ctr"/>
            <a:r>
              <a:rPr lang="ar-SA" sz="2400" b="1" dirty="0" smtClean="0"/>
              <a:t>مقالة </a:t>
            </a:r>
          </a:p>
          <a:p>
            <a:pPr algn="ctr"/>
            <a:r>
              <a:rPr lang="ar-SA" sz="2400" b="1" dirty="0" smtClean="0"/>
              <a:t>لماذا </a:t>
            </a:r>
          </a:p>
          <a:p>
            <a:pPr algn="ctr"/>
            <a:r>
              <a:rPr lang="ar-SA" sz="2400" b="1" dirty="0" smtClean="0"/>
              <a:t>لا </a:t>
            </a:r>
          </a:p>
          <a:p>
            <a:pPr algn="ctr"/>
            <a:r>
              <a:rPr lang="ar-SA" sz="2400" b="1" dirty="0" smtClean="0"/>
              <a:t>يجعل </a:t>
            </a:r>
          </a:p>
          <a:p>
            <a:pPr algn="ctr"/>
            <a:r>
              <a:rPr lang="ar-SA" sz="2400" b="1" dirty="0" smtClean="0"/>
              <a:t>الله </a:t>
            </a:r>
          </a:p>
          <a:p>
            <a:pPr algn="ctr"/>
            <a:r>
              <a:rPr lang="ar-SA" sz="2400" b="1" dirty="0" smtClean="0"/>
              <a:t>كل </a:t>
            </a:r>
          </a:p>
          <a:p>
            <a:pPr algn="ctr"/>
            <a:r>
              <a:rPr lang="ar-SA" sz="2400" b="1" dirty="0" smtClean="0"/>
              <a:t>الناس </a:t>
            </a:r>
          </a:p>
          <a:p>
            <a:pPr algn="ctr"/>
            <a:r>
              <a:rPr lang="ar-SA" sz="2400" b="1" dirty="0" err="1" smtClean="0"/>
              <a:t>أغنياء؟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قسم الموضوع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8280920" cy="62646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عن ماذا أكتب؟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8424936" cy="61206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السيرة </a:t>
            </a:r>
            <a:r>
              <a:rPr lang="ar-SA" dirty="0" err="1" smtClean="0"/>
              <a:t>الذاتية </a:t>
            </a:r>
            <a:br>
              <a:rPr lang="ar-SA" dirty="0" err="1" smtClean="0"/>
            </a:br>
            <a:r>
              <a:rPr lang="ar-SA" dirty="0" smtClean="0"/>
              <a:t>(التراجم</a:t>
            </a:r>
            <a:r>
              <a:rPr lang="ar-SA" dirty="0" err="1" smtClean="0"/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err="1" smtClean="0">
                <a:solidFill>
                  <a:srgbClr val="FF0000"/>
                </a:solidFill>
              </a:rPr>
              <a:t>تعريفها :</a:t>
            </a:r>
            <a:r>
              <a:rPr lang="ar-SA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ar-SA" dirty="0" smtClean="0"/>
              <a:t>هي فن أدبي يهتم بتصوير حياة شخصية من الشخصيات ونقل تفاصيلها أو محطاتها البارزة إلى القراء.</a:t>
            </a:r>
          </a:p>
          <a:p>
            <a:r>
              <a:rPr lang="ar-SA" dirty="0" smtClean="0"/>
              <a:t>                         </a:t>
            </a:r>
            <a:r>
              <a:rPr lang="ar-SA" b="1" u="sng" dirty="0" smtClean="0"/>
              <a:t>والسيرة نوعان</a:t>
            </a:r>
            <a:endParaRPr lang="ar-SA" b="1" u="sng" dirty="0"/>
          </a:p>
        </p:txBody>
      </p:sp>
      <p:sp>
        <p:nvSpPr>
          <p:cNvPr id="4" name="زاوية مطوية 3"/>
          <p:cNvSpPr/>
          <p:nvPr/>
        </p:nvSpPr>
        <p:spPr>
          <a:xfrm>
            <a:off x="5580112" y="4005064"/>
            <a:ext cx="2736304" cy="194421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السيرة الذاتية </a:t>
            </a:r>
            <a:endParaRPr lang="ar-SA" sz="2400" b="1" dirty="0"/>
          </a:p>
        </p:txBody>
      </p:sp>
      <p:sp>
        <p:nvSpPr>
          <p:cNvPr id="5" name="زاوية مطوية 4"/>
          <p:cNvSpPr/>
          <p:nvPr/>
        </p:nvSpPr>
        <p:spPr>
          <a:xfrm>
            <a:off x="971600" y="4005064"/>
            <a:ext cx="2736304" cy="194421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السيرة الغيرية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أمثلة على فن السير والتراجم</a:t>
            </a:r>
            <a:endParaRPr lang="ar-SA" b="1" dirty="0"/>
          </a:p>
        </p:txBody>
      </p:sp>
      <p:pic>
        <p:nvPicPr>
          <p:cNvPr id="4" name="عنصر نائب للمحتوى 3" descr="السيرة النبوية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6256" y="1412776"/>
            <a:ext cx="1697732" cy="2076450"/>
          </a:xfrm>
        </p:spPr>
      </p:pic>
      <p:pic>
        <p:nvPicPr>
          <p:cNvPr id="5" name="صورة 4" descr="طفولة قلب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5896" y="1268760"/>
            <a:ext cx="1752600" cy="2609850"/>
          </a:xfrm>
          <a:prstGeom prst="rect">
            <a:avLst/>
          </a:prstGeom>
        </p:spPr>
      </p:pic>
      <p:pic>
        <p:nvPicPr>
          <p:cNvPr id="6" name="صورة 5" descr="حياة في الادارة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3568" y="1196752"/>
            <a:ext cx="1790700" cy="2552700"/>
          </a:xfrm>
          <a:prstGeom prst="rect">
            <a:avLst/>
          </a:prstGeom>
        </p:spPr>
      </p:pic>
      <p:pic>
        <p:nvPicPr>
          <p:cNvPr id="7" name="صورة 6" descr="الايام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4365104"/>
            <a:ext cx="1647056" cy="1944216"/>
          </a:xfrm>
          <a:prstGeom prst="rect">
            <a:avLst/>
          </a:prstGeom>
        </p:spPr>
      </p:pic>
      <p:pic>
        <p:nvPicPr>
          <p:cNvPr id="8" name="صورة 7" descr="سيرة بن طولون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4005064"/>
            <a:ext cx="1558280" cy="2016224"/>
          </a:xfrm>
          <a:prstGeom prst="rect">
            <a:avLst/>
          </a:prstGeom>
        </p:spPr>
      </p:pic>
      <p:pic>
        <p:nvPicPr>
          <p:cNvPr id="9" name="صورة 8" descr="سيرة عمر بن الخطاب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51920" y="4293096"/>
            <a:ext cx="1819275" cy="2073027"/>
          </a:xfrm>
          <a:prstGeom prst="rect">
            <a:avLst/>
          </a:prstGeom>
        </p:spPr>
      </p:pic>
      <p:sp>
        <p:nvSpPr>
          <p:cNvPr id="10" name="مستطيل مستدير الزوايا 9"/>
          <p:cNvSpPr/>
          <p:nvPr/>
        </p:nvSpPr>
        <p:spPr>
          <a:xfrm>
            <a:off x="7092280" y="3573016"/>
            <a:ext cx="1296144" cy="2880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غيرية </a:t>
            </a:r>
            <a:endParaRPr lang="ar-SA" b="1" dirty="0"/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7092280" y="6165304"/>
            <a:ext cx="1296144" cy="2880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غيرية</a:t>
            </a:r>
            <a:endParaRPr lang="ar-SA" b="1" dirty="0"/>
          </a:p>
        </p:txBody>
      </p:sp>
      <p:sp>
        <p:nvSpPr>
          <p:cNvPr id="12" name="مستطيل مستدير الزوايا 11"/>
          <p:cNvSpPr/>
          <p:nvPr/>
        </p:nvSpPr>
        <p:spPr>
          <a:xfrm>
            <a:off x="3923928" y="3933056"/>
            <a:ext cx="129614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ذاتية</a:t>
            </a:r>
            <a:endParaRPr lang="ar-SA" b="1" dirty="0"/>
          </a:p>
        </p:txBody>
      </p:sp>
      <p:sp>
        <p:nvSpPr>
          <p:cNvPr id="13" name="مستطيل مستدير الزوايا 12"/>
          <p:cNvSpPr/>
          <p:nvPr/>
        </p:nvSpPr>
        <p:spPr>
          <a:xfrm>
            <a:off x="899592" y="3789040"/>
            <a:ext cx="129614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ذاتية</a:t>
            </a:r>
            <a:endParaRPr lang="ar-SA" b="1" dirty="0"/>
          </a:p>
        </p:txBody>
      </p:sp>
      <p:sp>
        <p:nvSpPr>
          <p:cNvPr id="14" name="مستطيل مستدير الزوايا 13"/>
          <p:cNvSpPr/>
          <p:nvPr/>
        </p:nvSpPr>
        <p:spPr>
          <a:xfrm>
            <a:off x="899592" y="6381328"/>
            <a:ext cx="1296144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ذاتية</a:t>
            </a:r>
            <a:endParaRPr lang="ar-SA" b="1" dirty="0"/>
          </a:p>
        </p:txBody>
      </p:sp>
      <p:sp>
        <p:nvSpPr>
          <p:cNvPr id="15" name="مستطيل مستدير الزوايا 14"/>
          <p:cNvSpPr/>
          <p:nvPr/>
        </p:nvSpPr>
        <p:spPr>
          <a:xfrm>
            <a:off x="4067944" y="6381328"/>
            <a:ext cx="1296144" cy="28803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غيرية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أنماط الكتابة قديما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i="1" dirty="0" smtClean="0"/>
              <a:t>ورث الكاتب العربي أشكالا وأنماطا من الكتابة النثرية منها </a:t>
            </a:r>
          </a:p>
          <a:p>
            <a:pPr>
              <a:buNone/>
            </a:pPr>
            <a:endParaRPr lang="ar-SA" dirty="0" smtClean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2123728" y="2492896"/>
            <a:ext cx="4896544" cy="367240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b="1" dirty="0" smtClean="0"/>
              <a:t>1- فن الرسالة </a:t>
            </a:r>
          </a:p>
          <a:p>
            <a:pPr algn="ctr"/>
            <a:r>
              <a:rPr lang="ar-SA" sz="3600" b="1" dirty="0" smtClean="0"/>
              <a:t>2-</a:t>
            </a:r>
            <a:r>
              <a:rPr lang="ar-SA" sz="3600" b="1" dirty="0"/>
              <a:t> </a:t>
            </a:r>
            <a:r>
              <a:rPr lang="ar-SA" sz="3600" b="1" dirty="0" smtClean="0"/>
              <a:t>الأمثال </a:t>
            </a:r>
          </a:p>
          <a:p>
            <a:pPr algn="ctr"/>
            <a:r>
              <a:rPr lang="ar-SA" sz="3600" b="1" dirty="0" smtClean="0"/>
              <a:t>3- الخطابة </a:t>
            </a:r>
          </a:p>
          <a:p>
            <a:pPr algn="ctr"/>
            <a:r>
              <a:rPr lang="ar-SA" sz="3600" b="1" dirty="0" smtClean="0"/>
              <a:t>4-المقامة </a:t>
            </a:r>
          </a:p>
          <a:p>
            <a:pPr algn="ctr"/>
            <a:r>
              <a:rPr lang="ar-SA" sz="3600" b="1" dirty="0" smtClean="0"/>
              <a:t>5- المناظرة </a:t>
            </a:r>
          </a:p>
          <a:p>
            <a:pPr algn="ctr"/>
            <a:r>
              <a:rPr lang="ar-SA" sz="3600" b="1" dirty="0" smtClean="0"/>
              <a:t>6- الرحلة </a:t>
            </a:r>
            <a:endParaRPr lang="ar-SA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أمثلة أخرى للتراجم الذاتية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ar-SA" b="1" dirty="0" smtClean="0"/>
              <a:t>التراجم الذاتية في الأدب العربي </a:t>
            </a:r>
            <a:r>
              <a:rPr lang="ar-SA" b="1" dirty="0" err="1" smtClean="0"/>
              <a:t>الحديث:</a:t>
            </a:r>
            <a:endParaRPr lang="ar-SA" dirty="0" smtClean="0"/>
          </a:p>
          <a:p>
            <a:r>
              <a:rPr lang="ar-SA" dirty="0" smtClean="0"/>
              <a:t>لعل أشهر التراجم الذاتية في الوطن العربي هذه </a:t>
            </a:r>
            <a:r>
              <a:rPr lang="ar-SA" dirty="0" err="1" smtClean="0"/>
              <a:t>التراجم:</a:t>
            </a:r>
            <a:endParaRPr lang="ar-SA" dirty="0" smtClean="0"/>
          </a:p>
          <a:p>
            <a:r>
              <a:rPr lang="ar-SA" dirty="0" err="1" smtClean="0"/>
              <a:t>•</a:t>
            </a:r>
            <a:r>
              <a:rPr lang="ar-SA" b="1" dirty="0" smtClean="0"/>
              <a:t>(</a:t>
            </a:r>
            <a:r>
              <a:rPr lang="ar-SA" dirty="0" smtClean="0"/>
              <a:t>الأيام) لطه حسين</a:t>
            </a:r>
          </a:p>
          <a:p>
            <a:r>
              <a:rPr lang="ar-SA" dirty="0" err="1" smtClean="0"/>
              <a:t>•(حياتي </a:t>
            </a:r>
            <a:r>
              <a:rPr lang="ar-SA" dirty="0" smtClean="0"/>
              <a:t>) لأحمد أمين</a:t>
            </a:r>
          </a:p>
          <a:p>
            <a:r>
              <a:rPr lang="ar-SA" dirty="0" err="1" smtClean="0"/>
              <a:t>•</a:t>
            </a:r>
            <a:r>
              <a:rPr lang="ar-SA" dirty="0" smtClean="0"/>
              <a:t>(قصة حياة)  لإبراهيم عبد القادر المازني.</a:t>
            </a:r>
          </a:p>
          <a:p>
            <a:r>
              <a:rPr lang="ar-SA" dirty="0" err="1" smtClean="0"/>
              <a:t>•</a:t>
            </a:r>
            <a:r>
              <a:rPr lang="ar-SA" dirty="0" smtClean="0"/>
              <a:t>(سبعون) لميخائيل نعيمة.</a:t>
            </a:r>
          </a:p>
          <a:p>
            <a:r>
              <a:rPr lang="ar-SA" dirty="0" err="1" smtClean="0"/>
              <a:t>•(أنا </a:t>
            </a:r>
            <a:r>
              <a:rPr lang="ar-SA" dirty="0" smtClean="0"/>
              <a:t>)  لعباس محمود العقاد.</a:t>
            </a:r>
          </a:p>
          <a:p>
            <a:r>
              <a:rPr lang="ar-SA" dirty="0" err="1" smtClean="0"/>
              <a:t>•</a:t>
            </a:r>
            <a:r>
              <a:rPr lang="ar-SA" dirty="0" smtClean="0"/>
              <a:t>(قال الراوي)  </a:t>
            </a:r>
            <a:r>
              <a:rPr lang="ar-SA" dirty="0" err="1" smtClean="0"/>
              <a:t>لإلياس</a:t>
            </a:r>
            <a:r>
              <a:rPr lang="ar-SA" dirty="0" smtClean="0"/>
              <a:t> فرحات.</a:t>
            </a:r>
          </a:p>
          <a:p>
            <a:r>
              <a:rPr lang="ar-SA" dirty="0" err="1" smtClean="0"/>
              <a:t>•</a:t>
            </a:r>
            <a:r>
              <a:rPr lang="ar-SA" dirty="0" smtClean="0"/>
              <a:t>(حياة طبيب) للطبيب العالمي نجيب محفوظ.</a:t>
            </a:r>
          </a:p>
          <a:p>
            <a:r>
              <a:rPr lang="ar-SA" dirty="0" err="1" smtClean="0"/>
              <a:t>•</a:t>
            </a:r>
            <a:r>
              <a:rPr lang="ar-SA" dirty="0" smtClean="0"/>
              <a:t>(قصة حياتي) للدكتور مصطفى الديواني.</a:t>
            </a:r>
          </a:p>
          <a:p>
            <a:r>
              <a:rPr lang="ar-SA" dirty="0" err="1" smtClean="0"/>
              <a:t>•</a:t>
            </a:r>
            <a:r>
              <a:rPr lang="ar-SA" dirty="0" smtClean="0"/>
              <a:t>(مذكرات طالب بعثة)  للدكتور لويس عوض.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نشاط المحاضرة القادمة</a:t>
            </a:r>
            <a:endParaRPr lang="ar-SA" b="1" dirty="0"/>
          </a:p>
        </p:txBody>
      </p:sp>
      <p:pic>
        <p:nvPicPr>
          <p:cNvPr id="4" name="عنصر نائب للمحتوى 3" descr="ابتسامة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2867025" cy="1590675"/>
          </a:xfrm>
        </p:spPr>
      </p:pic>
      <p:sp>
        <p:nvSpPr>
          <p:cNvPr id="5" name="مستطيل 4"/>
          <p:cNvSpPr/>
          <p:nvPr/>
        </p:nvSpPr>
        <p:spPr>
          <a:xfrm>
            <a:off x="3779912" y="1412776"/>
            <a:ext cx="4536504" cy="50405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err="1" smtClean="0">
                <a:solidFill>
                  <a:srgbClr val="FF0000"/>
                </a:solidFill>
              </a:rPr>
              <a:t>الأول</a:t>
            </a:r>
            <a:r>
              <a:rPr lang="ar-SA" sz="2400" b="1" dirty="0" err="1" smtClean="0"/>
              <a:t> </a:t>
            </a:r>
            <a:r>
              <a:rPr lang="ar-SA" sz="2400" b="1" dirty="0" smtClean="0"/>
              <a:t>: اختاري مقالا منشورا في إحدى الصحف المحلية </a:t>
            </a:r>
            <a:r>
              <a:rPr lang="ar-SA" sz="2400" b="1" dirty="0" err="1" smtClean="0"/>
              <a:t>وقدمية</a:t>
            </a:r>
            <a:r>
              <a:rPr lang="ar-SA" sz="2400" b="1" dirty="0" smtClean="0"/>
              <a:t> مع مراعاة </a:t>
            </a:r>
            <a:r>
              <a:rPr lang="ar-SA" sz="2400" b="1" dirty="0" smtClean="0"/>
              <a:t>عرض رأيكِ في </a:t>
            </a:r>
            <a:r>
              <a:rPr lang="ar-SA" sz="2400" b="1" dirty="0" err="1" smtClean="0"/>
              <a:t>الآتي: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1- عنوان المقالة.</a:t>
            </a:r>
          </a:p>
          <a:p>
            <a:pPr algn="ctr"/>
            <a:r>
              <a:rPr lang="ar-SA" sz="2400" b="1" dirty="0" smtClean="0"/>
              <a:t>2- المقدمة </a:t>
            </a:r>
          </a:p>
          <a:p>
            <a:pPr algn="ctr"/>
            <a:r>
              <a:rPr lang="ar-SA" sz="2400" b="1" dirty="0" smtClean="0"/>
              <a:t>3-العرض</a:t>
            </a:r>
          </a:p>
          <a:p>
            <a:pPr algn="ctr"/>
            <a:r>
              <a:rPr lang="ar-SA" sz="2400" b="1" dirty="0" smtClean="0"/>
              <a:t>4-الخاتمة 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5-اللغة والأسلوب</a:t>
            </a:r>
          </a:p>
          <a:p>
            <a:pPr algn="ctr"/>
            <a:r>
              <a:rPr lang="ar-SA" sz="2400" b="1" dirty="0" smtClean="0"/>
              <a:t>6-نوع المقال</a:t>
            </a:r>
            <a:endParaRPr lang="ar-SA" sz="2400" b="1" dirty="0" smtClean="0"/>
          </a:p>
          <a:p>
            <a:pPr algn="ctr"/>
            <a:endParaRPr lang="ar-SA" sz="2400" b="1" dirty="0" smtClean="0"/>
          </a:p>
          <a:p>
            <a:pPr algn="ctr"/>
            <a:r>
              <a:rPr lang="ar-SA" sz="2400" b="1" dirty="0" err="1" smtClean="0">
                <a:solidFill>
                  <a:srgbClr val="FF0000"/>
                </a:solidFill>
              </a:rPr>
              <a:t>الثاني</a:t>
            </a:r>
            <a:r>
              <a:rPr lang="ar-SA" sz="2400" b="1" dirty="0" err="1" smtClean="0"/>
              <a:t> </a:t>
            </a:r>
            <a:r>
              <a:rPr lang="ar-SA" sz="2400" b="1" dirty="0" smtClean="0"/>
              <a:t>: اختاري سيرة ذاتية أو غيرية لإحدى الشخصيات المعروفة </a:t>
            </a:r>
            <a:r>
              <a:rPr lang="ar-SA" sz="2400" b="1" dirty="0" smtClean="0"/>
              <a:t>وقدمي انطباعك حولها أمام </a:t>
            </a:r>
            <a:r>
              <a:rPr lang="ar-SA" sz="2400" b="1" dirty="0" err="1" smtClean="0"/>
              <a:t>زميلاتك .</a:t>
            </a:r>
            <a:endParaRPr lang="ar-SA" sz="2400" b="1" dirty="0" smtClean="0"/>
          </a:p>
          <a:p>
            <a:pPr algn="ctr"/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أنماط الكتابة حديثا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استحدثت في النثر العربي أنماطا كتابية جديدة فرضتها دواعي التطوّر والتغيير في العصر الحديث, </a:t>
            </a:r>
            <a:r>
              <a:rPr lang="ar-SA" b="1" dirty="0" err="1" smtClean="0"/>
              <a:t>منها :</a:t>
            </a:r>
            <a:r>
              <a:rPr lang="ar-SA" b="1" dirty="0" smtClean="0"/>
              <a:t> </a:t>
            </a:r>
          </a:p>
          <a:p>
            <a:endParaRPr lang="ar-SA" dirty="0"/>
          </a:p>
        </p:txBody>
      </p:sp>
      <p:sp>
        <p:nvSpPr>
          <p:cNvPr id="4" name="زاوية مطوية 3"/>
          <p:cNvSpPr/>
          <p:nvPr/>
        </p:nvSpPr>
        <p:spPr>
          <a:xfrm>
            <a:off x="1187624" y="2780928"/>
            <a:ext cx="6552728" cy="3024336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1- المقالة </a:t>
            </a:r>
          </a:p>
          <a:p>
            <a:pPr algn="ctr"/>
            <a:r>
              <a:rPr lang="ar-SA" sz="3200" b="1" dirty="0" smtClean="0"/>
              <a:t>2- القصة القصيرة </a:t>
            </a:r>
          </a:p>
          <a:p>
            <a:pPr algn="ctr"/>
            <a:r>
              <a:rPr lang="ar-SA" sz="3200" b="1" dirty="0" smtClean="0"/>
              <a:t>3-الرواية </a:t>
            </a:r>
          </a:p>
          <a:p>
            <a:pPr algn="ctr"/>
            <a:r>
              <a:rPr lang="ar-SA" sz="3200" b="1" dirty="0" smtClean="0"/>
              <a:t>4- المسرحية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تعريف المقالة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b="1" dirty="0" smtClean="0"/>
              <a:t>1- هي قطعة نثرية معتدلة </a:t>
            </a:r>
            <a:r>
              <a:rPr lang="ar-SA" b="1" dirty="0" err="1" smtClean="0"/>
              <a:t>الطول </a:t>
            </a:r>
            <a:r>
              <a:rPr lang="ar-SA" b="1" dirty="0" smtClean="0"/>
              <a:t>, تعالج موضوعا ما معالجة سريعة من وجهة نظر كاتبها.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2- وعرّفها الأدباء </a:t>
            </a:r>
            <a:r>
              <a:rPr lang="ar-SA" b="1" dirty="0" err="1" smtClean="0">
                <a:solidFill>
                  <a:schemeClr val="tx2">
                    <a:lumMod val="75000"/>
                  </a:schemeClr>
                </a:solidFill>
              </a:rPr>
              <a:t>بأنها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: قالب من النثر الفني يُعرض فيها موضوع ما, عرضًا متسلسلا </a:t>
            </a:r>
            <a:r>
              <a:rPr lang="ar-SA" b="1" dirty="0" err="1" smtClean="0">
                <a:solidFill>
                  <a:schemeClr val="tx2">
                    <a:lumMod val="75000"/>
                  </a:schemeClr>
                </a:solidFill>
              </a:rPr>
              <a:t>مترابطا 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, يُبرز فكرة الكاتب, وينقلها إلى </a:t>
            </a:r>
            <a:r>
              <a:rPr lang="ar-SA" b="1" dirty="0" err="1" smtClean="0">
                <a:solidFill>
                  <a:schemeClr val="tx2">
                    <a:lumMod val="75000"/>
                  </a:schemeClr>
                </a:solidFill>
              </a:rPr>
              <a:t>القاريء</a:t>
            </a:r>
            <a:r>
              <a:rPr lang="ar-SA" b="1" dirty="0" smtClean="0">
                <a:solidFill>
                  <a:schemeClr val="tx2">
                    <a:lumMod val="75000"/>
                  </a:schemeClr>
                </a:solidFill>
              </a:rPr>
              <a:t> والسامع نقلا ممتعا </a:t>
            </a:r>
            <a:r>
              <a:rPr lang="ar-SA" b="1" dirty="0" err="1" smtClean="0">
                <a:solidFill>
                  <a:schemeClr val="tx2">
                    <a:lumMod val="75000"/>
                  </a:schemeClr>
                </a:solidFill>
              </a:rPr>
              <a:t>مؤثرا .</a:t>
            </a:r>
            <a:endParaRPr lang="ar-SA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ar-SA" dirty="0"/>
          </a:p>
          <a:p>
            <a:r>
              <a:rPr lang="ar-SA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- وعرّفها المجمع اللغوي في المعجم الوسيط بأنها: بحث قصير في العلم والأدب أو السياسة والاجتماع, تُنشر في صحيفة أو </a:t>
            </a:r>
            <a:r>
              <a:rPr lang="ar-SA" b="1" dirty="0" err="1" smtClean="0">
                <a:solidFill>
                  <a:schemeClr val="accent2">
                    <a:lumMod val="75000"/>
                  </a:schemeClr>
                </a:solidFill>
              </a:rPr>
              <a:t>مجلة .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المقالة إذن قطعة </a:t>
            </a:r>
            <a:r>
              <a:rPr lang="ar-SA" b="1" dirty="0" err="1" smtClean="0"/>
              <a:t>نثرية...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dirty="0" smtClean="0"/>
              <a:t>- </a:t>
            </a:r>
            <a:r>
              <a:rPr lang="ar-SA" sz="3500" b="1" dirty="0" smtClean="0"/>
              <a:t>ذات طول معتدل </a:t>
            </a:r>
          </a:p>
          <a:p>
            <a:r>
              <a:rPr lang="ar-SA" sz="3500" b="1" dirty="0" smtClean="0"/>
              <a:t>- تدور حول فكرة واحدة </a:t>
            </a:r>
          </a:p>
          <a:p>
            <a:r>
              <a:rPr lang="ar-SA" sz="3500" b="1" dirty="0" smtClean="0"/>
              <a:t>- تناقش موضوعا معينا </a:t>
            </a:r>
          </a:p>
          <a:p>
            <a:r>
              <a:rPr lang="ar-SA" sz="3500" b="1" dirty="0" smtClean="0"/>
              <a:t>- تعبر عن وجهة نظر </a:t>
            </a:r>
          </a:p>
          <a:p>
            <a:r>
              <a:rPr lang="ar-SA" sz="3500" b="1" dirty="0" smtClean="0"/>
              <a:t>- تهدف إلى إقناع القراء لتقبل فكرة ما </a:t>
            </a:r>
          </a:p>
          <a:p>
            <a:r>
              <a:rPr lang="ar-SA" sz="3500" b="1" dirty="0" smtClean="0"/>
              <a:t>- أو إثارة عاطفة ما عندهم </a:t>
            </a:r>
          </a:p>
          <a:p>
            <a:r>
              <a:rPr lang="ar-SA" sz="3500" b="1" dirty="0" smtClean="0"/>
              <a:t>- لغة سلسة </a:t>
            </a:r>
            <a:r>
              <a:rPr lang="ar-SA" sz="3500" b="1" dirty="0" err="1" smtClean="0"/>
              <a:t>وجذابه</a:t>
            </a:r>
            <a:r>
              <a:rPr lang="ar-SA" sz="3500" b="1" dirty="0" smtClean="0"/>
              <a:t> </a:t>
            </a:r>
          </a:p>
          <a:p>
            <a:r>
              <a:rPr lang="ar-SA" sz="3500" b="1" dirty="0" smtClean="0"/>
              <a:t>- خالية من التكلف أو التعقيد اللفظي </a:t>
            </a:r>
          </a:p>
          <a:p>
            <a:r>
              <a:rPr lang="ar-SA" sz="3500" b="1" dirty="0" smtClean="0"/>
              <a:t>- تعبر بصدق عن شخصية كاتبها </a:t>
            </a:r>
            <a:endParaRPr lang="ar-SA" sz="3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نشأة المقالة </a:t>
            </a:r>
            <a:endParaRPr lang="ar-SA" b="1" dirty="0"/>
          </a:p>
        </p:txBody>
      </p:sp>
      <p:pic>
        <p:nvPicPr>
          <p:cNvPr id="4" name="عنصر نائب للمحتوى 3" descr="صحافة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268760"/>
            <a:ext cx="5112567" cy="5040559"/>
          </a:xfrm>
        </p:spPr>
      </p:pic>
      <p:sp>
        <p:nvSpPr>
          <p:cNvPr id="5" name="زاوية مطوية 4"/>
          <p:cNvSpPr/>
          <p:nvPr/>
        </p:nvSpPr>
        <p:spPr>
          <a:xfrm>
            <a:off x="6300192" y="1268760"/>
            <a:ext cx="2088232" cy="511256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dirty="0" smtClean="0"/>
          </a:p>
          <a:p>
            <a:pPr algn="ctr"/>
            <a:r>
              <a:rPr lang="ar-SA" sz="2800" dirty="0" smtClean="0"/>
              <a:t>ظهرت المقالة بظهور </a:t>
            </a:r>
            <a:r>
              <a:rPr lang="ar-SA" sz="2800" dirty="0" err="1" smtClean="0"/>
              <a:t>الصحافة </a:t>
            </a:r>
            <a:r>
              <a:rPr lang="ar-SA" sz="2800" dirty="0" smtClean="0"/>
              <a:t>, واستمدت منها نسمة الحياة منذ ظهورها, وخدمت أغراضها </a:t>
            </a:r>
            <a:r>
              <a:rPr lang="ar-SA" sz="2800" dirty="0" err="1" smtClean="0"/>
              <a:t>المختلفة </a:t>
            </a:r>
            <a:r>
              <a:rPr lang="ar-SA" sz="2800" dirty="0" smtClean="0"/>
              <a:t>, وحملت إلى قرائها آراء محرريها </a:t>
            </a:r>
            <a:r>
              <a:rPr lang="ar-SA" sz="2800" dirty="0" err="1" smtClean="0"/>
              <a:t>وكتّابها .</a:t>
            </a:r>
            <a:endParaRPr lang="ar-S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مزيّة المقالة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تميّزت المقالة عن الأشكال الأدبية بميزتين بارزتين </a:t>
            </a:r>
            <a:r>
              <a:rPr lang="ar-SA" b="1" dirty="0" err="1" smtClean="0"/>
              <a:t>هما :</a:t>
            </a:r>
            <a:endParaRPr lang="ar-SA" b="1" dirty="0" smtClean="0"/>
          </a:p>
          <a:p>
            <a:endParaRPr lang="ar-SA" dirty="0"/>
          </a:p>
        </p:txBody>
      </p:sp>
      <p:sp>
        <p:nvSpPr>
          <p:cNvPr id="4" name="زاوية مطوية 3"/>
          <p:cNvSpPr/>
          <p:nvPr/>
        </p:nvSpPr>
        <p:spPr>
          <a:xfrm>
            <a:off x="827584" y="2420888"/>
            <a:ext cx="7416824" cy="3528392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1- التصميم المنهجي </a:t>
            </a:r>
            <a:r>
              <a:rPr lang="ar-SA" sz="3200" b="1" dirty="0" err="1" smtClean="0"/>
              <a:t>لعناصرها </a:t>
            </a:r>
            <a:r>
              <a:rPr lang="ar-SA" sz="3200" b="1" dirty="0" smtClean="0"/>
              <a:t>, فتميزت </a:t>
            </a:r>
            <a:r>
              <a:rPr lang="ar-SA" sz="3200" b="1" dirty="0" err="1" smtClean="0"/>
              <a:t>بالاختزال </a:t>
            </a:r>
            <a:r>
              <a:rPr lang="ar-SA" sz="3200" b="1" dirty="0" smtClean="0"/>
              <a:t>, ووحدة </a:t>
            </a:r>
            <a:r>
              <a:rPr lang="ar-SA" sz="3200" b="1" dirty="0" err="1" smtClean="0"/>
              <a:t>الموضوع </a:t>
            </a:r>
            <a:r>
              <a:rPr lang="ar-SA" sz="3200" b="1" dirty="0" smtClean="0"/>
              <a:t>, وتسلسل الأفكار.</a:t>
            </a:r>
          </a:p>
          <a:p>
            <a:pPr algn="ctr"/>
            <a:r>
              <a:rPr lang="ar-SA" sz="3200" b="1" dirty="0" smtClean="0"/>
              <a:t> </a:t>
            </a:r>
          </a:p>
          <a:p>
            <a:pPr algn="ctr"/>
            <a:r>
              <a:rPr lang="ar-SA" sz="3200" b="1" dirty="0" smtClean="0"/>
              <a:t>2- الوضوح في </a:t>
            </a:r>
            <a:r>
              <a:rPr lang="ar-SA" sz="3200" b="1" dirty="0" err="1" smtClean="0"/>
              <a:t>التعبير </a:t>
            </a:r>
            <a:r>
              <a:rPr lang="ar-SA" sz="3200" b="1" dirty="0" smtClean="0"/>
              <a:t>, عن طريق اللغة </a:t>
            </a:r>
            <a:r>
              <a:rPr lang="ar-SA" sz="3200" b="1" dirty="0" err="1" smtClean="0"/>
              <a:t>المباشرة </a:t>
            </a:r>
            <a:r>
              <a:rPr lang="ar-SA" sz="3200" b="1" dirty="0" smtClean="0"/>
              <a:t>, وإن كانت هناك بعض المقالات الفنية والأدبية التي توظف الإيحاء والتصوير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/>
              <a:t>عناصر المقالة 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/>
          </a:p>
        </p:txBody>
      </p:sp>
      <p:sp>
        <p:nvSpPr>
          <p:cNvPr id="4" name="زاوية مطوية 3"/>
          <p:cNvSpPr/>
          <p:nvPr/>
        </p:nvSpPr>
        <p:spPr>
          <a:xfrm>
            <a:off x="6012160" y="1916832"/>
            <a:ext cx="2160240" cy="367240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المادة </a:t>
            </a:r>
            <a:endParaRPr lang="ar-SA" sz="3200" b="1" dirty="0"/>
          </a:p>
        </p:txBody>
      </p:sp>
      <p:sp>
        <p:nvSpPr>
          <p:cNvPr id="5" name="زاوية مطوية 4"/>
          <p:cNvSpPr/>
          <p:nvPr/>
        </p:nvSpPr>
        <p:spPr>
          <a:xfrm>
            <a:off x="3419872" y="1916832"/>
            <a:ext cx="2160240" cy="367240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الأسلوب </a:t>
            </a:r>
            <a:endParaRPr lang="ar-SA" sz="3200" b="1" dirty="0"/>
          </a:p>
        </p:txBody>
      </p:sp>
      <p:sp>
        <p:nvSpPr>
          <p:cNvPr id="6" name="زاوية مطوية 5"/>
          <p:cNvSpPr/>
          <p:nvPr/>
        </p:nvSpPr>
        <p:spPr>
          <a:xfrm>
            <a:off x="611560" y="1916832"/>
            <a:ext cx="2160240" cy="3672408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200" b="1" dirty="0" smtClean="0"/>
              <a:t>الخطة </a:t>
            </a:r>
            <a:endParaRPr lang="ar-SA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081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i="1" dirty="0" smtClean="0"/>
              <a:t>أهم أنواع المقالة </a:t>
            </a:r>
            <a:endParaRPr lang="ar-SA" b="1" i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/>
          </a:p>
        </p:txBody>
      </p:sp>
      <p:sp>
        <p:nvSpPr>
          <p:cNvPr id="4" name="زاوية مطوية 3"/>
          <p:cNvSpPr/>
          <p:nvPr/>
        </p:nvSpPr>
        <p:spPr>
          <a:xfrm>
            <a:off x="4499992" y="980728"/>
            <a:ext cx="4176464" cy="5040560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المقالة </a:t>
            </a:r>
            <a:r>
              <a:rPr lang="ar-SA" sz="2400" b="1" dirty="0" err="1" smtClean="0"/>
              <a:t>الذاتية </a:t>
            </a:r>
            <a:r>
              <a:rPr lang="ar-SA" sz="2400" b="1" dirty="0" smtClean="0"/>
              <a:t>(الأدبية</a:t>
            </a:r>
            <a:r>
              <a:rPr lang="ar-SA" sz="2400" b="1" dirty="0" err="1" smtClean="0"/>
              <a:t>)</a:t>
            </a:r>
            <a:endParaRPr lang="ar-SA" sz="2400" b="1" dirty="0" smtClean="0"/>
          </a:p>
          <a:p>
            <a:pPr algn="ctr"/>
            <a:r>
              <a:rPr lang="ar-SA" sz="2400" b="1" dirty="0" smtClean="0"/>
              <a:t>-تعبر عن إحساس كاتبها وتجربته في الحياة.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تعنى بإبراز شخصية الكاتب, وطريقة تفكيره, وانفعالاته.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-لا يكون همها تقديم المعلومات.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-لا تعنى بلغة الجدل والإقناع والنقاش.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تنشغل بالتعبير عن تجربة حيوية مرّ </a:t>
            </a:r>
            <a:r>
              <a:rPr lang="ar-SA" sz="2400" b="1" dirty="0" err="1" smtClean="0"/>
              <a:t>بها</a:t>
            </a:r>
            <a:r>
              <a:rPr lang="ar-SA" sz="2400" b="1" dirty="0" smtClean="0"/>
              <a:t> الكاتب أو تخيلها.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-لغتها موحية تحتفي بالصور والأخيلة.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- لا تحكمها قاعدة </a:t>
            </a:r>
            <a:r>
              <a:rPr lang="ar-SA" sz="2400" b="1" dirty="0" err="1" smtClean="0"/>
              <a:t>منهجية </a:t>
            </a:r>
            <a:r>
              <a:rPr lang="ar-SA" sz="2400" b="1" dirty="0" smtClean="0"/>
              <a:t>؛لأن الكاتب ينطلق على </a:t>
            </a:r>
            <a:r>
              <a:rPr lang="ar-SA" sz="2400" b="1" dirty="0" err="1" smtClean="0"/>
              <a:t>سجيته.</a:t>
            </a:r>
            <a:r>
              <a:rPr lang="ar-SA" sz="2400" b="1" dirty="0" smtClean="0"/>
              <a:t> </a:t>
            </a:r>
            <a:endParaRPr lang="ar-SA" sz="2400" b="1" dirty="0"/>
          </a:p>
        </p:txBody>
      </p:sp>
      <p:sp>
        <p:nvSpPr>
          <p:cNvPr id="5" name="زاوية مطوية 4"/>
          <p:cNvSpPr/>
          <p:nvPr/>
        </p:nvSpPr>
        <p:spPr>
          <a:xfrm>
            <a:off x="467544" y="980728"/>
            <a:ext cx="3816424" cy="504056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400" b="1" dirty="0" smtClean="0"/>
              <a:t>المقالة الموضوعية</a:t>
            </a:r>
            <a:r>
              <a:rPr lang="ar-SA" sz="2400" b="1" dirty="0" err="1" smtClean="0"/>
              <a:t>(المنهجية </a:t>
            </a:r>
            <a:r>
              <a:rPr lang="ar-SA" sz="2400" b="1" dirty="0" smtClean="0"/>
              <a:t>, </a:t>
            </a:r>
            <a:r>
              <a:rPr lang="ar-SA" sz="2400" b="1" dirty="0" err="1" smtClean="0"/>
              <a:t>العلمية </a:t>
            </a:r>
            <a:r>
              <a:rPr lang="ar-SA" sz="2400" b="1" dirty="0" smtClean="0"/>
              <a:t>, الرسمية</a:t>
            </a:r>
            <a:r>
              <a:rPr lang="ar-SA" sz="2400" b="1" dirty="0" err="1" smtClean="0"/>
              <a:t>)</a:t>
            </a:r>
            <a:r>
              <a:rPr lang="ar-SA" sz="2400" b="1" dirty="0" smtClean="0"/>
              <a:t> </a:t>
            </a:r>
          </a:p>
          <a:p>
            <a:pPr algn="ctr"/>
            <a:r>
              <a:rPr lang="ar-SA" sz="2400" b="1" dirty="0" smtClean="0"/>
              <a:t>-يخفي الكاتب إلى حد كبير انفعالاته وتجربته الشخصية.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تهدف إلى تقديم مادة معرفية أو فكرية.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- لغتها مفهومة لا غموض فيها ولا غرابة.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-تحتاج إلى خطة موضوعية.</a:t>
            </a:r>
          </a:p>
          <a:p>
            <a:pPr algn="ctr">
              <a:buFontTx/>
              <a:buChar char="-"/>
            </a:pPr>
            <a:r>
              <a:rPr lang="ar-SA" sz="2400" b="1" dirty="0" smtClean="0"/>
              <a:t>- قد يخالطها شيء من التجربة الشخصية المحدودة.</a:t>
            </a:r>
            <a:endParaRPr lang="ar-SA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651</Words>
  <Application>Microsoft Office PowerPoint</Application>
  <PresentationFormat>عرض على الشاشة (3:4)‏</PresentationFormat>
  <Paragraphs>133</Paragraphs>
  <Slides>21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21</vt:i4>
      </vt:variant>
    </vt:vector>
  </HeadingPairs>
  <TitlesOfParts>
    <vt:vector size="22" baseType="lpstr">
      <vt:lpstr>سمة Office</vt:lpstr>
      <vt:lpstr>فن المقالة</vt:lpstr>
      <vt:lpstr>أنماط الكتابة قديما</vt:lpstr>
      <vt:lpstr>أنماط الكتابة حديثا</vt:lpstr>
      <vt:lpstr>تعريف المقالة </vt:lpstr>
      <vt:lpstr>المقالة إذن قطعة نثرية...</vt:lpstr>
      <vt:lpstr>نشأة المقالة </vt:lpstr>
      <vt:lpstr>مزيّة المقالة</vt:lpstr>
      <vt:lpstr>عناصر المقالة </vt:lpstr>
      <vt:lpstr>أهم أنواع المقالة </vt:lpstr>
      <vt:lpstr>كيف نكتب المقالة؟ </vt:lpstr>
      <vt:lpstr>الخطة الأولى: اختيار موضوع المقالة</vt:lpstr>
      <vt:lpstr>الخطة الثانية: تحديد الأفكار الرئيسة</vt:lpstr>
      <vt:lpstr>المرحلة الثالثة : كتابة المسوّدة</vt:lpstr>
      <vt:lpstr>المرحلة الرابعة: المراجعة والتدقيق</vt:lpstr>
      <vt:lpstr>المرحلة الخامسة: كتابة النسخة الأخيرة من المقالة</vt:lpstr>
      <vt:lpstr>الشريحة 16</vt:lpstr>
      <vt:lpstr>الشريحة 17</vt:lpstr>
      <vt:lpstr>السيرة الذاتية  (التراجم)</vt:lpstr>
      <vt:lpstr>أمثلة على فن السير والتراجم</vt:lpstr>
      <vt:lpstr>أمثلة أخرى للتراجم الذاتية</vt:lpstr>
      <vt:lpstr>نشاط المحاضرة القادمة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أبو سلطان</dc:creator>
  <cp:lastModifiedBy>أبو سلطان</cp:lastModifiedBy>
  <cp:revision>36</cp:revision>
  <dcterms:created xsi:type="dcterms:W3CDTF">2014-11-16T11:23:06Z</dcterms:created>
  <dcterms:modified xsi:type="dcterms:W3CDTF">2014-11-21T07:13:29Z</dcterms:modified>
</cp:coreProperties>
</file>