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85" d="100"/>
          <a:sy n="85"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86EB375-A78F-4F7F-8694-ED480D1D3D5A}" type="datetimeFigureOut">
              <a:rPr lang="ar-SA" smtClean="0"/>
              <a:t>2/26/1438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CC8EFF-D825-4E6A-8701-97AAFB5639D0}" type="slidenum">
              <a:rPr lang="ar-SA" smtClean="0"/>
              <a:t>‹#›</a:t>
            </a:fld>
            <a:endParaRPr lang="ar-SA"/>
          </a:p>
        </p:txBody>
      </p:sp>
    </p:spTree>
    <p:extLst>
      <p:ext uri="{BB962C8B-B14F-4D97-AF65-F5344CB8AC3E}">
        <p14:creationId xmlns:p14="http://schemas.microsoft.com/office/powerpoint/2010/main" val="177733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86EB375-A78F-4F7F-8694-ED480D1D3D5A}" type="datetimeFigureOut">
              <a:rPr lang="ar-SA" smtClean="0"/>
              <a:t>2/26/1438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CC8EFF-D825-4E6A-8701-97AAFB5639D0}" type="slidenum">
              <a:rPr lang="ar-SA" smtClean="0"/>
              <a:t>‹#›</a:t>
            </a:fld>
            <a:endParaRPr lang="ar-SA"/>
          </a:p>
        </p:txBody>
      </p:sp>
    </p:spTree>
    <p:extLst>
      <p:ext uri="{BB962C8B-B14F-4D97-AF65-F5344CB8AC3E}">
        <p14:creationId xmlns:p14="http://schemas.microsoft.com/office/powerpoint/2010/main" val="216432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86EB375-A78F-4F7F-8694-ED480D1D3D5A}" type="datetimeFigureOut">
              <a:rPr lang="ar-SA" smtClean="0"/>
              <a:t>2/26/1438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CC8EFF-D825-4E6A-8701-97AAFB5639D0}" type="slidenum">
              <a:rPr lang="ar-SA" smtClean="0"/>
              <a:t>‹#›</a:t>
            </a:fld>
            <a:endParaRPr lang="ar-SA"/>
          </a:p>
        </p:txBody>
      </p:sp>
    </p:spTree>
    <p:extLst>
      <p:ext uri="{BB962C8B-B14F-4D97-AF65-F5344CB8AC3E}">
        <p14:creationId xmlns:p14="http://schemas.microsoft.com/office/powerpoint/2010/main" val="144548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86EB375-A78F-4F7F-8694-ED480D1D3D5A}" type="datetimeFigureOut">
              <a:rPr lang="ar-SA" smtClean="0"/>
              <a:t>2/26/1438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CC8EFF-D825-4E6A-8701-97AAFB5639D0}" type="slidenum">
              <a:rPr lang="ar-SA" smtClean="0"/>
              <a:t>‹#›</a:t>
            </a:fld>
            <a:endParaRPr lang="ar-SA"/>
          </a:p>
        </p:txBody>
      </p:sp>
    </p:spTree>
    <p:extLst>
      <p:ext uri="{BB962C8B-B14F-4D97-AF65-F5344CB8AC3E}">
        <p14:creationId xmlns:p14="http://schemas.microsoft.com/office/powerpoint/2010/main" val="250062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86EB375-A78F-4F7F-8694-ED480D1D3D5A}" type="datetimeFigureOut">
              <a:rPr lang="ar-SA" smtClean="0"/>
              <a:t>2/26/1438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3CC8EFF-D825-4E6A-8701-97AAFB5639D0}" type="slidenum">
              <a:rPr lang="ar-SA" smtClean="0"/>
              <a:t>‹#›</a:t>
            </a:fld>
            <a:endParaRPr lang="ar-SA"/>
          </a:p>
        </p:txBody>
      </p:sp>
    </p:spTree>
    <p:extLst>
      <p:ext uri="{BB962C8B-B14F-4D97-AF65-F5344CB8AC3E}">
        <p14:creationId xmlns:p14="http://schemas.microsoft.com/office/powerpoint/2010/main" val="84522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86EB375-A78F-4F7F-8694-ED480D1D3D5A}" type="datetimeFigureOut">
              <a:rPr lang="ar-SA" smtClean="0"/>
              <a:t>2/26/1438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3CC8EFF-D825-4E6A-8701-97AAFB5639D0}" type="slidenum">
              <a:rPr lang="ar-SA" smtClean="0"/>
              <a:t>‹#›</a:t>
            </a:fld>
            <a:endParaRPr lang="ar-SA"/>
          </a:p>
        </p:txBody>
      </p:sp>
    </p:spTree>
    <p:extLst>
      <p:ext uri="{BB962C8B-B14F-4D97-AF65-F5344CB8AC3E}">
        <p14:creationId xmlns:p14="http://schemas.microsoft.com/office/powerpoint/2010/main" val="113654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86EB375-A78F-4F7F-8694-ED480D1D3D5A}" type="datetimeFigureOut">
              <a:rPr lang="ar-SA" smtClean="0"/>
              <a:t>2/26/1438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3CC8EFF-D825-4E6A-8701-97AAFB5639D0}" type="slidenum">
              <a:rPr lang="ar-SA" smtClean="0"/>
              <a:t>‹#›</a:t>
            </a:fld>
            <a:endParaRPr lang="ar-SA"/>
          </a:p>
        </p:txBody>
      </p:sp>
    </p:spTree>
    <p:extLst>
      <p:ext uri="{BB962C8B-B14F-4D97-AF65-F5344CB8AC3E}">
        <p14:creationId xmlns:p14="http://schemas.microsoft.com/office/powerpoint/2010/main" val="375315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86EB375-A78F-4F7F-8694-ED480D1D3D5A}" type="datetimeFigureOut">
              <a:rPr lang="ar-SA" smtClean="0"/>
              <a:t>2/26/1438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3CC8EFF-D825-4E6A-8701-97AAFB5639D0}" type="slidenum">
              <a:rPr lang="ar-SA" smtClean="0"/>
              <a:t>‹#›</a:t>
            </a:fld>
            <a:endParaRPr lang="ar-SA"/>
          </a:p>
        </p:txBody>
      </p:sp>
    </p:spTree>
    <p:extLst>
      <p:ext uri="{BB962C8B-B14F-4D97-AF65-F5344CB8AC3E}">
        <p14:creationId xmlns:p14="http://schemas.microsoft.com/office/powerpoint/2010/main" val="379067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86EB375-A78F-4F7F-8694-ED480D1D3D5A}" type="datetimeFigureOut">
              <a:rPr lang="ar-SA" smtClean="0"/>
              <a:t>2/26/1438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3CC8EFF-D825-4E6A-8701-97AAFB5639D0}" type="slidenum">
              <a:rPr lang="ar-SA" smtClean="0"/>
              <a:t>‹#›</a:t>
            </a:fld>
            <a:endParaRPr lang="ar-SA"/>
          </a:p>
        </p:txBody>
      </p:sp>
    </p:spTree>
    <p:extLst>
      <p:ext uri="{BB962C8B-B14F-4D97-AF65-F5344CB8AC3E}">
        <p14:creationId xmlns:p14="http://schemas.microsoft.com/office/powerpoint/2010/main" val="230598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86EB375-A78F-4F7F-8694-ED480D1D3D5A}" type="datetimeFigureOut">
              <a:rPr lang="ar-SA" smtClean="0"/>
              <a:t>2/26/1438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3CC8EFF-D825-4E6A-8701-97AAFB5639D0}" type="slidenum">
              <a:rPr lang="ar-SA" smtClean="0"/>
              <a:t>‹#›</a:t>
            </a:fld>
            <a:endParaRPr lang="ar-SA"/>
          </a:p>
        </p:txBody>
      </p:sp>
    </p:spTree>
    <p:extLst>
      <p:ext uri="{BB962C8B-B14F-4D97-AF65-F5344CB8AC3E}">
        <p14:creationId xmlns:p14="http://schemas.microsoft.com/office/powerpoint/2010/main" val="220754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86EB375-A78F-4F7F-8694-ED480D1D3D5A}" type="datetimeFigureOut">
              <a:rPr lang="ar-SA" smtClean="0"/>
              <a:t>2/26/1438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3CC8EFF-D825-4E6A-8701-97AAFB5639D0}" type="slidenum">
              <a:rPr lang="ar-SA" smtClean="0"/>
              <a:t>‹#›</a:t>
            </a:fld>
            <a:endParaRPr lang="ar-SA"/>
          </a:p>
        </p:txBody>
      </p:sp>
    </p:spTree>
    <p:extLst>
      <p:ext uri="{BB962C8B-B14F-4D97-AF65-F5344CB8AC3E}">
        <p14:creationId xmlns:p14="http://schemas.microsoft.com/office/powerpoint/2010/main" val="213959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86EB375-A78F-4F7F-8694-ED480D1D3D5A}" type="datetimeFigureOut">
              <a:rPr lang="ar-SA" smtClean="0"/>
              <a:t>2/26/1438</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CC8EFF-D825-4E6A-8701-97AAFB5639D0}" type="slidenum">
              <a:rPr lang="ar-SA" smtClean="0"/>
              <a:t>‹#›</a:t>
            </a:fld>
            <a:endParaRPr lang="ar-SA"/>
          </a:p>
        </p:txBody>
      </p:sp>
    </p:spTree>
    <p:extLst>
      <p:ext uri="{BB962C8B-B14F-4D97-AF65-F5344CB8AC3E}">
        <p14:creationId xmlns:p14="http://schemas.microsoft.com/office/powerpoint/2010/main" val="2329064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7224" y="2994213"/>
            <a:ext cx="11134164" cy="3321704"/>
          </a:xfrm>
        </p:spPr>
        <p:txBody>
          <a:bodyPr>
            <a:normAutofit/>
          </a:bodyPr>
          <a:lstStyle/>
          <a:p>
            <a:r>
              <a:rPr lang="ar-SA" sz="4400" dirty="0" smtClean="0"/>
              <a:t>قام بالأعداد والتنفيذ</a:t>
            </a:r>
            <a:br>
              <a:rPr lang="ar-SA" sz="4400" dirty="0" smtClean="0"/>
            </a:br>
            <a:r>
              <a:rPr lang="ar-SA" sz="4800" dirty="0" smtClean="0">
                <a:solidFill>
                  <a:schemeClr val="accent1">
                    <a:lumMod val="75000"/>
                  </a:schemeClr>
                </a:solidFill>
                <a:effectLst>
                  <a:outerShdw blurRad="38100" dist="38100" dir="2700000" algn="tl">
                    <a:srgbClr val="000000">
                      <a:alpha val="43137"/>
                    </a:srgbClr>
                  </a:outerShdw>
                </a:effectLst>
                <a:cs typeface="Akhbar MT" pitchFamily="2" charset="-78"/>
              </a:rPr>
              <a:t>المحاضرة /ريم الاحمدي</a:t>
            </a:r>
            <a:br>
              <a:rPr lang="ar-SA" sz="4800" dirty="0" smtClean="0">
                <a:solidFill>
                  <a:schemeClr val="accent1">
                    <a:lumMod val="75000"/>
                  </a:schemeClr>
                </a:solidFill>
                <a:effectLst>
                  <a:outerShdw blurRad="38100" dist="38100" dir="2700000" algn="tl">
                    <a:srgbClr val="000000">
                      <a:alpha val="43137"/>
                    </a:srgbClr>
                  </a:outerShdw>
                </a:effectLst>
                <a:cs typeface="Akhbar MT" pitchFamily="2" charset="-78"/>
              </a:rPr>
            </a:br>
            <a:r>
              <a:rPr lang="ar-SA" sz="4400" dirty="0" smtClean="0"/>
              <a:t/>
            </a:r>
            <a:br>
              <a:rPr lang="ar-SA" sz="4400" dirty="0" smtClean="0"/>
            </a:br>
            <a:endParaRPr lang="ar-SA" sz="4400" dirty="0"/>
          </a:p>
        </p:txBody>
      </p:sp>
      <p:sp>
        <p:nvSpPr>
          <p:cNvPr id="4" name="مستطيل ذو زاوية واحدة مخدوشة ودائرية 3"/>
          <p:cNvSpPr/>
          <p:nvPr/>
        </p:nvSpPr>
        <p:spPr>
          <a:xfrm>
            <a:off x="2416629" y="865734"/>
            <a:ext cx="7372830" cy="1975437"/>
          </a:xfrm>
          <a:prstGeom prst="snip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600" b="1" dirty="0" smtClean="0">
                <a:solidFill>
                  <a:schemeClr val="accent1">
                    <a:lumMod val="75000"/>
                  </a:schemeClr>
                </a:solidFill>
              </a:rPr>
              <a:t>هذا المحاضرة ( لتأهيل محاورات مبادرة حاور)</a:t>
            </a:r>
            <a:endParaRPr lang="ar-SA" sz="3600" b="1" dirty="0">
              <a:solidFill>
                <a:schemeClr val="accent1">
                  <a:lumMod val="75000"/>
                </a:schemeClr>
              </a:solidFill>
            </a:endParaRPr>
          </a:p>
        </p:txBody>
      </p:sp>
    </p:spTree>
    <p:extLst>
      <p:ext uri="{BB962C8B-B14F-4D97-AF65-F5344CB8AC3E}">
        <p14:creationId xmlns:p14="http://schemas.microsoft.com/office/powerpoint/2010/main" val="3562050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فواصل:-</a:t>
            </a:r>
            <a:endParaRPr lang="ar-SA" dirty="0"/>
          </a:p>
        </p:txBody>
      </p:sp>
      <p:pic>
        <p:nvPicPr>
          <p:cNvPr id="3" name="صورة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53068" y="563033"/>
            <a:ext cx="6557698" cy="5899935"/>
          </a:xfrm>
          <a:prstGeom prst="rect">
            <a:avLst/>
          </a:prstGeom>
        </p:spPr>
      </p:pic>
      <p:sp>
        <p:nvSpPr>
          <p:cNvPr id="4" name="وسيلة شرح مستطيلة مستديرة الزوايا 3"/>
          <p:cNvSpPr/>
          <p:nvPr/>
        </p:nvSpPr>
        <p:spPr>
          <a:xfrm>
            <a:off x="7810767" y="1611086"/>
            <a:ext cx="4054662" cy="3657600"/>
          </a:xfrm>
          <a:prstGeom prst="wedgeRoundRectCallout">
            <a:avLst>
              <a:gd name="adj1" fmla="val -71306"/>
              <a:gd name="adj2" fmla="val -34821"/>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sz="4000" dirty="0" smtClean="0">
                <a:solidFill>
                  <a:srgbClr val="C00000"/>
                </a:solidFill>
              </a:rPr>
              <a:t>كوني لطيفة وودودة اثناء التحدث اليك او الاقبال لسؤالك </a:t>
            </a:r>
            <a:endParaRPr lang="ar-SA" sz="4000" dirty="0">
              <a:solidFill>
                <a:srgbClr val="C00000"/>
              </a:solidFill>
            </a:endParaRPr>
          </a:p>
        </p:txBody>
      </p:sp>
    </p:spTree>
    <p:extLst>
      <p:ext uri="{BB962C8B-B14F-4D97-AF65-F5344CB8AC3E}">
        <p14:creationId xmlns:p14="http://schemas.microsoft.com/office/powerpoint/2010/main" val="272807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35468"/>
            <a:ext cx="12028713" cy="6559246"/>
          </a:xfrm>
        </p:spPr>
        <p:txBody>
          <a:bodyPr>
            <a:normAutofit/>
          </a:bodyPr>
          <a:lstStyle/>
          <a:p>
            <a:r>
              <a:rPr lang="ar-SA" sz="2400" b="1" dirty="0" smtClean="0">
                <a:solidFill>
                  <a:srgbClr val="FF33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ar-SA" sz="2800" b="1" dirty="0" smtClean="0">
                <a:solidFill>
                  <a:srgbClr val="FF33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ما هو دورك انتِ في أعداد نفسك لتعلم مهارة الالقاء والحوار </a:t>
            </a:r>
            <a:r>
              <a:rPr lang="ar-SA" sz="2400" b="1" dirty="0" smtClean="0">
                <a:solidFill>
                  <a:srgbClr val="FF33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ar-SA" sz="3600" b="1" dirty="0" smtClean="0">
                <a:solidFill>
                  <a:srgbClr val="FF33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ar-SA" sz="3600" b="1" dirty="0" smtClean="0">
                <a:solidFill>
                  <a:srgbClr val="FF33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ar-SA" sz="3600" b="1" dirty="0">
                <a:solidFill>
                  <a:srgbClr val="FF33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ar-SA" sz="3600" b="1" dirty="0">
                <a:solidFill>
                  <a:srgbClr val="FF33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ar-SA" sz="3100" b="1" dirty="0">
                <a:effectLst>
                  <a:outerShdw blurRad="38100" dist="38100" dir="2700000" algn="tl">
                    <a:srgbClr val="000000">
                      <a:alpha val="43137"/>
                    </a:srgbClr>
                  </a:outerShdw>
                </a:effectLst>
              </a:rPr>
              <a:t>(</a:t>
            </a:r>
            <a:r>
              <a:rPr lang="ar-SA" sz="3100" b="1" dirty="0" smtClean="0">
                <a:effectLst>
                  <a:outerShdw blurRad="38100" dist="38100" dir="2700000" algn="tl">
                    <a:srgbClr val="000000">
                      <a:alpha val="43137"/>
                    </a:srgbClr>
                  </a:outerShdw>
                </a:effectLst>
              </a:rPr>
              <a:t>1)تحضر دورات: </a:t>
            </a:r>
            <a:r>
              <a:rPr lang="ar-SA" sz="2800" b="1" dirty="0" smtClean="0"/>
              <a:t>البداية دائماً نجد الخلل ولكن بعد فتره تتغيرللافضل فيقدم لي الكثير من المعلومات</a:t>
            </a:r>
            <a:r>
              <a:rPr lang="ar-SA" sz="3100" b="1" dirty="0" smtClean="0"/>
              <a:t/>
            </a:r>
            <a:br>
              <a:rPr lang="ar-SA" sz="3100" b="1" dirty="0" smtClean="0"/>
            </a:br>
            <a:r>
              <a:rPr lang="ar-SA" sz="3100" b="1" dirty="0"/>
              <a:t/>
            </a:r>
            <a:br>
              <a:rPr lang="ar-SA" sz="3100" b="1" dirty="0"/>
            </a:br>
            <a:r>
              <a:rPr lang="ar-SA" sz="3100" b="1" dirty="0">
                <a:effectLst>
                  <a:outerShdw blurRad="38100" dist="38100" dir="2700000" algn="tl">
                    <a:srgbClr val="000000">
                      <a:alpha val="43137"/>
                    </a:srgbClr>
                  </a:outerShdw>
                </a:effectLst>
              </a:rPr>
              <a:t>(</a:t>
            </a:r>
            <a:r>
              <a:rPr lang="ar-SA" sz="3100" b="1" dirty="0" smtClean="0">
                <a:effectLst>
                  <a:outerShdw blurRad="38100" dist="38100" dir="2700000" algn="tl">
                    <a:srgbClr val="000000">
                      <a:alpha val="43137"/>
                    </a:srgbClr>
                  </a:outerShdw>
                </a:effectLst>
              </a:rPr>
              <a:t>2)قراءه كتب او اتابع برامج وناس متميزين:</a:t>
            </a:r>
            <a:r>
              <a:rPr lang="ar-SA" sz="2800" b="1" dirty="0" smtClean="0">
                <a:effectLst>
                  <a:outerShdw blurRad="38100" dist="38100" dir="2700000" algn="tl">
                    <a:srgbClr val="000000">
                      <a:alpha val="43137"/>
                    </a:srgbClr>
                  </a:outerShdw>
                </a:effectLst>
              </a:rPr>
              <a:t> </a:t>
            </a:r>
            <a:r>
              <a:rPr lang="ar-SA" sz="2800" b="1" dirty="0" smtClean="0"/>
              <a:t>يزيد </a:t>
            </a:r>
            <a:r>
              <a:rPr lang="ar-SA" sz="2800" b="1" dirty="0"/>
              <a:t>من </a:t>
            </a:r>
            <a:r>
              <a:rPr lang="ar-SA" sz="2800" b="1" dirty="0" smtClean="0"/>
              <a:t>خبرتي ويزيد ثقتك ويزيدك قبول لدى الحضور</a:t>
            </a:r>
            <a:br>
              <a:rPr lang="ar-SA" sz="2800" b="1" dirty="0" smtClean="0"/>
            </a:br>
            <a:r>
              <a:rPr lang="ar-SA" sz="3100" b="1" dirty="0"/>
              <a:t/>
            </a:r>
            <a:br>
              <a:rPr lang="ar-SA" sz="3100" b="1" dirty="0"/>
            </a:br>
            <a:r>
              <a:rPr lang="ar-SA" sz="3100" b="1" dirty="0">
                <a:effectLst>
                  <a:outerShdw blurRad="38100" dist="38100" dir="2700000" algn="tl">
                    <a:srgbClr val="000000">
                      <a:alpha val="43137"/>
                    </a:srgbClr>
                  </a:outerShdw>
                </a:effectLst>
              </a:rPr>
              <a:t>(</a:t>
            </a:r>
            <a:r>
              <a:rPr lang="ar-SA" sz="3100" b="1" dirty="0" smtClean="0">
                <a:effectLst>
                  <a:outerShdw blurRad="38100" dist="38100" dir="2700000" algn="tl">
                    <a:srgbClr val="000000">
                      <a:alpha val="43137"/>
                    </a:srgbClr>
                  </a:outerShdw>
                </a:effectLst>
              </a:rPr>
              <a:t>3)تدرب مع أصدقاء ونقلد المتميزين: </a:t>
            </a:r>
            <a:r>
              <a:rPr lang="ar-SA" sz="2800" b="1" dirty="0" smtClean="0"/>
              <a:t>هذا ممتاز للتطبيق مع من هم مثلك</a:t>
            </a:r>
            <a:r>
              <a:rPr lang="ar-SA" sz="3100" b="1" dirty="0" smtClean="0"/>
              <a:t/>
            </a:r>
            <a:br>
              <a:rPr lang="ar-SA" sz="3100" b="1" dirty="0" smtClean="0"/>
            </a:br>
            <a:r>
              <a:rPr lang="ar-SA" sz="3100" b="1" dirty="0"/>
              <a:t/>
            </a:r>
            <a:br>
              <a:rPr lang="ar-SA" sz="3100" b="1" dirty="0"/>
            </a:br>
            <a:r>
              <a:rPr lang="ar-SA" sz="3100" b="1" dirty="0">
                <a:effectLst>
                  <a:outerShdw blurRad="38100" dist="38100" dir="2700000" algn="tl">
                    <a:srgbClr val="000000">
                      <a:alpha val="43137"/>
                    </a:srgbClr>
                  </a:outerShdw>
                </a:effectLst>
              </a:rPr>
              <a:t>(</a:t>
            </a:r>
            <a:r>
              <a:rPr lang="ar-SA" sz="3100" b="1" dirty="0" smtClean="0">
                <a:effectLst>
                  <a:outerShdw blurRad="38100" dist="38100" dir="2700000" algn="tl">
                    <a:srgbClr val="000000">
                      <a:alpha val="43137"/>
                    </a:srgbClr>
                  </a:outerShdw>
                </a:effectLst>
              </a:rPr>
              <a:t>4)تطبيق في المنزل» </a:t>
            </a:r>
            <a:r>
              <a:rPr lang="ar-SA" sz="3100" b="1" dirty="0" smtClean="0">
                <a:solidFill>
                  <a:srgbClr val="C00000"/>
                </a:solidFill>
                <a:effectLst>
                  <a:outerShdw blurRad="38100" dist="38100" dir="2700000" algn="tl">
                    <a:srgbClr val="000000">
                      <a:alpha val="43137"/>
                    </a:srgbClr>
                  </a:outerShdw>
                </a:effectLst>
              </a:rPr>
              <a:t>الممارسة </a:t>
            </a:r>
            <a:r>
              <a:rPr lang="ar-SA" sz="3100" b="1" dirty="0" smtClean="0">
                <a:effectLst>
                  <a:outerShdw blurRad="38100" dist="38100" dir="2700000" algn="tl">
                    <a:srgbClr val="000000">
                      <a:alpha val="43137"/>
                    </a:srgbClr>
                  </a:outerShdw>
                </a:effectLst>
              </a:rPr>
              <a:t>«: </a:t>
            </a:r>
            <a:r>
              <a:rPr lang="ar-SA" sz="2800" b="1" dirty="0"/>
              <a:t>وهو الأفضل لمعرفة الخطأ</a:t>
            </a:r>
          </a:p>
        </p:txBody>
      </p:sp>
    </p:spTree>
    <p:extLst>
      <p:ext uri="{BB962C8B-B14F-4D97-AF65-F5344CB8AC3E}">
        <p14:creationId xmlns:p14="http://schemas.microsoft.com/office/powerpoint/2010/main" val="297366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 y="108858"/>
            <a:ext cx="12115800" cy="6629400"/>
          </a:xfrm>
          <a:solidFill>
            <a:schemeClr val="tx1"/>
          </a:solidFill>
        </p:spPr>
        <p:txBody>
          <a:bodyPr>
            <a:normAutofit/>
          </a:bodyPr>
          <a:lstStyle/>
          <a:p>
            <a:r>
              <a:rPr lang="ar-SA" dirty="0" smtClean="0"/>
              <a:t>                                                                         </a:t>
            </a:r>
            <a:r>
              <a:rPr lang="ar-SA" dirty="0"/>
              <a:t/>
            </a:r>
            <a:br>
              <a:rPr lang="ar-SA" dirty="0"/>
            </a:br>
            <a:r>
              <a:rPr lang="ar-SA" sz="3200" b="1" u="sng" dirty="0">
                <a:solidFill>
                  <a:srgbClr val="92D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طرق الإقناع في </a:t>
            </a:r>
            <a:r>
              <a:rPr lang="ar-SA" sz="3200" b="1" u="sng" dirty="0" smtClean="0">
                <a:solidFill>
                  <a:srgbClr val="92D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الحوار</a:t>
            </a:r>
            <a:br>
              <a:rPr lang="ar-SA" sz="3200" b="1" u="sng" dirty="0" smtClean="0">
                <a:solidFill>
                  <a:srgbClr val="92D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ar-SA" sz="3600" b="1" dirty="0" smtClean="0">
                <a:solidFill>
                  <a:srgbClr val="92D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ar-SA" sz="3600" b="1" dirty="0" smtClean="0">
                <a:solidFill>
                  <a:srgbClr val="92D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ar-SA" sz="2000" b="1" dirty="0" smtClean="0">
                <a:solidFill>
                  <a:srgbClr val="92D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ar-SA" sz="2800" dirty="0">
                <a:solidFill>
                  <a:srgbClr val="66FF66"/>
                </a:solidFill>
              </a:rPr>
              <a:t>أن يكون المحاور مقتنعاً تماماً بفكرته، حتى يستطيع إقناع الآخرين بها، أو يجعلهم يحترمون رأيه. </a:t>
            </a:r>
            <a:r>
              <a:rPr lang="ar-SA" sz="2800" dirty="0" smtClean="0">
                <a:solidFill>
                  <a:srgbClr val="66FF66"/>
                </a:solidFill>
              </a:rPr>
              <a:t/>
            </a:r>
            <a:br>
              <a:rPr lang="ar-SA" sz="2800" dirty="0" smtClean="0">
                <a:solidFill>
                  <a:srgbClr val="66FF66"/>
                </a:solidFill>
              </a:rPr>
            </a:br>
            <a:r>
              <a:rPr lang="ar-SA" sz="2800" dirty="0" smtClean="0">
                <a:solidFill>
                  <a:srgbClr val="66FF66"/>
                </a:solidFill>
              </a:rPr>
              <a:t>الصدق</a:t>
            </a:r>
            <a:r>
              <a:rPr lang="ar-SA" sz="2000" dirty="0" smtClean="0">
                <a:solidFill>
                  <a:srgbClr val="66FF66"/>
                </a:solidFill>
              </a:rPr>
              <a:t/>
            </a:r>
            <a:br>
              <a:rPr lang="ar-SA" sz="2000" dirty="0" smtClean="0">
                <a:solidFill>
                  <a:srgbClr val="66FF66"/>
                </a:solidFill>
              </a:rPr>
            </a:br>
            <a:r>
              <a:rPr lang="ar-SA" sz="2400" dirty="0" smtClean="0">
                <a:solidFill>
                  <a:srgbClr val="66FF66"/>
                </a:solidFill>
              </a:rPr>
              <a:t>.</a:t>
            </a:r>
            <a:r>
              <a:rPr lang="ar-SA" sz="2800" dirty="0">
                <a:solidFill>
                  <a:srgbClr val="FF33CC"/>
                </a:solidFill>
              </a:rPr>
              <a:t>تحلي الشخص المحاور بضبط النفس</a:t>
            </a:r>
            <a:r>
              <a:rPr lang="ar-SA" sz="2400" dirty="0" smtClean="0">
                <a:solidFill>
                  <a:srgbClr val="66FF66"/>
                </a:solidFill>
              </a:rPr>
              <a:t>( </a:t>
            </a:r>
            <a:r>
              <a:rPr lang="ar-SA" sz="2800" dirty="0">
                <a:solidFill>
                  <a:schemeClr val="bg1">
                    <a:lumMod val="85000"/>
                  </a:schemeClr>
                </a:solidFill>
              </a:rPr>
              <a:t>حتى يستطيع إقناع الطرف الآخر خاصة إذا كان هذا الطرف صعب الإقناع وكثير </a:t>
            </a:r>
            <a:r>
              <a:rPr lang="ar-SA" sz="2800" dirty="0" smtClean="0">
                <a:solidFill>
                  <a:schemeClr val="bg1">
                    <a:lumMod val="85000"/>
                  </a:schemeClr>
                </a:solidFill>
              </a:rPr>
              <a:t>الجدال</a:t>
            </a:r>
            <a:r>
              <a:rPr lang="ar-SA" sz="2400" dirty="0" smtClean="0">
                <a:solidFill>
                  <a:srgbClr val="66FF66"/>
                </a:solidFill>
              </a:rPr>
              <a:t>)</a:t>
            </a:r>
            <a:br>
              <a:rPr lang="ar-SA" sz="2400" dirty="0" smtClean="0">
                <a:solidFill>
                  <a:srgbClr val="66FF66"/>
                </a:solidFill>
              </a:rPr>
            </a:br>
            <a:r>
              <a:rPr lang="ar-SA" sz="2800" dirty="0" smtClean="0">
                <a:solidFill>
                  <a:srgbClr val="66FF66"/>
                </a:solidFill>
              </a:rPr>
              <a:t>استخدام </a:t>
            </a:r>
            <a:r>
              <a:rPr lang="ar-SA" sz="2800" dirty="0">
                <a:solidFill>
                  <a:srgbClr val="66FF66"/>
                </a:solidFill>
              </a:rPr>
              <a:t>لغة الجسد وتعبيرات الوجه أثناء الحوار تعطي تأثيراً أكبر من الكلمات، وتغيير نبرة الصوت بحيث ينجذب الطرف الآخر للحوار ولكن دون المبالغة في رفع الصوت لكي لا يُفهم من كلامه أنّه يريد فرض رأيه</a:t>
            </a:r>
            <a:r>
              <a:rPr lang="ar-SA" sz="2800" dirty="0" smtClean="0">
                <a:solidFill>
                  <a:srgbClr val="66FF66"/>
                </a:solidFill>
              </a:rPr>
              <a:t>.</a:t>
            </a:r>
            <a:br>
              <a:rPr lang="ar-SA" sz="2800" dirty="0" smtClean="0">
                <a:solidFill>
                  <a:srgbClr val="66FF66"/>
                </a:solidFill>
              </a:rPr>
            </a:br>
            <a:r>
              <a:rPr lang="ar-SA" sz="2800" dirty="0" smtClean="0">
                <a:solidFill>
                  <a:srgbClr val="FF33CC"/>
                </a:solidFill>
              </a:rPr>
              <a:t>أن </a:t>
            </a:r>
            <a:r>
              <a:rPr lang="ar-SA" sz="2800" dirty="0">
                <a:solidFill>
                  <a:srgbClr val="FF33CC"/>
                </a:solidFill>
              </a:rPr>
              <a:t>تكون الفكرة المراد إقناع الآخرين بها مصحوبة بأدلة وإثباتات </a:t>
            </a:r>
            <a:r>
              <a:rPr lang="ar-SA" sz="2800" dirty="0">
                <a:solidFill>
                  <a:srgbClr val="66FF66"/>
                </a:solidFill>
              </a:rPr>
              <a:t>وأن يكون الكلام سلساً ومنطقياً وعدم الاسترسال في الكلام بدون داعٍ بطريقة تجعل الآخرين يشعرون </a:t>
            </a:r>
            <a:r>
              <a:rPr lang="ar-SA" sz="2800" dirty="0" smtClean="0">
                <a:solidFill>
                  <a:srgbClr val="66FF66"/>
                </a:solidFill>
              </a:rPr>
              <a:t>بالملل</a:t>
            </a:r>
            <a:br>
              <a:rPr lang="ar-SA" sz="2800" dirty="0" smtClean="0">
                <a:solidFill>
                  <a:srgbClr val="66FF66"/>
                </a:solidFill>
              </a:rPr>
            </a:br>
            <a:r>
              <a:rPr lang="ar-SA" sz="2800" dirty="0" smtClean="0">
                <a:solidFill>
                  <a:srgbClr val="66FF66"/>
                </a:solidFill>
              </a:rPr>
              <a:t>إعطاء </a:t>
            </a:r>
            <a:r>
              <a:rPr lang="ar-SA" sz="2800" dirty="0">
                <a:solidFill>
                  <a:srgbClr val="66FF66"/>
                </a:solidFill>
              </a:rPr>
              <a:t>فرصة للطرف الآخر بطرح وجهة نظره والاستماع إليه حتى النهاية</a:t>
            </a:r>
            <a:r>
              <a:rPr lang="ar-SA" sz="2800" dirty="0" smtClean="0">
                <a:solidFill>
                  <a:srgbClr val="66FF66"/>
                </a:solidFill>
              </a:rPr>
              <a:t>،</a:t>
            </a:r>
            <a:br>
              <a:rPr lang="ar-SA" sz="2800" dirty="0" smtClean="0">
                <a:solidFill>
                  <a:srgbClr val="66FF66"/>
                </a:solidFill>
              </a:rPr>
            </a:br>
            <a:r>
              <a:rPr lang="ar-SA" sz="2800" dirty="0" smtClean="0">
                <a:solidFill>
                  <a:srgbClr val="66FF66"/>
                </a:solidFill>
              </a:rPr>
              <a:t> </a:t>
            </a:r>
            <a:r>
              <a:rPr lang="ar-SA" sz="2800" dirty="0">
                <a:solidFill>
                  <a:srgbClr val="FF33CC"/>
                </a:solidFill>
              </a:rPr>
              <a:t>إنّ الرفق واللين من أهم وسائل التعامل بين </a:t>
            </a:r>
            <a:r>
              <a:rPr lang="ar-SA" sz="2800" dirty="0" smtClean="0">
                <a:solidFill>
                  <a:srgbClr val="FF33CC"/>
                </a:solidFill>
              </a:rPr>
              <a:t>الناس</a:t>
            </a:r>
            <a:r>
              <a:rPr lang="ar-SA" sz="2800" dirty="0">
                <a:solidFill>
                  <a:srgbClr val="66FF66"/>
                </a:solidFill>
              </a:rPr>
              <a:t> </a:t>
            </a:r>
            <a:r>
              <a:rPr lang="ar-SA" sz="2800" dirty="0" smtClean="0">
                <a:solidFill>
                  <a:srgbClr val="66FF66"/>
                </a:solidFill>
              </a:rPr>
              <a:t>فكلما </a:t>
            </a:r>
            <a:r>
              <a:rPr lang="ar-SA" sz="2800" dirty="0">
                <a:solidFill>
                  <a:srgbClr val="66FF66"/>
                </a:solidFill>
              </a:rPr>
              <a:t>كان أسلوب المحاور ليناً ولطيفاً كلما كان إقناعه للآخرين أسهل مع احترام كل الآراء المخالفة، فحتى لو لم يقتنع الطرف الآخر فيجب أن يفهم الطرف الآخر بأن "اختلاف الرأي لا يُفسِد للوُدّ قضية</a:t>
            </a:r>
            <a:r>
              <a:rPr lang="ar-SA" sz="2800" dirty="0" smtClean="0">
                <a:solidFill>
                  <a:srgbClr val="66FF66"/>
                </a:solidFill>
              </a:rPr>
              <a:t>".</a:t>
            </a:r>
            <a:endParaRPr lang="ar-SA" dirty="0"/>
          </a:p>
        </p:txBody>
      </p:sp>
    </p:spTree>
    <p:extLst>
      <p:ext uri="{BB962C8B-B14F-4D97-AF65-F5344CB8AC3E}">
        <p14:creationId xmlns:p14="http://schemas.microsoft.com/office/powerpoint/2010/main" val="380937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41514" y="163286"/>
            <a:ext cx="11941629" cy="6585857"/>
          </a:xfrm>
          <a:prstGeom prst="rect">
            <a:avLst/>
          </a:prstGeom>
          <a:solidFill>
            <a:schemeClr val="tx1"/>
          </a:solidFill>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5400" dirty="0" smtClean="0"/>
              <a:t>             </a:t>
            </a:r>
            <a:r>
              <a:rPr lang="ar-SA" sz="3600" b="1" dirty="0" smtClean="0">
                <a:solidFill>
                  <a:schemeClr val="accent1">
                    <a:lumMod val="60000"/>
                    <a:lumOff val="4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أبتسم </a:t>
            </a:r>
            <a:r>
              <a:rPr lang="ar-SA" sz="3600" b="1" dirty="0">
                <a:solidFill>
                  <a:schemeClr val="accent1">
                    <a:lumMod val="60000"/>
                    <a:lumOff val="4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وأمزح معه  أو  </a:t>
            </a:r>
            <a:r>
              <a:rPr lang="ar-SA" sz="3600" b="1" dirty="0" smtClean="0">
                <a:solidFill>
                  <a:schemeClr val="accent1">
                    <a:lumMod val="60000"/>
                    <a:lumOff val="4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أمدحه</a:t>
            </a:r>
            <a:r>
              <a:rPr lang="ar-SA" sz="2800" b="1" dirty="0" smtClean="0">
                <a:solidFill>
                  <a:srgbClr val="CC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ar-SA" sz="2800" b="1" dirty="0" smtClean="0">
                <a:solidFill>
                  <a:srgbClr val="66FF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ar-SA" sz="2800" b="1" dirty="0" smtClean="0">
                <a:solidFill>
                  <a:srgbClr val="C7F9B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ar-SA" sz="2800" b="1" dirty="0" smtClean="0">
                <a:solidFill>
                  <a:srgbClr val="66FF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ar-SA" sz="2800" b="1" dirty="0" smtClean="0">
                <a:solidFill>
                  <a:srgbClr val="CC006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endParaRPr lang="ar-SA" sz="3600" dirty="0">
              <a:solidFill>
                <a:srgbClr val="CC0066"/>
              </a:solidFill>
            </a:endParaRPr>
          </a:p>
          <a:p>
            <a:r>
              <a:rPr lang="ar-SA" sz="3600" dirty="0">
                <a:solidFill>
                  <a:schemeClr val="bg1">
                    <a:lumMod val="85000"/>
                  </a:schemeClr>
                </a:solidFill>
              </a:rPr>
              <a:t> </a:t>
            </a:r>
            <a:r>
              <a:rPr lang="ar-SA" sz="3600" b="1" dirty="0">
                <a:solidFill>
                  <a:schemeClr val="accent4">
                    <a:lumMod val="60000"/>
                    <a:lumOff val="40000"/>
                  </a:schemeClr>
                </a:solidFill>
              </a:rPr>
              <a:t>فبداية الكلام </a:t>
            </a:r>
            <a:r>
              <a:rPr lang="ar-SA" sz="3600" dirty="0">
                <a:solidFill>
                  <a:schemeClr val="bg1">
                    <a:lumMod val="85000"/>
                  </a:schemeClr>
                </a:solidFill>
              </a:rPr>
              <a:t>في موضوع هام وجاد تحتاج إلى شيىء من </a:t>
            </a:r>
            <a:r>
              <a:rPr lang="ar-SA" sz="4000" dirty="0">
                <a:solidFill>
                  <a:srgbClr val="CC0066"/>
                </a:solidFill>
                <a:effectLst>
                  <a:outerShdw blurRad="38100" dist="38100" dir="2700000" algn="tl">
                    <a:srgbClr val="000000">
                      <a:alpha val="43137"/>
                    </a:srgbClr>
                  </a:outerShdw>
                </a:effectLst>
              </a:rPr>
              <a:t>التمهيد</a:t>
            </a:r>
            <a:r>
              <a:rPr lang="ar-SA" sz="3600" dirty="0">
                <a:solidFill>
                  <a:schemeClr val="bg1">
                    <a:lumMod val="85000"/>
                  </a:schemeClr>
                </a:solidFill>
              </a:rPr>
              <a:t> </a:t>
            </a:r>
            <a:r>
              <a:rPr lang="ar-SA" sz="3600" u="sng" dirty="0">
                <a:solidFill>
                  <a:schemeClr val="bg1">
                    <a:lumMod val="85000"/>
                  </a:schemeClr>
                </a:solidFill>
              </a:rPr>
              <a:t>والتدرج في الحديث </a:t>
            </a:r>
            <a:r>
              <a:rPr lang="ar-SA" sz="3600" dirty="0">
                <a:solidFill>
                  <a:schemeClr val="bg1">
                    <a:lumMod val="85000"/>
                  </a:schemeClr>
                </a:solidFill>
              </a:rPr>
              <a:t>حتى يحدث ارتياح نفسي (</a:t>
            </a:r>
            <a:r>
              <a:rPr lang="ar-SA" sz="3600" dirty="0" smtClean="0">
                <a:solidFill>
                  <a:srgbClr val="C7F9B9"/>
                </a:solidFill>
              </a:rPr>
              <a:t>ويتم </a:t>
            </a:r>
            <a:r>
              <a:rPr lang="ar-SA" sz="3600" dirty="0">
                <a:solidFill>
                  <a:srgbClr val="C7F9B9"/>
                </a:solidFill>
              </a:rPr>
              <a:t>تقبل باقي الحديث بسهولة وبسلاسة </a:t>
            </a:r>
            <a:r>
              <a:rPr lang="ar-SA" sz="3600" dirty="0" smtClean="0">
                <a:solidFill>
                  <a:schemeClr val="bg1">
                    <a:lumMod val="85000"/>
                  </a:schemeClr>
                </a:solidFill>
              </a:rPr>
              <a:t>)</a:t>
            </a:r>
            <a:endParaRPr lang="ar-SA" sz="3600" dirty="0">
              <a:solidFill>
                <a:schemeClr val="bg1">
                  <a:lumMod val="85000"/>
                </a:schemeClr>
              </a:solidFill>
            </a:endParaRPr>
          </a:p>
          <a:p>
            <a:endParaRPr lang="ar-SA" sz="3600" dirty="0" smtClean="0">
              <a:solidFill>
                <a:schemeClr val="bg1">
                  <a:lumMod val="85000"/>
                </a:schemeClr>
              </a:solidFill>
            </a:endParaRPr>
          </a:p>
          <a:p>
            <a:r>
              <a:rPr lang="ar-SA" sz="3600" dirty="0" smtClean="0">
                <a:solidFill>
                  <a:schemeClr val="bg1">
                    <a:lumMod val="85000"/>
                  </a:schemeClr>
                </a:solidFill>
              </a:rPr>
              <a:t>لذلك </a:t>
            </a:r>
            <a:r>
              <a:rPr lang="ar-SA" sz="3600" dirty="0">
                <a:solidFill>
                  <a:schemeClr val="bg1">
                    <a:lumMod val="85000"/>
                  </a:schemeClr>
                </a:solidFill>
              </a:rPr>
              <a:t>فإن عملية التمهيد ضرورية جداً قبل البدء في الحديث الجاد لأنها تقلل من حدة مقاومة الشخص لما يطرح عليه من وجهات نظر جديدة مخالفة لما كان يعتقد </a:t>
            </a:r>
            <a:endParaRPr lang="ar-SA" sz="4000" dirty="0"/>
          </a:p>
        </p:txBody>
      </p:sp>
    </p:spTree>
    <p:extLst>
      <p:ext uri="{BB962C8B-B14F-4D97-AF65-F5344CB8AC3E}">
        <p14:creationId xmlns:p14="http://schemas.microsoft.com/office/powerpoint/2010/main" val="280191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501" y="141515"/>
            <a:ext cx="11664042" cy="6346372"/>
          </a:xfrm>
        </p:spPr>
        <p:txBody>
          <a:bodyPr/>
          <a:lstStyle/>
          <a:p>
            <a:r>
              <a:rPr lang="ar-SA" b="1" dirty="0" smtClean="0">
                <a:solidFill>
                  <a:srgbClr val="CC0066"/>
                </a:solidFill>
                <a:effectLst>
                  <a:outerShdw blurRad="38100" dist="38100" dir="2700000" algn="tl">
                    <a:srgbClr val="000000">
                      <a:alpha val="43137"/>
                    </a:srgbClr>
                  </a:outerShdw>
                </a:effectLst>
              </a:rPr>
              <a:t>             فواصل </a:t>
            </a:r>
            <a:br>
              <a:rPr lang="ar-SA" b="1" dirty="0" smtClean="0">
                <a:solidFill>
                  <a:srgbClr val="CC0066"/>
                </a:solidFill>
                <a:effectLst>
                  <a:outerShdw blurRad="38100" dist="38100" dir="2700000" algn="tl">
                    <a:srgbClr val="000000">
                      <a:alpha val="43137"/>
                    </a:srgbClr>
                  </a:outerShdw>
                </a:effectLst>
              </a:rPr>
            </a:br>
            <a:r>
              <a:rPr lang="ar-SA" b="1" dirty="0">
                <a:solidFill>
                  <a:srgbClr val="CC0066"/>
                </a:solidFill>
                <a:effectLst>
                  <a:outerShdw blurRad="38100" dist="38100" dir="2700000" algn="tl">
                    <a:srgbClr val="000000">
                      <a:alpha val="43137"/>
                    </a:srgbClr>
                  </a:outerShdw>
                </a:effectLst>
              </a:rPr>
              <a:t/>
            </a:r>
            <a:br>
              <a:rPr lang="ar-SA" b="1" dirty="0">
                <a:solidFill>
                  <a:srgbClr val="CC0066"/>
                </a:solidFill>
                <a:effectLst>
                  <a:outerShdw blurRad="38100" dist="38100" dir="2700000" algn="tl">
                    <a:srgbClr val="000000">
                      <a:alpha val="43137"/>
                    </a:srgbClr>
                  </a:outerShdw>
                </a:effectLst>
              </a:rPr>
            </a:br>
            <a:r>
              <a:rPr lang="ar-SA" dirty="0" smtClean="0"/>
              <a:t/>
            </a:r>
            <a:br>
              <a:rPr lang="ar-SA" dirty="0" smtClean="0"/>
            </a:br>
            <a:r>
              <a:rPr lang="ar-SA" dirty="0" smtClean="0"/>
              <a:t>يجب اختيار اللباس المناسب</a:t>
            </a:r>
            <a:br>
              <a:rPr lang="ar-SA" dirty="0" smtClean="0"/>
            </a:br>
            <a:r>
              <a:rPr lang="ar-SA" dirty="0"/>
              <a:t> </a:t>
            </a:r>
            <a:r>
              <a:rPr lang="ar-SA" dirty="0" smtClean="0"/>
              <a:t>والمظهر الحسن </a:t>
            </a:r>
            <a:br>
              <a:rPr lang="ar-SA" dirty="0" smtClean="0"/>
            </a:br>
            <a:endParaRPr lang="ar-SA" dirty="0"/>
          </a:p>
        </p:txBody>
      </p:sp>
      <p:pic>
        <p:nvPicPr>
          <p:cNvPr id="3" name="صورة 2"/>
          <p:cNvPicPr>
            <a:picLocks noChangeAspect="1"/>
          </p:cNvPicPr>
          <p:nvPr/>
        </p:nvPicPr>
        <p:blipFill>
          <a:blip r:embed="rId2"/>
          <a:stretch>
            <a:fillRect/>
          </a:stretch>
        </p:blipFill>
        <p:spPr>
          <a:xfrm>
            <a:off x="190500" y="293007"/>
            <a:ext cx="5940281" cy="6266996"/>
          </a:xfrm>
          <a:prstGeom prst="rect">
            <a:avLst/>
          </a:prstGeom>
        </p:spPr>
      </p:pic>
    </p:spTree>
    <p:extLst>
      <p:ext uri="{BB962C8B-B14F-4D97-AF65-F5344CB8AC3E}">
        <p14:creationId xmlns:p14="http://schemas.microsoft.com/office/powerpoint/2010/main" val="35431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612" y="224118"/>
            <a:ext cx="11698942" cy="6526305"/>
          </a:xfrm>
        </p:spPr>
        <p:style>
          <a:lnRef idx="0">
            <a:scrgbClr r="0" g="0" b="0"/>
          </a:lnRef>
          <a:fillRef idx="1001">
            <a:schemeClr val="dk2"/>
          </a:fillRef>
          <a:effectRef idx="0">
            <a:scrgbClr r="0" g="0" b="0"/>
          </a:effectRef>
          <a:fontRef idx="major"/>
        </p:style>
        <p:txBody>
          <a:bodyPr>
            <a:normAutofit/>
          </a:bodyPr>
          <a:lstStyle/>
          <a:p>
            <a:r>
              <a:rPr lang="ar-SA" dirty="0" smtClean="0">
                <a:solidFill>
                  <a:srgbClr val="FFFF00"/>
                </a:solidFill>
              </a:rPr>
              <a:t>هذا النصائح قد تُضفين انتٍ لها وليست هي تضُيف لك ...</a:t>
            </a:r>
            <a:br>
              <a:rPr lang="ar-SA" dirty="0" smtClean="0">
                <a:solidFill>
                  <a:srgbClr val="FFFF00"/>
                </a:solidFill>
              </a:rPr>
            </a:br>
            <a:r>
              <a:rPr lang="ar-SA" sz="3600" b="1" dirty="0" smtClean="0">
                <a:solidFill>
                  <a:srgbClr val="92D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نصائح عامة. </a:t>
            </a: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ar-SA" sz="3100" b="1" dirty="0">
                <a:solidFill>
                  <a:srgbClr val="FF33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لا تعتذر </a:t>
            </a: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عن سوء التحضير قبل التحدث ولا بعده. </a:t>
            </a:r>
            <a:b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ar-SA" sz="31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الابتعاد عن </a:t>
            </a:r>
            <a:r>
              <a:rPr lang="ar-SA" sz="3100" b="1" dirty="0" err="1" smtClean="0">
                <a:solidFill>
                  <a:srgbClr val="FF33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الأفتاء</a:t>
            </a:r>
            <a:r>
              <a:rPr lang="ar-SA" sz="31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b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الابتعاد عن </a:t>
            </a:r>
            <a:r>
              <a:rPr lang="ar-SA" sz="3100" b="1" dirty="0" smtClean="0">
                <a:solidFill>
                  <a:srgbClr val="FF33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التعالي على الاخرين بما تخبرينهم</a:t>
            </a:r>
            <a:r>
              <a:rPr lang="ar-SA" sz="31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عدم إحراج المستمعين بالأسئلة التي لا يستطيعون الجواب عليها . </a:t>
            </a:r>
            <a:b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الابتعاد عن </a:t>
            </a:r>
            <a:r>
              <a:rPr lang="ar-SA" sz="3100" b="1" dirty="0">
                <a:solidFill>
                  <a:srgbClr val="FF33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الحركات الكثيرة </a:t>
            </a:r>
            <a:r>
              <a:rPr lang="ar-SA" sz="31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او الخارجة عن المألوف.</a:t>
            </a: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حسن المظهر . </a:t>
            </a:r>
            <a:b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الإيجاز في الإجابة وعدم التعجل فيها . </a:t>
            </a:r>
            <a:b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ar-SA" sz="3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الاستعداد </a:t>
            </a:r>
            <a:r>
              <a:rPr lang="ar-SA" sz="3100" b="1" dirty="0" smtClean="0">
                <a:solidFill>
                  <a:srgbClr val="FF33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للمفاجأة</a:t>
            </a:r>
            <a:r>
              <a:rPr lang="ar-SA" sz="31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من خلال الاعداد المسبق لنفسك</a:t>
            </a:r>
            <a:endParaRPr lang="ar-SA" sz="4000" dirty="0"/>
          </a:p>
        </p:txBody>
      </p:sp>
    </p:spTree>
    <p:extLst>
      <p:ext uri="{BB962C8B-B14F-4D97-AF65-F5344CB8AC3E}">
        <p14:creationId xmlns:p14="http://schemas.microsoft.com/office/powerpoint/2010/main" val="177014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41000" cy="5443008"/>
          </a:xfrm>
        </p:spPr>
        <p:style>
          <a:lnRef idx="1">
            <a:schemeClr val="accent3"/>
          </a:lnRef>
          <a:fillRef idx="2">
            <a:schemeClr val="accent3"/>
          </a:fillRef>
          <a:effectRef idx="1">
            <a:schemeClr val="accent3"/>
          </a:effectRef>
          <a:fontRef idx="minor">
            <a:schemeClr val="dk1"/>
          </a:fontRef>
        </p:style>
        <p:txBody>
          <a:bodyPr/>
          <a:lstStyle/>
          <a:p>
            <a:pPr algn="ctr"/>
            <a:r>
              <a:rPr lang="ar-SA" dirty="0" smtClean="0">
                <a:solidFill>
                  <a:srgbClr val="CC0066"/>
                </a:solidFill>
              </a:rPr>
              <a:t>فواصل</a:t>
            </a:r>
            <a:br>
              <a:rPr lang="ar-SA" dirty="0" smtClean="0">
                <a:solidFill>
                  <a:srgbClr val="CC0066"/>
                </a:solidFill>
              </a:rPr>
            </a:br>
            <a:r>
              <a:rPr lang="ar-SA" dirty="0">
                <a:solidFill>
                  <a:srgbClr val="CC0066"/>
                </a:solidFill>
              </a:rPr>
              <a:t/>
            </a:r>
            <a:br>
              <a:rPr lang="ar-SA" dirty="0">
                <a:solidFill>
                  <a:srgbClr val="CC0066"/>
                </a:solidFill>
              </a:rPr>
            </a:br>
            <a:r>
              <a:rPr lang="ar-SA" dirty="0" smtClean="0">
                <a:solidFill>
                  <a:srgbClr val="CC0066"/>
                </a:solidFill>
              </a:rPr>
              <a:t/>
            </a:r>
            <a:br>
              <a:rPr lang="ar-SA" dirty="0" smtClean="0">
                <a:solidFill>
                  <a:srgbClr val="CC0066"/>
                </a:solidFill>
              </a:rPr>
            </a:br>
            <a:r>
              <a:rPr lang="ar-SA" dirty="0">
                <a:solidFill>
                  <a:srgbClr val="CC0066"/>
                </a:solidFill>
              </a:rPr>
              <a:t/>
            </a:r>
            <a:br>
              <a:rPr lang="ar-SA" dirty="0">
                <a:solidFill>
                  <a:srgbClr val="CC0066"/>
                </a:solidFill>
              </a:rPr>
            </a:br>
            <a:r>
              <a:rPr lang="ar-SA" dirty="0" smtClean="0">
                <a:solidFill>
                  <a:srgbClr val="CC0066"/>
                </a:solidFill>
              </a:rPr>
              <a:t/>
            </a:r>
            <a:br>
              <a:rPr lang="ar-SA" dirty="0" smtClean="0">
                <a:solidFill>
                  <a:srgbClr val="CC0066"/>
                </a:solidFill>
              </a:rPr>
            </a:br>
            <a:r>
              <a:rPr lang="ar-SA" dirty="0" smtClean="0">
                <a:solidFill>
                  <a:srgbClr val="CC0066"/>
                </a:solidFill>
              </a:rPr>
              <a:t> </a:t>
            </a:r>
            <a:br>
              <a:rPr lang="ar-SA" dirty="0" smtClean="0">
                <a:solidFill>
                  <a:srgbClr val="CC0066"/>
                </a:solidFill>
              </a:rPr>
            </a:br>
            <a:r>
              <a:rPr lang="en-US" dirty="0">
                <a:solidFill>
                  <a:srgbClr val="CC0066"/>
                </a:solidFill>
              </a:rPr>
              <a:t/>
            </a:r>
            <a:br>
              <a:rPr lang="en-US" dirty="0">
                <a:solidFill>
                  <a:srgbClr val="CC0066"/>
                </a:solidFill>
              </a:rPr>
            </a:br>
            <a:endParaRPr lang="ar-SA" dirty="0">
              <a:solidFill>
                <a:srgbClr val="CC0066"/>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164" y="1194707"/>
            <a:ext cx="4229100" cy="4229100"/>
          </a:xfrm>
          <a:prstGeom prst="rect">
            <a:avLst/>
          </a:prstGeom>
        </p:spPr>
      </p:pic>
      <p:sp>
        <p:nvSpPr>
          <p:cNvPr id="4" name="شريط إلى الأعلى 3"/>
          <p:cNvSpPr/>
          <p:nvPr/>
        </p:nvSpPr>
        <p:spPr>
          <a:xfrm>
            <a:off x="5464630" y="1194707"/>
            <a:ext cx="5914570" cy="4229100"/>
          </a:xfrm>
          <a:prstGeom prst="ribbon2">
            <a:avLst>
              <a:gd name="adj1" fmla="val 22063"/>
              <a:gd name="adj2" fmla="val 73926"/>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FF33CC"/>
                </a:solidFill>
                <a:effectLst>
                  <a:outerShdw blurRad="38100" dist="38100" dir="2700000" algn="tl">
                    <a:srgbClr val="000000">
                      <a:alpha val="43137"/>
                    </a:srgbClr>
                  </a:outerShdw>
                </a:effectLst>
              </a:rPr>
              <a:t>أقرائي </a:t>
            </a:r>
            <a:r>
              <a:rPr lang="ar-SA" sz="2400" dirty="0" smtClean="0"/>
              <a:t>جيداً قبل الحديث عن أي </a:t>
            </a:r>
            <a:r>
              <a:rPr lang="ar-SA" sz="2400" b="1" u="sng" dirty="0" smtClean="0">
                <a:solidFill>
                  <a:srgbClr val="008000"/>
                </a:solidFill>
              </a:rPr>
              <a:t>موضوع </a:t>
            </a:r>
          </a:p>
          <a:p>
            <a:pPr algn="ctr"/>
            <a:r>
              <a:rPr lang="ar-SA" sz="2400" dirty="0" smtClean="0"/>
              <a:t>القراءة تفتح لك أبواب مغلقة وتكون بمثابة الانارة داخلك</a:t>
            </a:r>
          </a:p>
          <a:p>
            <a:pPr algn="ctr"/>
            <a:r>
              <a:rPr lang="ar-SA" sz="2400" dirty="0" smtClean="0"/>
              <a:t>وتمنع عنك (</a:t>
            </a:r>
            <a:r>
              <a:rPr lang="ar-SA" sz="2400" dirty="0" smtClean="0">
                <a:solidFill>
                  <a:srgbClr val="990099"/>
                </a:solidFill>
              </a:rPr>
              <a:t>بأذن الله </a:t>
            </a:r>
            <a:r>
              <a:rPr lang="ar-SA" sz="2400" dirty="0" smtClean="0"/>
              <a:t>)الاحراج اثناء الاستفسار من الحضور</a:t>
            </a:r>
            <a:endParaRPr lang="ar-SA" sz="2400" dirty="0"/>
          </a:p>
        </p:txBody>
      </p:sp>
    </p:spTree>
    <p:extLst>
      <p:ext uri="{BB962C8B-B14F-4D97-AF65-F5344CB8AC3E}">
        <p14:creationId xmlns:p14="http://schemas.microsoft.com/office/powerpoint/2010/main" val="1754485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4171" y="250371"/>
            <a:ext cx="11615057" cy="6302829"/>
          </a:xfrm>
        </p:spPr>
        <p:txBody>
          <a:bodyPr/>
          <a:lstStyle/>
          <a:p>
            <a:r>
              <a:rPr lang="ar-SA" dirty="0"/>
              <a:t> </a:t>
            </a:r>
            <a:r>
              <a:rPr lang="ar-SA" dirty="0" smtClean="0"/>
              <a:t>                       </a:t>
            </a:r>
            <a:r>
              <a:rPr lang="ar-SA" dirty="0" smtClean="0">
                <a:solidFill>
                  <a:srgbClr val="008000"/>
                </a:solidFill>
              </a:rPr>
              <a:t>خطواتي</a:t>
            </a:r>
            <a:r>
              <a:rPr lang="ar-SA" dirty="0" smtClean="0"/>
              <a:t> أنا </a:t>
            </a:r>
            <a:r>
              <a:rPr lang="ar-SA" dirty="0" smtClean="0">
                <a:solidFill>
                  <a:srgbClr val="800000"/>
                </a:solidFill>
              </a:rPr>
              <a:t>الشخصية  </a:t>
            </a:r>
            <a:br>
              <a:rPr lang="ar-SA" dirty="0" smtClean="0">
                <a:solidFill>
                  <a:srgbClr val="800000"/>
                </a:solidFill>
              </a:rPr>
            </a:br>
            <a:r>
              <a:rPr lang="ar-SA" dirty="0">
                <a:solidFill>
                  <a:srgbClr val="800000"/>
                </a:solidFill>
              </a:rPr>
              <a:t/>
            </a:r>
            <a:br>
              <a:rPr lang="ar-SA" dirty="0">
                <a:solidFill>
                  <a:srgbClr val="800000"/>
                </a:solidFill>
              </a:rPr>
            </a:br>
            <a:r>
              <a:rPr lang="ar-SA" dirty="0" smtClean="0"/>
              <a:t/>
            </a:r>
            <a:br>
              <a:rPr lang="ar-SA" dirty="0" smtClean="0"/>
            </a:br>
            <a:r>
              <a:rPr lang="ar-SA" dirty="0" smtClean="0"/>
              <a:t> </a:t>
            </a:r>
            <a:r>
              <a:rPr lang="ar-SA" dirty="0" smtClean="0">
                <a:solidFill>
                  <a:srgbClr val="AB8E53"/>
                </a:solidFill>
              </a:rPr>
              <a:t>كما قلنا سابقاً هي ليست قواعد ثابته وانما يمكنك انتٍ الإضافة والتعديل بما يتناسب معك ومع موضوعك ومع الفئة التي ستقدمين لها الحوار</a:t>
            </a:r>
            <a:r>
              <a:rPr lang="ar-SA" dirty="0" smtClean="0">
                <a:solidFill>
                  <a:srgbClr val="AB8E53"/>
                </a:solidFill>
                <a:sym typeface="Wingdings 2" panose="05020102010507070707" pitchFamily="18" charset="2"/>
              </a:rPr>
              <a:t>( </a:t>
            </a:r>
            <a:r>
              <a:rPr lang="ar-SA" dirty="0" smtClean="0">
                <a:sym typeface="Wingdings 2" panose="05020102010507070707" pitchFamily="18" charset="2"/>
              </a:rPr>
              <a:t> أجعلي لنفسك خط واضح ومحدد اثناء الحوار </a:t>
            </a:r>
            <a:r>
              <a:rPr lang="ar-SA" dirty="0" smtClean="0">
                <a:solidFill>
                  <a:srgbClr val="AB8E53"/>
                </a:solidFill>
                <a:sym typeface="Wingdings 2" panose="05020102010507070707" pitchFamily="18" charset="2"/>
              </a:rPr>
              <a:t>)</a:t>
            </a:r>
            <a:br>
              <a:rPr lang="ar-SA" dirty="0" smtClean="0">
                <a:solidFill>
                  <a:srgbClr val="AB8E53"/>
                </a:solidFill>
                <a:sym typeface="Wingdings 2" panose="05020102010507070707" pitchFamily="18" charset="2"/>
              </a:rPr>
            </a:br>
            <a:r>
              <a:rPr lang="ar-SA" dirty="0" smtClean="0">
                <a:solidFill>
                  <a:srgbClr val="AB8E53"/>
                </a:solidFill>
                <a:sym typeface="Wingdings 2" panose="05020102010507070707" pitchFamily="18" charset="2"/>
              </a:rPr>
              <a:t>أي عدلي وجددي في هذا الخطوات بما يتناسب معك.</a:t>
            </a:r>
            <a:endParaRPr lang="ar-SA" dirty="0">
              <a:solidFill>
                <a:srgbClr val="AB8E53"/>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25" y="1025298"/>
            <a:ext cx="2190750" cy="2085975"/>
          </a:xfrm>
          <a:prstGeom prst="rect">
            <a:avLst/>
          </a:prstGeom>
        </p:spPr>
      </p:pic>
    </p:spTree>
    <p:extLst>
      <p:ext uri="{BB962C8B-B14F-4D97-AF65-F5344CB8AC3E}">
        <p14:creationId xmlns:p14="http://schemas.microsoft.com/office/powerpoint/2010/main" val="161487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436" y="134471"/>
            <a:ext cx="11958918" cy="6615953"/>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ar-SA" sz="5400" b="1" dirty="0" smtClean="0">
                <a:solidFill>
                  <a:srgbClr val="CC0066"/>
                </a:solidFill>
              </a:rPr>
              <a:t>خطواتي السرية</a:t>
            </a:r>
            <a:r>
              <a:rPr lang="en-US" sz="4000" dirty="0"/>
              <a:t/>
            </a:r>
            <a:br>
              <a:rPr lang="en-US" sz="4000" dirty="0"/>
            </a:br>
            <a:r>
              <a:rPr lang="ar-SA" sz="4800" dirty="0" smtClean="0"/>
              <a:t>يجب الاعداد المسبق لأي موضوع كان اما بالقراءة والاطلاع او سؤال من لدية الخبرة فيها هذا الموضوع</a:t>
            </a:r>
            <a:br>
              <a:rPr lang="ar-SA" sz="4800" dirty="0" smtClean="0"/>
            </a:br>
            <a:r>
              <a:rPr lang="ar-SA" sz="4800" dirty="0" smtClean="0">
                <a:solidFill>
                  <a:schemeClr val="bg1"/>
                </a:solidFill>
              </a:rPr>
              <a:t>بعدها يجب ان اعد نفسي في مواجهة الوفود بمعنى ان أكون من اول المستقبلين لضيوف البيت هذا اقتراح لتشجيع نفسك على الاجتماع ومواجهة الاعداد الكبيرة والمختلفة من الناس</a:t>
            </a:r>
            <a:br>
              <a:rPr lang="ar-SA" sz="4800" dirty="0" smtClean="0">
                <a:solidFill>
                  <a:schemeClr val="bg1"/>
                </a:solidFill>
              </a:rPr>
            </a:br>
            <a:r>
              <a:rPr lang="ar-SA" sz="4800" dirty="0"/>
              <a:t>يجب ان اراعي حالة المستمعين </a:t>
            </a:r>
            <a:r>
              <a:rPr lang="ar-SA" sz="4800" dirty="0" smtClean="0"/>
              <a:t>لي فمثلاً اعد بعض المداخلات المضحكة لتلطيف الجو والتشنج والرسمي اذا كان الحضور منزعج منهُ ولكن فقط في بداية الحوار وليس طوال الوقت لن هذا يسمى استهتار بمن يستمع لموضوع هام وحساس</a:t>
            </a:r>
            <a:endParaRPr lang="ar-SA" sz="4800" dirty="0"/>
          </a:p>
        </p:txBody>
      </p:sp>
    </p:spTree>
    <p:extLst>
      <p:ext uri="{BB962C8B-B14F-4D97-AF65-F5344CB8AC3E}">
        <p14:creationId xmlns:p14="http://schemas.microsoft.com/office/powerpoint/2010/main" val="420843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4170" y="172251"/>
            <a:ext cx="11865429" cy="6555120"/>
          </a:xfrm>
        </p:spPr>
        <p:style>
          <a:lnRef idx="1">
            <a:schemeClr val="dk1"/>
          </a:lnRef>
          <a:fillRef idx="2">
            <a:schemeClr val="dk1"/>
          </a:fillRef>
          <a:effectRef idx="1">
            <a:schemeClr val="dk1"/>
          </a:effectRef>
          <a:fontRef idx="minor">
            <a:schemeClr val="dk1"/>
          </a:fontRef>
        </p:style>
        <p:txBody>
          <a:bodyPr>
            <a:normAutofit/>
          </a:bodyPr>
          <a:lstStyle/>
          <a:p>
            <a:pPr algn="ctr"/>
            <a:r>
              <a:rPr lang="ar-SA" sz="4000" dirty="0" smtClean="0">
                <a:solidFill>
                  <a:srgbClr val="EB298F"/>
                </a:solidFill>
              </a:rPr>
              <a:t/>
            </a:r>
            <a:br>
              <a:rPr lang="ar-SA" sz="4000" dirty="0" smtClean="0">
                <a:solidFill>
                  <a:srgbClr val="EB298F"/>
                </a:solidFill>
              </a:rPr>
            </a:br>
            <a:r>
              <a:rPr lang="ar-SA" sz="4000" dirty="0" smtClean="0">
                <a:solidFill>
                  <a:srgbClr val="7030A0"/>
                </a:solidFill>
              </a:rPr>
              <a:t>يجب ان امتلك </a:t>
            </a:r>
            <a:r>
              <a:rPr lang="ar-SA" sz="4000" dirty="0" smtClean="0"/>
              <a:t>مهارة لغويه </a:t>
            </a:r>
            <a:r>
              <a:rPr lang="ar-SA" sz="4000" dirty="0" smtClean="0">
                <a:solidFill>
                  <a:srgbClr val="7030A0"/>
                </a:solidFill>
              </a:rPr>
              <a:t>وان اتحدث بما يتحدث به </a:t>
            </a:r>
            <a:r>
              <a:rPr lang="ar-SA" sz="4000" dirty="0" smtClean="0"/>
              <a:t>المستمعون</a:t>
            </a:r>
            <a:r>
              <a:rPr lang="ar-SA" sz="4000" dirty="0" smtClean="0">
                <a:solidFill>
                  <a:srgbClr val="EB298F"/>
                </a:solidFill>
              </a:rPr>
              <a:t> </a:t>
            </a:r>
            <a:r>
              <a:rPr lang="ar-SA" sz="4000" dirty="0" smtClean="0">
                <a:solidFill>
                  <a:srgbClr val="7030A0"/>
                </a:solidFill>
              </a:rPr>
              <a:t>وليس بكلمات قد لا يفهمها الحضور. وحسب ايضاً الموضوع الذي تتحدثين به.</a:t>
            </a:r>
            <a:r>
              <a:rPr lang="ar-SA" sz="4000" dirty="0" smtClean="0">
                <a:solidFill>
                  <a:srgbClr val="EB298F"/>
                </a:solidFill>
              </a:rPr>
              <a:t/>
            </a:r>
            <a:br>
              <a:rPr lang="ar-SA" sz="4000" dirty="0" smtClean="0">
                <a:solidFill>
                  <a:srgbClr val="EB298F"/>
                </a:solidFill>
              </a:rPr>
            </a:br>
            <a:r>
              <a:rPr lang="ar-SA" sz="4000" dirty="0" smtClean="0">
                <a:solidFill>
                  <a:srgbClr val="EB298F"/>
                </a:solidFill>
              </a:rPr>
              <a:t/>
            </a:r>
            <a:br>
              <a:rPr lang="ar-SA" sz="4000" dirty="0" smtClean="0">
                <a:solidFill>
                  <a:srgbClr val="EB298F"/>
                </a:solidFill>
              </a:rPr>
            </a:br>
            <a:r>
              <a:rPr lang="ar-SA" sz="4000" dirty="0" smtClean="0">
                <a:solidFill>
                  <a:schemeClr val="bg1"/>
                </a:solidFill>
              </a:rPr>
              <a:t>الشعور بما يشعر به الحضور من خلال الملاحظة لهم</a:t>
            </a:r>
            <a:r>
              <a:rPr lang="ar-SA" sz="4000" dirty="0" smtClean="0">
                <a:solidFill>
                  <a:srgbClr val="EB298F"/>
                </a:solidFill>
              </a:rPr>
              <a:t/>
            </a:r>
            <a:br>
              <a:rPr lang="ar-SA" sz="4000" dirty="0" smtClean="0">
                <a:solidFill>
                  <a:srgbClr val="EB298F"/>
                </a:solidFill>
              </a:rPr>
            </a:br>
            <a:r>
              <a:rPr lang="ar-SA" sz="4000" dirty="0" smtClean="0">
                <a:solidFill>
                  <a:srgbClr val="EB298F"/>
                </a:solidFill>
              </a:rPr>
              <a:t/>
            </a:r>
            <a:br>
              <a:rPr lang="ar-SA" sz="4000" dirty="0" smtClean="0">
                <a:solidFill>
                  <a:srgbClr val="EB298F"/>
                </a:solidFill>
              </a:rPr>
            </a:br>
            <a:r>
              <a:rPr lang="ar-SA" sz="4000" dirty="0" smtClean="0">
                <a:solidFill>
                  <a:srgbClr val="7030A0"/>
                </a:solidFill>
              </a:rPr>
              <a:t>الثقة التي تنعكس عليك اثناء الحوار هي نابعة من معرفتك الجيدة والاعداد المسبق للموضوع وليس بالارتجال والعشوائية.</a:t>
            </a:r>
            <a:br>
              <a:rPr lang="ar-SA" sz="4000" dirty="0" smtClean="0">
                <a:solidFill>
                  <a:srgbClr val="7030A0"/>
                </a:solidFill>
              </a:rPr>
            </a:br>
            <a:r>
              <a:rPr lang="ar-SA" sz="4000" dirty="0" smtClean="0">
                <a:solidFill>
                  <a:srgbClr val="EB298F"/>
                </a:solidFill>
              </a:rPr>
              <a:t/>
            </a:r>
            <a:br>
              <a:rPr lang="ar-SA" sz="4000" dirty="0" smtClean="0">
                <a:solidFill>
                  <a:srgbClr val="EB298F"/>
                </a:solidFill>
              </a:rPr>
            </a:br>
            <a:r>
              <a:rPr lang="ar-SA" sz="4000" dirty="0" smtClean="0">
                <a:solidFill>
                  <a:schemeClr val="bg1"/>
                </a:solidFill>
              </a:rPr>
              <a:t>يجب ان تثيري الحماس داخل القاعة اثناء الحوار بسؤال او بطرح قضية لنقاش لفك الملل والرتابة في المحاضرة</a:t>
            </a:r>
            <a:r>
              <a:rPr lang="ar-SA" sz="4000" dirty="0" smtClean="0">
                <a:solidFill>
                  <a:srgbClr val="EB298F"/>
                </a:solidFill>
              </a:rPr>
              <a:t/>
            </a:r>
            <a:br>
              <a:rPr lang="ar-SA" sz="4000" dirty="0" smtClean="0">
                <a:solidFill>
                  <a:srgbClr val="EB298F"/>
                </a:solidFill>
              </a:rPr>
            </a:br>
            <a:endParaRPr lang="ar-SA" sz="2400" dirty="0"/>
          </a:p>
        </p:txBody>
      </p:sp>
    </p:spTree>
    <p:extLst>
      <p:ext uri="{BB962C8B-B14F-4D97-AF65-F5344CB8AC3E}">
        <p14:creationId xmlns:p14="http://schemas.microsoft.com/office/powerpoint/2010/main" val="4177316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07568" y="836712"/>
            <a:ext cx="7992888" cy="923330"/>
          </a:xfrm>
          <a:prstGeom prst="rect">
            <a:avLst/>
          </a:prstGeom>
          <a:gradFill>
            <a:gsLst>
              <a:gs pos="0">
                <a:srgbClr val="990099"/>
              </a:gs>
              <a:gs pos="50000">
                <a:schemeClr val="accent6">
                  <a:lumMod val="105000"/>
                  <a:satMod val="103000"/>
                  <a:tint val="73000"/>
                </a:schemeClr>
              </a:gs>
              <a:gs pos="54000">
                <a:schemeClr val="accent1">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ar-SA" sz="5400" dirty="0" smtClean="0">
                <a:ln w="0"/>
                <a:solidFill>
                  <a:schemeClr val="tx1"/>
                </a:solidFill>
                <a:effectLst>
                  <a:outerShdw blurRad="38100" dist="19050" dir="2700000" algn="tl" rotWithShape="0">
                    <a:schemeClr val="dk1">
                      <a:alpha val="40000"/>
                    </a:schemeClr>
                  </a:outerShdw>
                </a:effectLst>
              </a:rPr>
              <a:t>محاضرة وورشة عمل</a:t>
            </a:r>
            <a:endParaRPr lang="ar-SA" sz="5400" dirty="0">
              <a:ln w="0"/>
              <a:solidFill>
                <a:schemeClr val="tx1"/>
              </a:solidFill>
              <a:effectLst>
                <a:outerShdw blurRad="38100" dist="19050" dir="2700000" algn="tl" rotWithShape="0">
                  <a:schemeClr val="dk1">
                    <a:alpha val="40000"/>
                  </a:schemeClr>
                </a:outerShdw>
              </a:effectLst>
            </a:endParaRPr>
          </a:p>
        </p:txBody>
      </p:sp>
      <p:sp>
        <p:nvSpPr>
          <p:cNvPr id="3" name="مستطيل 2"/>
          <p:cNvSpPr/>
          <p:nvPr/>
        </p:nvSpPr>
        <p:spPr>
          <a:xfrm>
            <a:off x="2888419" y="3751942"/>
            <a:ext cx="6979677"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5400" b="1" dirty="0" smtClean="0">
                <a:ln/>
                <a:solidFill>
                  <a:srgbClr val="990099"/>
                </a:solidFill>
              </a:rPr>
              <a:t>للأستاذة </a:t>
            </a:r>
            <a:r>
              <a:rPr lang="ar-SA" sz="5400" b="1" dirty="0">
                <a:ln/>
                <a:solidFill>
                  <a:srgbClr val="990099"/>
                </a:solidFill>
              </a:rPr>
              <a:t>/</a:t>
            </a:r>
            <a:r>
              <a:rPr lang="ar-SA" sz="5400" b="1" dirty="0">
                <a:ln/>
                <a:solidFill>
                  <a:schemeClr val="accent4"/>
                </a:solidFill>
              </a:rPr>
              <a:t> </a:t>
            </a:r>
            <a:r>
              <a:rPr lang="ar-SA" sz="5400" b="1" dirty="0">
                <a:ln/>
                <a:solidFill>
                  <a:srgbClr val="FF33CC"/>
                </a:solidFill>
              </a:rPr>
              <a:t>ريــم سعيد الاحمدي</a:t>
            </a:r>
          </a:p>
        </p:txBody>
      </p:sp>
      <p:sp>
        <p:nvSpPr>
          <p:cNvPr id="4" name="مستطيل 3"/>
          <p:cNvSpPr/>
          <p:nvPr/>
        </p:nvSpPr>
        <p:spPr>
          <a:xfrm>
            <a:off x="4727848" y="5241974"/>
            <a:ext cx="3300818"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a:ln w="11430"/>
                <a:solidFill>
                  <a:srgbClr val="CC0066"/>
                </a:solidFill>
                <a:effectLst>
                  <a:outerShdw blurRad="80000" dist="40000" dir="5040000" algn="tl">
                    <a:srgbClr val="000000">
                      <a:alpha val="30000"/>
                    </a:srgbClr>
                  </a:outerShdw>
                </a:effectLst>
              </a:rPr>
              <a:t>لعام </a:t>
            </a:r>
            <a:r>
              <a:rPr lang="ar-SA" sz="5400" b="1" dirty="0" smtClean="0">
                <a:ln w="11430"/>
                <a:solidFill>
                  <a:srgbClr val="CC0066"/>
                </a:solidFill>
                <a:effectLst>
                  <a:outerShdw blurRad="80000" dist="40000" dir="5040000" algn="tl">
                    <a:srgbClr val="000000">
                      <a:alpha val="30000"/>
                    </a:srgbClr>
                  </a:outerShdw>
                </a:effectLst>
              </a:rPr>
              <a:t>1438هـ</a:t>
            </a:r>
            <a:endParaRPr lang="ar-SA" sz="5400" b="1" dirty="0">
              <a:ln w="11430"/>
              <a:solidFill>
                <a:srgbClr val="CC0066"/>
              </a:solidFill>
              <a:effectLst>
                <a:outerShdw blurRad="80000" dist="40000" dir="5040000" algn="tl">
                  <a:srgbClr val="000000">
                    <a:alpha val="30000"/>
                  </a:srgbClr>
                </a:outerShdw>
              </a:effectLst>
            </a:endParaRPr>
          </a:p>
        </p:txBody>
      </p:sp>
      <p:pic>
        <p:nvPicPr>
          <p:cNvPr id="2050" name="Picture 2" descr="نتيجة بحث الصور عن لنستقبل هذا العام بالجد والاجتها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091" y="2080010"/>
            <a:ext cx="2426851" cy="151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09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4321" y="123585"/>
            <a:ext cx="11958918" cy="6615953"/>
          </a:xfrm>
        </p:spPr>
        <p:style>
          <a:lnRef idx="1">
            <a:schemeClr val="accent1"/>
          </a:lnRef>
          <a:fillRef idx="2">
            <a:schemeClr val="accent1"/>
          </a:fillRef>
          <a:effectRef idx="1">
            <a:schemeClr val="accent1"/>
          </a:effectRef>
          <a:fontRef idx="minor">
            <a:schemeClr val="dk1"/>
          </a:fontRef>
        </p:style>
        <p:txBody>
          <a:bodyPr>
            <a:normAutofit/>
          </a:bodyPr>
          <a:lstStyle/>
          <a:p>
            <a:pPr lvl="0"/>
            <a:r>
              <a:rPr lang="ar-SA" sz="3600" b="1" dirty="0" smtClean="0">
                <a:solidFill>
                  <a:srgbClr val="CC0066"/>
                </a:solidFill>
              </a:rPr>
              <a:t>في البداية يمكن اثارة الفضول لديهم بطرح سؤال</a:t>
            </a:r>
            <a:r>
              <a:rPr lang="en-US" sz="3600" b="1" dirty="0" smtClean="0">
                <a:solidFill>
                  <a:srgbClr val="CC0066"/>
                </a:solidFill>
              </a:rPr>
              <a:t> </a:t>
            </a:r>
            <a:r>
              <a:rPr lang="ar-SA" sz="3600" b="1" dirty="0" smtClean="0">
                <a:solidFill>
                  <a:srgbClr val="CC0066"/>
                </a:solidFill>
              </a:rPr>
              <a:t>عليهم </a:t>
            </a:r>
            <a:r>
              <a:rPr lang="ar-SA" sz="3600" b="1" u="sng" dirty="0" smtClean="0">
                <a:solidFill>
                  <a:srgbClr val="CC0066"/>
                </a:solidFill>
                <a:effectLst>
                  <a:outerShdw blurRad="38100" dist="38100" dir="2700000" algn="tl">
                    <a:srgbClr val="000000">
                      <a:alpha val="43137"/>
                    </a:srgbClr>
                  </a:outerShdw>
                </a:effectLst>
              </a:rPr>
              <a:t>وتبقى الإجابة مكتملة فقط في نهاية الحوار</a:t>
            </a:r>
            <a:r>
              <a:rPr lang="en-US" sz="4000" dirty="0"/>
              <a:t/>
            </a:r>
            <a:br>
              <a:rPr lang="en-US" sz="4000" dirty="0"/>
            </a:br>
            <a:r>
              <a:rPr lang="ar-SA" sz="4800" dirty="0"/>
              <a:t> </a:t>
            </a:r>
            <a:r>
              <a:rPr lang="ar-SA" sz="4800" dirty="0" smtClean="0"/>
              <a:t>أكون مستمعه </a:t>
            </a:r>
            <a:r>
              <a:rPr lang="ar-SA" sz="4800" dirty="0"/>
              <a:t>إلى </a:t>
            </a:r>
            <a:r>
              <a:rPr lang="ar-SA" sz="4800" dirty="0" smtClean="0"/>
              <a:t>رأيهم في أي محور داخل الحوار وأقوم بالتسجيل لانتقاداتهم لأسلوبي او طريقتي وبعد عدة محاولات اجد نفسي في تحسن ولله الحمد.</a:t>
            </a:r>
            <a:br>
              <a:rPr lang="ar-SA" sz="4800" dirty="0" smtClean="0"/>
            </a:br>
            <a:r>
              <a:rPr lang="ar-SA" sz="4800" dirty="0" smtClean="0">
                <a:solidFill>
                  <a:schemeClr val="bg1"/>
                </a:solidFill>
              </a:rPr>
              <a:t>أتحدث للجميع واشارك الجميع محاضرتي وهذا ما يجعل الحضور في يقضه دائمه حول ما اتحدث به ولله الحمد</a:t>
            </a:r>
            <a:br>
              <a:rPr lang="ar-SA" sz="4800" dirty="0" smtClean="0">
                <a:solidFill>
                  <a:schemeClr val="bg1"/>
                </a:solidFill>
              </a:rPr>
            </a:br>
            <a:r>
              <a:rPr lang="ar-SA" sz="4800" dirty="0" smtClean="0"/>
              <a:t>انتقل من مكان الى اخر ولكن بحذر وليس بعشوائية او بسرعة</a:t>
            </a:r>
            <a:br>
              <a:rPr lang="ar-SA" sz="4800" dirty="0" smtClean="0"/>
            </a:br>
            <a:r>
              <a:rPr lang="ar-SA" sz="4800" dirty="0" smtClean="0"/>
              <a:t>فتغيير نظر الحضور يساعد </a:t>
            </a:r>
            <a:r>
              <a:rPr lang="ar-SA" sz="4800" smtClean="0"/>
              <a:t>على استعادة تركيزهم معك.</a:t>
            </a:r>
            <a:endParaRPr lang="ar-SA" sz="4800" dirty="0"/>
          </a:p>
        </p:txBody>
      </p:sp>
    </p:spTree>
    <p:extLst>
      <p:ext uri="{BB962C8B-B14F-4D97-AF65-F5344CB8AC3E}">
        <p14:creationId xmlns:p14="http://schemas.microsoft.com/office/powerpoint/2010/main" val="51296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9486" y="250371"/>
            <a:ext cx="11734799" cy="5944241"/>
          </a:xfrm>
        </p:spPr>
        <p:txBody>
          <a:bodyPr>
            <a:normAutofit/>
          </a:bodyPr>
          <a:lstStyle/>
          <a:p>
            <a:pPr algn="ctr"/>
            <a:r>
              <a:rPr lang="ar-SA" sz="6600" b="1" dirty="0" smtClean="0">
                <a:solidFill>
                  <a:srgbClr val="325768"/>
                </a:solidFill>
                <a:effectLst>
                  <a:outerShdw blurRad="38100" dist="38100" dir="2700000" algn="tl">
                    <a:srgbClr val="000000">
                      <a:alpha val="43137"/>
                    </a:srgbClr>
                  </a:outerShdw>
                </a:effectLst>
              </a:rPr>
              <a:t>أرجو ان أكون قد قدمتُ لكم الخطوات الأولى </a:t>
            </a:r>
            <a:br>
              <a:rPr lang="ar-SA" sz="6600" b="1" dirty="0" smtClean="0">
                <a:solidFill>
                  <a:srgbClr val="325768"/>
                </a:solidFill>
                <a:effectLst>
                  <a:outerShdw blurRad="38100" dist="38100" dir="2700000" algn="tl">
                    <a:srgbClr val="000000">
                      <a:alpha val="43137"/>
                    </a:srgbClr>
                  </a:outerShdw>
                </a:effectLst>
              </a:rPr>
            </a:br>
            <a:r>
              <a:rPr lang="ar-SA" sz="6600" b="1" dirty="0" smtClean="0">
                <a:solidFill>
                  <a:srgbClr val="325768"/>
                </a:solidFill>
                <a:effectLst>
                  <a:outerShdw blurRad="38100" dist="38100" dir="2700000" algn="tl">
                    <a:srgbClr val="000000">
                      <a:alpha val="43137"/>
                    </a:srgbClr>
                  </a:outerShdw>
                </a:effectLst>
              </a:rPr>
              <a:t>(دعواتي للجميع بالتوفيق)</a:t>
            </a:r>
            <a:br>
              <a:rPr lang="ar-SA" sz="6600" b="1" dirty="0" smtClean="0">
                <a:solidFill>
                  <a:srgbClr val="325768"/>
                </a:solidFill>
                <a:effectLst>
                  <a:outerShdw blurRad="38100" dist="38100" dir="2700000" algn="tl">
                    <a:srgbClr val="000000">
                      <a:alpha val="43137"/>
                    </a:srgbClr>
                  </a:outerShdw>
                </a:effectLst>
              </a:rPr>
            </a:br>
            <a:r>
              <a:rPr lang="ar-SA" sz="6600" b="1" dirty="0" smtClean="0">
                <a:solidFill>
                  <a:srgbClr val="990099"/>
                </a:solidFill>
                <a:effectLst>
                  <a:outerShdw blurRad="38100" dist="38100" dir="2700000" algn="tl">
                    <a:srgbClr val="000000">
                      <a:alpha val="43137"/>
                    </a:srgbClr>
                  </a:outerShdw>
                </a:effectLst>
              </a:rPr>
              <a:t/>
            </a:r>
            <a:br>
              <a:rPr lang="ar-SA" sz="6600" b="1" dirty="0" smtClean="0">
                <a:solidFill>
                  <a:srgbClr val="990099"/>
                </a:solidFill>
                <a:effectLst>
                  <a:outerShdw blurRad="38100" dist="38100" dir="2700000" algn="tl">
                    <a:srgbClr val="000000">
                      <a:alpha val="43137"/>
                    </a:srgbClr>
                  </a:outerShdw>
                </a:effectLst>
              </a:rPr>
            </a:br>
            <a:endParaRPr lang="ar-SA" sz="6600" b="1" dirty="0">
              <a:solidFill>
                <a:srgbClr val="990099"/>
              </a:solidFill>
              <a:effectLst>
                <a:outerShdw blurRad="38100" dist="38100" dir="2700000" algn="tl">
                  <a:srgbClr val="000000">
                    <a:alpha val="43137"/>
                  </a:srgbClr>
                </a:outerShdw>
              </a:effectLst>
            </a:endParaRPr>
          </a:p>
        </p:txBody>
      </p:sp>
      <p:pic>
        <p:nvPicPr>
          <p:cNvPr id="3" name="صورة 2"/>
          <p:cNvPicPr>
            <a:picLocks noChangeAspect="1"/>
          </p:cNvPicPr>
          <p:nvPr/>
        </p:nvPicPr>
        <p:blipFill>
          <a:blip r:embed="rId2"/>
          <a:stretch>
            <a:fillRect/>
          </a:stretch>
        </p:blipFill>
        <p:spPr>
          <a:xfrm>
            <a:off x="4199965" y="3551705"/>
            <a:ext cx="3810000" cy="2533650"/>
          </a:xfrm>
          <a:prstGeom prst="rect">
            <a:avLst/>
          </a:prstGeom>
        </p:spPr>
      </p:pic>
    </p:spTree>
    <p:extLst>
      <p:ext uri="{BB962C8B-B14F-4D97-AF65-F5344CB8AC3E}">
        <p14:creationId xmlns:p14="http://schemas.microsoft.com/office/powerpoint/2010/main" val="309465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199" y="365125"/>
            <a:ext cx="11092543" cy="614453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ar-SA" sz="7200" b="1" dirty="0" smtClean="0">
                <a:solidFill>
                  <a:srgbClr val="CC0066"/>
                </a:solidFill>
                <a:effectLst>
                  <a:outerShdw blurRad="38100" dist="38100" dir="2700000" algn="tl">
                    <a:srgbClr val="000000">
                      <a:alpha val="43137"/>
                    </a:srgbClr>
                  </a:outerShdw>
                </a:effectLst>
              </a:rPr>
              <a:t>الجزء التطبيقي</a:t>
            </a:r>
            <a:br>
              <a:rPr lang="ar-SA" sz="7200" b="1" dirty="0" smtClean="0">
                <a:solidFill>
                  <a:srgbClr val="CC0066"/>
                </a:solidFill>
                <a:effectLst>
                  <a:outerShdw blurRad="38100" dist="38100" dir="2700000" algn="tl">
                    <a:srgbClr val="000000">
                      <a:alpha val="43137"/>
                    </a:srgbClr>
                  </a:outerShdw>
                </a:effectLst>
              </a:rPr>
            </a:br>
            <a:r>
              <a:rPr lang="ar-SA" sz="7200" b="1" dirty="0">
                <a:solidFill>
                  <a:srgbClr val="CC0066"/>
                </a:solidFill>
                <a:effectLst>
                  <a:outerShdw blurRad="38100" dist="38100" dir="2700000" algn="tl">
                    <a:srgbClr val="000000">
                      <a:alpha val="43137"/>
                    </a:srgbClr>
                  </a:outerShdw>
                </a:effectLst>
              </a:rPr>
              <a:t/>
            </a:r>
            <a:br>
              <a:rPr lang="ar-SA" sz="7200" b="1" dirty="0">
                <a:solidFill>
                  <a:srgbClr val="CC0066"/>
                </a:solidFill>
                <a:effectLst>
                  <a:outerShdw blurRad="38100" dist="38100" dir="2700000" algn="tl">
                    <a:srgbClr val="000000">
                      <a:alpha val="43137"/>
                    </a:srgbClr>
                  </a:outerShdw>
                </a:effectLst>
              </a:rPr>
            </a:br>
            <a:r>
              <a:rPr lang="ar-SA" sz="7200" b="1" dirty="0" smtClean="0">
                <a:solidFill>
                  <a:srgbClr val="CC0066"/>
                </a:solidFill>
                <a:effectLst>
                  <a:outerShdw blurRad="38100" dist="38100" dir="2700000" algn="tl">
                    <a:srgbClr val="000000">
                      <a:alpha val="43137"/>
                    </a:srgbClr>
                  </a:outerShdw>
                </a:effectLst>
              </a:rPr>
              <a:t/>
            </a:r>
            <a:br>
              <a:rPr lang="ar-SA" sz="7200" b="1" dirty="0" smtClean="0">
                <a:solidFill>
                  <a:srgbClr val="CC0066"/>
                </a:solidFill>
                <a:effectLst>
                  <a:outerShdw blurRad="38100" dist="38100" dir="2700000" algn="tl">
                    <a:srgbClr val="000000">
                      <a:alpha val="43137"/>
                    </a:srgbClr>
                  </a:outerShdw>
                </a:effectLst>
              </a:rPr>
            </a:br>
            <a:r>
              <a:rPr lang="ar-SA" sz="7200" b="1" dirty="0" smtClean="0">
                <a:solidFill>
                  <a:srgbClr val="CC0066"/>
                </a:solidFill>
                <a:effectLst>
                  <a:outerShdw blurRad="38100" dist="38100" dir="2700000" algn="tl">
                    <a:srgbClr val="000000">
                      <a:alpha val="43137"/>
                    </a:srgbClr>
                  </a:outerShdw>
                </a:effectLst>
              </a:rPr>
              <a:t> </a:t>
            </a:r>
            <a:br>
              <a:rPr lang="ar-SA" sz="7200" b="1" dirty="0" smtClean="0">
                <a:solidFill>
                  <a:srgbClr val="CC0066"/>
                </a:solidFill>
                <a:effectLst>
                  <a:outerShdw blurRad="38100" dist="38100" dir="2700000" algn="tl">
                    <a:srgbClr val="000000">
                      <a:alpha val="43137"/>
                    </a:srgbClr>
                  </a:outerShdw>
                </a:effectLst>
              </a:rPr>
            </a:br>
            <a:endParaRPr lang="ar-SA" sz="7200" b="1" dirty="0">
              <a:solidFill>
                <a:srgbClr val="CC0066"/>
              </a:solidFill>
              <a:effectLst>
                <a:outerShdw blurRad="38100" dist="38100" dir="2700000" algn="tl">
                  <a:srgbClr val="000000">
                    <a:alpha val="43137"/>
                  </a:srgbClr>
                </a:outerShdw>
              </a:effectLst>
            </a:endParaRPr>
          </a:p>
        </p:txBody>
      </p:sp>
      <p:pic>
        <p:nvPicPr>
          <p:cNvPr id="4" name="صورة 3"/>
          <p:cNvPicPr>
            <a:picLocks noChangeAspect="1"/>
          </p:cNvPicPr>
          <p:nvPr/>
        </p:nvPicPr>
        <p:blipFill>
          <a:blip r:embed="rId2"/>
          <a:stretch>
            <a:fillRect/>
          </a:stretch>
        </p:blipFill>
        <p:spPr>
          <a:xfrm>
            <a:off x="2645230" y="2554061"/>
            <a:ext cx="7304314" cy="3393282"/>
          </a:xfrm>
          <a:prstGeom prst="rect">
            <a:avLst/>
          </a:prstGeom>
        </p:spPr>
      </p:pic>
    </p:spTree>
    <p:extLst>
      <p:ext uri="{BB962C8B-B14F-4D97-AF65-F5344CB8AC3E}">
        <p14:creationId xmlns:p14="http://schemas.microsoft.com/office/powerpoint/2010/main" val="94953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491991"/>
            <a:ext cx="12068070" cy="4280598"/>
          </a:xfrm>
        </p:spPr>
        <p:txBody>
          <a:bodyPr>
            <a:prstTxWarp prst="textButton">
              <a:avLst/>
            </a:prstTxWarp>
          </a:bodyPr>
          <a:lstStyle/>
          <a:p>
            <a:pPr algn="ctr"/>
            <a:r>
              <a:rPr lang="ar-SA" b="1" dirty="0" smtClean="0">
                <a:ln w="12700">
                  <a:solidFill>
                    <a:schemeClr val="tx2">
                      <a:lumMod val="75000"/>
                    </a:schemeClr>
                  </a:solidFill>
                  <a:prstDash val="solid"/>
                </a:ln>
                <a:solidFill>
                  <a:srgbClr val="D60093"/>
                </a:solidFill>
                <a:effectLst>
                  <a:outerShdw dist="38100" dir="2640000" algn="bl" rotWithShape="0">
                    <a:schemeClr val="tx2">
                      <a:lumMod val="75000"/>
                    </a:schemeClr>
                  </a:outerShdw>
                </a:effectLst>
              </a:rPr>
              <a:t>بسم الله الرحمن الرحيم </a:t>
            </a:r>
            <a:endParaRPr lang="ar-SA" dirty="0"/>
          </a:p>
        </p:txBody>
      </p:sp>
      <p:sp>
        <p:nvSpPr>
          <p:cNvPr id="3" name="مستطيل 2"/>
          <p:cNvSpPr/>
          <p:nvPr/>
        </p:nvSpPr>
        <p:spPr>
          <a:xfrm>
            <a:off x="2007142" y="4031870"/>
            <a:ext cx="8053808" cy="1200329"/>
          </a:xfrm>
          <a:prstGeom prst="rect">
            <a:avLst/>
          </a:prstGeom>
          <a:noFill/>
        </p:spPr>
        <p:txBody>
          <a:bodyPr wrap="none" lIns="91440" tIns="45720" rIns="91440" bIns="45720">
            <a:spAutoFit/>
          </a:bodyPr>
          <a:lstStyle/>
          <a:p>
            <a:pPr algn="ctr"/>
            <a:r>
              <a:rPr lang="ar-SA" sz="7200" b="1" dirty="0" smtClean="0">
                <a:ln w="0"/>
                <a:solidFill>
                  <a:srgbClr val="CC99FF"/>
                </a:solidFill>
                <a:effectLst>
                  <a:outerShdw blurRad="38100" dist="19050" dir="2700000" algn="tl" rotWithShape="0">
                    <a:schemeClr val="dk1">
                      <a:alpha val="40000"/>
                    </a:schemeClr>
                  </a:outerShdw>
                </a:effectLst>
                <a:latin typeface="AGA Arabesque Desktop" panose="05010101010101010101" pitchFamily="2" charset="2"/>
              </a:rPr>
              <a:t>كيف تكوني محاوره ناجحة</a:t>
            </a:r>
            <a:endParaRPr lang="ar-SA" sz="7200" b="1" dirty="0">
              <a:ln w="0"/>
              <a:solidFill>
                <a:srgbClr val="CC99FF"/>
              </a:solidFill>
              <a:effectLst>
                <a:outerShdw blurRad="38100" dist="19050" dir="2700000" algn="tl" rotWithShape="0">
                  <a:schemeClr val="dk1">
                    <a:alpha val="40000"/>
                  </a:schemeClr>
                </a:outerShdw>
              </a:effectLst>
              <a:latin typeface="AGA Arabesque Desktop" panose="05010101010101010101" pitchFamily="2" charset="2"/>
            </a:endParaRPr>
          </a:p>
        </p:txBody>
      </p:sp>
    </p:spTree>
    <p:extLst>
      <p:ext uri="{BB962C8B-B14F-4D97-AF65-F5344CB8AC3E}">
        <p14:creationId xmlns:p14="http://schemas.microsoft.com/office/powerpoint/2010/main" val="452848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565" y="277091"/>
            <a:ext cx="11457164" cy="6043027"/>
          </a:xfrm>
        </p:spPr>
        <p:txBody>
          <a:bodyPr/>
          <a:lstStyle/>
          <a:p>
            <a:r>
              <a:rPr lang="ar-SA" dirty="0" smtClean="0">
                <a:solidFill>
                  <a:srgbClr val="008000"/>
                </a:solidFill>
              </a:rPr>
              <a:t>                       مع العصف الذهني </a:t>
            </a:r>
            <a:br>
              <a:rPr lang="ar-SA" dirty="0" smtClean="0">
                <a:solidFill>
                  <a:srgbClr val="008000"/>
                </a:solidFill>
              </a:rPr>
            </a:br>
            <a:r>
              <a:rPr lang="ar-SA" dirty="0">
                <a:solidFill>
                  <a:srgbClr val="008000"/>
                </a:solidFill>
              </a:rPr>
              <a:t/>
            </a:r>
            <a:br>
              <a:rPr lang="ar-SA" dirty="0">
                <a:solidFill>
                  <a:srgbClr val="008000"/>
                </a:solidFill>
              </a:rPr>
            </a:br>
            <a:r>
              <a:rPr lang="ar-SA" dirty="0" smtClean="0">
                <a:solidFill>
                  <a:srgbClr val="008000"/>
                </a:solidFill>
              </a:rPr>
              <a:t>ســـ / </a:t>
            </a:r>
            <a:r>
              <a:rPr lang="ar-SA" dirty="0" smtClean="0">
                <a:effectLst>
                  <a:outerShdw blurRad="38100" dist="38100" dir="2700000" algn="tl">
                    <a:srgbClr val="000000">
                      <a:alpha val="43137"/>
                    </a:srgbClr>
                  </a:outerShdw>
                </a:effectLst>
              </a:rPr>
              <a:t>ما هو الحوار</a:t>
            </a:r>
            <a:r>
              <a:rPr lang="ar-SA" dirty="0" smtClean="0">
                <a:solidFill>
                  <a:srgbClr val="008000"/>
                </a:solidFill>
              </a:rPr>
              <a:t>؟؟؟</a:t>
            </a:r>
            <a:endParaRPr lang="ar-SA" dirty="0">
              <a:solidFill>
                <a:srgbClr val="008000"/>
              </a:solidFill>
            </a:endParaRPr>
          </a:p>
        </p:txBody>
      </p:sp>
      <p:pic>
        <p:nvPicPr>
          <p:cNvPr id="3" name="صورة 2"/>
          <p:cNvPicPr>
            <a:picLocks noChangeAspect="1"/>
          </p:cNvPicPr>
          <p:nvPr/>
        </p:nvPicPr>
        <p:blipFill>
          <a:blip r:embed="rId2"/>
          <a:stretch>
            <a:fillRect/>
          </a:stretch>
        </p:blipFill>
        <p:spPr>
          <a:xfrm>
            <a:off x="679611" y="845944"/>
            <a:ext cx="2145978" cy="2139881"/>
          </a:xfrm>
          <a:prstGeom prst="rect">
            <a:avLst/>
          </a:prstGeom>
        </p:spPr>
      </p:pic>
    </p:spTree>
    <p:extLst>
      <p:ext uri="{BB962C8B-B14F-4D97-AF65-F5344CB8AC3E}">
        <p14:creationId xmlns:p14="http://schemas.microsoft.com/office/powerpoint/2010/main" val="100488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0870" y="140677"/>
            <a:ext cx="11806814" cy="6600691"/>
          </a:xfrm>
        </p:spPr>
        <p:txBody>
          <a:bodyPr>
            <a:normAutofit/>
          </a:bodyPr>
          <a:lstStyle/>
          <a:p>
            <a:r>
              <a:rPr lang="ar-SA" b="1" dirty="0" smtClean="0">
                <a:solidFill>
                  <a:srgbClr val="CC0066"/>
                </a:solidFill>
                <a:effectLst>
                  <a:outerShdw blurRad="38100" dist="38100" dir="2700000" algn="tl">
                    <a:srgbClr val="000000">
                      <a:alpha val="43137"/>
                    </a:srgbClr>
                  </a:outerShdw>
                </a:effectLst>
              </a:rPr>
              <a:t>                                    </a:t>
            </a:r>
            <a:r>
              <a:rPr lang="ar-SA" sz="5300" b="1" dirty="0">
                <a:solidFill>
                  <a:srgbClr val="CC0066"/>
                </a:solidFill>
                <a:effectLst>
                  <a:outerShdw blurRad="38100" dist="38100" dir="2700000" algn="tl">
                    <a:srgbClr val="000000">
                      <a:alpha val="43137"/>
                    </a:srgbClr>
                  </a:outerShdw>
                </a:effectLst>
              </a:rPr>
              <a:t>قبل الإلقاء</a:t>
            </a:r>
            <a:r>
              <a:rPr lang="en-US" sz="5300" b="1" dirty="0">
                <a:solidFill>
                  <a:srgbClr val="CC0066"/>
                </a:solidFill>
                <a:effectLst>
                  <a:outerShdw blurRad="38100" dist="38100" dir="2700000" algn="tl">
                    <a:srgbClr val="000000">
                      <a:alpha val="43137"/>
                    </a:srgbClr>
                  </a:outerShdw>
                </a:effectLst>
              </a:rPr>
              <a:t/>
            </a:r>
            <a:br>
              <a:rPr lang="en-US" sz="5300" b="1" dirty="0">
                <a:solidFill>
                  <a:srgbClr val="CC0066"/>
                </a:solidFill>
                <a:effectLst>
                  <a:outerShdw blurRad="38100" dist="38100" dir="2700000" algn="tl">
                    <a:srgbClr val="000000">
                      <a:alpha val="43137"/>
                    </a:srgbClr>
                  </a:outerShdw>
                </a:effectLst>
              </a:rPr>
            </a:br>
            <a:r>
              <a:rPr lang="ar-SA" sz="3100" b="1" dirty="0" smtClean="0">
                <a:solidFill>
                  <a:schemeClr val="accent1">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يعتمد عليكٍ انتٍ لتنمي هذا المهارة لديك..</a:t>
            </a:r>
            <a:r>
              <a:rPr lang="en-US" sz="4000" dirty="0"/>
              <a:t/>
            </a:r>
            <a:br>
              <a:rPr lang="en-US" sz="4000" dirty="0"/>
            </a:br>
            <a:r>
              <a:rPr lang="en-US" sz="4000" dirty="0"/>
              <a:t/>
            </a:r>
            <a:br>
              <a:rPr lang="en-US" sz="4000" dirty="0"/>
            </a:br>
            <a:r>
              <a:rPr lang="ar-SA" sz="4000" b="1" dirty="0" smtClean="0"/>
              <a:t>يجب ان تتحلي بهذا الصفات</a:t>
            </a:r>
            <a:r>
              <a:rPr lang="en-US" sz="4000" dirty="0"/>
              <a:t/>
            </a:r>
            <a:br>
              <a:rPr lang="en-US" sz="4000" dirty="0"/>
            </a:br>
            <a:r>
              <a:rPr lang="ar-SA" sz="3600" dirty="0" smtClean="0">
                <a:solidFill>
                  <a:srgbClr val="C00000"/>
                </a:solidFill>
              </a:rPr>
              <a:t>اولاً: </a:t>
            </a:r>
            <a:r>
              <a:rPr lang="ar-EG" sz="2800" b="1" dirty="0"/>
              <a:t>الإخلاص</a:t>
            </a:r>
            <a:r>
              <a:rPr lang="ar-EG" sz="3200" b="1" dirty="0" smtClean="0"/>
              <a:t>.</a:t>
            </a:r>
            <a:r>
              <a:rPr lang="en-US" sz="4000" dirty="0"/>
              <a:t/>
            </a:r>
            <a:br>
              <a:rPr lang="en-US" sz="4000" dirty="0"/>
            </a:br>
            <a:r>
              <a:rPr lang="ar-SA" sz="3200" dirty="0" smtClean="0">
                <a:solidFill>
                  <a:srgbClr val="C00000"/>
                </a:solidFill>
              </a:rPr>
              <a:t>ثانياً: </a:t>
            </a:r>
            <a:r>
              <a:rPr lang="ar-EG" sz="3200" b="1" dirty="0"/>
              <a:t>حسن الاختيار.</a:t>
            </a:r>
            <a:r>
              <a:rPr lang="en-US" sz="3200" dirty="0"/>
              <a:t/>
            </a:r>
            <a:br>
              <a:rPr lang="en-US" sz="3200" dirty="0"/>
            </a:br>
            <a:r>
              <a:rPr lang="ar-SA" sz="3200" dirty="0" smtClean="0">
                <a:solidFill>
                  <a:srgbClr val="C00000"/>
                </a:solidFill>
              </a:rPr>
              <a:t>رابعاً: </a:t>
            </a:r>
            <a:r>
              <a:rPr lang="ar-EG" sz="3200" b="1" dirty="0"/>
              <a:t>التحضير الجيد.</a:t>
            </a:r>
            <a:r>
              <a:rPr lang="en-US" sz="3200" dirty="0"/>
              <a:t/>
            </a:r>
            <a:br>
              <a:rPr lang="en-US" sz="3200" dirty="0"/>
            </a:br>
            <a:r>
              <a:rPr lang="ar-SA" sz="3200" dirty="0" smtClean="0">
                <a:solidFill>
                  <a:srgbClr val="C00000"/>
                </a:solidFill>
              </a:rPr>
              <a:t>خامساُ: </a:t>
            </a:r>
            <a:r>
              <a:rPr lang="ar-EG" sz="3200" b="1" dirty="0"/>
              <a:t> العزم على العمل بما تقول.</a:t>
            </a:r>
            <a:r>
              <a:rPr lang="en-US" sz="3200" dirty="0"/>
              <a:t/>
            </a:r>
            <a:br>
              <a:rPr lang="en-US" sz="3200" dirty="0"/>
            </a:br>
            <a:r>
              <a:rPr lang="en-US" dirty="0"/>
              <a:t/>
            </a:r>
            <a:br>
              <a:rPr lang="en-US" dirty="0"/>
            </a:br>
            <a:endParaRPr lang="ar-SA" sz="2400" dirty="0">
              <a:solidFill>
                <a:schemeClr val="accent6">
                  <a:lumMod val="75000"/>
                </a:schemeClr>
              </a:solidFill>
              <a:effectLst>
                <a:outerShdw blurRad="38100" dist="38100" dir="2700000" algn="tl">
                  <a:srgbClr val="000000">
                    <a:alpha val="43137"/>
                  </a:srgbClr>
                </a:outerShdw>
              </a:effectLst>
              <a:latin typeface="Andalus" pitchFamily="18" charset="-78"/>
              <a:cs typeface="Andalus" pitchFamily="18" charset="-78"/>
            </a:endParaRPr>
          </a:p>
        </p:txBody>
      </p:sp>
    </p:spTree>
    <p:extLst>
      <p:ext uri="{BB962C8B-B14F-4D97-AF65-F5344CB8AC3E}">
        <p14:creationId xmlns:p14="http://schemas.microsoft.com/office/powerpoint/2010/main" val="96346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0870" y="140677"/>
            <a:ext cx="11806814" cy="6600691"/>
          </a:xfrm>
        </p:spPr>
        <p:txBody>
          <a:bodyPr>
            <a:normAutofit/>
          </a:bodyPr>
          <a:lstStyle/>
          <a:p>
            <a:r>
              <a:rPr lang="ar-SA" b="1" dirty="0" smtClean="0">
                <a:solidFill>
                  <a:srgbClr val="CC0066"/>
                </a:solidFill>
                <a:effectLst>
                  <a:outerShdw blurRad="38100" dist="38100" dir="2700000" algn="tl">
                    <a:srgbClr val="000000">
                      <a:alpha val="43137"/>
                    </a:srgbClr>
                  </a:outerShdw>
                </a:effectLst>
              </a:rPr>
              <a:t>                                    </a:t>
            </a:r>
            <a:r>
              <a:rPr lang="ar-SA" sz="5300" b="1" dirty="0">
                <a:solidFill>
                  <a:srgbClr val="CC0066"/>
                </a:solidFill>
                <a:effectLst>
                  <a:outerShdw blurRad="38100" dist="38100" dir="2700000" algn="tl">
                    <a:srgbClr val="000000">
                      <a:alpha val="43137"/>
                    </a:srgbClr>
                  </a:outerShdw>
                </a:effectLst>
              </a:rPr>
              <a:t>عند الإلقاء </a:t>
            </a:r>
            <a:r>
              <a:rPr lang="en-US" sz="4000" dirty="0"/>
              <a:t/>
            </a:r>
            <a:br>
              <a:rPr lang="en-US" sz="4000" dirty="0"/>
            </a:br>
            <a:r>
              <a:rPr lang="ar-SA" sz="3600" dirty="0" smtClean="0">
                <a:solidFill>
                  <a:srgbClr val="C00000"/>
                </a:solidFill>
              </a:rPr>
              <a:t>اولاً:</a:t>
            </a:r>
            <a:r>
              <a:rPr lang="ar-SA" sz="4800" dirty="0" smtClean="0">
                <a:solidFill>
                  <a:srgbClr val="C00000"/>
                </a:solidFill>
              </a:rPr>
              <a:t> </a:t>
            </a:r>
            <a:r>
              <a:rPr lang="ar-EG" sz="4000" b="1" dirty="0"/>
              <a:t>المقدمة </a:t>
            </a:r>
            <a:r>
              <a:rPr lang="ar-EG" sz="3200" b="1" dirty="0" smtClean="0"/>
              <a:t>.</a:t>
            </a:r>
            <a:r>
              <a:rPr lang="en-US" sz="4000" dirty="0"/>
              <a:t/>
            </a:r>
            <a:br>
              <a:rPr lang="en-US" sz="4000" dirty="0"/>
            </a:br>
            <a:r>
              <a:rPr lang="ar-SA" sz="3100" dirty="0">
                <a:solidFill>
                  <a:srgbClr val="0000FF"/>
                </a:solidFill>
              </a:rPr>
              <a:t>الاستهلال / </a:t>
            </a:r>
            <a:r>
              <a:rPr lang="ar-SA" sz="3100" dirty="0"/>
              <a:t>فيذكر الله ويحمده ويثني بالصلاة والسلام على رسول الله صلى الله عليه وسلم </a:t>
            </a:r>
            <a:r>
              <a:rPr lang="ar-SA" sz="3100" dirty="0" smtClean="0"/>
              <a:t>.</a:t>
            </a:r>
            <a:br>
              <a:rPr lang="ar-SA" sz="3100" dirty="0" smtClean="0"/>
            </a:br>
            <a:r>
              <a:rPr lang="ar-SA" sz="3100" dirty="0" smtClean="0"/>
              <a:t>والبداية يجب ان تعد مسبقاً وليس بارتجال وخاصة اذا كانت المواضيع هامه وعلمية.</a:t>
            </a:r>
            <a:r>
              <a:rPr lang="ar-SA" sz="3100" dirty="0"/>
              <a:t/>
            </a:r>
            <a:br>
              <a:rPr lang="ar-SA" sz="3100" dirty="0"/>
            </a:br>
            <a:r>
              <a:rPr lang="ar-SA" sz="3100" dirty="0"/>
              <a:t>• </a:t>
            </a:r>
            <a:r>
              <a:rPr lang="ar-SA" sz="3100" dirty="0">
                <a:solidFill>
                  <a:srgbClr val="0000FF"/>
                </a:solidFill>
              </a:rPr>
              <a:t>ذكر أسباب طرح هذا الموضوع ، </a:t>
            </a:r>
            <a:r>
              <a:rPr lang="ar-SA" sz="3100" dirty="0" smtClean="0">
                <a:solidFill>
                  <a:srgbClr val="0000FF"/>
                </a:solidFill>
              </a:rPr>
              <a:t>وأهميته/</a:t>
            </a:r>
            <a:r>
              <a:rPr lang="ar-SA" sz="3100" dirty="0"/>
              <a:t/>
            </a:r>
            <a:br>
              <a:rPr lang="ar-SA" sz="3100" dirty="0"/>
            </a:br>
            <a:r>
              <a:rPr lang="ar-SA" sz="3100" dirty="0"/>
              <a:t>التحدث عن الواقع وربط الموضوع به وذلك من أجل أن يعطي الأثر الطيب والاستجابة الحسنة. </a:t>
            </a:r>
            <a:br>
              <a:rPr lang="ar-SA" sz="3100" dirty="0"/>
            </a:br>
            <a:r>
              <a:rPr lang="ar-SA" sz="3100" dirty="0">
                <a:solidFill>
                  <a:srgbClr val="0000FF"/>
                </a:solidFill>
              </a:rPr>
              <a:t>• التشويق للموضوع </a:t>
            </a:r>
            <a:r>
              <a:rPr lang="ar-SA" sz="3100" dirty="0" smtClean="0">
                <a:solidFill>
                  <a:srgbClr val="0000FF"/>
                </a:solidFill>
              </a:rPr>
              <a:t>/</a:t>
            </a:r>
            <a:r>
              <a:rPr lang="ar-SA" sz="3100" dirty="0"/>
              <a:t/>
            </a:r>
            <a:br>
              <a:rPr lang="ar-SA" sz="3100" dirty="0"/>
            </a:br>
            <a:r>
              <a:rPr lang="ar-SA" sz="3100" dirty="0" smtClean="0"/>
              <a:t>بعد ان نربط الواقع بالموضوع ..نقترب منهُ بطريقة ما من خلال المواقف اليومية</a:t>
            </a:r>
            <a:r>
              <a:rPr lang="ar-SA" sz="3100" dirty="0"/>
              <a:t/>
            </a:r>
            <a:br>
              <a:rPr lang="ar-SA" sz="3100" dirty="0"/>
            </a:br>
            <a:r>
              <a:rPr lang="ar-SA" sz="3100" dirty="0"/>
              <a:t>• </a:t>
            </a:r>
            <a:r>
              <a:rPr lang="ar-SA" sz="3100" dirty="0">
                <a:solidFill>
                  <a:srgbClr val="0000FF"/>
                </a:solidFill>
              </a:rPr>
              <a:t>استعراض عناصر </a:t>
            </a:r>
            <a:r>
              <a:rPr lang="ar-SA" sz="3100" dirty="0" smtClean="0">
                <a:solidFill>
                  <a:srgbClr val="0000FF"/>
                </a:solidFill>
              </a:rPr>
              <a:t>الموضوع/</a:t>
            </a:r>
            <a:r>
              <a:rPr lang="ar-SA" sz="3100" dirty="0"/>
              <a:t/>
            </a:r>
            <a:br>
              <a:rPr lang="ar-SA" sz="3100" dirty="0"/>
            </a:br>
            <a:r>
              <a:rPr lang="ar-SA" sz="3100" dirty="0"/>
              <a:t>وذلك بذكر رؤوس أقلم الموضوع من أجل أن تكون الفكرة متكاملة لدى المستمع. </a:t>
            </a:r>
            <a:br>
              <a:rPr lang="ar-SA" sz="3100" dirty="0"/>
            </a:br>
            <a:r>
              <a:rPr lang="ar-SA" sz="3100" dirty="0"/>
              <a:t>• </a:t>
            </a:r>
            <a:r>
              <a:rPr lang="ar-SA" sz="3100" dirty="0">
                <a:solidFill>
                  <a:srgbClr val="0000FF"/>
                </a:solidFill>
              </a:rPr>
              <a:t>تلخيص الموضوع </a:t>
            </a:r>
            <a:r>
              <a:rPr lang="ar-SA" sz="3100" dirty="0" smtClean="0">
                <a:solidFill>
                  <a:srgbClr val="0000FF"/>
                </a:solidFill>
              </a:rPr>
              <a:t>في</a:t>
            </a:r>
            <a:r>
              <a:rPr lang="en-US" sz="3100" dirty="0" smtClean="0">
                <a:solidFill>
                  <a:srgbClr val="0000FF"/>
                </a:solidFill>
              </a:rPr>
              <a:t> </a:t>
            </a:r>
            <a:r>
              <a:rPr lang="ar-SA" sz="3100" dirty="0" smtClean="0">
                <a:solidFill>
                  <a:srgbClr val="0000FF"/>
                </a:solidFill>
              </a:rPr>
              <a:t>نهاية العرض /</a:t>
            </a:r>
            <a:endParaRPr lang="ar-SA" sz="2400" dirty="0">
              <a:solidFill>
                <a:schemeClr val="accent6">
                  <a:lumMod val="75000"/>
                </a:schemeClr>
              </a:solidFill>
              <a:effectLst>
                <a:outerShdw blurRad="38100" dist="38100" dir="2700000" algn="tl">
                  <a:srgbClr val="000000">
                    <a:alpha val="43137"/>
                  </a:srgbClr>
                </a:outerShdw>
              </a:effectLst>
              <a:latin typeface="Andalus" pitchFamily="18" charset="-78"/>
              <a:cs typeface="Andalus" pitchFamily="18" charset="-78"/>
            </a:endParaRPr>
          </a:p>
        </p:txBody>
      </p:sp>
    </p:spTree>
    <p:extLst>
      <p:ext uri="{BB962C8B-B14F-4D97-AF65-F5344CB8AC3E}">
        <p14:creationId xmlns:p14="http://schemas.microsoft.com/office/powerpoint/2010/main" val="2441464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612" y="224118"/>
            <a:ext cx="11698942" cy="6526305"/>
          </a:xfrm>
        </p:spPr>
        <p:txBody>
          <a:bodyPr>
            <a:normAutofit/>
          </a:bodyPr>
          <a:lstStyle/>
          <a:p>
            <a:r>
              <a:rPr lang="ar-SA" dirty="0"/>
              <a:t> </a:t>
            </a:r>
            <a:r>
              <a:rPr lang="en-US" dirty="0"/>
              <a:t/>
            </a:r>
            <a:br>
              <a:rPr lang="en-US" dirty="0"/>
            </a:br>
            <a:r>
              <a:rPr lang="ar-SA" sz="3600" b="1" dirty="0" smtClean="0"/>
              <a:t>....</a:t>
            </a:r>
            <a:r>
              <a:rPr lang="ar-SA" dirty="0" smtClean="0"/>
              <a:t/>
            </a:r>
            <a:br>
              <a:rPr lang="ar-SA" dirty="0" smtClean="0"/>
            </a:br>
            <a:endParaRPr lang="ar-SA" sz="4000" dirty="0"/>
          </a:p>
        </p:txBody>
      </p:sp>
      <p:sp>
        <p:nvSpPr>
          <p:cNvPr id="4" name="شكل بيضاوي 3"/>
          <p:cNvSpPr/>
          <p:nvPr/>
        </p:nvSpPr>
        <p:spPr>
          <a:xfrm>
            <a:off x="98612" y="224119"/>
            <a:ext cx="11951874" cy="6526304"/>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000" b="1" dirty="0" smtClean="0">
                <a:solidFill>
                  <a:srgbClr val="C00000"/>
                </a:solidFill>
                <a:effectLst>
                  <a:outerShdw blurRad="38100" dist="38100" dir="2700000" algn="tl">
                    <a:srgbClr val="000000">
                      <a:alpha val="43137"/>
                    </a:srgbClr>
                  </a:outerShdw>
                </a:effectLst>
              </a:rPr>
              <a:t>((الفنيات اثناء الالقاء))</a:t>
            </a:r>
          </a:p>
          <a:p>
            <a:pPr algn="ctr"/>
            <a:r>
              <a:rPr lang="ar-SA" sz="3200" b="1" dirty="0" smtClean="0">
                <a:solidFill>
                  <a:srgbClr val="FFC000"/>
                </a:solidFill>
                <a:effectLst>
                  <a:outerShdw blurRad="38100" dist="38100" dir="2700000" algn="tl">
                    <a:srgbClr val="000000">
                      <a:alpha val="43137"/>
                    </a:srgbClr>
                  </a:outerShdw>
                </a:effectLst>
              </a:rPr>
              <a:t>(1)التحدث «</a:t>
            </a:r>
            <a:r>
              <a:rPr lang="ar-SA" sz="3200" b="1" dirty="0" smtClean="0">
                <a:solidFill>
                  <a:srgbClr val="66FF66"/>
                </a:solidFill>
                <a:effectLst>
                  <a:outerShdw blurRad="38100" dist="38100" dir="2700000" algn="tl">
                    <a:srgbClr val="000000">
                      <a:alpha val="43137"/>
                    </a:srgbClr>
                  </a:outerShdw>
                </a:effectLst>
              </a:rPr>
              <a:t>باللغة العربية</a:t>
            </a:r>
            <a:r>
              <a:rPr lang="ar-SA" sz="3200" b="1" dirty="0" smtClean="0">
                <a:solidFill>
                  <a:srgbClr val="FFC000"/>
                </a:solidFill>
                <a:effectLst>
                  <a:outerShdw blurRad="38100" dist="38100" dir="2700000" algn="tl">
                    <a:srgbClr val="000000">
                      <a:alpha val="43137"/>
                    </a:srgbClr>
                  </a:outerShdw>
                </a:effectLst>
              </a:rPr>
              <a:t>» </a:t>
            </a:r>
            <a:r>
              <a:rPr lang="ar-SA" sz="3200" b="1" dirty="0">
                <a:solidFill>
                  <a:srgbClr val="FFC000"/>
                </a:solidFill>
                <a:effectLst>
                  <a:outerShdw blurRad="38100" dist="38100" dir="2700000" algn="tl">
                    <a:srgbClr val="000000">
                      <a:alpha val="43137"/>
                    </a:srgbClr>
                  </a:outerShdw>
                </a:effectLst>
              </a:rPr>
              <a:t>التي يفهمها السامع.</a:t>
            </a:r>
            <a:r>
              <a:rPr lang="ar-SA" sz="2000" b="1" dirty="0">
                <a:solidFill>
                  <a:schemeClr val="tx1"/>
                </a:solidFill>
                <a:effectLst>
                  <a:outerShdw blurRad="38100" dist="38100" dir="2700000" algn="tl">
                    <a:srgbClr val="000000">
                      <a:alpha val="43137"/>
                    </a:srgbClr>
                  </a:outerShdw>
                </a:effectLst>
              </a:rPr>
              <a:t>او</a:t>
            </a:r>
            <a:r>
              <a:rPr lang="ar-SA" sz="3200" b="1" dirty="0">
                <a:solidFill>
                  <a:srgbClr val="FFC000"/>
                </a:solidFill>
                <a:effectLst>
                  <a:outerShdw blurRad="38100" dist="38100" dir="2700000" algn="tl">
                    <a:srgbClr val="000000">
                      <a:alpha val="43137"/>
                    </a:srgbClr>
                  </a:outerShdw>
                </a:effectLst>
              </a:rPr>
              <a:t> </a:t>
            </a:r>
            <a:r>
              <a:rPr lang="ar-SA" sz="2000" b="1" dirty="0" smtClean="0">
                <a:solidFill>
                  <a:schemeClr val="tx1"/>
                </a:solidFill>
                <a:effectLst>
                  <a:outerShdw blurRad="38100" dist="38100" dir="2700000" algn="tl">
                    <a:srgbClr val="000000">
                      <a:alpha val="43137"/>
                    </a:srgbClr>
                  </a:outerShdw>
                </a:effectLst>
              </a:rPr>
              <a:t>أي لغة تتناسب مع الموضوع والحضور</a:t>
            </a:r>
          </a:p>
          <a:p>
            <a:pPr algn="ctr"/>
            <a:r>
              <a:rPr lang="ar-SA" sz="3200" b="1" dirty="0" smtClean="0">
                <a:solidFill>
                  <a:srgbClr val="FFC000"/>
                </a:solidFill>
                <a:effectLst>
                  <a:outerShdw blurRad="38100" dist="38100" dir="2700000" algn="tl">
                    <a:srgbClr val="000000">
                      <a:alpha val="43137"/>
                    </a:srgbClr>
                  </a:outerShdw>
                </a:effectLst>
              </a:rPr>
              <a:t>(2)التأني </a:t>
            </a:r>
            <a:r>
              <a:rPr lang="ar-SA" sz="3200" b="1" dirty="0">
                <a:solidFill>
                  <a:srgbClr val="FFC000"/>
                </a:solidFill>
                <a:effectLst>
                  <a:outerShdw blurRad="38100" dist="38100" dir="2700000" algn="tl">
                    <a:srgbClr val="000000">
                      <a:alpha val="43137"/>
                    </a:srgbClr>
                  </a:outerShdw>
                </a:effectLst>
              </a:rPr>
              <a:t>في </a:t>
            </a:r>
            <a:r>
              <a:rPr lang="ar-SA" sz="3200" b="1" dirty="0" smtClean="0">
                <a:solidFill>
                  <a:srgbClr val="FFC000"/>
                </a:solidFill>
                <a:effectLst>
                  <a:outerShdw blurRad="38100" dist="38100" dir="2700000" algn="tl">
                    <a:srgbClr val="000000">
                      <a:alpha val="43137"/>
                    </a:srgbClr>
                  </a:outerShdw>
                </a:effectLst>
              </a:rPr>
              <a:t>الكلام, وحركة اليدين والجسد.</a:t>
            </a:r>
          </a:p>
          <a:p>
            <a:pPr algn="ctr"/>
            <a:r>
              <a:rPr lang="ar-SA" sz="3200" b="1" dirty="0" smtClean="0">
                <a:solidFill>
                  <a:srgbClr val="FFC000"/>
                </a:solidFill>
                <a:effectLst>
                  <a:outerShdw blurRad="38100" dist="38100" dir="2700000" algn="tl">
                    <a:srgbClr val="000000">
                      <a:alpha val="43137"/>
                    </a:srgbClr>
                  </a:outerShdw>
                </a:effectLst>
              </a:rPr>
              <a:t>(3)مراعاة </a:t>
            </a:r>
            <a:r>
              <a:rPr lang="ar-SA" sz="3200" b="1" dirty="0" smtClean="0">
                <a:solidFill>
                  <a:srgbClr val="66FF66"/>
                </a:solidFill>
                <a:effectLst>
                  <a:outerShdw blurRad="38100" dist="38100" dir="2700000" algn="tl">
                    <a:srgbClr val="000000">
                      <a:alpha val="43137"/>
                    </a:srgbClr>
                  </a:outerShdw>
                </a:effectLst>
              </a:rPr>
              <a:t>نغمة الصوت </a:t>
            </a:r>
            <a:r>
              <a:rPr lang="ar-SA" sz="3200" b="1" dirty="0" smtClean="0">
                <a:solidFill>
                  <a:srgbClr val="FFC000"/>
                </a:solidFill>
                <a:effectLst>
                  <a:outerShdw blurRad="38100" dist="38100" dir="2700000" algn="tl">
                    <a:srgbClr val="000000">
                      <a:alpha val="43137"/>
                    </a:srgbClr>
                  </a:outerShdw>
                </a:effectLst>
              </a:rPr>
              <a:t>حسب الموقف والحديث</a:t>
            </a:r>
          </a:p>
          <a:p>
            <a:pPr algn="ctr"/>
            <a:r>
              <a:rPr lang="ar-SA" sz="3200" b="1" dirty="0">
                <a:solidFill>
                  <a:srgbClr val="FFC000"/>
                </a:solidFill>
                <a:effectLst>
                  <a:outerShdw blurRad="38100" dist="38100" dir="2700000" algn="tl">
                    <a:srgbClr val="000000">
                      <a:alpha val="43137"/>
                    </a:srgbClr>
                  </a:outerShdw>
                </a:effectLst>
              </a:rPr>
              <a:t>(4) الإقبال على </a:t>
            </a:r>
            <a:r>
              <a:rPr lang="ar-SA" sz="3200" b="1" dirty="0" smtClean="0">
                <a:solidFill>
                  <a:srgbClr val="FFC000"/>
                </a:solidFill>
                <a:effectLst>
                  <a:outerShdw blurRad="38100" dist="38100" dir="2700000" algn="tl">
                    <a:srgbClr val="000000">
                      <a:alpha val="43137"/>
                    </a:srgbClr>
                  </a:outerShdw>
                </a:effectLst>
              </a:rPr>
              <a:t>الجلساء بمعنى</a:t>
            </a:r>
          </a:p>
          <a:p>
            <a:pPr algn="ctr"/>
            <a:r>
              <a:rPr lang="ar-SA" sz="3200" b="1" dirty="0" smtClean="0">
                <a:solidFill>
                  <a:srgbClr val="C00000"/>
                </a:solidFill>
                <a:effectLst>
                  <a:outerShdw blurRad="38100" dist="38100" dir="2700000" algn="tl">
                    <a:srgbClr val="000000">
                      <a:alpha val="43137"/>
                    </a:srgbClr>
                  </a:outerShdw>
                </a:effectLst>
              </a:rPr>
              <a:t>أن </a:t>
            </a:r>
            <a:r>
              <a:rPr lang="ar-SA" sz="3200" b="1" dirty="0">
                <a:solidFill>
                  <a:srgbClr val="C00000"/>
                </a:solidFill>
                <a:effectLst>
                  <a:outerShdw blurRad="38100" dist="38100" dir="2700000" algn="tl">
                    <a:srgbClr val="000000">
                      <a:alpha val="43137"/>
                    </a:srgbClr>
                  </a:outerShdw>
                </a:effectLst>
              </a:rPr>
              <a:t>يشعر كل فرد من الحاضرين أنه يعنيه ويخصه ويقبل عليه </a:t>
            </a:r>
            <a:endParaRPr lang="en-US" sz="3200" b="1" dirty="0">
              <a:solidFill>
                <a:srgbClr val="C00000"/>
              </a:solidFill>
              <a:effectLst>
                <a:outerShdw blurRad="38100" dist="38100" dir="2700000" algn="tl">
                  <a:srgbClr val="000000">
                    <a:alpha val="43137"/>
                  </a:srgbClr>
                </a:outerShdw>
              </a:effectLst>
            </a:endParaRPr>
          </a:p>
          <a:p>
            <a:pPr algn="ctr"/>
            <a:r>
              <a:rPr lang="ar-SA" sz="3200" b="1" dirty="0" smtClean="0">
                <a:solidFill>
                  <a:srgbClr val="FFC000"/>
                </a:solidFill>
                <a:effectLst>
                  <a:outerShdw blurRad="38100" dist="38100" dir="2700000" algn="tl">
                    <a:srgbClr val="000000">
                      <a:alpha val="43137"/>
                    </a:srgbClr>
                  </a:outerShdw>
                </a:effectLst>
              </a:rPr>
              <a:t>(</a:t>
            </a:r>
            <a:r>
              <a:rPr lang="ar-SA" sz="3200" b="1" dirty="0">
                <a:solidFill>
                  <a:srgbClr val="FFC000"/>
                </a:solidFill>
                <a:effectLst>
                  <a:outerShdw blurRad="38100" dist="38100" dir="2700000" algn="tl">
                    <a:srgbClr val="000000">
                      <a:alpha val="43137"/>
                    </a:srgbClr>
                  </a:outerShdw>
                </a:effectLst>
              </a:rPr>
              <a:t>5) التجديد في الأساليب </a:t>
            </a:r>
            <a:endParaRPr lang="ar-SA" sz="3200" b="1" dirty="0" smtClean="0">
              <a:solidFill>
                <a:srgbClr val="FFC000"/>
              </a:solidFill>
              <a:effectLst>
                <a:outerShdw blurRad="38100" dist="38100" dir="2700000" algn="tl">
                  <a:srgbClr val="000000">
                    <a:alpha val="43137"/>
                  </a:srgbClr>
                </a:outerShdw>
              </a:effectLst>
            </a:endParaRPr>
          </a:p>
          <a:p>
            <a:pPr algn="ctr"/>
            <a:r>
              <a:rPr lang="ar-SA" sz="3200" b="1" dirty="0">
                <a:solidFill>
                  <a:srgbClr val="C00000"/>
                </a:solidFill>
                <a:effectLst>
                  <a:outerShdw blurRad="38100" dist="38100" dir="2700000" algn="tl">
                    <a:srgbClr val="000000">
                      <a:alpha val="43137"/>
                    </a:srgbClr>
                  </a:outerShdw>
                </a:effectLst>
              </a:rPr>
              <a:t>انتهاج </a:t>
            </a:r>
            <a:r>
              <a:rPr lang="ar-SA" sz="3200" b="1" dirty="0" smtClean="0">
                <a:solidFill>
                  <a:srgbClr val="C00000"/>
                </a:solidFill>
                <a:effectLst>
                  <a:outerShdw blurRad="38100" dist="38100" dir="2700000" algn="tl">
                    <a:srgbClr val="000000">
                      <a:alpha val="43137"/>
                    </a:srgbClr>
                  </a:outerShdw>
                </a:effectLst>
              </a:rPr>
              <a:t>«أسلوب </a:t>
            </a:r>
            <a:r>
              <a:rPr lang="ar-SA" sz="3200" b="1" dirty="0">
                <a:solidFill>
                  <a:srgbClr val="C00000"/>
                </a:solidFill>
                <a:effectLst>
                  <a:outerShdw blurRad="38100" dist="38100" dir="2700000" algn="tl">
                    <a:srgbClr val="000000">
                      <a:alpha val="43137"/>
                    </a:srgbClr>
                  </a:outerShdw>
                </a:effectLst>
              </a:rPr>
              <a:t>القصة أسلوب الحوار, أسلوب </a:t>
            </a:r>
            <a:r>
              <a:rPr lang="ar-SA" sz="3200" b="1" dirty="0" smtClean="0">
                <a:solidFill>
                  <a:srgbClr val="C00000"/>
                </a:solidFill>
                <a:effectLst>
                  <a:outerShdw blurRad="38100" dist="38100" dir="2700000" algn="tl">
                    <a:srgbClr val="000000">
                      <a:alpha val="43137"/>
                    </a:srgbClr>
                  </a:outerShdw>
                </a:effectLst>
              </a:rPr>
              <a:t>ضرب المثل</a:t>
            </a:r>
          </a:p>
          <a:p>
            <a:pPr algn="ctr"/>
            <a:r>
              <a:rPr lang="ar-SA" sz="3200" b="1" dirty="0" smtClean="0">
                <a:solidFill>
                  <a:srgbClr val="C00000"/>
                </a:solidFill>
                <a:effectLst>
                  <a:outerShdw blurRad="38100" dist="38100" dir="2700000" algn="tl">
                    <a:srgbClr val="000000">
                      <a:alpha val="43137"/>
                    </a:srgbClr>
                  </a:outerShdw>
                </a:effectLst>
              </a:rPr>
              <a:t>او أسلوب استغلال المناسبات </a:t>
            </a:r>
            <a:r>
              <a:rPr lang="ar-SA" sz="3200" b="1" dirty="0">
                <a:solidFill>
                  <a:srgbClr val="C00000"/>
                </a:solidFill>
                <a:effectLst>
                  <a:outerShdw blurRad="38100" dist="38100" dir="2700000" algn="tl">
                    <a:srgbClr val="000000">
                      <a:alpha val="43137"/>
                    </a:srgbClr>
                  </a:outerShdw>
                </a:effectLst>
              </a:rPr>
              <a:t>او </a:t>
            </a:r>
            <a:r>
              <a:rPr lang="ar-SA" sz="3200" b="1" dirty="0" smtClean="0">
                <a:solidFill>
                  <a:srgbClr val="C00000"/>
                </a:solidFill>
                <a:effectLst>
                  <a:outerShdw blurRad="38100" dist="38100" dir="2700000" algn="tl">
                    <a:srgbClr val="000000">
                      <a:alpha val="43137"/>
                    </a:srgbClr>
                  </a:outerShdw>
                </a:effectLst>
              </a:rPr>
              <a:t>الاحداث»..</a:t>
            </a:r>
          </a:p>
          <a:p>
            <a:pPr algn="ctr"/>
            <a:r>
              <a:rPr lang="ar-SA" sz="3200" b="1" dirty="0" smtClean="0">
                <a:solidFill>
                  <a:srgbClr val="FFC000"/>
                </a:solidFill>
                <a:effectLst>
                  <a:outerShdw blurRad="38100" dist="38100" dir="2700000" algn="tl">
                    <a:srgbClr val="000000">
                      <a:alpha val="43137"/>
                    </a:srgbClr>
                  </a:outerShdw>
                </a:effectLst>
              </a:rPr>
              <a:t>(6)الاستشهاد </a:t>
            </a:r>
            <a:r>
              <a:rPr lang="ar-SA" sz="3200" b="1" dirty="0">
                <a:solidFill>
                  <a:srgbClr val="FFC000"/>
                </a:solidFill>
                <a:effectLst>
                  <a:outerShdw blurRad="38100" dist="38100" dir="2700000" algn="tl">
                    <a:srgbClr val="000000">
                      <a:alpha val="43137"/>
                    </a:srgbClr>
                  </a:outerShdw>
                </a:effectLst>
              </a:rPr>
              <a:t>بالأدلة والأمثال والقصص والأشعار </a:t>
            </a:r>
            <a:endParaRPr lang="en-US"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422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5943" y="348343"/>
            <a:ext cx="11556785" cy="5971775"/>
          </a:xfrm>
        </p:spPr>
        <p:txBody>
          <a:bodyPr/>
          <a:lstStyle/>
          <a:p>
            <a:r>
              <a:rPr lang="ar-SA" dirty="0" smtClean="0">
                <a:solidFill>
                  <a:srgbClr val="008000"/>
                </a:solidFill>
              </a:rPr>
              <a:t>                       مع العصف الذهني </a:t>
            </a:r>
            <a:br>
              <a:rPr lang="ar-SA" dirty="0" smtClean="0">
                <a:solidFill>
                  <a:srgbClr val="008000"/>
                </a:solidFill>
              </a:rPr>
            </a:br>
            <a:r>
              <a:rPr lang="ar-SA" dirty="0">
                <a:solidFill>
                  <a:srgbClr val="008000"/>
                </a:solidFill>
              </a:rPr>
              <a:t/>
            </a:r>
            <a:br>
              <a:rPr lang="ar-SA" dirty="0">
                <a:solidFill>
                  <a:srgbClr val="008000"/>
                </a:solidFill>
              </a:rPr>
            </a:br>
            <a:r>
              <a:rPr lang="ar-SA" dirty="0" smtClean="0">
                <a:solidFill>
                  <a:srgbClr val="008000"/>
                </a:solidFill>
              </a:rPr>
              <a:t>ســ / </a:t>
            </a:r>
            <a:r>
              <a:rPr lang="ar-SA" dirty="0" smtClean="0"/>
              <a:t>هاتي تطبيق على مثال لاحد الفنيات التي ذكرنا</a:t>
            </a:r>
            <a:br>
              <a:rPr lang="ar-SA" dirty="0" smtClean="0"/>
            </a:br>
            <a:r>
              <a:rPr lang="ar-SA" dirty="0" smtClean="0"/>
              <a:t> (</a:t>
            </a:r>
            <a:r>
              <a:rPr lang="ar-SA" b="1" dirty="0" smtClean="0">
                <a:solidFill>
                  <a:srgbClr val="990099"/>
                </a:solidFill>
              </a:rPr>
              <a:t>أختاري موضوع عام</a:t>
            </a:r>
            <a:r>
              <a:rPr lang="ar-SA" dirty="0" smtClean="0"/>
              <a:t>) جربي لنرى الخطأ ونصوبها</a:t>
            </a:r>
            <a:r>
              <a:rPr lang="ar-SA" dirty="0" smtClean="0">
                <a:solidFill>
                  <a:srgbClr val="008000"/>
                </a:solidFill>
              </a:rPr>
              <a:t>؟؟؟</a:t>
            </a:r>
            <a:endParaRPr lang="ar-SA" dirty="0">
              <a:solidFill>
                <a:srgbClr val="008000"/>
              </a:solidFill>
            </a:endParaRPr>
          </a:p>
        </p:txBody>
      </p:sp>
    </p:spTree>
    <p:extLst>
      <p:ext uri="{BB962C8B-B14F-4D97-AF65-F5344CB8AC3E}">
        <p14:creationId xmlns:p14="http://schemas.microsoft.com/office/powerpoint/2010/main" val="52551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612" y="224118"/>
            <a:ext cx="11698942" cy="6526305"/>
          </a:xfrm>
        </p:spPr>
        <p:txBody>
          <a:bodyPr>
            <a:normAutofit/>
          </a:bodyPr>
          <a:lstStyle/>
          <a:p>
            <a:pPr lvl="0"/>
            <a:r>
              <a:rPr lang="ar-SA" b="1" u="sng" dirty="0" smtClean="0">
                <a:solidFill>
                  <a:srgbClr val="990099"/>
                </a:solidFill>
                <a:effectLst>
                  <a:outerShdw blurRad="38100" dist="38100" dir="2700000" algn="tl">
                    <a:srgbClr val="000000">
                      <a:alpha val="43137"/>
                    </a:srgbClr>
                  </a:outerShdw>
                </a:effectLst>
              </a:rPr>
              <a:t>إشارات </a:t>
            </a:r>
            <a:r>
              <a:rPr lang="ar-SA" b="1" u="sng" dirty="0">
                <a:solidFill>
                  <a:srgbClr val="990099"/>
                </a:solidFill>
                <a:effectLst>
                  <a:outerShdw blurRad="38100" dist="38100" dir="2700000" algn="tl">
                    <a:srgbClr val="000000">
                      <a:alpha val="43137"/>
                    </a:srgbClr>
                  </a:outerShdw>
                </a:effectLst>
              </a:rPr>
              <a:t>: </a:t>
            </a:r>
            <a:r>
              <a:rPr lang="ar-SA" b="1" u="sng" dirty="0"/>
              <a:t/>
            </a:r>
            <a:br>
              <a:rPr lang="ar-SA" b="1" u="sng" dirty="0"/>
            </a:br>
            <a:r>
              <a:rPr lang="ar-SA" sz="3600" b="1" u="sng" dirty="0">
                <a:solidFill>
                  <a:schemeClr val="accent1">
                    <a:lumMod val="50000"/>
                  </a:schemeClr>
                </a:solidFill>
              </a:rPr>
              <a:t>• </a:t>
            </a:r>
            <a:r>
              <a:rPr lang="ar-SA" sz="4000" dirty="0" smtClean="0">
                <a:latin typeface="Tahoma" panose="020B0604030504040204" pitchFamily="34" charset="0"/>
                <a:ea typeface="Tahoma" panose="020B0604030504040204" pitchFamily="34" charset="0"/>
                <a:cs typeface="Tahoma" panose="020B0604030504040204" pitchFamily="34" charset="0"/>
              </a:rPr>
              <a:t>الايجاز في </a:t>
            </a:r>
            <a:r>
              <a:rPr lang="ar-SA" sz="4000" dirty="0">
                <a:latin typeface="Tahoma" panose="020B0604030504040204" pitchFamily="34" charset="0"/>
                <a:ea typeface="Tahoma" panose="020B0604030504040204" pitchFamily="34" charset="0"/>
                <a:cs typeface="Tahoma" panose="020B0604030504040204" pitchFamily="34" charset="0"/>
              </a:rPr>
              <a:t>التحدث والكلام بالأهم فالأهم. </a:t>
            </a:r>
            <a:r>
              <a:rPr lang="ar-SA" sz="3600" b="1" dirty="0">
                <a:solidFill>
                  <a:schemeClr val="accent1">
                    <a:lumMod val="50000"/>
                  </a:schemeClr>
                </a:solidFill>
              </a:rPr>
              <a:t/>
            </a:r>
            <a:br>
              <a:rPr lang="ar-SA" sz="3600" b="1" dirty="0">
                <a:solidFill>
                  <a:schemeClr val="accent1">
                    <a:lumMod val="50000"/>
                  </a:schemeClr>
                </a:solidFill>
              </a:rPr>
            </a:br>
            <a:r>
              <a:rPr lang="ar-SA" sz="3600" b="1" dirty="0">
                <a:solidFill>
                  <a:schemeClr val="accent1">
                    <a:lumMod val="50000"/>
                  </a:schemeClr>
                </a:solidFill>
              </a:rPr>
              <a:t>• </a:t>
            </a:r>
            <a:r>
              <a:rPr lang="ar-SA" sz="4000" dirty="0">
                <a:latin typeface="Tahoma" panose="020B0604030504040204" pitchFamily="34" charset="0"/>
                <a:ea typeface="Tahoma" panose="020B0604030504040204" pitchFamily="34" charset="0"/>
                <a:cs typeface="Tahoma" panose="020B0604030504040204" pitchFamily="34" charset="0"/>
              </a:rPr>
              <a:t>الترفع عن الغلظة في القول والبذاءة في </a:t>
            </a:r>
            <a:r>
              <a:rPr lang="ar-SA" sz="4000" dirty="0" err="1" smtClean="0">
                <a:latin typeface="Tahoma" panose="020B0604030504040204" pitchFamily="34" charset="0"/>
                <a:ea typeface="Tahoma" panose="020B0604030504040204" pitchFamily="34" charset="0"/>
                <a:cs typeface="Tahoma" panose="020B0604030504040204" pitchFamily="34" charset="0"/>
              </a:rPr>
              <a:t>اللسان:</a:t>
            </a:r>
            <a:r>
              <a:rPr lang="ar-SA" sz="3600" b="1" dirty="0" err="1" smtClean="0">
                <a:solidFill>
                  <a:schemeClr val="accent1">
                    <a:lumMod val="50000"/>
                  </a:schemeClr>
                </a:solidFill>
              </a:rPr>
              <a:t>ويقتدي</a:t>
            </a:r>
            <a:r>
              <a:rPr lang="ar-SA" sz="3600" b="1" dirty="0" smtClean="0">
                <a:solidFill>
                  <a:schemeClr val="accent1">
                    <a:lumMod val="50000"/>
                  </a:schemeClr>
                </a:solidFill>
              </a:rPr>
              <a:t> </a:t>
            </a:r>
            <a:r>
              <a:rPr lang="ar-SA" sz="3600" b="1" dirty="0">
                <a:solidFill>
                  <a:schemeClr val="accent1">
                    <a:lumMod val="50000"/>
                  </a:schemeClr>
                </a:solidFill>
              </a:rPr>
              <a:t>بالرسول صلى الله عليه وسلم عندما وصفه الله </a:t>
            </a:r>
            <a:r>
              <a:rPr lang="ar-SA" sz="3600" b="1" dirty="0" smtClean="0">
                <a:solidFill>
                  <a:schemeClr val="accent1">
                    <a:lumMod val="50000"/>
                  </a:schemeClr>
                </a:solidFill>
              </a:rPr>
              <a:t>(</a:t>
            </a:r>
            <a:r>
              <a:rPr lang="ar-SA" sz="3600" b="1" dirty="0" smtClean="0">
                <a:solidFill>
                  <a:srgbClr val="002060"/>
                </a:solidFill>
              </a:rPr>
              <a:t>ولو </a:t>
            </a:r>
            <a:r>
              <a:rPr lang="ar-SA" sz="3600" b="1" dirty="0">
                <a:solidFill>
                  <a:srgbClr val="002060"/>
                </a:solidFill>
              </a:rPr>
              <a:t>كنت فظاً غليظ القلب لانفضوا من حولك </a:t>
            </a:r>
            <a:r>
              <a:rPr lang="ar-SA" sz="3600" b="1" dirty="0" smtClean="0">
                <a:solidFill>
                  <a:schemeClr val="accent1">
                    <a:lumMod val="50000"/>
                  </a:schemeClr>
                </a:solidFill>
              </a:rPr>
              <a:t>...)</a:t>
            </a:r>
            <a:r>
              <a:rPr lang="ar-SA" sz="3600" b="1" u="sng" dirty="0">
                <a:solidFill>
                  <a:schemeClr val="accent1">
                    <a:lumMod val="50000"/>
                  </a:schemeClr>
                </a:solidFill>
              </a:rPr>
              <a:t/>
            </a:r>
            <a:br>
              <a:rPr lang="ar-SA" sz="3600" b="1" u="sng" dirty="0">
                <a:solidFill>
                  <a:schemeClr val="accent1">
                    <a:lumMod val="50000"/>
                  </a:schemeClr>
                </a:solidFill>
              </a:rPr>
            </a:br>
            <a:r>
              <a:rPr lang="ar-SA" sz="3600" b="1" u="sng" dirty="0">
                <a:solidFill>
                  <a:schemeClr val="accent1">
                    <a:lumMod val="50000"/>
                  </a:schemeClr>
                </a:solidFill>
              </a:rPr>
              <a:t>• </a:t>
            </a:r>
            <a:r>
              <a:rPr lang="ar-SA" sz="4000" dirty="0">
                <a:latin typeface="Tahoma" panose="020B0604030504040204" pitchFamily="34" charset="0"/>
                <a:ea typeface="Tahoma" panose="020B0604030504040204" pitchFamily="34" charset="0"/>
                <a:cs typeface="Tahoma" panose="020B0604030504040204" pitchFamily="34" charset="0"/>
              </a:rPr>
              <a:t>ملاطفة الجلساء حتى لا يشعروا بالسأم ولا يدخلهم الفتور </a:t>
            </a:r>
            <a:r>
              <a:rPr lang="ar-SA" sz="3600" dirty="0">
                <a:solidFill>
                  <a:schemeClr val="accent1">
                    <a:lumMod val="50000"/>
                  </a:schemeClr>
                </a:solidFill>
              </a:rPr>
              <a:t>. </a:t>
            </a:r>
            <a:r>
              <a:rPr lang="ar-SA" sz="3600" b="1" u="sng" dirty="0">
                <a:solidFill>
                  <a:schemeClr val="accent1">
                    <a:lumMod val="50000"/>
                  </a:schemeClr>
                </a:solidFill>
              </a:rPr>
              <a:t/>
            </a:r>
            <a:br>
              <a:rPr lang="ar-SA" sz="3600" b="1" u="sng" dirty="0">
                <a:solidFill>
                  <a:schemeClr val="accent1">
                    <a:lumMod val="50000"/>
                  </a:schemeClr>
                </a:solidFill>
              </a:rPr>
            </a:br>
            <a:r>
              <a:rPr lang="ar-SA" sz="3600" b="1" u="sng" dirty="0">
                <a:solidFill>
                  <a:schemeClr val="accent1">
                    <a:lumMod val="50000"/>
                  </a:schemeClr>
                </a:solidFill>
              </a:rPr>
              <a:t>• </a:t>
            </a:r>
            <a:r>
              <a:rPr lang="ar-SA" sz="4000" dirty="0">
                <a:latin typeface="Tahoma" panose="020B0604030504040204" pitchFamily="34" charset="0"/>
                <a:ea typeface="Tahoma" panose="020B0604030504040204" pitchFamily="34" charset="0"/>
                <a:cs typeface="Tahoma" panose="020B0604030504040204" pitchFamily="34" charset="0"/>
              </a:rPr>
              <a:t>قوة الملاحظة : </a:t>
            </a:r>
            <a:r>
              <a:rPr lang="ar-SA" sz="3600" b="1" dirty="0">
                <a:solidFill>
                  <a:schemeClr val="accent1">
                    <a:lumMod val="50000"/>
                  </a:schemeClr>
                </a:solidFill>
              </a:rPr>
              <a:t>والمقصود إدراك أحوال السامعين أثناء الحديث أهم مقبلون علي فيسترسل في الحديث ويستمر أم معرضون عنه </a:t>
            </a:r>
            <a:r>
              <a:rPr lang="ar-SA" sz="3600" b="1" dirty="0" smtClean="0">
                <a:solidFill>
                  <a:schemeClr val="accent1">
                    <a:lumMod val="50000"/>
                  </a:schemeClr>
                </a:solidFill>
              </a:rPr>
              <a:t>فيتجه </a:t>
            </a:r>
            <a:r>
              <a:rPr lang="ar-SA" sz="3600" b="1" dirty="0">
                <a:solidFill>
                  <a:schemeClr val="accent1">
                    <a:lumMod val="50000"/>
                  </a:schemeClr>
                </a:solidFill>
              </a:rPr>
              <a:t>إلى ناحية </a:t>
            </a:r>
            <a:r>
              <a:rPr lang="ar-SA" sz="3600" b="1" dirty="0" smtClean="0">
                <a:solidFill>
                  <a:schemeClr val="accent1">
                    <a:lumMod val="50000"/>
                  </a:schemeClr>
                </a:solidFill>
              </a:rPr>
              <a:t>أخرى من الموضوع.</a:t>
            </a:r>
            <a:r>
              <a:rPr lang="ar-SA" sz="3600" b="1" dirty="0">
                <a:solidFill>
                  <a:schemeClr val="accent1">
                    <a:lumMod val="50000"/>
                  </a:schemeClr>
                </a:solidFill>
              </a:rPr>
              <a:t/>
            </a:r>
            <a:br>
              <a:rPr lang="ar-SA" sz="3600" b="1" dirty="0">
                <a:solidFill>
                  <a:schemeClr val="accent1">
                    <a:lumMod val="50000"/>
                  </a:schemeClr>
                </a:solidFill>
              </a:rPr>
            </a:br>
            <a:r>
              <a:rPr lang="ar-SA" sz="3600" b="1" dirty="0">
                <a:solidFill>
                  <a:schemeClr val="accent1">
                    <a:lumMod val="50000"/>
                  </a:schemeClr>
                </a:solidFill>
              </a:rPr>
              <a:t>• </a:t>
            </a:r>
            <a:r>
              <a:rPr lang="ar-SA" sz="4000" dirty="0">
                <a:latin typeface="Tahoma" panose="020B0604030504040204" pitchFamily="34" charset="0"/>
                <a:ea typeface="Tahoma" panose="020B0604030504040204" pitchFamily="34" charset="0"/>
                <a:cs typeface="Tahoma" panose="020B0604030504040204" pitchFamily="34" charset="0"/>
              </a:rPr>
              <a:t>طلاقة اللسان : </a:t>
            </a:r>
            <a:r>
              <a:rPr lang="ar-SA" sz="3600" b="1" dirty="0">
                <a:solidFill>
                  <a:schemeClr val="accent1">
                    <a:lumMod val="50000"/>
                  </a:schemeClr>
                </a:solidFill>
              </a:rPr>
              <a:t>وهذا لا يتأتى </a:t>
            </a:r>
            <a:r>
              <a:rPr lang="ar-SA" sz="3600" b="1" u="sng" dirty="0">
                <a:solidFill>
                  <a:srgbClr val="C00000"/>
                </a:solidFill>
                <a:effectLst>
                  <a:outerShdw blurRad="38100" dist="38100" dir="2700000" algn="tl">
                    <a:srgbClr val="000000">
                      <a:alpha val="43137"/>
                    </a:srgbClr>
                  </a:outerShdw>
                </a:effectLst>
              </a:rPr>
              <a:t>إلا أن يكون المتحدث ذا ثقافة واسعة وشاملة </a:t>
            </a:r>
            <a:r>
              <a:rPr lang="ar-SA" sz="3600" b="1" dirty="0">
                <a:solidFill>
                  <a:schemeClr val="accent1">
                    <a:lumMod val="50000"/>
                  </a:schemeClr>
                </a:solidFill>
              </a:rPr>
              <a:t>, و أن يكثر من المطالعات الأدبية مع التمرن والمراس . </a:t>
            </a:r>
            <a:endParaRPr lang="ar-SA" sz="4000" dirty="0"/>
          </a:p>
        </p:txBody>
      </p:sp>
    </p:spTree>
    <p:extLst>
      <p:ext uri="{BB962C8B-B14F-4D97-AF65-F5344CB8AC3E}">
        <p14:creationId xmlns:p14="http://schemas.microsoft.com/office/powerpoint/2010/main" val="388298834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Words>
  <Application>Microsoft Office PowerPoint</Application>
  <PresentationFormat>ملء الشاشة</PresentationFormat>
  <Paragraphs>44</Paragraphs>
  <Slides>22</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22</vt:i4>
      </vt:variant>
    </vt:vector>
  </HeadingPairs>
  <TitlesOfParts>
    <vt:vector size="32" baseType="lpstr">
      <vt:lpstr>AGA Arabesque Desktop</vt:lpstr>
      <vt:lpstr>Akhbar MT</vt:lpstr>
      <vt:lpstr>Andalus</vt:lpstr>
      <vt:lpstr>Arial</vt:lpstr>
      <vt:lpstr>Calibri</vt:lpstr>
      <vt:lpstr>Calibri Light</vt:lpstr>
      <vt:lpstr>Tahoma</vt:lpstr>
      <vt:lpstr>Times New Roman</vt:lpstr>
      <vt:lpstr>Wingdings 2</vt:lpstr>
      <vt:lpstr>نسق Office</vt:lpstr>
      <vt:lpstr>قام بالأعداد والتنفيذ المحاضرة /ريم الاحمدي  </vt:lpstr>
      <vt:lpstr>عرض تقديمي في PowerPoint</vt:lpstr>
      <vt:lpstr>بسم الله الرحمن الرحيم </vt:lpstr>
      <vt:lpstr>                       مع العصف الذهني   ســـ / ما هو الحوار؟؟؟</vt:lpstr>
      <vt:lpstr>                                    قبل الإلقاء يعتمد عليكٍ انتٍ لتنمي هذا المهارة لديك..  يجب ان تتحلي بهذا الصفات اولاً: الإخلاص. ثانياً: حسن الاختيار. رابعاً: التحضير الجيد. خامساُ:  العزم على العمل بما تقول.  </vt:lpstr>
      <vt:lpstr>                                    عند الإلقاء  اولاً: المقدمة . الاستهلال / فيذكر الله ويحمده ويثني بالصلاة والسلام على رسول الله صلى الله عليه وسلم . والبداية يجب ان تعد مسبقاً وليس بارتجال وخاصة اذا كانت المواضيع هامه وعلمية. • ذكر أسباب طرح هذا الموضوع ، وأهميته/ التحدث عن الواقع وربط الموضوع به وذلك من أجل أن يعطي الأثر الطيب والاستجابة الحسنة.  • التشويق للموضوع / بعد ان نربط الواقع بالموضوع ..نقترب منهُ بطريقة ما من خلال المواقف اليومية • استعراض عناصر الموضوع/ وذلك بذكر رؤوس أقلم الموضوع من أجل أن تكون الفكرة متكاملة لدى المستمع.  • تلخيص الموضوع في نهاية العرض /</vt:lpstr>
      <vt:lpstr>  .... </vt:lpstr>
      <vt:lpstr>                       مع العصف الذهني   ســ / هاتي تطبيق على مثال لاحد الفنيات التي ذكرنا  (أختاري موضوع عام) جربي لنرى الخطأ ونصوبها؟؟؟</vt:lpstr>
      <vt:lpstr>إشارات :  • الايجاز في التحدث والكلام بالأهم فالأهم.  • الترفع عن الغلظة في القول والبذاءة في اللسان:ويقتدي بالرسول صلى الله عليه وسلم عندما وصفه الله (ولو كنت فظاً غليظ القلب لانفضوا من حولك ...) • ملاطفة الجلساء حتى لا يشعروا بالسأم ولا يدخلهم الفتور .  • قوة الملاحظة : والمقصود إدراك أحوال السامعين أثناء الحديث أهم مقبلون علي فيسترسل في الحديث ويستمر أم معرضون عنه فيتجه إلى ناحية أخرى من الموضوع. • طلاقة اللسان : وهذا لا يتأتى إلا أن يكون المتحدث ذا ثقافة واسعة وشاملة , و أن يكثر من المطالعات الأدبية مع التمرن والمراس . </vt:lpstr>
      <vt:lpstr>فواصل:-</vt:lpstr>
      <vt:lpstr>( ما هو دورك انتِ في أعداد نفسك لتعلم مهارة الالقاء والحوار )  (1)تحضر دورات: البداية دائماً نجد الخلل ولكن بعد فتره تتغيرللافضل فيقدم لي الكثير من المعلومات  (2)قراءه كتب او اتابع برامج وناس متميزين: يزيد من خبرتي ويزيد ثقتك ويزيدك قبول لدى الحضور  (3)تدرب مع أصدقاء ونقلد المتميزين: هذا ممتاز للتطبيق مع من هم مثلك  (4)تطبيق في المنزل» الممارسة «: وهو الأفضل لمعرفة الخطأ</vt:lpstr>
      <vt:lpstr>                                                                          طرق الإقناع في الحوار   أن يكون المحاور مقتنعاً تماماً بفكرته، حتى يستطيع إقناع الآخرين بها، أو يجعلهم يحترمون رأيه.  الصدق .تحلي الشخص المحاور بضبط النفس( حتى يستطيع إقناع الطرف الآخر خاصة إذا كان هذا الطرف صعب الإقناع وكثير الجدال) استخدام لغة الجسد وتعبيرات الوجه أثناء الحوار تعطي تأثيراً أكبر من الكلمات، وتغيير نبرة الصوت بحيث ينجذب الطرف الآخر للحوار ولكن دون المبالغة في رفع الصوت لكي لا يُفهم من كلامه أنّه يريد فرض رأيه. أن تكون الفكرة المراد إقناع الآخرين بها مصحوبة بأدلة وإثباتات وأن يكون الكلام سلساً ومنطقياً وعدم الاسترسال في الكلام بدون داعٍ بطريقة تجعل الآخرين يشعرون بالملل إعطاء فرصة للطرف الآخر بطرح وجهة نظره والاستماع إليه حتى النهاية،  إنّ الرفق واللين من أهم وسائل التعامل بين الناس فكلما كان أسلوب المحاور ليناً ولطيفاً كلما كان إقناعه للآخرين أسهل مع احترام كل الآراء المخالفة، فحتى لو لم يقتنع الطرف الآخر فيجب أن يفهم الطرف الآخر بأن "اختلاف الرأي لا يُفسِد للوُدّ قضية".</vt:lpstr>
      <vt:lpstr>عرض تقديمي في PowerPoint</vt:lpstr>
      <vt:lpstr>             فواصل    يجب اختيار اللباس المناسب  والمظهر الحسن  </vt:lpstr>
      <vt:lpstr>هذا النصائح قد تُضفين انتٍ لها وليست هي تضُيف لك ... نصائح عامة.  • لا تعتذر عن سوء التحضير قبل التحدث ولا بعده.  • الابتعاد عن الأفتاء .  • الابتعاد عن التعالي على الاخرين بما تخبرينهم.  • عدم إحراج المستمعين بالأسئلة التي لا يستطيعون الجواب عليها .  • الابتعاد عن الحركات الكثيرة او الخارجة عن المألوف. • حسن المظهر .  • الإيجاز في الإجابة وعدم التعجل فيها .  • الاستعداد للمفاجأة من خلال الاعداد المسبق لنفسك</vt:lpstr>
      <vt:lpstr>فواصل        </vt:lpstr>
      <vt:lpstr>                        خطواتي أنا الشخصية      كما قلنا سابقاً هي ليست قواعد ثابته وانما يمكنك انتٍ الإضافة والتعديل بما يتناسب معك ومع موضوعك ومع الفئة التي ستقدمين لها الحوار(  أجعلي لنفسك خط واضح ومحدد اثناء الحوار ) أي عدلي وجددي في هذا الخطوات بما يتناسب معك.</vt:lpstr>
      <vt:lpstr>خطواتي السرية يجب الاعداد المسبق لأي موضوع كان اما بالقراءة والاطلاع او سؤال من لدية الخبرة فيها هذا الموضوع بعدها يجب ان اعد نفسي في مواجهة الوفود بمعنى ان أكون من اول المستقبلين لضيوف البيت هذا اقتراح لتشجيع نفسك على الاجتماع ومواجهة الاعداد الكبيرة والمختلفة من الناس يجب ان اراعي حالة المستمعين لي فمثلاً اعد بعض المداخلات المضحكة لتلطيف الجو والتشنج والرسمي اذا كان الحضور منزعج منهُ ولكن فقط في بداية الحوار وليس طوال الوقت لن هذا يسمى استهتار بمن يستمع لموضوع هام وحساس</vt:lpstr>
      <vt:lpstr> يجب ان امتلك مهارة لغويه وان اتحدث بما يتحدث به المستمعون وليس بكلمات قد لا يفهمها الحضور. وحسب ايضاً الموضوع الذي تتحدثين به.  الشعور بما يشعر به الحضور من خلال الملاحظة لهم  الثقة التي تنعكس عليك اثناء الحوار هي نابعة من معرفتك الجيدة والاعداد المسبق للموضوع وليس بالارتجال والعشوائية.  يجب ان تثيري الحماس داخل القاعة اثناء الحوار بسؤال او بطرح قضية لنقاش لفك الملل والرتابة في المحاضرة </vt:lpstr>
      <vt:lpstr>في البداية يمكن اثارة الفضول لديهم بطرح سؤال عليهم وتبقى الإجابة مكتملة فقط في نهاية الحوار  أكون مستمعه إلى رأيهم في أي محور داخل الحوار وأقوم بالتسجيل لانتقاداتهم لأسلوبي او طريقتي وبعد عدة محاولات اجد نفسي في تحسن ولله الحمد. أتحدث للجميع واشارك الجميع محاضرتي وهذا ما يجعل الحضور في يقضه دائمه حول ما اتحدث به ولله الحمد انتقل من مكان الى اخر ولكن بحذر وليس بعشوائية او بسرعة فتغيير نظر الحضور يساعد على استعادة تركيزهم معك.</vt:lpstr>
      <vt:lpstr>أرجو ان أكون قد قدمتُ لكم الخطوات الأولى  (دعواتي للجميع بالتوفيق)  </vt:lpstr>
      <vt:lpstr>الجزء التطبيقي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قام بالأعداد والتنفيذ المحاضرة /ريم الاحمدي  </dc:title>
  <dc:creator>Reem</dc:creator>
  <cp:lastModifiedBy>Reem</cp:lastModifiedBy>
  <cp:revision>1</cp:revision>
  <dcterms:created xsi:type="dcterms:W3CDTF">2016-11-25T23:37:16Z</dcterms:created>
  <dcterms:modified xsi:type="dcterms:W3CDTF">2016-11-25T23:37:49Z</dcterms:modified>
</cp:coreProperties>
</file>