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16/02/1439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المحاضرة الخامسة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التساؤلات ، الفروض المبدئية ، خطة الإجراء  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مواصفات الفرض الجيد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لابد أن تحدد علاقة أو فروقا متوقعة بين متغيرات الدراسة </a:t>
            </a:r>
          </a:p>
          <a:p>
            <a:r>
              <a:rPr lang="ar-SA" dirty="0" smtClean="0"/>
              <a:t>لابد أن يكون الفرض قابلا للاختبار </a:t>
            </a:r>
            <a:r>
              <a:rPr lang="ar-SA" dirty="0" err="1" smtClean="0"/>
              <a:t>الاحصائي</a:t>
            </a:r>
            <a:r>
              <a:rPr lang="ar-SA" dirty="0" smtClean="0"/>
              <a:t> </a:t>
            </a:r>
          </a:p>
          <a:p>
            <a:r>
              <a:rPr lang="ar-SA" dirty="0" smtClean="0"/>
              <a:t>لابد أن تكون صياغة الفروض مطابقة للاختبار </a:t>
            </a:r>
            <a:r>
              <a:rPr lang="ar-SA" dirty="0" err="1" smtClean="0"/>
              <a:t>الاحصائي</a:t>
            </a:r>
            <a:r>
              <a:rPr lang="ar-SA" dirty="0" smtClean="0"/>
              <a:t> الذي ستستخدمه </a:t>
            </a:r>
          </a:p>
          <a:p>
            <a:r>
              <a:rPr lang="ar-SA" dirty="0" smtClean="0"/>
              <a:t>المصطلحات المستخدمة لابد أن تكون جيدة التعريف إجرائية الصياغة 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صفات الفرض الجيد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/>
              <a:t>أ </a:t>
            </a:r>
            <a:r>
              <a:rPr lang="ar-SA" dirty="0" err="1" smtClean="0"/>
              <a:t>ـ</a:t>
            </a:r>
            <a:r>
              <a:rPr lang="ar-SA" dirty="0" smtClean="0"/>
              <a:t> أن تكون </a:t>
            </a:r>
            <a:r>
              <a:rPr lang="ar-SA" dirty="0" err="1" smtClean="0"/>
              <a:t>صياغتة</a:t>
            </a:r>
            <a:r>
              <a:rPr lang="ar-SA" dirty="0" smtClean="0"/>
              <a:t> منطقية ” رياضية، قابلة للقياس </a:t>
            </a:r>
            <a:r>
              <a:rPr lang="ar-SA" dirty="0" err="1" smtClean="0"/>
              <a:t>الاحصائي</a:t>
            </a:r>
            <a:r>
              <a:rPr lang="ar-SA" dirty="0" smtClean="0"/>
              <a:t>“ </a:t>
            </a:r>
          </a:p>
          <a:p>
            <a:r>
              <a:rPr lang="ar-SA" dirty="0" smtClean="0"/>
              <a:t>ب </a:t>
            </a:r>
            <a:r>
              <a:rPr lang="ar-SA" dirty="0" err="1" smtClean="0"/>
              <a:t>ـ</a:t>
            </a:r>
            <a:r>
              <a:rPr lang="ar-SA" dirty="0" smtClean="0"/>
              <a:t> يمكن البرهان عليه في ضوء الدراسات السابقة والنقد المنطقي لذلك توضع الفروض بعد القراءات المتعمقة للأدبيات الدراسة ، والقاعدة لا توجد فروض تنشأ عن جهل أو عدم الدراسة المسبقة للظاهرة، فإذا كنا نجري </a:t>
            </a:r>
            <a:r>
              <a:rPr lang="ar-SA" dirty="0" smtClean="0">
                <a:solidFill>
                  <a:srgbClr val="FF0000"/>
                </a:solidFill>
              </a:rPr>
              <a:t>دراسة لأول مره  </a:t>
            </a:r>
            <a:r>
              <a:rPr lang="ar-SA" dirty="0" smtClean="0"/>
              <a:t>فإننا لا نضع فروضا بل نكتفي </a:t>
            </a:r>
            <a:r>
              <a:rPr lang="ar-SA" dirty="0" err="1" smtClean="0"/>
              <a:t>باسئلة</a:t>
            </a:r>
            <a:r>
              <a:rPr lang="ar-SA" dirty="0" smtClean="0"/>
              <a:t> الدراسة ”تسمى حينئذ بالدراسة الاستكشافية“ والفرض هو استقراء لنتائج الدراسات السابقة وهو صياغة جديدة على ضوء تلك النتائج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ولا يعني الفرض أن يكون تكرار لمضمون الدراسات السابقة بل قد يكون نقدا لها، ولكن لبد أن يكون على أساس مقبول علميا </a:t>
            </a:r>
          </a:p>
          <a:p>
            <a:r>
              <a:rPr lang="ar-SA" dirty="0" smtClean="0"/>
              <a:t>ج </a:t>
            </a:r>
            <a:r>
              <a:rPr lang="ar-SA" dirty="0" err="1" smtClean="0"/>
              <a:t>ـ</a:t>
            </a:r>
            <a:r>
              <a:rPr lang="ar-SA" dirty="0" smtClean="0"/>
              <a:t> يحدد نوع العلاقة أو التباين بين هذه الظواهر: لابد أن يحدد الفرض نوع العلاقة أو اتجاه الفروق بين المتغيرات ، ذلك لأنه يوجه الباحث في أثناء معالجة بياناته </a:t>
            </a:r>
          </a:p>
          <a:p>
            <a:r>
              <a:rPr lang="ar-SA" dirty="0" smtClean="0"/>
              <a:t>قراءة مربع 5-7 </a:t>
            </a:r>
            <a:r>
              <a:rPr lang="ar-SA" dirty="0" err="1" smtClean="0"/>
              <a:t>ص</a:t>
            </a:r>
            <a:r>
              <a:rPr lang="ar-SA" dirty="0" smtClean="0"/>
              <a:t> 116</a:t>
            </a:r>
          </a:p>
          <a:p>
            <a:r>
              <a:rPr lang="ar-SA" dirty="0" err="1" smtClean="0"/>
              <a:t>دـ</a:t>
            </a:r>
            <a:r>
              <a:rPr lang="ar-SA" dirty="0" smtClean="0"/>
              <a:t> يصاغ بالشكل الذي </a:t>
            </a:r>
            <a:r>
              <a:rPr lang="ar-SA" dirty="0" err="1" smtClean="0"/>
              <a:t>يلائم</a:t>
            </a:r>
            <a:r>
              <a:rPr lang="ar-SA" dirty="0" smtClean="0"/>
              <a:t> نوع المعالجة الإحصائية ونوع المادة المستخدمة . </a:t>
            </a:r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هـ </a:t>
            </a:r>
            <a:r>
              <a:rPr lang="ar-SA" dirty="0" err="1" smtClean="0"/>
              <a:t>ـ</a:t>
            </a:r>
            <a:r>
              <a:rPr lang="ar-SA" dirty="0" smtClean="0"/>
              <a:t> يحدد الضوابط والشروط التي تظهر فيها العلاقة: غالبا يظهر هذا الشرط عند صياغة فروض البحوث التجريبية ” </a:t>
            </a:r>
          </a:p>
          <a:p>
            <a:r>
              <a:rPr lang="ar-SA" dirty="0" smtClean="0"/>
              <a:t>قراءة أمثلة مربع 7-7 </a:t>
            </a:r>
            <a:r>
              <a:rPr lang="ar-SA" dirty="0" err="1" smtClean="0"/>
              <a:t>ص</a:t>
            </a:r>
            <a:r>
              <a:rPr lang="ar-SA" dirty="0" smtClean="0"/>
              <a:t> 119</a:t>
            </a:r>
          </a:p>
          <a:p>
            <a:r>
              <a:rPr lang="ar-SA" dirty="0" smtClean="0"/>
              <a:t>أنواع الفروض: </a:t>
            </a:r>
          </a:p>
          <a:p>
            <a:r>
              <a:rPr lang="ar-SA" dirty="0" smtClean="0"/>
              <a:t>1- الفرض المنطقي والفرض </a:t>
            </a:r>
            <a:r>
              <a:rPr lang="ar-SA" dirty="0" err="1" smtClean="0"/>
              <a:t>الاحصائي</a:t>
            </a:r>
            <a:r>
              <a:rPr lang="ar-SA" dirty="0" smtClean="0"/>
              <a:t>  : الفرض المنطقي هو الفرض المبدئي الذي يمثل إجابة محتملة على أحدى تساؤلات الدراسة. ويمثل ذلك الفرض توقعا يستند إلى المنطق ويقوم على الاستبصار </a:t>
            </a: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/>
              <a:t>الفرض </a:t>
            </a:r>
            <a:r>
              <a:rPr lang="ar-SA" dirty="0" err="1" smtClean="0"/>
              <a:t>الاحصائي</a:t>
            </a:r>
            <a:r>
              <a:rPr lang="ar-SA" dirty="0" smtClean="0"/>
              <a:t>: </a:t>
            </a:r>
          </a:p>
          <a:p>
            <a:r>
              <a:rPr lang="ar-SA" dirty="0" smtClean="0"/>
              <a:t>هو صيغة أخرى من الفرض المنطقي ولكن بطريقة </a:t>
            </a:r>
            <a:r>
              <a:rPr lang="ar-SA" dirty="0" err="1" smtClean="0"/>
              <a:t>تلائم</a:t>
            </a:r>
            <a:r>
              <a:rPr lang="ar-SA" dirty="0" smtClean="0"/>
              <a:t> معالجة إحصائية معينة. </a:t>
            </a:r>
          </a:p>
          <a:p>
            <a:r>
              <a:rPr lang="ar-SA" dirty="0" smtClean="0"/>
              <a:t>2- الفرض الصفري والبديل : </a:t>
            </a:r>
          </a:p>
          <a:p>
            <a:r>
              <a:rPr lang="ar-SA" dirty="0" smtClean="0"/>
              <a:t>هو جملة خبرية تشير إلى أنه لا توجد علاقة بين متغيرات الدراسة ويهدف إلى تقديم تفسير أو صياغة قابلة للاختبار الإحصائي وأغلب الفروض </a:t>
            </a:r>
            <a:r>
              <a:rPr lang="ar-SA" dirty="0" err="1" smtClean="0"/>
              <a:t>الاحصائية</a:t>
            </a:r>
            <a:r>
              <a:rPr lang="ar-SA" dirty="0" smtClean="0"/>
              <a:t> تصاغ في صورة صفرية لأن أغلب المعالجات </a:t>
            </a:r>
            <a:r>
              <a:rPr lang="ar-SA" dirty="0" err="1" smtClean="0"/>
              <a:t>الاحصائية</a:t>
            </a:r>
            <a:r>
              <a:rPr lang="ar-SA" dirty="0" smtClean="0"/>
              <a:t> تستخدم الفرض الصفري </a:t>
            </a:r>
          </a:p>
          <a:p>
            <a:r>
              <a:rPr lang="ar-SA" dirty="0" smtClean="0"/>
              <a:t>ويستخدم الفرض الصفري فقط </a:t>
            </a:r>
            <a:r>
              <a:rPr lang="ar-SA" dirty="0" err="1" smtClean="0"/>
              <a:t>لاهداف</a:t>
            </a:r>
            <a:r>
              <a:rPr lang="ar-SA" dirty="0" smtClean="0"/>
              <a:t> توجيه البحث </a:t>
            </a:r>
            <a:r>
              <a:rPr lang="ar-SA" dirty="0" err="1" smtClean="0"/>
              <a:t>بيحث</a:t>
            </a:r>
            <a:r>
              <a:rPr lang="ar-SA" dirty="0" smtClean="0"/>
              <a:t> ينطبق على شروط المعالجات الإحصائية . </a:t>
            </a: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الفرض الموجه وغير الموجه: </a:t>
            </a:r>
            <a:endParaRPr lang="ar-SA" dirty="0" smtClean="0"/>
          </a:p>
          <a:p>
            <a:r>
              <a:rPr lang="ar-SA" dirty="0" smtClean="0"/>
              <a:t>الفرض الموجه: هو الفرض الذي يتنبأ </a:t>
            </a:r>
            <a:r>
              <a:rPr lang="ar-SA" dirty="0" err="1" smtClean="0"/>
              <a:t>بتجاه</a:t>
            </a:r>
            <a:r>
              <a:rPr lang="ar-SA" dirty="0" smtClean="0"/>
              <a:t> النتائج ويستخدم عندما يكون اتجاه النتائج متوقعا نحو أحدى طرفي الاحتمال والفرض الموجه مستوى دلالته </a:t>
            </a:r>
            <a:r>
              <a:rPr lang="ar-SA" dirty="0" err="1" smtClean="0"/>
              <a:t>الاحصائية</a:t>
            </a:r>
            <a:r>
              <a:rPr lang="ar-SA" dirty="0" smtClean="0"/>
              <a:t> أسهل وأقرب من غير الموجه ولذلك يستخدم في حالة توافر المعلومات الكافية ولابد من تبرير قوي مؤيد بدراسات سابقة كي نضع الفرض على هذه الصورة الموجه </a:t>
            </a:r>
          </a:p>
          <a:p>
            <a:r>
              <a:rPr lang="ar-SA" dirty="0" smtClean="0"/>
              <a:t>مثال: </a:t>
            </a:r>
          </a:p>
          <a:p>
            <a:r>
              <a:rPr lang="ar-SA" dirty="0" smtClean="0"/>
              <a:t>توجد فروق بين </a:t>
            </a:r>
            <a:r>
              <a:rPr lang="ar-SA" dirty="0" err="1" smtClean="0"/>
              <a:t>المتلزمات</a:t>
            </a:r>
            <a:r>
              <a:rPr lang="ar-SA" dirty="0" smtClean="0"/>
              <a:t> وغير الملتزمات بالسلوك الصحي  في مستوى فعالية الذات الصحية  لصالح الملتزمات بالسلوك الصحي 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الفرض البديل: </a:t>
            </a:r>
          </a:p>
          <a:p>
            <a:r>
              <a:rPr lang="ar-SA" dirty="0" smtClean="0"/>
              <a:t>لا يغني استخدام الفرض الصفري عن استخدام الفرض البديل فليس من المعقول أن يجري الباحث دراسة تهدف إلى إثبات عدم وجود علاقة بين متغيراتها!</a:t>
            </a:r>
          </a:p>
          <a:p>
            <a:r>
              <a:rPr lang="ar-SA" dirty="0" smtClean="0"/>
              <a:t>فالفرض البديل هو : الذي يهتم </a:t>
            </a:r>
            <a:r>
              <a:rPr lang="ar-SA" dirty="0" err="1" smtClean="0"/>
              <a:t>به</a:t>
            </a:r>
            <a:r>
              <a:rPr lang="ar-SA" dirty="0" smtClean="0"/>
              <a:t> الباحث النفسي وله معنى وارتباط بالأدبيات والدراسات السابقة وبأهداف الدراسة. </a:t>
            </a:r>
            <a:endParaRPr lang="ar-S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                                                                                       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الفرض غير الموجه: </a:t>
            </a:r>
          </a:p>
          <a:p>
            <a:r>
              <a:rPr lang="ar-SA" dirty="0" smtClean="0"/>
              <a:t>هو فرض لا يحتمل تنبؤ باتجاه معين في العلاقة بين المتغيرين موضوع الفرض وهو الصيغة الشائعة للفروض والتي يعتمد عليها أغلب </a:t>
            </a:r>
            <a:r>
              <a:rPr lang="ar-SA" dirty="0" err="1" smtClean="0"/>
              <a:t>المعالجالت</a:t>
            </a:r>
            <a:r>
              <a:rPr lang="ar-SA" dirty="0" smtClean="0"/>
              <a:t> </a:t>
            </a:r>
            <a:r>
              <a:rPr lang="ar-SA" dirty="0" err="1" smtClean="0"/>
              <a:t>الاحصائية</a:t>
            </a:r>
            <a:r>
              <a:rPr lang="ar-SA" dirty="0" smtClean="0"/>
              <a:t> والبرامج </a:t>
            </a:r>
            <a:r>
              <a:rPr lang="ar-SA" dirty="0" err="1" smtClean="0"/>
              <a:t>الاحصائية</a:t>
            </a:r>
            <a:r>
              <a:rPr lang="ar-SA" dirty="0" smtClean="0"/>
              <a:t> للحاسب، ذلك أنه يستخدم في حالة عدم توفر دليل كافي على الاتجاه المتوقع للنتائج. وهي حالة شائعة في أغلب البحوث.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قراءة </a:t>
            </a:r>
            <a:r>
              <a:rPr lang="ar-SA" dirty="0" err="1" smtClean="0">
                <a:solidFill>
                  <a:srgbClr val="FF0000"/>
                </a:solidFill>
              </a:rPr>
              <a:t>ص</a:t>
            </a:r>
            <a:r>
              <a:rPr lang="ar-SA" dirty="0" smtClean="0">
                <a:solidFill>
                  <a:srgbClr val="FF0000"/>
                </a:solidFill>
              </a:rPr>
              <a:t> 49 محاضرة صياغة الفروض ”</a:t>
            </a:r>
            <a:r>
              <a:rPr lang="ar-SA" dirty="0" err="1" smtClean="0">
                <a:solidFill>
                  <a:srgbClr val="FF0000"/>
                </a:solidFill>
              </a:rPr>
              <a:t>امثلة</a:t>
            </a:r>
            <a:r>
              <a:rPr lang="ar-SA" dirty="0" smtClean="0">
                <a:solidFill>
                  <a:srgbClr val="FF0000"/>
                </a:solidFill>
              </a:rPr>
              <a:t> من بحوث التسويق على صياغة الفروض ” 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أولا: تساؤلات الدراسة: </a:t>
            </a:r>
          </a:p>
          <a:p>
            <a:r>
              <a:rPr lang="ar-SA" dirty="0" smtClean="0"/>
              <a:t>وهي الخطوة الثانية بعد صياغة مشكلة الدراسة، حيث لا نستطيع الإجابة على السؤال الرئيسي للدراسة في ”مشكلة الدراسة“ بالتالي </a:t>
            </a:r>
            <a:r>
              <a:rPr lang="ar-SA" dirty="0" err="1" smtClean="0"/>
              <a:t>نجزء</a:t>
            </a:r>
            <a:r>
              <a:rPr lang="ar-SA" dirty="0" smtClean="0"/>
              <a:t> السؤال الرئيسي إلى تساؤلات تسهم في مجملها إلى الإجابة على </a:t>
            </a:r>
            <a:r>
              <a:rPr lang="ar-SA" dirty="0" smtClean="0"/>
              <a:t> </a:t>
            </a:r>
            <a:r>
              <a:rPr lang="ar-SA" dirty="0" smtClean="0"/>
              <a:t>السؤال الرئيسي ”مشكلة الدراسة“ </a:t>
            </a:r>
          </a:p>
          <a:p>
            <a:r>
              <a:rPr lang="ar-SA" dirty="0" smtClean="0"/>
              <a:t>إذا : سؤال رئيسي لمشكلة الدراسة يتفرع منها تساؤلات الدراسة ثم تتحول التساؤلات الدراسة إلى فروض قابلة للقياس. 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تعريف التساؤلات: </a:t>
            </a:r>
          </a:p>
          <a:p>
            <a:r>
              <a:rPr lang="ar-SA" dirty="0" smtClean="0"/>
              <a:t>هي عبارة </a:t>
            </a:r>
            <a:r>
              <a:rPr lang="ar-SA" dirty="0" err="1" smtClean="0"/>
              <a:t>استفاهمية</a:t>
            </a:r>
            <a:r>
              <a:rPr lang="ar-SA" dirty="0" smtClean="0"/>
              <a:t> عن مدى وجود علاقة بين متغيرين أو أكثر </a:t>
            </a:r>
            <a:endParaRPr lang="ar-SA" dirty="0" smtClean="0"/>
          </a:p>
          <a:p>
            <a:r>
              <a:rPr lang="ar-SA" dirty="0" smtClean="0"/>
              <a:t>الهدف من وضع التساؤلات: </a:t>
            </a:r>
          </a:p>
          <a:p>
            <a:r>
              <a:rPr lang="ar-SA" dirty="0" smtClean="0"/>
              <a:t>هو تحديد المحاور التي ستدور على أساسها أنشطة الدراسة، فهي </a:t>
            </a:r>
            <a:r>
              <a:rPr lang="ar-SA" dirty="0" err="1" smtClean="0"/>
              <a:t>استراتجية</a:t>
            </a:r>
            <a:r>
              <a:rPr lang="ar-SA" dirty="0" smtClean="0"/>
              <a:t> للإجابة على التساؤل الرئيسي للدراسة من خلال هذه المحاور أو المراحل ، والفشل في وضع تساؤلات ملائمة لن يمكننا من الوصول إلى إجابة على التساؤل الرئيسي للدراسة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dirty="0" smtClean="0"/>
              <a:t>مميزات خطوة وضع التساؤلات: </a:t>
            </a:r>
          </a:p>
          <a:p>
            <a:r>
              <a:rPr lang="ar-SA" dirty="0" smtClean="0"/>
              <a:t>يفيد وضع التساؤلات في توجيه البحث إلى </a:t>
            </a:r>
            <a:r>
              <a:rPr lang="ar-SA" dirty="0" err="1" smtClean="0"/>
              <a:t>استراتيجية</a:t>
            </a:r>
            <a:r>
              <a:rPr lang="ar-SA" dirty="0" smtClean="0"/>
              <a:t> واضحة لفحص العلاقات </a:t>
            </a:r>
            <a:r>
              <a:rPr lang="ar-SA" dirty="0" err="1" smtClean="0"/>
              <a:t>المحتمله</a:t>
            </a:r>
            <a:r>
              <a:rPr lang="ar-SA" dirty="0" smtClean="0"/>
              <a:t> بين متغيرات الدراسة. </a:t>
            </a:r>
          </a:p>
          <a:p>
            <a:r>
              <a:rPr lang="ar-SA" dirty="0" smtClean="0"/>
              <a:t>لا يمكن وضع الفروض إلا بعد التساؤلات ذلك لأن الفرض هو الإجابة محتمله على أحدى تساؤلات الدراسة </a:t>
            </a:r>
          </a:p>
          <a:p>
            <a:r>
              <a:rPr lang="ar-SA" dirty="0" smtClean="0"/>
              <a:t>كيف تصاغ التساؤلات: </a:t>
            </a:r>
          </a:p>
          <a:p>
            <a:r>
              <a:rPr lang="ar-SA" dirty="0" smtClean="0"/>
              <a:t>أ </a:t>
            </a:r>
            <a:r>
              <a:rPr lang="ar-SA" dirty="0" err="1" smtClean="0"/>
              <a:t>ـ</a:t>
            </a:r>
            <a:r>
              <a:rPr lang="ar-SA" dirty="0" smtClean="0"/>
              <a:t> تصاغ التساؤلات في صيغة استفهامية مفتوحة أي لا تتطلب إجابة بنعم أو لا ، </a:t>
            </a:r>
          </a:p>
          <a:p>
            <a:r>
              <a:rPr lang="ar-SA" dirty="0" smtClean="0"/>
              <a:t>ب </a:t>
            </a:r>
            <a:r>
              <a:rPr lang="ar-SA" dirty="0" err="1" smtClean="0"/>
              <a:t>ـ</a:t>
            </a:r>
            <a:r>
              <a:rPr lang="ar-SA" dirty="0" smtClean="0"/>
              <a:t> تحدد المعلومات المتوفرة وأدبيات الدراسة ”الإطار النظري“  والدراسات السابقة ”الإطار النظري“ نوع التساؤلات التي يضعها الباحث. </a:t>
            </a:r>
          </a:p>
          <a:p>
            <a:r>
              <a:rPr lang="ar-SA" dirty="0" smtClean="0"/>
              <a:t>قراءة أنواع </a:t>
            </a:r>
            <a:r>
              <a:rPr lang="ar-SA" dirty="0" err="1" smtClean="0"/>
              <a:t>اسئلة</a:t>
            </a:r>
            <a:r>
              <a:rPr lang="ar-SA" dirty="0" smtClean="0"/>
              <a:t> التعريف والوصف والتكرار والشدة </a:t>
            </a:r>
            <a:r>
              <a:rPr lang="ar-SA" dirty="0" err="1" smtClean="0"/>
              <a:t>ص</a:t>
            </a:r>
            <a:r>
              <a:rPr lang="ar-SA" dirty="0" smtClean="0"/>
              <a:t> 110 (هذه الأنواع لا تحتاج إلى وضع فروض لها“ </a:t>
            </a:r>
          </a:p>
          <a:p>
            <a:r>
              <a:rPr lang="ar-SA" dirty="0" err="1" smtClean="0"/>
              <a:t>اسئلة</a:t>
            </a:r>
            <a:r>
              <a:rPr lang="ar-SA" dirty="0" smtClean="0"/>
              <a:t>  د، هـ ، </a:t>
            </a:r>
            <a:r>
              <a:rPr lang="ar-SA" dirty="0" err="1" smtClean="0"/>
              <a:t>و</a:t>
            </a:r>
            <a:r>
              <a:rPr lang="ar-SA" dirty="0" smtClean="0"/>
              <a:t> التباين المشترك، </a:t>
            </a:r>
            <a:r>
              <a:rPr lang="ar-SA" dirty="0" err="1" smtClean="0"/>
              <a:t>اسئلة</a:t>
            </a:r>
            <a:r>
              <a:rPr lang="ar-SA" dirty="0" smtClean="0"/>
              <a:t> المقارنة، </a:t>
            </a:r>
            <a:r>
              <a:rPr lang="ar-SA" dirty="0" err="1" smtClean="0"/>
              <a:t>اسئلة</a:t>
            </a:r>
            <a:r>
              <a:rPr lang="ar-SA" dirty="0" smtClean="0"/>
              <a:t> القياس ، هي قابلة للتحول إلى فروض قراءة </a:t>
            </a:r>
            <a:r>
              <a:rPr lang="ar-SA" dirty="0" err="1" smtClean="0"/>
              <a:t>ص</a:t>
            </a:r>
            <a:r>
              <a:rPr lang="ar-SA" dirty="0" smtClean="0"/>
              <a:t> 111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متى نختار التساؤلات السببية أو التساؤلات الترابطية: </a:t>
            </a:r>
          </a:p>
          <a:p>
            <a:r>
              <a:rPr lang="ar-SA" dirty="0" smtClean="0"/>
              <a:t>لو كانت المعلومات لا تحسم أو لا تجزم باحتمال وجود علاقة سببية أو علاقة تأثير وتأثر فأن نوع السؤال سيكون عن العلاقة، الفروق أو المقارنات ”انظر إلى الأنواع الثلاثة الأخرى </a:t>
            </a:r>
            <a:r>
              <a:rPr lang="ar-SA" dirty="0" err="1" smtClean="0"/>
              <a:t>د</a:t>
            </a:r>
            <a:r>
              <a:rPr lang="ar-SA" dirty="0" smtClean="0"/>
              <a:t> ، هـ ، </a:t>
            </a:r>
            <a:r>
              <a:rPr lang="ar-SA" dirty="0" err="1" smtClean="0"/>
              <a:t>و</a:t>
            </a:r>
            <a:endParaRPr lang="ar-SA" dirty="0" smtClean="0"/>
          </a:p>
          <a:p>
            <a:r>
              <a:rPr lang="ar-SA" dirty="0" smtClean="0"/>
              <a:t>أما إذا كانت المعلومات تؤكد احتمال وجود علاقة سببية فأننا سوف </a:t>
            </a:r>
            <a:r>
              <a:rPr lang="ar-SA" dirty="0" err="1" smtClean="0"/>
              <a:t>نصيغ</a:t>
            </a:r>
            <a:r>
              <a:rPr lang="ar-SA" dirty="0" smtClean="0"/>
              <a:t> أسئلة الأنواع الثلاثة بصياغات سببية 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أمثلة بين صياغة التساؤلات في صورة علاقات ترابط </a:t>
            </a:r>
            <a:r>
              <a:rPr lang="ar-SA" dirty="0" err="1" smtClean="0"/>
              <a:t>أ</a:t>
            </a:r>
            <a:r>
              <a:rPr lang="ar-SA" dirty="0" smtClean="0"/>
              <a:t> وصورة علاقات سببية .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جدول رقم 7-1 مطلوب للدراسة </a:t>
            </a:r>
            <a:r>
              <a:rPr lang="ar-SA" dirty="0" err="1" smtClean="0">
                <a:solidFill>
                  <a:srgbClr val="FF0000"/>
                </a:solidFill>
              </a:rPr>
              <a:t>ص</a:t>
            </a:r>
            <a:r>
              <a:rPr lang="ar-SA" dirty="0" smtClean="0">
                <a:solidFill>
                  <a:srgbClr val="FF0000"/>
                </a:solidFill>
              </a:rPr>
              <a:t> 112</a:t>
            </a:r>
          </a:p>
          <a:p>
            <a:pPr>
              <a:buNone/>
            </a:pPr>
            <a:r>
              <a:rPr lang="ar-SA" dirty="0" smtClean="0"/>
              <a:t> </a:t>
            </a:r>
            <a:r>
              <a:rPr lang="ar-SA" dirty="0" smtClean="0"/>
              <a:t>تعريف الفرض: </a:t>
            </a:r>
          </a:p>
          <a:p>
            <a:pPr>
              <a:buNone/>
            </a:pPr>
            <a:r>
              <a:rPr lang="ar-SA" dirty="0" smtClean="0"/>
              <a:t>هو صيغة خبرية تفسيرية تشير إلى علاقة بين متغيرين أو أكثر ويمكن اختبارها من خلال طرق البحث العلمي </a:t>
            </a:r>
          </a:p>
          <a:p>
            <a:pPr>
              <a:buNone/>
            </a:pPr>
            <a:r>
              <a:rPr lang="ar-SA" dirty="0" smtClean="0"/>
              <a:t>علاقة الفرض بالتساؤل: </a:t>
            </a:r>
          </a:p>
          <a:p>
            <a:pPr>
              <a:buNone/>
            </a:pPr>
            <a:r>
              <a:rPr lang="ar-SA" dirty="0" smtClean="0"/>
              <a:t>الفرض هو إجابة محتملة على أحدى تساؤلات الدراسة فالأساس في صياغة الفروض هو محاولة الإجابة على التساؤلات </a:t>
            </a:r>
          </a:p>
          <a:p>
            <a:pPr>
              <a:buNone/>
            </a:pPr>
            <a:r>
              <a:rPr lang="ar-SA" dirty="0" smtClean="0"/>
              <a:t>ليس شرطا أن تتحول كل التساؤلات إلى فروض بل أن بعضها فقط هو الذي يمكن إيجاد فروض له </a:t>
            </a:r>
          </a:p>
          <a:p>
            <a:pPr>
              <a:buNone/>
            </a:pPr>
            <a:r>
              <a:rPr lang="ar-SA" dirty="0" smtClean="0"/>
              <a:t>والعكس غير صحيح فلا يمكن إيجاد فرض بغير سؤال سابق عليه . </a:t>
            </a:r>
          </a:p>
          <a:p>
            <a:pPr>
              <a:buNone/>
            </a:pPr>
            <a:endParaRPr lang="ar-SA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dirty="0" smtClean="0"/>
              <a:t>الهدف من الفرض: </a:t>
            </a:r>
          </a:p>
          <a:p>
            <a:r>
              <a:rPr lang="ar-SA" dirty="0" smtClean="0"/>
              <a:t>توجيه </a:t>
            </a:r>
            <a:r>
              <a:rPr lang="ar-SA" dirty="0" err="1" smtClean="0"/>
              <a:t>الاجراءات</a:t>
            </a:r>
            <a:r>
              <a:rPr lang="ar-SA" dirty="0" smtClean="0"/>
              <a:t> التالية عليه وهي استعراض الأدبيات ” الإطار النظري والدراسات السابقة“ حول هذه العلاقة. </a:t>
            </a:r>
          </a:p>
          <a:p>
            <a:r>
              <a:rPr lang="ar-SA" dirty="0" smtClean="0"/>
              <a:t>الفرض يحدد الأدوات والعينة </a:t>
            </a:r>
          </a:p>
          <a:p>
            <a:r>
              <a:rPr lang="ar-SA" dirty="0" smtClean="0"/>
              <a:t>الفرض يحدد طريقة الإجراء : تجريبي وصفي </a:t>
            </a:r>
          </a:p>
          <a:p>
            <a:r>
              <a:rPr lang="ar-SA" dirty="0" smtClean="0"/>
              <a:t>الفرض يحدد المعالجات الإحصائية </a:t>
            </a:r>
          </a:p>
          <a:p>
            <a:r>
              <a:rPr lang="ar-SA" dirty="0" smtClean="0"/>
              <a:t>استبعاد أثر معتقدات الباحث وقيمه </a:t>
            </a:r>
            <a:r>
              <a:rPr lang="ar-SA" dirty="0" err="1" smtClean="0"/>
              <a:t>وتحيزاتة</a:t>
            </a:r>
            <a:r>
              <a:rPr lang="ar-SA" dirty="0" smtClean="0"/>
              <a:t> في مسار عملية البحث </a:t>
            </a:r>
          </a:p>
          <a:p>
            <a:r>
              <a:rPr lang="ar-SA" dirty="0" smtClean="0"/>
              <a:t>حتى لو تأثرت صياغة الفروض </a:t>
            </a:r>
            <a:r>
              <a:rPr lang="ar-SA" dirty="0" err="1" smtClean="0"/>
              <a:t>بتحيزات</a:t>
            </a:r>
            <a:r>
              <a:rPr lang="ar-SA" dirty="0" smtClean="0"/>
              <a:t> الباحث فإن هذه الصياغة تصبح متاحة للجميع بحيث يمكنهم إعادة اختبارها والكشف عن صحتها أو خطئها 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مميزات استخدام الفروض: </a:t>
            </a:r>
          </a:p>
          <a:p>
            <a:r>
              <a:rPr lang="ar-SA" dirty="0" smtClean="0"/>
              <a:t>تحديد متغيرات الدراسة وعلاقاتها المحتملة </a:t>
            </a:r>
          </a:p>
          <a:p>
            <a:r>
              <a:rPr lang="ar-SA" dirty="0" smtClean="0"/>
              <a:t>ضمان الموضوعية بسبب صياغة الفروض وإعلانها للباحثين وكذلك التحرر من تأثير المعتقدات </a:t>
            </a:r>
            <a:r>
              <a:rPr lang="ar-SA" dirty="0" err="1" smtClean="0"/>
              <a:t>والتحيزات</a:t>
            </a:r>
            <a:r>
              <a:rPr lang="ar-SA" dirty="0" smtClean="0"/>
              <a:t> الشخصية </a:t>
            </a:r>
          </a:p>
          <a:p>
            <a:r>
              <a:rPr lang="ar-SA" dirty="0" smtClean="0"/>
              <a:t>قراءة سؤال للتأمل </a:t>
            </a:r>
            <a:r>
              <a:rPr lang="ar-SA" dirty="0" err="1" smtClean="0"/>
              <a:t>ص</a:t>
            </a:r>
            <a:r>
              <a:rPr lang="ar-SA" dirty="0" smtClean="0"/>
              <a:t> 114</a:t>
            </a: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شروط استخدام الفرض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إذا توفرت دراسات سابقة أو معلومات ترجح علاقات التي يذكرها الفرض </a:t>
            </a:r>
          </a:p>
          <a:p>
            <a:r>
              <a:rPr lang="ar-SA" dirty="0" smtClean="0"/>
              <a:t>إذا كنا سنستخدم عينات احتمالية ممثلة لمجتمع إحصائي </a:t>
            </a:r>
          </a:p>
          <a:p>
            <a:r>
              <a:rPr lang="ar-SA" dirty="0" smtClean="0"/>
              <a:t>إذا كنا سنجري دراسة تجريبية </a:t>
            </a:r>
          </a:p>
          <a:p>
            <a:r>
              <a:rPr lang="ar-SA" dirty="0" smtClean="0"/>
              <a:t>وتختار الأغلبية من الباحثين وضع الفروض في الدراسات غير التجريبية لأنها تسهل توجيه المعالجات </a:t>
            </a:r>
            <a:r>
              <a:rPr lang="ar-SA" dirty="0" err="1" smtClean="0"/>
              <a:t>الاحصائية</a:t>
            </a:r>
            <a:r>
              <a:rPr lang="ar-SA" dirty="0" smtClean="0"/>
              <a:t> والاستنتاجات واختبار العينات وكافة الإجراءات </a:t>
            </a:r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1060</Words>
  <PresentationFormat>عرض على الشاشة (3:4)‏</PresentationFormat>
  <Paragraphs>76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تدفق</vt:lpstr>
      <vt:lpstr>المحاضرة الخامسة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شروط استخدام الفرض </vt:lpstr>
      <vt:lpstr>مواصفات الفرض الجيد </vt:lpstr>
      <vt:lpstr>صفات الفرض الجيد </vt:lpstr>
      <vt:lpstr>الشريحة 12</vt:lpstr>
      <vt:lpstr>الشريحة 13</vt:lpstr>
      <vt:lpstr>الشريحة 14</vt:lpstr>
      <vt:lpstr>الشريحة 15</vt:lpstr>
      <vt:lpstr>الشريحة 16</vt:lpstr>
      <vt:lpstr>                                                                                                                          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الخامسة </dc:title>
  <cp:lastModifiedBy>Dr.Ghada</cp:lastModifiedBy>
  <cp:revision>21</cp:revision>
  <dcterms:modified xsi:type="dcterms:W3CDTF">2017-11-05T13:54:19Z</dcterms:modified>
</cp:coreProperties>
</file>