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273" r:id="rId5"/>
    <p:sldId id="274" r:id="rId6"/>
    <p:sldId id="258" r:id="rId7"/>
    <p:sldId id="275" r:id="rId8"/>
    <p:sldId id="276" r:id="rId9"/>
    <p:sldId id="277" r:id="rId10"/>
    <p:sldId id="260" r:id="rId11"/>
    <p:sldId id="278" r:id="rId12"/>
    <p:sldId id="279" r:id="rId13"/>
    <p:sldId id="262" r:id="rId14"/>
    <p:sldId id="263" r:id="rId15"/>
    <p:sldId id="264" r:id="rId16"/>
    <p:sldId id="265" r:id="rId17"/>
    <p:sldId id="268" r:id="rId18"/>
    <p:sldId id="269" r:id="rId19"/>
    <p:sldId id="26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46" autoAdjust="0"/>
  </p:normalViewPr>
  <p:slideViewPr>
    <p:cSldViewPr>
      <p:cViewPr varScale="1">
        <p:scale>
          <a:sx n="103" d="100"/>
          <a:sy n="103" d="100"/>
        </p:scale>
        <p:origin x="1880" y="184"/>
      </p:cViewPr>
      <p:guideLst>
        <p:guide orient="horz" pos="2160"/>
        <p:guide pos="2880"/>
      </p:guideLst>
    </p:cSldViewPr>
  </p:slideViewPr>
  <p:outlineViewPr>
    <p:cViewPr>
      <p:scale>
        <a:sx n="33" d="100"/>
        <a:sy n="33" d="100"/>
      </p:scale>
      <p:origin x="27" y="177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F4816D-779A-4E0E-BF72-AA897F7E4DEE}" type="datetimeFigureOut">
              <a:rPr lang="en-US" smtClean="0"/>
              <a:pPr/>
              <a:t>3/15/20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5D575-3373-46A2-BDF2-27D0C373C84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F4816D-779A-4E0E-BF72-AA897F7E4DEE}" type="datetimeFigureOut">
              <a:rPr lang="en-US" smtClean="0"/>
              <a:pPr/>
              <a:t>3/15/20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5D575-3373-46A2-BDF2-27D0C373C84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F4816D-779A-4E0E-BF72-AA897F7E4DEE}" type="datetimeFigureOut">
              <a:rPr lang="en-US" smtClean="0"/>
              <a:pPr/>
              <a:t>3/15/20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5D575-3373-46A2-BDF2-27D0C373C84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F4816D-779A-4E0E-BF72-AA897F7E4DEE}" type="datetimeFigureOut">
              <a:rPr lang="en-US" smtClean="0"/>
              <a:pPr/>
              <a:t>3/15/20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5D575-3373-46A2-BDF2-27D0C373C84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F4816D-779A-4E0E-BF72-AA897F7E4DEE}" type="datetimeFigureOut">
              <a:rPr lang="en-US" smtClean="0"/>
              <a:pPr/>
              <a:t>3/15/20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5D575-3373-46A2-BDF2-27D0C373C84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F4816D-779A-4E0E-BF72-AA897F7E4DEE}" type="datetimeFigureOut">
              <a:rPr lang="en-US" smtClean="0"/>
              <a:pPr/>
              <a:t>3/15/20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B5D575-3373-46A2-BDF2-27D0C373C8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F4816D-779A-4E0E-BF72-AA897F7E4DEE}" type="datetimeFigureOut">
              <a:rPr lang="en-US" smtClean="0"/>
              <a:pPr/>
              <a:t>3/15/20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B5D575-3373-46A2-BDF2-27D0C373C84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F4816D-779A-4E0E-BF72-AA897F7E4DEE}" type="datetimeFigureOut">
              <a:rPr lang="en-US" smtClean="0"/>
              <a:pPr/>
              <a:t>3/15/20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B5D575-3373-46A2-BDF2-27D0C373C84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F4816D-779A-4E0E-BF72-AA897F7E4DEE}" type="datetimeFigureOut">
              <a:rPr lang="en-US" smtClean="0"/>
              <a:pPr/>
              <a:t>3/15/20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B5D575-3373-46A2-BDF2-27D0C373C84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F4816D-779A-4E0E-BF72-AA897F7E4DEE}" type="datetimeFigureOut">
              <a:rPr lang="en-US" smtClean="0"/>
              <a:pPr/>
              <a:t>3/15/20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B5D575-3373-46A2-BDF2-27D0C373C84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F4816D-779A-4E0E-BF72-AA897F7E4DEE}" type="datetimeFigureOut">
              <a:rPr lang="en-US" smtClean="0"/>
              <a:pPr/>
              <a:t>3/15/20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B5D575-3373-46A2-BDF2-27D0C373C84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F4816D-779A-4E0E-BF72-AA897F7E4DEE}" type="datetimeFigureOut">
              <a:rPr lang="en-US" smtClean="0"/>
              <a:pPr/>
              <a:t>3/15/20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B5D575-3373-46A2-BDF2-27D0C373C8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7DCF59F3-53FA-4BAA-ADB0-1C583EEBD9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5707F116-8EC0-4822-9067-186AC8C96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25871" y="1844574"/>
            <a:ext cx="4225136" cy="316885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Freeform: Shape 20">
            <a:extLst>
              <a:ext uri="{FF2B5EF4-FFF2-40B4-BE49-F238E27FC236}">
                <a16:creationId xmlns:a16="http://schemas.microsoft.com/office/drawing/2014/main" id="{49F1A7E4-819D-4D21-8E8B-32671A9F9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46290" y="1422605"/>
            <a:ext cx="5353835" cy="4015376"/>
          </a:xfrm>
          <a:custGeom>
            <a:avLst/>
            <a:gdLst>
              <a:gd name="connsiteX0" fmla="*/ 690507 w 5353835"/>
              <a:gd name="connsiteY0" fmla="*/ 5273742 h 5353835"/>
              <a:gd name="connsiteX1" fmla="*/ 4938299 w 5353835"/>
              <a:gd name="connsiteY1" fmla="*/ 5273742 h 5353835"/>
              <a:gd name="connsiteX2" fmla="*/ 4858206 w 5353835"/>
              <a:gd name="connsiteY2" fmla="*/ 5353835 h 5353835"/>
              <a:gd name="connsiteX3" fmla="*/ 770600 w 5353835"/>
              <a:gd name="connsiteY3" fmla="*/ 5353835 h 5353835"/>
              <a:gd name="connsiteX4" fmla="*/ 433255 w 5353835"/>
              <a:gd name="connsiteY4" fmla="*/ 80093 h 5353835"/>
              <a:gd name="connsiteX5" fmla="*/ 513348 w 5353835"/>
              <a:gd name="connsiteY5" fmla="*/ 0 h 5353835"/>
              <a:gd name="connsiteX6" fmla="*/ 5353835 w 5353835"/>
              <a:gd name="connsiteY6" fmla="*/ 0 h 5353835"/>
              <a:gd name="connsiteX7" fmla="*/ 5353835 w 5353835"/>
              <a:gd name="connsiteY7" fmla="*/ 4858206 h 5353835"/>
              <a:gd name="connsiteX8" fmla="*/ 5273742 w 5353835"/>
              <a:gd name="connsiteY8" fmla="*/ 4938299 h 5353835"/>
              <a:gd name="connsiteX9" fmla="*/ 5273742 w 5353835"/>
              <a:gd name="connsiteY9" fmla="*/ 80093 h 5353835"/>
              <a:gd name="connsiteX10" fmla="*/ 0 w 5353835"/>
              <a:gd name="connsiteY10" fmla="*/ 513348 h 5353835"/>
              <a:gd name="connsiteX11" fmla="*/ 80093 w 5353835"/>
              <a:gd name="connsiteY11" fmla="*/ 433255 h 5353835"/>
              <a:gd name="connsiteX12" fmla="*/ 80093 w 5353835"/>
              <a:gd name="connsiteY12" fmla="*/ 4663328 h 5353835"/>
              <a:gd name="connsiteX13" fmla="*/ 0 w 5353835"/>
              <a:gd name="connsiteY13" fmla="*/ 4583235 h 5353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3835" h="5353835">
                <a:moveTo>
                  <a:pt x="690507" y="5273742"/>
                </a:moveTo>
                <a:lnTo>
                  <a:pt x="4938299" y="5273742"/>
                </a:lnTo>
                <a:lnTo>
                  <a:pt x="4858206" y="5353835"/>
                </a:lnTo>
                <a:lnTo>
                  <a:pt x="770600" y="5353835"/>
                </a:lnTo>
                <a:close/>
                <a:moveTo>
                  <a:pt x="433255" y="80093"/>
                </a:moveTo>
                <a:lnTo>
                  <a:pt x="513348" y="0"/>
                </a:lnTo>
                <a:lnTo>
                  <a:pt x="5353835" y="0"/>
                </a:lnTo>
                <a:lnTo>
                  <a:pt x="5353835" y="4858206"/>
                </a:lnTo>
                <a:lnTo>
                  <a:pt x="5273742" y="4938299"/>
                </a:lnTo>
                <a:lnTo>
                  <a:pt x="5273742" y="80093"/>
                </a:lnTo>
                <a:close/>
                <a:moveTo>
                  <a:pt x="0" y="513348"/>
                </a:moveTo>
                <a:lnTo>
                  <a:pt x="80093" y="433255"/>
                </a:lnTo>
                <a:lnTo>
                  <a:pt x="80093" y="4663328"/>
                </a:lnTo>
                <a:lnTo>
                  <a:pt x="0" y="45832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 name="Title 1"/>
          <p:cNvSpPr>
            <a:spLocks noGrp="1"/>
          </p:cNvSpPr>
          <p:nvPr>
            <p:ph type="ctrTitle"/>
          </p:nvPr>
        </p:nvSpPr>
        <p:spPr>
          <a:xfrm>
            <a:off x="837525" y="2452526"/>
            <a:ext cx="3186239" cy="1952947"/>
          </a:xfrm>
          <a:noFill/>
        </p:spPr>
        <p:txBody>
          <a:bodyPr anchor="ctr">
            <a:normAutofit/>
          </a:bodyPr>
          <a:lstStyle/>
          <a:p>
            <a:r>
              <a:rPr lang="ar-SA" sz="3100" b="1">
                <a:solidFill>
                  <a:srgbClr val="080808"/>
                </a:solidFill>
              </a:rPr>
              <a:t>ثروت الغطاء النباتية</a:t>
            </a:r>
            <a:br>
              <a:rPr lang="ar-SA" sz="3100" b="1">
                <a:solidFill>
                  <a:srgbClr val="080808"/>
                </a:solidFill>
              </a:rPr>
            </a:br>
            <a:r>
              <a:rPr lang="en-GB" sz="3100" b="1">
                <a:solidFill>
                  <a:srgbClr val="080808"/>
                </a:solidFill>
              </a:rPr>
              <a:t>Vegetation recourses</a:t>
            </a:r>
            <a:r>
              <a:rPr lang="ar-SA" sz="3100" b="1">
                <a:solidFill>
                  <a:srgbClr val="080808"/>
                </a:solidFill>
              </a:rPr>
              <a:t> </a:t>
            </a:r>
            <a:endParaRPr lang="en-US" sz="3100">
              <a:solidFill>
                <a:srgbClr val="080808"/>
              </a:solidFill>
            </a:endParaRPr>
          </a:p>
        </p:txBody>
      </p:sp>
      <p:sp>
        <p:nvSpPr>
          <p:cNvPr id="3" name="Subtitle 2"/>
          <p:cNvSpPr>
            <a:spLocks noGrp="1"/>
          </p:cNvSpPr>
          <p:nvPr>
            <p:ph type="subTitle" idx="1"/>
          </p:nvPr>
        </p:nvSpPr>
        <p:spPr>
          <a:xfrm>
            <a:off x="1493808" y="4557900"/>
            <a:ext cx="1832018" cy="915772"/>
          </a:xfrm>
          <a:noFill/>
        </p:spPr>
        <p:txBody>
          <a:bodyPr>
            <a:normAutofit/>
          </a:bodyPr>
          <a:lstStyle/>
          <a:p>
            <a:r>
              <a:rPr lang="ar-SA" sz="1700" b="1">
                <a:solidFill>
                  <a:srgbClr val="080808"/>
                </a:solidFill>
              </a:rPr>
              <a:t>محاضرة ٧&amp;٨</a:t>
            </a:r>
            <a:endParaRPr lang="en-US" sz="1700" b="1">
              <a:solidFill>
                <a:srgbClr val="080808"/>
              </a:solidFill>
            </a:endParaRPr>
          </a:p>
        </p:txBody>
      </p:sp>
      <p:sp>
        <p:nvSpPr>
          <p:cNvPr id="23" name="Rectangle 22">
            <a:extLst>
              <a:ext uri="{FF2B5EF4-FFF2-40B4-BE49-F238E27FC236}">
                <a16:creationId xmlns:a16="http://schemas.microsoft.com/office/drawing/2014/main" id="{0C661B50-6929-49AE-B678-D23F22C94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017298" y="785980"/>
            <a:ext cx="856138" cy="642104"/>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A4D2597-A2FE-4B0C-BB1F-540C5F256A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128004" y="628335"/>
            <a:ext cx="381459" cy="286094"/>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DA103EBF-224C-44F4-ACE5-79865767D4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636879" y="5797219"/>
            <a:ext cx="723097" cy="542323"/>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7A5F9AD-A73A-480E-A9D0-4B4234677F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976589" y="6231053"/>
            <a:ext cx="322181" cy="24163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A7333EA9-3447-4C0A-957A-C6D2B338C2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549415" y="1844574"/>
            <a:ext cx="4225136" cy="3168851"/>
          </a:xfrm>
          <a:custGeom>
            <a:avLst/>
            <a:gdLst>
              <a:gd name="connsiteX0" fmla="*/ 0 w 4225136"/>
              <a:gd name="connsiteY0" fmla="*/ 0 h 4225134"/>
              <a:gd name="connsiteX1" fmla="*/ 4225136 w 4225136"/>
              <a:gd name="connsiteY1" fmla="*/ 0 h 4225134"/>
              <a:gd name="connsiteX2" fmla="*/ 4225136 w 4225136"/>
              <a:gd name="connsiteY2" fmla="*/ 4225134 h 4225134"/>
              <a:gd name="connsiteX3" fmla="*/ 1078619 w 4225136"/>
              <a:gd name="connsiteY3" fmla="*/ 4225134 h 4225134"/>
              <a:gd name="connsiteX4" fmla="*/ 1078619 w 4225136"/>
              <a:gd name="connsiteY4" fmla="*/ 3146517 h 4225134"/>
              <a:gd name="connsiteX5" fmla="*/ 0 w 4225136"/>
              <a:gd name="connsiteY5" fmla="*/ 3146517 h 4225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25136" h="4225134">
                <a:moveTo>
                  <a:pt x="0" y="0"/>
                </a:moveTo>
                <a:lnTo>
                  <a:pt x="4225136" y="0"/>
                </a:lnTo>
                <a:lnTo>
                  <a:pt x="4225136" y="4225134"/>
                </a:lnTo>
                <a:lnTo>
                  <a:pt x="1078619" y="4225134"/>
                </a:lnTo>
                <a:lnTo>
                  <a:pt x="1078619" y="3146517"/>
                </a:lnTo>
                <a:lnTo>
                  <a:pt x="0" y="3146517"/>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600"/>
          </a:p>
        </p:txBody>
      </p:sp>
      <p:pic>
        <p:nvPicPr>
          <p:cNvPr id="7" name="Graphic 6" descr="Deciduous tree">
            <a:extLst>
              <a:ext uri="{FF2B5EF4-FFF2-40B4-BE49-F238E27FC236}">
                <a16:creationId xmlns:a16="http://schemas.microsoft.com/office/drawing/2014/main" id="{7A3A8477-326F-4C85-B815-D09332AEEDD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p:blipFill>
        <p:spPr>
          <a:xfrm>
            <a:off x="5667429" y="2420773"/>
            <a:ext cx="2016451" cy="201645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142852"/>
            <a:ext cx="8329642" cy="857232"/>
          </a:xfrm>
        </p:spPr>
        <p:txBody>
          <a:bodyPr>
            <a:normAutofit/>
          </a:bodyPr>
          <a:lstStyle/>
          <a:p>
            <a:pPr algn="r" rtl="1"/>
            <a:r>
              <a:rPr lang="ar-SA" sz="2800" b="1" dirty="0">
                <a:solidFill>
                  <a:srgbClr val="C00000"/>
                </a:solidFill>
              </a:rPr>
              <a:t>الرعي الجائر </a:t>
            </a:r>
            <a:r>
              <a:rPr lang="en-US" sz="2800" b="1" dirty="0">
                <a:solidFill>
                  <a:srgbClr val="C00000"/>
                </a:solidFill>
              </a:rPr>
              <a:t> Overgrazing</a:t>
            </a:r>
            <a:endParaRPr lang="en-US" sz="2800" dirty="0">
              <a:solidFill>
                <a:srgbClr val="C00000"/>
              </a:solidFill>
            </a:endParaRPr>
          </a:p>
        </p:txBody>
      </p:sp>
      <p:sp>
        <p:nvSpPr>
          <p:cNvPr id="3" name="Content Placeholder 2"/>
          <p:cNvSpPr>
            <a:spLocks noGrp="1"/>
          </p:cNvSpPr>
          <p:nvPr>
            <p:ph idx="1"/>
          </p:nvPr>
        </p:nvSpPr>
        <p:spPr>
          <a:xfrm>
            <a:off x="141674" y="764704"/>
            <a:ext cx="8786874" cy="5715040"/>
          </a:xfrm>
        </p:spPr>
        <p:txBody>
          <a:bodyPr>
            <a:noAutofit/>
          </a:bodyPr>
          <a:lstStyle/>
          <a:p>
            <a:pPr marL="85725" indent="-85725" algn="just" rtl="1">
              <a:lnSpc>
                <a:spcPct val="150000"/>
              </a:lnSpc>
              <a:buNone/>
            </a:pPr>
            <a:r>
              <a:rPr lang="ar-SA" sz="2400" b="1" dirty="0">
                <a:solidFill>
                  <a:srgbClr val="002060"/>
                </a:solidFill>
              </a:rPr>
              <a:t>يعتبر الرعي التقليدي المرتحل الاستخدام الشائع لمعظم مراعي الدول النامية وهو الأسلوب الذي يتوائم مع ظروف هذه المناطق وحمولة الرعي ولكن لوحظ في السنوات الأخيرة إن هذا الرعي التقليدي الذي كان متوازنا لحد كبير مع قدرات وإمكانات البيئة بدأ يتحول الي رعي جائر .</a:t>
            </a:r>
          </a:p>
          <a:p>
            <a:pPr marL="85725" indent="-85725" algn="just" rtl="1">
              <a:lnSpc>
                <a:spcPct val="150000"/>
              </a:lnSpc>
              <a:buNone/>
            </a:pPr>
            <a:r>
              <a:rPr lang="ar-SA" sz="2400" b="1" dirty="0">
                <a:solidFill>
                  <a:srgbClr val="002060"/>
                </a:solidFill>
                <a:cs typeface="+mj-cs"/>
              </a:rPr>
              <a:t>ويقصد بالرعي الجائر ((تحميل المرعي بإعداد كبير من الحيوانات أو بأنواع معينه من الحيوانات لا تتفق وطبيعة وطاقه المرعى ))</a:t>
            </a:r>
            <a:endParaRPr lang="en-US" sz="2400" b="1" dirty="0">
              <a:solidFill>
                <a:srgbClr val="002060"/>
              </a:solidFill>
              <a:cs typeface="+mj-cs"/>
            </a:endParaRPr>
          </a:p>
          <a:p>
            <a:pPr marL="85725" indent="-85725" algn="just" rtl="1">
              <a:lnSpc>
                <a:spcPct val="150000"/>
              </a:lnSpc>
              <a:buNone/>
            </a:pPr>
            <a:r>
              <a:rPr lang="ar-SA" sz="2400" b="1" dirty="0">
                <a:solidFill>
                  <a:srgbClr val="7030A0"/>
                </a:solidFill>
                <a:cs typeface="+mj-cs"/>
              </a:rPr>
              <a:t>مما يؤدي إلى :</a:t>
            </a:r>
            <a:endParaRPr lang="en-US" sz="2400" b="1" dirty="0">
              <a:solidFill>
                <a:srgbClr val="7030A0"/>
              </a:solidFill>
              <a:cs typeface="+mj-cs"/>
            </a:endParaRPr>
          </a:p>
          <a:p>
            <a:pPr marL="85725" lvl="0" indent="-85725" algn="just" rtl="1">
              <a:lnSpc>
                <a:spcPct val="150000"/>
              </a:lnSpc>
              <a:buFont typeface="+mj-lt"/>
              <a:buAutoNum type="arabicParenR"/>
            </a:pPr>
            <a:r>
              <a:rPr lang="ar-SA" sz="2400" b="1" dirty="0">
                <a:solidFill>
                  <a:srgbClr val="7030A0"/>
                </a:solidFill>
                <a:cs typeface="+mj-cs"/>
              </a:rPr>
              <a:t>سرعة تدمير الغطاء النباتي والتصحر وما يصاحبه من جرف شديد للتربة </a:t>
            </a:r>
            <a:endParaRPr lang="en-US" sz="2400" b="1" dirty="0">
              <a:solidFill>
                <a:srgbClr val="7030A0"/>
              </a:solidFill>
              <a:cs typeface="+mj-cs"/>
            </a:endParaRPr>
          </a:p>
          <a:p>
            <a:pPr marL="85725" lvl="0" indent="-85725" algn="just" rtl="1">
              <a:lnSpc>
                <a:spcPct val="150000"/>
              </a:lnSpc>
              <a:buFont typeface="+mj-lt"/>
              <a:buAutoNum type="arabicParenR"/>
            </a:pPr>
            <a:r>
              <a:rPr lang="ar-SA" sz="2400" b="1" dirty="0">
                <a:solidFill>
                  <a:srgbClr val="7030A0"/>
                </a:solidFill>
                <a:cs typeface="+mj-cs"/>
              </a:rPr>
              <a:t>ضعف القدرة البيولوجية للبيئة على التعويض أو التجديد </a:t>
            </a:r>
            <a:endParaRPr lang="en-US" sz="2400" b="1" dirty="0">
              <a:solidFill>
                <a:srgbClr val="7030A0"/>
              </a:solidFill>
              <a:cs typeface="+mj-cs"/>
            </a:endParaRPr>
          </a:p>
          <a:p>
            <a:pPr marL="85725" lvl="0" indent="-85725" algn="just" rtl="1">
              <a:lnSpc>
                <a:spcPct val="150000"/>
              </a:lnSpc>
              <a:buFont typeface="+mj-lt"/>
              <a:buAutoNum type="arabicParenR"/>
            </a:pPr>
            <a:r>
              <a:rPr lang="ar-SA" sz="2400" b="1" dirty="0">
                <a:solidFill>
                  <a:srgbClr val="7030A0"/>
                </a:solidFill>
                <a:cs typeface="+mj-cs"/>
              </a:rPr>
              <a:t>انخفاض التنوع البيولوجي</a:t>
            </a:r>
            <a:endParaRPr lang="en-US" sz="2400" b="1" dirty="0">
              <a:solidFill>
                <a:srgbClr val="7030A0"/>
              </a:solidFill>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8971" y="-16"/>
            <a:ext cx="8229600" cy="1143000"/>
          </a:xfrm>
        </p:spPr>
        <p:txBody>
          <a:bodyPr>
            <a:normAutofit/>
          </a:bodyPr>
          <a:lstStyle/>
          <a:p>
            <a:pPr algn="r"/>
            <a:r>
              <a:rPr lang="ar-IQ" sz="3200" b="1" u="sng" dirty="0">
                <a:solidFill>
                  <a:srgbClr val="00B050"/>
                </a:solidFill>
              </a:rPr>
              <a:t>ثانيا:الافات والامراض النباتية </a:t>
            </a:r>
            <a:endParaRPr lang="en-US" sz="3200" u="sng" dirty="0">
              <a:solidFill>
                <a:srgbClr val="00B050"/>
              </a:solidFill>
            </a:endParaRPr>
          </a:p>
        </p:txBody>
      </p:sp>
      <p:sp>
        <p:nvSpPr>
          <p:cNvPr id="3" name="Content Placeholder 2"/>
          <p:cNvSpPr>
            <a:spLocks noGrp="1"/>
          </p:cNvSpPr>
          <p:nvPr>
            <p:ph idx="1"/>
          </p:nvPr>
        </p:nvSpPr>
        <p:spPr>
          <a:xfrm>
            <a:off x="251520" y="980728"/>
            <a:ext cx="8786874" cy="6093296"/>
          </a:xfrm>
        </p:spPr>
        <p:txBody>
          <a:bodyPr>
            <a:noAutofit/>
          </a:bodyPr>
          <a:lstStyle/>
          <a:p>
            <a:pPr marL="84138" indent="-84138" algn="r" rtl="1">
              <a:lnSpc>
                <a:spcPct val="150000"/>
              </a:lnSpc>
              <a:buNone/>
            </a:pPr>
            <a:r>
              <a:rPr lang="ar-IQ" sz="2400" b="1" dirty="0"/>
              <a:t>تتأثر النباتات من حشائش طبيعية واشجار بالافات والاراضي النباتية التي تؤثر على انتاجيتها وتعتبر عملية مكافحة الامراض النباتيةعلى قدر من الصعوبة كيميائيا وفيزيائيا بسبب ضخامة الاشجار وارتفاعها وصعوبة الوصول الى قممها ،كما تزداد عملية المكافحة صعوبة لاستمرار عملية النمو للنبات وزيادة ارتفاعه سنة بعد اخرى ولغرض السيطرة على الافات الزراعية او الامراض النباتية يجري العمل على انبات اشجار اكثر مقاومة لهذه الامراض واستبدال الاشجار التي لاتتمتع بمقاومة كبيرة لامراض بأخرى ،مثل استبدال شجرة الكستناء الامريكية التي اصيبت بأفة فطرية قضت عليها في حين لم تؤذ مثيلتها في الصين،كما ان شجرة الدردار هي الاخرى اصيبت بنوع من الخنافس  قضت على جميع الاشجار الناميةفي اوربا وامريكا الشمالية.</a:t>
            </a:r>
            <a:endParaRPr lang="en-US" sz="2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015318" cy="725470"/>
          </a:xfrm>
        </p:spPr>
        <p:txBody>
          <a:bodyPr>
            <a:normAutofit/>
          </a:bodyPr>
          <a:lstStyle/>
          <a:p>
            <a:pPr algn="r"/>
            <a:r>
              <a:rPr lang="ar-IQ" sz="2800" b="1" dirty="0">
                <a:solidFill>
                  <a:srgbClr val="00B050"/>
                </a:solidFill>
              </a:rPr>
              <a:t>ثالثا:الحرائق والنيران.</a:t>
            </a:r>
            <a:endParaRPr lang="en-US" sz="2800" dirty="0">
              <a:solidFill>
                <a:srgbClr val="00B050"/>
              </a:solidFill>
            </a:endParaRPr>
          </a:p>
        </p:txBody>
      </p:sp>
      <p:sp>
        <p:nvSpPr>
          <p:cNvPr id="3" name="Content Placeholder 2"/>
          <p:cNvSpPr>
            <a:spLocks noGrp="1"/>
          </p:cNvSpPr>
          <p:nvPr>
            <p:ph idx="1"/>
          </p:nvPr>
        </p:nvSpPr>
        <p:spPr>
          <a:xfrm>
            <a:off x="214282" y="642918"/>
            <a:ext cx="8786874" cy="6215082"/>
          </a:xfrm>
        </p:spPr>
        <p:txBody>
          <a:bodyPr>
            <a:noAutofit/>
          </a:bodyPr>
          <a:lstStyle/>
          <a:p>
            <a:pPr algn="r" rtl="1">
              <a:lnSpc>
                <a:spcPct val="170000"/>
              </a:lnSpc>
              <a:buNone/>
            </a:pPr>
            <a:r>
              <a:rPr lang="ar-IQ" sz="1800" b="1" dirty="0"/>
              <a:t>تعتبر الحرائق والنيران من الكوارث الطبيعية التي تلحق اضرارا كبيرا بالغطاء النباتي ،وتختلف اسباب نشوء حرائق الغابات الا</a:t>
            </a:r>
            <a:r>
              <a:rPr lang="ar-SA" sz="1800" b="1" dirty="0"/>
              <a:t> </a:t>
            </a:r>
            <a:r>
              <a:rPr lang="ar-IQ" sz="1800" b="1" u="dbl" dirty="0"/>
              <a:t>ان من اهم أسبابها :</a:t>
            </a:r>
            <a:endParaRPr lang="en-US" sz="1800" b="1" dirty="0"/>
          </a:p>
          <a:p>
            <a:pPr algn="r" rtl="1">
              <a:lnSpc>
                <a:spcPct val="170000"/>
              </a:lnSpc>
              <a:buNone/>
            </a:pPr>
            <a:r>
              <a:rPr lang="ar-IQ" sz="1800" dirty="0"/>
              <a:t>1-</a:t>
            </a:r>
            <a:r>
              <a:rPr lang="ar-IQ" sz="1800" b="1" dirty="0"/>
              <a:t>الإهمال</a:t>
            </a:r>
            <a:r>
              <a:rPr lang="ar-IQ" sz="1800" dirty="0"/>
              <a:t> :وتتأثر به الغابات التي يرتادها السواح والزوار اوالعاملين فيها وتندلع الحرائق عند رمي احدهم عود ثقاب او اعقاب السكائر ...الخ او لطرد الحيوانات باخافتها.</a:t>
            </a:r>
            <a:endParaRPr lang="en-US" sz="1800" dirty="0"/>
          </a:p>
          <a:p>
            <a:pPr algn="r" rtl="1">
              <a:lnSpc>
                <a:spcPct val="170000"/>
              </a:lnSpc>
              <a:buNone/>
            </a:pPr>
            <a:r>
              <a:rPr lang="ar-IQ" sz="1800" b="1" dirty="0"/>
              <a:t>2- القصد او العمد</a:t>
            </a:r>
            <a:r>
              <a:rPr lang="ar-IQ" sz="1800" dirty="0"/>
              <a:t>: </a:t>
            </a:r>
            <a:r>
              <a:rPr lang="ar-IQ" sz="1800" dirty="0" err="1"/>
              <a:t>لاخذ</a:t>
            </a:r>
            <a:r>
              <a:rPr lang="en-US" sz="1800" dirty="0"/>
              <a:t> </a:t>
            </a:r>
            <a:r>
              <a:rPr lang="ar-IQ" sz="1800" dirty="0" err="1"/>
              <a:t>الثار</a:t>
            </a:r>
            <a:r>
              <a:rPr lang="ar-IQ" sz="1800" dirty="0"/>
              <a:t> من المسؤلين عن الغابات اواصحابها .</a:t>
            </a:r>
            <a:endParaRPr lang="en-US" sz="1800" dirty="0"/>
          </a:p>
          <a:p>
            <a:pPr algn="r" rtl="1">
              <a:lnSpc>
                <a:spcPct val="170000"/>
              </a:lnSpc>
              <a:buNone/>
            </a:pPr>
            <a:r>
              <a:rPr lang="ar-IQ" sz="1800" b="1" dirty="0"/>
              <a:t>3-المصانع والمعامل والقاطرات :</a:t>
            </a:r>
            <a:r>
              <a:rPr lang="ar-IQ" sz="1800" dirty="0"/>
              <a:t>المتوجدة  داخل الغابات اوعند مرور القاطرت عبرها فتنشر الشظايا  اوالشرارة داخل الغابة مسببة اندلاع الحرائق فيها</a:t>
            </a:r>
            <a:endParaRPr lang="en-US" sz="1800" dirty="0"/>
          </a:p>
          <a:p>
            <a:pPr algn="r" rtl="1">
              <a:lnSpc>
                <a:spcPct val="170000"/>
              </a:lnSpc>
              <a:buNone/>
            </a:pPr>
            <a:r>
              <a:rPr lang="ar-IQ" sz="1800" b="1" dirty="0"/>
              <a:t>4- الصيد  : </a:t>
            </a:r>
            <a:r>
              <a:rPr lang="ar-IQ" sz="1800" dirty="0"/>
              <a:t>حيث ان اهمال الصيادين اطفاء بقايا النيران التي تحدث نتيجة لاطلاق النار على الحيوانات اثناء الصيد</a:t>
            </a:r>
            <a:endParaRPr lang="en-US" sz="1800" dirty="0"/>
          </a:p>
          <a:p>
            <a:pPr algn="r" rtl="1">
              <a:lnSpc>
                <a:spcPct val="170000"/>
              </a:lnSpc>
              <a:buNone/>
            </a:pPr>
            <a:r>
              <a:rPr lang="ar-IQ" sz="1800" b="1" dirty="0"/>
              <a:t>5- البرق والصواعق  : </a:t>
            </a:r>
            <a:r>
              <a:rPr lang="ar-IQ" sz="1800" dirty="0"/>
              <a:t>الذي يساهم بنسبة كبيرة في حرائق الغابات في البلدان المتقدمة وتصل نسبتها في امريكا 49%من اسباب حرائق الغابات في جبال روكي</a:t>
            </a:r>
            <a:endParaRPr lang="en-US" sz="1800" dirty="0"/>
          </a:p>
          <a:p>
            <a:pPr algn="r" rtl="1">
              <a:lnSpc>
                <a:spcPct val="170000"/>
              </a:lnSpc>
              <a:buNone/>
            </a:pPr>
            <a:r>
              <a:rPr lang="ar-IQ" sz="1800" b="1" dirty="0"/>
              <a:t>6-اسباب مختلفة ومجهولة :</a:t>
            </a:r>
            <a:r>
              <a:rPr lang="ar-IQ" sz="1800" dirty="0"/>
              <a:t>وهي الحرائق التي لايمكن تحديد مصدرها او مسبباتها وتشكل 39%من مجموع حرائق الغابات في العالم</a:t>
            </a:r>
            <a:endParaRPr lang="en-US" sz="1800" dirty="0"/>
          </a:p>
          <a:p>
            <a:pPr algn="r">
              <a:lnSpc>
                <a:spcPct val="170000"/>
              </a:lnSpc>
              <a:buNone/>
            </a:pPr>
            <a:endParaRPr lang="en-US"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908720"/>
          </a:xfrm>
        </p:spPr>
        <p:txBody>
          <a:bodyPr>
            <a:normAutofit/>
          </a:bodyPr>
          <a:lstStyle/>
          <a:p>
            <a:r>
              <a:rPr lang="ar-SA" sz="2800" b="1" dirty="0">
                <a:solidFill>
                  <a:srgbClr val="C00000"/>
                </a:solidFill>
              </a:rPr>
              <a:t>المشاكل البيئية الناتجة عن إزالة الغطاء النباتي</a:t>
            </a:r>
            <a:endParaRPr lang="en-US" sz="2800" b="1" dirty="0">
              <a:solidFill>
                <a:srgbClr val="C00000"/>
              </a:solidFill>
            </a:endParaRPr>
          </a:p>
        </p:txBody>
      </p:sp>
      <p:sp>
        <p:nvSpPr>
          <p:cNvPr id="3" name="Content Placeholder 2"/>
          <p:cNvSpPr>
            <a:spLocks noGrp="1"/>
          </p:cNvSpPr>
          <p:nvPr>
            <p:ph idx="1"/>
          </p:nvPr>
        </p:nvSpPr>
        <p:spPr>
          <a:xfrm>
            <a:off x="0" y="620688"/>
            <a:ext cx="9144000" cy="6048672"/>
          </a:xfrm>
        </p:spPr>
        <p:txBody>
          <a:bodyPr>
            <a:normAutofit/>
          </a:bodyPr>
          <a:lstStyle/>
          <a:p>
            <a:pPr algn="r" rtl="1">
              <a:lnSpc>
                <a:spcPct val="200000"/>
              </a:lnSpc>
              <a:buNone/>
            </a:pPr>
            <a:r>
              <a:rPr lang="ar-SA" sz="2400" b="1" u="sng" dirty="0">
                <a:solidFill>
                  <a:srgbClr val="00B050"/>
                </a:solidFill>
              </a:rPr>
              <a:t>الغلاف الجوي</a:t>
            </a:r>
            <a:endParaRPr lang="en-US" sz="2400" b="1" dirty="0">
              <a:solidFill>
                <a:srgbClr val="00B050"/>
              </a:solidFill>
            </a:endParaRPr>
          </a:p>
          <a:p>
            <a:pPr marL="85725" indent="-85725" algn="r" rtl="1">
              <a:lnSpc>
                <a:spcPct val="200000"/>
              </a:lnSpc>
            </a:pPr>
            <a:r>
              <a:rPr lang="ar-SA" sz="2000" b="1" dirty="0">
                <a:solidFill>
                  <a:srgbClr val="0070C0"/>
                </a:solidFill>
              </a:rPr>
              <a:t>تؤدي إزالة الغابات المستمرة، إلى تغيرات في مناخ وجغرافية الأرض فهي من أسباب ظاهرة الاحترار العالمي، وواحدا من الأسباب الرئيسية لزيادة معدلات الاحتباس الحراري.</a:t>
            </a:r>
            <a:endParaRPr lang="en-US" sz="2000" b="1" dirty="0">
              <a:solidFill>
                <a:srgbClr val="0070C0"/>
              </a:solidFill>
            </a:endParaRPr>
          </a:p>
          <a:p>
            <a:pPr marL="85725" indent="-85725" algn="r" rtl="1">
              <a:lnSpc>
                <a:spcPct val="200000"/>
              </a:lnSpc>
            </a:pPr>
            <a:r>
              <a:rPr lang="ar-SA" sz="2000" b="1" dirty="0">
                <a:solidFill>
                  <a:srgbClr val="002060"/>
                </a:solidFill>
              </a:rPr>
              <a:t>تمتص الأشجار والنباتات الكربون (في شكل ثاني أكسيد الكربون) من الجو من خلال عملية التمثيل الضوئي وتطلق الأكسجين في الجو. وحرق الخشب يطلق الكثير من هذا الكربون المخزون إلى الغلاف الجوي. وبالتالي فإن إزالة الغابات قد تطلق مخزون الكربون الموجود فيها إلى الغلاف الجوي فتعمل خلل بنسبة الكربون فالغابات قادرة على استخلاص غاز ثاني أكسيد الكربون والملوثات من الجو، وبالتالي تساهم في تحقيق استقرار البيئة.</a:t>
            </a:r>
            <a:endParaRPr lang="en-US" sz="2000" b="1" dirty="0">
              <a:solidFill>
                <a:srgbClr val="002060"/>
              </a:solidFill>
            </a:endParaRPr>
          </a:p>
          <a:p>
            <a:pPr algn="r" rtl="1">
              <a:lnSpc>
                <a:spcPct val="200000"/>
              </a:lnSpc>
            </a:pPr>
            <a:endParaRPr lang="en-US" sz="20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85728"/>
            <a:ext cx="9001156" cy="6286544"/>
          </a:xfrm>
        </p:spPr>
        <p:txBody>
          <a:bodyPr>
            <a:normAutofit/>
          </a:bodyPr>
          <a:lstStyle/>
          <a:p>
            <a:pPr marL="185738" indent="-185738" algn="r" rtl="1">
              <a:lnSpc>
                <a:spcPct val="150000"/>
              </a:lnSpc>
              <a:buNone/>
            </a:pPr>
            <a:r>
              <a:rPr lang="ar-SA" sz="2400" b="1" u="sng" dirty="0">
                <a:solidFill>
                  <a:srgbClr val="00B050"/>
                </a:solidFill>
              </a:rPr>
              <a:t>دورة المياه</a:t>
            </a:r>
            <a:endParaRPr lang="en-US" sz="2400" b="1" dirty="0">
              <a:solidFill>
                <a:srgbClr val="00B050"/>
              </a:solidFill>
            </a:endParaRPr>
          </a:p>
          <a:p>
            <a:pPr marL="185738" indent="-185738" algn="r" rtl="1">
              <a:lnSpc>
                <a:spcPct val="150000"/>
              </a:lnSpc>
              <a:buNone/>
            </a:pPr>
            <a:r>
              <a:rPr lang="ar-SA" sz="1800" b="1" dirty="0">
                <a:solidFill>
                  <a:srgbClr val="002060"/>
                </a:solidFill>
              </a:rPr>
              <a:t>تؤثر الأشجار والنباتات على دورة المياه في الطبيعة وذلك بالطرق التالية:</a:t>
            </a:r>
            <a:endParaRPr lang="en-US" sz="1800" b="1" dirty="0">
              <a:solidFill>
                <a:srgbClr val="002060"/>
              </a:solidFill>
            </a:endParaRPr>
          </a:p>
          <a:p>
            <a:pPr marL="185738" lvl="0" indent="-185738" algn="r" rtl="1">
              <a:lnSpc>
                <a:spcPct val="150000"/>
              </a:lnSpc>
              <a:buFont typeface="Wingdings" pitchFamily="2" charset="2"/>
              <a:buChar char="§"/>
            </a:pPr>
            <a:r>
              <a:rPr lang="ar-SA" sz="1800" b="1" dirty="0">
                <a:solidFill>
                  <a:srgbClr val="002060"/>
                </a:solidFill>
              </a:rPr>
              <a:t>تعترض الأوراق نسبة من مياه الأمطار، والتي تتبخر عائدة إلى الغلاف الجوي (اعتراض المظلة)</a:t>
            </a:r>
            <a:endParaRPr lang="en-US" sz="1800" b="1" dirty="0">
              <a:solidFill>
                <a:srgbClr val="002060"/>
              </a:solidFill>
            </a:endParaRPr>
          </a:p>
          <a:p>
            <a:pPr marL="185738" lvl="0" indent="-185738" algn="r" rtl="1">
              <a:lnSpc>
                <a:spcPct val="150000"/>
              </a:lnSpc>
              <a:buFont typeface="Wingdings" pitchFamily="2" charset="2"/>
              <a:buChar char="§"/>
            </a:pPr>
            <a:r>
              <a:rPr lang="ar-SA" sz="1800" b="1" dirty="0">
                <a:solidFill>
                  <a:srgbClr val="002060"/>
                </a:solidFill>
              </a:rPr>
              <a:t>تبطئ الجذور والسيقان من سرعة الجريان السطحي</a:t>
            </a:r>
            <a:endParaRPr lang="en-US" sz="1800" b="1" dirty="0">
              <a:solidFill>
                <a:srgbClr val="002060"/>
              </a:solidFill>
            </a:endParaRPr>
          </a:p>
          <a:p>
            <a:pPr marL="185738" lvl="0" indent="-185738" algn="r" rtl="1">
              <a:lnSpc>
                <a:spcPct val="150000"/>
              </a:lnSpc>
              <a:buFont typeface="Wingdings" pitchFamily="2" charset="2"/>
              <a:buChar char="§"/>
            </a:pPr>
            <a:r>
              <a:rPr lang="ar-SA" sz="1800" b="1" dirty="0">
                <a:solidFill>
                  <a:srgbClr val="002060"/>
                </a:solidFill>
              </a:rPr>
              <a:t>تحفر الجذور قنوات كبيرة في التربة فتزيد من عمليات تسرب المياه إلى باطنها.</a:t>
            </a:r>
            <a:endParaRPr lang="en-US" sz="1800" b="1" dirty="0">
              <a:solidFill>
                <a:srgbClr val="002060"/>
              </a:solidFill>
            </a:endParaRPr>
          </a:p>
          <a:p>
            <a:pPr marL="185738" lvl="0" indent="-185738" algn="r" rtl="1">
              <a:lnSpc>
                <a:spcPct val="150000"/>
              </a:lnSpc>
              <a:buFont typeface="Wingdings" pitchFamily="2" charset="2"/>
              <a:buChar char="§"/>
            </a:pPr>
            <a:r>
              <a:rPr lang="ar-SA" sz="1800" b="1" dirty="0">
                <a:solidFill>
                  <a:srgbClr val="002060"/>
                </a:solidFill>
              </a:rPr>
              <a:t>تسهم في زيادة التبخر الأرضي وتقلل من رطوبة التربة عن طريق النتح .</a:t>
            </a:r>
            <a:endParaRPr lang="en-US" sz="1800" b="1" dirty="0">
              <a:solidFill>
                <a:srgbClr val="002060"/>
              </a:solidFill>
            </a:endParaRPr>
          </a:p>
          <a:p>
            <a:pPr marL="185738" lvl="0" indent="-185738" algn="r" rtl="1">
              <a:lnSpc>
                <a:spcPct val="150000"/>
              </a:lnSpc>
              <a:buFont typeface="Wingdings" pitchFamily="2" charset="2"/>
              <a:buChar char="§"/>
            </a:pPr>
            <a:r>
              <a:rPr lang="ar-SA" sz="1800" b="1" dirty="0">
                <a:solidFill>
                  <a:srgbClr val="002060"/>
                </a:solidFill>
              </a:rPr>
              <a:t>تغير الأوراق المتساقطة وغيرها من المخلفات العضوية من خصائص التربة وهذا يؤثر في قدرة التربة على تخزين المياه. </a:t>
            </a:r>
            <a:endParaRPr lang="en-US" sz="1800" b="1" dirty="0">
              <a:solidFill>
                <a:srgbClr val="002060"/>
              </a:solidFill>
            </a:endParaRPr>
          </a:p>
          <a:p>
            <a:pPr marL="185738" lvl="0" indent="-185738" algn="r" rtl="1">
              <a:lnSpc>
                <a:spcPct val="150000"/>
              </a:lnSpc>
              <a:buFont typeface="Wingdings" pitchFamily="2" charset="2"/>
              <a:buChar char="§"/>
            </a:pPr>
            <a:r>
              <a:rPr lang="ar-SA" sz="1800" b="1" dirty="0">
                <a:solidFill>
                  <a:srgbClr val="002060"/>
                </a:solidFill>
              </a:rPr>
              <a:t>تتحكم الأوراق في نسبة الرطوبة في الجو عن طريق النتح. يسحب كمية من المياه بواسطة الجذور ويصل إلى الأوراق للنتح.</a:t>
            </a:r>
            <a:endParaRPr lang="en-US" sz="1800" b="1" dirty="0">
              <a:solidFill>
                <a:srgbClr val="002060"/>
              </a:solidFill>
            </a:endParaRPr>
          </a:p>
          <a:p>
            <a:pPr lvl="0" algn="r" rtl="1">
              <a:lnSpc>
                <a:spcPct val="150000"/>
              </a:lnSpc>
              <a:buFont typeface="Wingdings" panose="05000000000000000000" pitchFamily="2" charset="2"/>
              <a:buChar char="v"/>
            </a:pPr>
            <a:r>
              <a:rPr lang="ar-SA" sz="1800" b="1" dirty="0">
                <a:solidFill>
                  <a:schemeClr val="accent6">
                    <a:lumMod val="50000"/>
                  </a:schemeClr>
                </a:solidFill>
              </a:rPr>
              <a:t>نتيجة لذلك، فإن وجود أو عدم وجود الغطاء النباتي يغير من كمية المياه على السطح، وفي التربة أو ضمن خزانات المياه الجوفية أو في الجو.</a:t>
            </a:r>
            <a:endParaRPr lang="en-US" sz="1800" b="1" dirty="0">
              <a:solidFill>
                <a:schemeClr val="accent6">
                  <a:lumMod val="50000"/>
                </a:schemeClr>
              </a:solidFill>
            </a:endParaRPr>
          </a:p>
          <a:p>
            <a:pPr marL="185738" indent="-185738" algn="r" rtl="1">
              <a:lnSpc>
                <a:spcPct val="150000"/>
              </a:lnSpc>
              <a:buNone/>
            </a:pP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472518" cy="5697559"/>
          </a:xfrm>
        </p:spPr>
        <p:txBody>
          <a:bodyPr>
            <a:normAutofit/>
          </a:bodyPr>
          <a:lstStyle/>
          <a:p>
            <a:pPr lvl="0" algn="r" rtl="1">
              <a:lnSpc>
                <a:spcPct val="150000"/>
              </a:lnSpc>
              <a:buNone/>
            </a:pPr>
            <a:r>
              <a:rPr lang="ar-SA" sz="2800" b="1" u="sng" dirty="0">
                <a:solidFill>
                  <a:srgbClr val="00B050"/>
                </a:solidFill>
              </a:rPr>
              <a:t>التربة :</a:t>
            </a:r>
          </a:p>
          <a:p>
            <a:pPr algn="r" rtl="1">
              <a:lnSpc>
                <a:spcPct val="150000"/>
              </a:lnSpc>
            </a:pPr>
            <a:r>
              <a:rPr lang="ar-SA" sz="2000" b="1" dirty="0">
                <a:solidFill>
                  <a:srgbClr val="002060"/>
                </a:solidFill>
              </a:rPr>
              <a:t>تنخفض كثيراً معدلات فقد التربة في الغابات الطبيعية بينما تزيد إزالة الغابات من معدلات تآكل التربة، وذلك بزيادة كمية جريان المياه والحد من حماية التربة نتيجة قلة الأغصان والفروع الميتة.</a:t>
            </a:r>
            <a:endParaRPr lang="en-US" sz="2000" b="1" dirty="0">
              <a:solidFill>
                <a:srgbClr val="002060"/>
              </a:solidFill>
            </a:endParaRPr>
          </a:p>
          <a:p>
            <a:pPr lvl="0" algn="r" rtl="1">
              <a:lnSpc>
                <a:spcPct val="150000"/>
              </a:lnSpc>
            </a:pPr>
            <a:r>
              <a:rPr lang="ar-SA" sz="2000" b="1" dirty="0">
                <a:solidFill>
                  <a:srgbClr val="002060"/>
                </a:solidFill>
              </a:rPr>
              <a:t>تربط جذور الأشجار التربة معا، وإذا كانت التربة ضحلة فإنها تحفظ التربة في مكانها عن طريق ربطها بـصخور القاعدة.</a:t>
            </a:r>
            <a:endParaRPr lang="en-US" sz="2000" b="1" dirty="0">
              <a:solidFill>
                <a:srgbClr val="002060"/>
              </a:solidFill>
            </a:endParaRPr>
          </a:p>
          <a:p>
            <a:pPr algn="r">
              <a:lnSpc>
                <a:spcPct val="150000"/>
              </a:lnSpc>
            </a:pPr>
            <a:endParaRPr 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42852"/>
            <a:ext cx="8786874" cy="6572296"/>
          </a:xfrm>
        </p:spPr>
        <p:txBody>
          <a:bodyPr>
            <a:normAutofit/>
          </a:bodyPr>
          <a:lstStyle/>
          <a:p>
            <a:pPr algn="r" rtl="1">
              <a:lnSpc>
                <a:spcPct val="150000"/>
              </a:lnSpc>
              <a:buNone/>
            </a:pPr>
            <a:r>
              <a:rPr lang="ar-SA" sz="2800" b="1" u="sng" dirty="0">
                <a:solidFill>
                  <a:srgbClr val="00B050"/>
                </a:solidFill>
              </a:rPr>
              <a:t>التنوع البيولوجي</a:t>
            </a:r>
            <a:endParaRPr lang="en-US" sz="2800" b="1" dirty="0">
              <a:solidFill>
                <a:srgbClr val="00B050"/>
              </a:solidFill>
            </a:endParaRPr>
          </a:p>
          <a:p>
            <a:pPr marL="0" lvl="0" indent="0" algn="r" rtl="1">
              <a:lnSpc>
                <a:spcPct val="150000"/>
              </a:lnSpc>
            </a:pPr>
            <a:r>
              <a:rPr lang="ar-SA" sz="2000" b="1" dirty="0">
                <a:solidFill>
                  <a:srgbClr val="002060"/>
                </a:solidFill>
              </a:rPr>
              <a:t>تؤدي إزالة وإتلاف مساحات كبيرة من الغطاء النباتي إلى تدهور البيئة وخفض التنوع البيولوجي. حيث تدعم الغابات التنوع البيولوجي، فهي تعتبر مأوى للحياة البرية ؛ بالإضافة إلى أنها تعزز الحفاظ على النباتات الطبية. فالغابات مصدرا لها</a:t>
            </a:r>
          </a:p>
          <a:p>
            <a:pPr marL="0" lvl="0" indent="0" algn="r" rtl="1">
              <a:lnSpc>
                <a:spcPct val="150000"/>
              </a:lnSpc>
              <a:buNone/>
            </a:pPr>
            <a:endParaRPr lang="en-US" sz="2000" b="1" dirty="0">
              <a:solidFill>
                <a:srgbClr val="002060"/>
              </a:solidFill>
            </a:endParaRPr>
          </a:p>
          <a:p>
            <a:pPr marL="0" lvl="0" indent="0" algn="r" rtl="1">
              <a:lnSpc>
                <a:spcPct val="150000"/>
              </a:lnSpc>
            </a:pPr>
            <a:r>
              <a:rPr lang="ar-SA" sz="2000" b="1" dirty="0">
                <a:solidFill>
                  <a:srgbClr val="002060"/>
                </a:solidFill>
              </a:rPr>
              <a:t>بما أن الغابات الاستوائية المطيرة هي النظام البيئي الأكثر تنوعا على الأرض حيث يمكن العثور على حوالي 80 ٪ من التنوع البيولوجي المعروف في العالم في الغابات الاستوائية المطيرة،لذلك فإن إزالة أو تدمير مساحات كبيرة من الغطاء النباتي قد أدى إلى تدهور البيئة مع تقليل التنوع البيولوجي مما يساهم في انقراض بعض الكائنات الحية على المدى البعيد.</a:t>
            </a:r>
            <a:endParaRPr lang="en-US" sz="2000" b="1" dirty="0">
              <a:solidFill>
                <a:srgbClr val="002060"/>
              </a:solidFill>
            </a:endParaRPr>
          </a:p>
          <a:p>
            <a:pPr algn="r" rtl="1">
              <a:lnSpc>
                <a:spcPct val="150000"/>
              </a:lnSpc>
            </a:pPr>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33054"/>
            <a:ext cx="9036496" cy="6891054"/>
          </a:xfrm>
          <a:prstGeom prst="rect">
            <a:avLst/>
          </a:prstGeom>
        </p:spPr>
        <p:txBody>
          <a:bodyPr wrap="square">
            <a:spAutoFit/>
          </a:bodyPr>
          <a:lstStyle/>
          <a:p>
            <a:pPr algn="r" rtl="1" fontAlgn="base">
              <a:lnSpc>
                <a:spcPct val="200000"/>
              </a:lnSpc>
            </a:pPr>
            <a:r>
              <a:rPr lang="ar-SA" sz="2400" b="1" u="sng" dirty="0">
                <a:solidFill>
                  <a:srgbClr val="C00000"/>
                </a:solidFill>
                <a:latin typeface="Arial" panose="020B0604020202020204" pitchFamily="34" charset="0"/>
              </a:rPr>
              <a:t>اساليب  إكثار وتنمية  الغطاء النباتي الطبيعي: </a:t>
            </a:r>
          </a:p>
          <a:p>
            <a:pPr marL="342900" indent="-342900" algn="r" rtl="1" fontAlgn="base">
              <a:lnSpc>
                <a:spcPct val="200000"/>
              </a:lnSpc>
              <a:buFont typeface="+mj-lt"/>
              <a:buAutoNum type="arabicParenR"/>
            </a:pPr>
            <a:r>
              <a:rPr lang="ar-SA" sz="2000" b="1" dirty="0">
                <a:solidFill>
                  <a:srgbClr val="333333"/>
                </a:solidFill>
                <a:latin typeface="Arial" panose="020B0604020202020204" pitchFamily="34" charset="0"/>
              </a:rPr>
              <a:t>  دراسة الموارد الطبيعية بمناطق الغطاء النباتي  وتقييمها، وفهم أوضاعها البيئية واتخاذ الإجراءات اللازمة لتنميتها وتطويرها وحسن استغلالها بهدف إكثار وتنمية الغطاء النباتي.</a:t>
            </a:r>
          </a:p>
          <a:p>
            <a:pPr marL="342900" indent="-342900" algn="r" rtl="1" fontAlgn="base">
              <a:lnSpc>
                <a:spcPct val="200000"/>
              </a:lnSpc>
              <a:buFont typeface="+mj-lt"/>
              <a:buAutoNum type="arabicParenR"/>
            </a:pPr>
            <a:r>
              <a:rPr lang="ar-SA" sz="2000" b="1" dirty="0">
                <a:solidFill>
                  <a:srgbClr val="0070C0"/>
                </a:solidFill>
                <a:latin typeface="Arial" panose="020B0604020202020204" pitchFamily="34" charset="0"/>
              </a:rPr>
              <a:t> إكثار النباتات المنقرضة أو المهددة </a:t>
            </a:r>
            <a:r>
              <a:rPr lang="ar-SA" sz="2000" b="1" dirty="0" err="1">
                <a:solidFill>
                  <a:srgbClr val="0070C0"/>
                </a:solidFill>
                <a:latin typeface="Arial" panose="020B0604020202020204" pitchFamily="34" charset="0"/>
              </a:rPr>
              <a:t>بالإنقراض</a:t>
            </a:r>
            <a:r>
              <a:rPr lang="ar-SA" sz="2000" b="1" dirty="0">
                <a:solidFill>
                  <a:srgbClr val="0070C0"/>
                </a:solidFill>
                <a:latin typeface="Arial" panose="020B0604020202020204" pitchFamily="34" charset="0"/>
              </a:rPr>
              <a:t> إكثارا نسيجيا وذلك بهدف الحصول على أعداد كبيرة  ومقاومة ومطابقة وراثيا للأصناف المحلية  </a:t>
            </a:r>
            <a:r>
              <a:rPr lang="ar-SA" sz="2000" b="1" dirty="0">
                <a:solidFill>
                  <a:srgbClr val="333333"/>
                </a:solidFill>
                <a:latin typeface="Arial" panose="020B0604020202020204" pitchFamily="34" charset="0"/>
              </a:rPr>
              <a:t>.</a:t>
            </a:r>
          </a:p>
          <a:p>
            <a:pPr marL="342900" indent="-342900" algn="r" rtl="1" fontAlgn="base">
              <a:lnSpc>
                <a:spcPct val="200000"/>
              </a:lnSpc>
              <a:buFont typeface="+mj-lt"/>
              <a:buAutoNum type="arabicParenR"/>
            </a:pPr>
            <a:r>
              <a:rPr lang="ar-SA" sz="2000" b="1" dirty="0">
                <a:solidFill>
                  <a:srgbClr val="333333"/>
                </a:solidFill>
                <a:latin typeface="Arial" panose="020B0604020202020204" pitchFamily="34" charset="0"/>
              </a:rPr>
              <a:t> التعاون العلمي والفني مع المنظمات والجامعات العربية والإقليمية والدولية التي تعمل في مجال حماية البيئة وتنميتها عن طريق المؤتمرات والندوات العلمية.</a:t>
            </a:r>
          </a:p>
          <a:p>
            <a:pPr marL="342900" indent="-342900" algn="r" rtl="1" fontAlgn="base">
              <a:lnSpc>
                <a:spcPct val="200000"/>
              </a:lnSpc>
              <a:buFont typeface="+mj-lt"/>
              <a:buAutoNum type="arabicParenR"/>
            </a:pPr>
            <a:r>
              <a:rPr lang="ar-SA" sz="2000" b="1" dirty="0">
                <a:solidFill>
                  <a:srgbClr val="0070C0"/>
                </a:solidFill>
                <a:latin typeface="Arial" panose="020B0604020202020204" pitchFamily="34" charset="0"/>
              </a:rPr>
              <a:t> تطوير محطات الأرصاد الجوية وأخذ  الصور الفضائية والخرائط الرقمية </a:t>
            </a:r>
            <a:r>
              <a:rPr lang="ar-SA" sz="2000" b="1" dirty="0">
                <a:solidFill>
                  <a:srgbClr val="333333"/>
                </a:solidFill>
                <a:latin typeface="Arial" panose="020B0604020202020204" pitchFamily="34" charset="0"/>
              </a:rPr>
              <a:t>.</a:t>
            </a:r>
          </a:p>
          <a:p>
            <a:pPr marL="342900" indent="-342900" algn="r" rtl="1" fontAlgn="base">
              <a:lnSpc>
                <a:spcPct val="200000"/>
              </a:lnSpc>
              <a:buFont typeface="+mj-lt"/>
              <a:buAutoNum type="arabicParenR"/>
            </a:pPr>
            <a:r>
              <a:rPr lang="ar-SA" sz="2000" b="1" dirty="0">
                <a:solidFill>
                  <a:srgbClr val="333333"/>
                </a:solidFill>
                <a:latin typeface="Arial" panose="020B0604020202020204" pitchFamily="34" charset="0"/>
              </a:rPr>
              <a:t> إعـداد خرائط تفصيلية حديثة للتربة ومحتواها من النباتات الطبيعية بواسـطة الصور الفضـائية  للتـعرف عـلى تصنيفـها وخصائصها وأعماقها وقدراتها الإنتاجية.</a:t>
            </a:r>
          </a:p>
          <a:p>
            <a:pPr marL="342900" indent="-342900" algn="r" rtl="1" fontAlgn="base">
              <a:lnSpc>
                <a:spcPct val="200000"/>
              </a:lnSpc>
              <a:buFont typeface="+mj-lt"/>
              <a:buAutoNum type="arabicParenR"/>
            </a:pPr>
            <a:r>
              <a:rPr lang="ar-SA" sz="2000" b="1" dirty="0">
                <a:solidFill>
                  <a:srgbClr val="0070C0"/>
                </a:solidFill>
                <a:latin typeface="Arial" panose="020B0604020202020204" pitchFamily="34" charset="0"/>
              </a:rPr>
              <a:t> تشجيع البحوث والدراسات العلمية في مجال تنمية وتطوير الغطاء النباتي الطبيعي .</a:t>
            </a:r>
          </a:p>
        </p:txBody>
      </p:sp>
    </p:spTree>
    <p:extLst>
      <p:ext uri="{BB962C8B-B14F-4D97-AF65-F5344CB8AC3E}">
        <p14:creationId xmlns:p14="http://schemas.microsoft.com/office/powerpoint/2010/main" val="179563006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88640"/>
            <a:ext cx="8928992" cy="6186309"/>
          </a:xfrm>
          <a:prstGeom prst="rect">
            <a:avLst/>
          </a:prstGeom>
        </p:spPr>
        <p:txBody>
          <a:bodyPr wrap="square">
            <a:spAutoFit/>
          </a:bodyPr>
          <a:lstStyle/>
          <a:p>
            <a:pPr marL="85725" indent="-85725" algn="r" rtl="1" fontAlgn="base">
              <a:lnSpc>
                <a:spcPct val="200000"/>
              </a:lnSpc>
              <a:buFont typeface="+mj-lt"/>
              <a:buAutoNum type="arabicParenR" startAt="7"/>
            </a:pPr>
            <a:r>
              <a:rPr lang="ar-SA" b="1" dirty="0">
                <a:solidFill>
                  <a:srgbClr val="333333"/>
                </a:solidFill>
                <a:latin typeface="Arial" panose="020B0604020202020204" pitchFamily="34" charset="0"/>
              </a:rPr>
              <a:t> إجراء الدراسات والتجارب حول إمكانية الاستفادة من النباتات الطبية في إنتاج الأدوية والمبيدات العضوية و </a:t>
            </a:r>
            <a:r>
              <a:rPr lang="ar-SA" b="1" dirty="0" err="1">
                <a:solidFill>
                  <a:srgbClr val="333333"/>
                </a:solidFill>
                <a:latin typeface="Arial" panose="020B0604020202020204" pitchFamily="34" charset="0"/>
              </a:rPr>
              <a:t>الإستفادة</a:t>
            </a:r>
            <a:r>
              <a:rPr lang="ar-SA" b="1" dirty="0">
                <a:solidFill>
                  <a:srgbClr val="333333"/>
                </a:solidFill>
                <a:latin typeface="Arial" panose="020B0604020202020204" pitchFamily="34" charset="0"/>
              </a:rPr>
              <a:t> من النباتات الرعوية وإجراء التحاليل الكيميائية لها لمعرفة عناصرها وقيمتها الغذائية والهضمية </a:t>
            </a:r>
            <a:r>
              <a:rPr lang="ar-SA" b="1" dirty="0" err="1">
                <a:solidFill>
                  <a:srgbClr val="333333"/>
                </a:solidFill>
                <a:latin typeface="Arial" panose="020B0604020202020204" pitchFamily="34" charset="0"/>
              </a:rPr>
              <a:t>وإستخدامها</a:t>
            </a:r>
            <a:r>
              <a:rPr lang="ar-SA" b="1" dirty="0">
                <a:solidFill>
                  <a:srgbClr val="333333"/>
                </a:solidFill>
                <a:latin typeface="Arial" panose="020B0604020202020204" pitchFamily="34" charset="0"/>
              </a:rPr>
              <a:t> كمحاصيل علفية.</a:t>
            </a:r>
          </a:p>
          <a:p>
            <a:pPr marL="85725" indent="-85725" algn="r" rtl="1" fontAlgn="base">
              <a:lnSpc>
                <a:spcPct val="200000"/>
              </a:lnSpc>
              <a:buFont typeface="+mj-lt"/>
              <a:buAutoNum type="arabicParenR" startAt="7"/>
            </a:pPr>
            <a:r>
              <a:rPr lang="ar-SA" b="1" dirty="0">
                <a:solidFill>
                  <a:srgbClr val="0070C0"/>
                </a:solidFill>
                <a:latin typeface="Arial" panose="020B0604020202020204" pitchFamily="34" charset="0"/>
              </a:rPr>
              <a:t> متابعة وتقييم ظاهرة تناقص الغطاء النباتي من خلال مقارنة الصور الفضائية بشكل دوري وخلال فترات مختلفة من إعادة </a:t>
            </a:r>
            <a:r>
              <a:rPr lang="ar-SA" b="1" dirty="0" err="1">
                <a:solidFill>
                  <a:srgbClr val="0070C0"/>
                </a:solidFill>
                <a:latin typeface="Arial" panose="020B0604020202020204" pitchFamily="34" charset="0"/>
              </a:rPr>
              <a:t>الإستزراع</a:t>
            </a:r>
            <a:r>
              <a:rPr lang="ar-SA" b="1" dirty="0">
                <a:solidFill>
                  <a:srgbClr val="0070C0"/>
                </a:solidFill>
                <a:latin typeface="Arial" panose="020B0604020202020204" pitchFamily="34" charset="0"/>
              </a:rPr>
              <a:t> النباتي.</a:t>
            </a:r>
          </a:p>
          <a:p>
            <a:pPr marL="85725" indent="-85725" algn="r" rtl="1" fontAlgn="base">
              <a:lnSpc>
                <a:spcPct val="200000"/>
              </a:lnSpc>
              <a:buFont typeface="+mj-lt"/>
              <a:buAutoNum type="arabicParenR" startAt="7"/>
            </a:pPr>
            <a:r>
              <a:rPr lang="ar-SA" b="1" dirty="0">
                <a:solidFill>
                  <a:srgbClr val="333333"/>
                </a:solidFill>
                <a:latin typeface="Arial" panose="020B0604020202020204" pitchFamily="34" charset="0"/>
              </a:rPr>
              <a:t>إجراء دراسات عن عملية التعاقب النباتي، وكذلك إجراء تقييم للتنوع النباتي وشدة تدهور الغطاء النباتي بالمنطقة، بهدف تحديد الأنواع النباتية المنقرضة أو المهددة </a:t>
            </a:r>
            <a:r>
              <a:rPr lang="ar-SA" b="1" dirty="0" err="1">
                <a:solidFill>
                  <a:srgbClr val="333333"/>
                </a:solidFill>
                <a:latin typeface="Arial" panose="020B0604020202020204" pitchFamily="34" charset="0"/>
              </a:rPr>
              <a:t>بالإنقراض</a:t>
            </a:r>
            <a:r>
              <a:rPr lang="ar-SA" b="1" dirty="0">
                <a:solidFill>
                  <a:srgbClr val="333333"/>
                </a:solidFill>
                <a:latin typeface="Arial" panose="020B0604020202020204" pitchFamily="34" charset="0"/>
              </a:rPr>
              <a:t> والحد من هذا </a:t>
            </a:r>
            <a:r>
              <a:rPr lang="ar-SA" b="1" dirty="0" err="1">
                <a:solidFill>
                  <a:srgbClr val="333333"/>
                </a:solidFill>
                <a:latin typeface="Arial" panose="020B0604020202020204" pitchFamily="34" charset="0"/>
              </a:rPr>
              <a:t>الإنقراض</a:t>
            </a:r>
            <a:r>
              <a:rPr lang="ar-SA" b="1" dirty="0">
                <a:solidFill>
                  <a:srgbClr val="333333"/>
                </a:solidFill>
                <a:latin typeface="Arial" panose="020B0604020202020204" pitchFamily="34" charset="0"/>
              </a:rPr>
              <a:t> في مراحل مبكرة.</a:t>
            </a:r>
          </a:p>
          <a:p>
            <a:pPr marL="85725" indent="-85725" algn="r" rtl="1" fontAlgn="base">
              <a:lnSpc>
                <a:spcPct val="200000"/>
              </a:lnSpc>
            </a:pPr>
            <a:r>
              <a:rPr lang="ar-SA" b="1" dirty="0">
                <a:solidFill>
                  <a:srgbClr val="0070C0"/>
                </a:solidFill>
                <a:latin typeface="Arial" panose="020B0604020202020204" pitchFamily="34" charset="0"/>
              </a:rPr>
              <a:t>10) إيقاف الزراعات المروية في مناطق الغطاء النباتي وتوجيه هذه الزراعات نحو المناطق المخصصة للزراعة والمناسبة لظروف المناخ مع هذه الزراعات.</a:t>
            </a:r>
          </a:p>
          <a:p>
            <a:pPr marL="85725" indent="-85725" algn="r" rtl="1" fontAlgn="base">
              <a:lnSpc>
                <a:spcPct val="200000"/>
              </a:lnSpc>
            </a:pPr>
            <a:r>
              <a:rPr lang="ar-SA" b="1" dirty="0">
                <a:solidFill>
                  <a:srgbClr val="333333"/>
                </a:solidFill>
                <a:latin typeface="Arial" panose="020B0604020202020204" pitchFamily="34" charset="0"/>
              </a:rPr>
              <a:t>11) توعية السكان المحليين والمزارعين والمربين ولفت انتباههم بأهمية الغطاء النباتي الطبيعي وفوائده البيئية والاقتصادية والطبية عن طريق وسائل الإعلام .</a:t>
            </a:r>
          </a:p>
        </p:txBody>
      </p:sp>
    </p:spTree>
    <p:extLst>
      <p:ext uri="{BB962C8B-B14F-4D97-AF65-F5344CB8AC3E}">
        <p14:creationId xmlns:p14="http://schemas.microsoft.com/office/powerpoint/2010/main" val="3791164438"/>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928934"/>
            <a:ext cx="7772400" cy="1362075"/>
          </a:xfrm>
        </p:spPr>
        <p:txBody>
          <a:bodyPr>
            <a:noAutofit/>
          </a:bodyPr>
          <a:lstStyle/>
          <a:p>
            <a:pPr algn="r">
              <a:lnSpc>
                <a:spcPct val="150000"/>
              </a:lnSpc>
            </a:pPr>
            <a:r>
              <a:rPr lang="ar-SA" sz="2800" dirty="0">
                <a:solidFill>
                  <a:srgbClr val="C00000"/>
                </a:solidFill>
              </a:rPr>
              <a:t>الواجب :</a:t>
            </a:r>
            <a:br>
              <a:rPr lang="ar-SA" sz="2800" dirty="0">
                <a:solidFill>
                  <a:srgbClr val="C00000"/>
                </a:solidFill>
              </a:rPr>
            </a:br>
            <a:r>
              <a:rPr lang="ar-SA" sz="2800" dirty="0">
                <a:solidFill>
                  <a:srgbClr val="C00000"/>
                </a:solidFill>
              </a:rPr>
              <a:t>عددي بعض  الا</a:t>
            </a:r>
            <a:r>
              <a:rPr lang="ar-SA" sz="2800" dirty="0">
                <a:solidFill>
                  <a:srgbClr val="C00000"/>
                </a:solidFill>
                <a:latin typeface="Arial" panose="020B0604020202020204" pitchFamily="34" charset="0"/>
              </a:rPr>
              <a:t>ساليب  إكثار وتنمية  الغطاء النباتي الطبيعي ؟ </a:t>
            </a:r>
            <a:br>
              <a:rPr lang="ar-SA" sz="2800" u="sng" dirty="0">
                <a:solidFill>
                  <a:srgbClr val="C00000"/>
                </a:solidFill>
                <a:latin typeface="Arial" panose="020B0604020202020204" pitchFamily="34" charset="0"/>
              </a:rPr>
            </a:br>
            <a:endParaRPr lang="en-US" sz="2800" dirty="0">
              <a:solidFill>
                <a:srgbClr val="C00000"/>
              </a:solidFill>
            </a:endParaRPr>
          </a:p>
        </p:txBody>
      </p:sp>
      <p:sp>
        <p:nvSpPr>
          <p:cNvPr id="3" name="Text Placeholder 2"/>
          <p:cNvSpPr>
            <a:spLocks noGrp="1"/>
          </p:cNvSpPr>
          <p:nvPr>
            <p:ph type="body" idx="1"/>
          </p:nvPr>
        </p:nvSpPr>
        <p:spPr>
          <a:xfrm>
            <a:off x="5429256" y="428604"/>
            <a:ext cx="3000396" cy="1357322"/>
          </a:xfrm>
        </p:spPr>
        <p:txBody>
          <a:bodyPr/>
          <a:lstStyle/>
          <a:p>
            <a:pPr algn="r"/>
            <a:r>
              <a:rPr lang="ar-SA" b="1" dirty="0">
                <a:solidFill>
                  <a:srgbClr val="002060"/>
                </a:solidFill>
              </a:rPr>
              <a:t>انتهت المحاضرة</a:t>
            </a:r>
            <a:endParaRPr lang="en-US" b="1" dirty="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908720"/>
            <a:ext cx="8640960" cy="5256584"/>
          </a:xfrm>
        </p:spPr>
        <p:txBody>
          <a:bodyPr>
            <a:normAutofit/>
          </a:bodyPr>
          <a:lstStyle/>
          <a:p>
            <a:pPr algn="r" rtl="1">
              <a:lnSpc>
                <a:spcPct val="150000"/>
              </a:lnSpc>
              <a:buNone/>
            </a:pPr>
            <a:r>
              <a:rPr lang="ar-SA" sz="2800" b="1" u="sng" dirty="0">
                <a:solidFill>
                  <a:srgbClr val="C00000"/>
                </a:solidFill>
              </a:rPr>
              <a:t>نقصد بالغطاء النباتي : </a:t>
            </a:r>
          </a:p>
          <a:p>
            <a:pPr algn="r" rtl="1">
              <a:lnSpc>
                <a:spcPct val="150000"/>
              </a:lnSpc>
              <a:buNone/>
            </a:pPr>
            <a:r>
              <a:rPr lang="ar-SA" sz="2800" b="1" dirty="0">
                <a:solidFill>
                  <a:srgbClr val="7030A0"/>
                </a:solidFill>
              </a:rPr>
              <a:t>النباتات التي تغطي سطح الأرض وتكسوها وهي تشمل كل ما يغطي الأرض من أشجار وشجيرات وأعشاب وحزازيات.</a:t>
            </a:r>
          </a:p>
          <a:p>
            <a:pPr algn="r" rtl="1">
              <a:lnSpc>
                <a:spcPct val="150000"/>
              </a:lnSpc>
              <a:buNone/>
            </a:pPr>
            <a:endParaRPr lang="en-US" sz="2800" dirty="0">
              <a:solidFill>
                <a:srgbClr val="7030A0"/>
              </a:solidFill>
            </a:endParaRPr>
          </a:p>
          <a:p>
            <a:pPr algn="r" rtl="1">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200" b="1" u="sng" dirty="0">
                <a:solidFill>
                  <a:srgbClr val="C00000"/>
                </a:solidFill>
              </a:rPr>
              <a:t>انماط المجتمعات النباتيه وبيئتها الحيويه</a:t>
            </a:r>
            <a:r>
              <a:rPr lang="ar-IQ" sz="3200" u="sng" dirty="0">
                <a:solidFill>
                  <a:srgbClr val="C00000"/>
                </a:solidFill>
              </a:rPr>
              <a:t> :</a:t>
            </a:r>
            <a:endParaRPr lang="en-US" sz="3200" dirty="0">
              <a:solidFill>
                <a:srgbClr val="C00000"/>
              </a:solidFill>
            </a:endParaRPr>
          </a:p>
        </p:txBody>
      </p:sp>
      <p:sp>
        <p:nvSpPr>
          <p:cNvPr id="3" name="Content Placeholder 2"/>
          <p:cNvSpPr>
            <a:spLocks noGrp="1"/>
          </p:cNvSpPr>
          <p:nvPr>
            <p:ph idx="1"/>
          </p:nvPr>
        </p:nvSpPr>
        <p:spPr>
          <a:xfrm>
            <a:off x="214282" y="1600200"/>
            <a:ext cx="8472518" cy="4972072"/>
          </a:xfrm>
        </p:spPr>
        <p:txBody>
          <a:bodyPr/>
          <a:lstStyle/>
          <a:p>
            <a:pPr marL="0" indent="0" algn="r" rtl="1">
              <a:lnSpc>
                <a:spcPct val="150000"/>
              </a:lnSpc>
              <a:buNone/>
            </a:pPr>
            <a:r>
              <a:rPr lang="ar-IQ" sz="2400" b="1" dirty="0"/>
              <a:t>يمثل النبات الطبيعي احد العناصر الجغرافيه</a:t>
            </a:r>
            <a:r>
              <a:rPr lang="ar-SA" sz="2400" b="1" dirty="0"/>
              <a:t> </a:t>
            </a:r>
            <a:r>
              <a:rPr lang="ar-IQ" sz="2400" b="1" dirty="0"/>
              <a:t>النباتيه ويتناول دراسة البيئه</a:t>
            </a:r>
            <a:r>
              <a:rPr lang="ar-SA" sz="2400" b="1" dirty="0"/>
              <a:t> </a:t>
            </a:r>
            <a:r>
              <a:rPr lang="ar-IQ" sz="2400" b="1" dirty="0"/>
              <a:t>الحيويه للنبات التي هي احدى مظاهر الغلاف الحيوي المكون للكره </a:t>
            </a:r>
            <a:r>
              <a:rPr lang="ar-IQ" sz="2400" b="1" dirty="0" err="1"/>
              <a:t>الارضيه</a:t>
            </a:r>
            <a:r>
              <a:rPr lang="ar-IQ" sz="2400" b="1" dirty="0"/>
              <a:t> </a:t>
            </a:r>
            <a:endParaRPr lang="ar-SA" sz="2400" b="1" dirty="0"/>
          </a:p>
          <a:p>
            <a:pPr marL="0" indent="0" algn="r" rtl="1">
              <a:lnSpc>
                <a:spcPct val="150000"/>
              </a:lnSpc>
              <a:buNone/>
            </a:pPr>
            <a:r>
              <a:rPr lang="ar-IQ" sz="2400" b="1" u="sng" dirty="0">
                <a:solidFill>
                  <a:srgbClr val="C00000"/>
                </a:solidFill>
              </a:rPr>
              <a:t>ويقسم نمط البيئه</a:t>
            </a:r>
            <a:r>
              <a:rPr lang="ar-SA" sz="2400" b="1" u="sng" dirty="0">
                <a:solidFill>
                  <a:srgbClr val="C00000"/>
                </a:solidFill>
              </a:rPr>
              <a:t> </a:t>
            </a:r>
            <a:r>
              <a:rPr lang="ar-IQ" sz="2400" b="1" u="sng" dirty="0">
                <a:solidFill>
                  <a:srgbClr val="C00000"/>
                </a:solidFill>
              </a:rPr>
              <a:t>الحيويه للكائنات الحيه الى ثلاثة اقسام </a:t>
            </a:r>
            <a:r>
              <a:rPr lang="ar-IQ" sz="2400" b="1" u="sng" dirty="0" err="1">
                <a:solidFill>
                  <a:srgbClr val="C00000"/>
                </a:solidFill>
              </a:rPr>
              <a:t>رئ</a:t>
            </a:r>
            <a:r>
              <a:rPr lang="ar-SA" sz="2400" b="1" u="sng" dirty="0">
                <a:solidFill>
                  <a:srgbClr val="C00000"/>
                </a:solidFill>
              </a:rPr>
              <a:t>ي</a:t>
            </a:r>
            <a:r>
              <a:rPr lang="ar-IQ" sz="2400" b="1" u="sng" dirty="0">
                <a:solidFill>
                  <a:srgbClr val="C00000"/>
                </a:solidFill>
              </a:rPr>
              <a:t>سي</a:t>
            </a:r>
            <a:r>
              <a:rPr lang="ar-SA" sz="2400" b="1" u="sng" dirty="0">
                <a:solidFill>
                  <a:srgbClr val="C00000"/>
                </a:solidFill>
              </a:rPr>
              <a:t>ة</a:t>
            </a:r>
            <a:endParaRPr lang="en-US" sz="2400" b="1" u="sng" dirty="0">
              <a:solidFill>
                <a:srgbClr val="C00000"/>
              </a:solidFill>
            </a:endParaRPr>
          </a:p>
          <a:p>
            <a:pPr marL="0" indent="0" algn="r" rtl="1">
              <a:lnSpc>
                <a:spcPct val="150000"/>
              </a:lnSpc>
              <a:buNone/>
            </a:pPr>
            <a:r>
              <a:rPr lang="ar-IQ" sz="2400" b="1" dirty="0">
                <a:solidFill>
                  <a:schemeClr val="accent3">
                    <a:lumMod val="50000"/>
                  </a:schemeClr>
                </a:solidFill>
              </a:rPr>
              <a:t>1-نباتات المياه المالحه(البحار والمحيطات)</a:t>
            </a:r>
            <a:endParaRPr lang="en-US" sz="2400" dirty="0">
              <a:solidFill>
                <a:schemeClr val="accent3">
                  <a:lumMod val="50000"/>
                </a:schemeClr>
              </a:solidFill>
            </a:endParaRPr>
          </a:p>
          <a:p>
            <a:pPr marL="0" indent="0" algn="r" rtl="1">
              <a:lnSpc>
                <a:spcPct val="150000"/>
              </a:lnSpc>
              <a:buNone/>
            </a:pPr>
            <a:r>
              <a:rPr lang="ar-IQ" sz="2400" b="1" dirty="0">
                <a:solidFill>
                  <a:schemeClr val="accent3">
                    <a:lumMod val="50000"/>
                  </a:schemeClr>
                </a:solidFill>
              </a:rPr>
              <a:t>2- نباتات المياه العذبه(الانهار والبحيرات)</a:t>
            </a:r>
            <a:endParaRPr lang="en-US" sz="2400" dirty="0">
              <a:solidFill>
                <a:schemeClr val="accent3">
                  <a:lumMod val="50000"/>
                </a:schemeClr>
              </a:solidFill>
            </a:endParaRPr>
          </a:p>
          <a:p>
            <a:pPr marL="0" indent="0" algn="r" rtl="1">
              <a:lnSpc>
                <a:spcPct val="150000"/>
              </a:lnSpc>
              <a:buNone/>
            </a:pPr>
            <a:r>
              <a:rPr lang="ar-IQ" sz="2400" b="1" dirty="0">
                <a:solidFill>
                  <a:schemeClr val="accent3">
                    <a:lumMod val="50000"/>
                  </a:schemeClr>
                </a:solidFill>
              </a:rPr>
              <a:t>3-نباتات سطح الارض واليابس</a:t>
            </a:r>
            <a:endParaRPr lang="en-US" sz="2400" dirty="0">
              <a:solidFill>
                <a:schemeClr val="accent3">
                  <a:lumMod val="50000"/>
                </a:schemeClr>
              </a:solidFill>
            </a:endParaRPr>
          </a:p>
          <a:p>
            <a:pPr algn="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fontScale="90000"/>
          </a:bodyPr>
          <a:lstStyle/>
          <a:p>
            <a:r>
              <a:rPr lang="ar-IQ" sz="3600" b="1" dirty="0">
                <a:solidFill>
                  <a:srgbClr val="C00000"/>
                </a:solidFill>
              </a:rPr>
              <a:t>انماط المجتمعات النباتيه</a:t>
            </a:r>
            <a:endParaRPr lang="en-US" dirty="0">
              <a:solidFill>
                <a:srgbClr val="C00000"/>
              </a:solidFill>
            </a:endParaRPr>
          </a:p>
        </p:txBody>
      </p:sp>
      <p:sp>
        <p:nvSpPr>
          <p:cNvPr id="3" name="Content Placeholder 2"/>
          <p:cNvSpPr>
            <a:spLocks noGrp="1"/>
          </p:cNvSpPr>
          <p:nvPr>
            <p:ph idx="1"/>
          </p:nvPr>
        </p:nvSpPr>
        <p:spPr>
          <a:xfrm>
            <a:off x="142844" y="785794"/>
            <a:ext cx="8858312" cy="6072206"/>
          </a:xfrm>
        </p:spPr>
        <p:txBody>
          <a:bodyPr>
            <a:normAutofit fontScale="92500" lnSpcReduction="20000"/>
          </a:bodyPr>
          <a:lstStyle/>
          <a:p>
            <a:pPr marL="84138" indent="-84138" algn="r" rtl="1">
              <a:lnSpc>
                <a:spcPct val="160000"/>
              </a:lnSpc>
              <a:buNone/>
            </a:pPr>
            <a:r>
              <a:rPr lang="ar-IQ" sz="2600" b="1" dirty="0"/>
              <a:t>تتجمع النباتات الطبيعيه مع بعضها في مجموعات تتخذ انماط مختلفه من</a:t>
            </a:r>
            <a:r>
              <a:rPr lang="ar-SA" sz="2600" b="1" dirty="0"/>
              <a:t> </a:t>
            </a:r>
            <a:r>
              <a:rPr lang="ar-IQ" sz="2600" b="1" dirty="0"/>
              <a:t>حيث المساحه التي تشغلها اوفي تكونها ومدى تأثرها بالبيئه</a:t>
            </a:r>
            <a:r>
              <a:rPr lang="ar-SA" sz="2600" b="1" dirty="0"/>
              <a:t> </a:t>
            </a:r>
            <a:r>
              <a:rPr lang="ar-IQ" sz="2600" b="1" dirty="0"/>
              <a:t>المتواجده فيها وتتابعها وقد استخدمت مصطلحات خاصة لوصف نمط تجمعها وهي :</a:t>
            </a:r>
            <a:endParaRPr lang="en-US" sz="2600" b="1" dirty="0"/>
          </a:p>
          <a:p>
            <a:pPr marL="84138" indent="-84138" algn="r" rtl="1">
              <a:buNone/>
            </a:pPr>
            <a:r>
              <a:rPr lang="ar-IQ" sz="2800" b="1" dirty="0">
                <a:solidFill>
                  <a:schemeClr val="accent3">
                    <a:lumMod val="75000"/>
                  </a:schemeClr>
                </a:solidFill>
              </a:rPr>
              <a:t>1- المجموعات</a:t>
            </a:r>
            <a:r>
              <a:rPr lang="ar-SA" sz="2800" b="1" dirty="0">
                <a:solidFill>
                  <a:schemeClr val="accent3">
                    <a:lumMod val="75000"/>
                  </a:schemeClr>
                </a:solidFill>
              </a:rPr>
              <a:t> </a:t>
            </a:r>
            <a:r>
              <a:rPr lang="ar-IQ" sz="2800" b="1" dirty="0">
                <a:solidFill>
                  <a:schemeClr val="accent3">
                    <a:lumMod val="75000"/>
                  </a:schemeClr>
                </a:solidFill>
              </a:rPr>
              <a:t>النباتيه الكبرى</a:t>
            </a:r>
            <a:endParaRPr lang="en-US" sz="2800" b="1" dirty="0">
              <a:solidFill>
                <a:schemeClr val="accent3">
                  <a:lumMod val="75000"/>
                </a:schemeClr>
              </a:solidFill>
            </a:endParaRPr>
          </a:p>
          <a:p>
            <a:pPr marL="84138" indent="-84138" algn="r" rtl="1">
              <a:buNone/>
            </a:pPr>
            <a:r>
              <a:rPr lang="ar-IQ" sz="2800" b="1" dirty="0">
                <a:solidFill>
                  <a:schemeClr val="accent3">
                    <a:lumMod val="75000"/>
                  </a:schemeClr>
                </a:solidFill>
              </a:rPr>
              <a:t>2- المجموعات</a:t>
            </a:r>
            <a:r>
              <a:rPr lang="ar-SA" sz="2800" b="1" dirty="0">
                <a:solidFill>
                  <a:schemeClr val="accent3">
                    <a:lumMod val="75000"/>
                  </a:schemeClr>
                </a:solidFill>
              </a:rPr>
              <a:t> </a:t>
            </a:r>
            <a:r>
              <a:rPr lang="ar-IQ" sz="2800" b="1" dirty="0">
                <a:solidFill>
                  <a:schemeClr val="accent3">
                    <a:lumMod val="75000"/>
                  </a:schemeClr>
                </a:solidFill>
              </a:rPr>
              <a:t>النباتيه الفرعية</a:t>
            </a:r>
            <a:endParaRPr lang="en-US" sz="2800" b="1" dirty="0">
              <a:solidFill>
                <a:schemeClr val="accent3">
                  <a:lumMod val="75000"/>
                </a:schemeClr>
              </a:solidFill>
            </a:endParaRPr>
          </a:p>
          <a:p>
            <a:pPr marL="84138" indent="-84138" algn="r" rtl="1">
              <a:buNone/>
            </a:pPr>
            <a:r>
              <a:rPr lang="ar-IQ" sz="2800" b="1" dirty="0">
                <a:solidFill>
                  <a:schemeClr val="accent3">
                    <a:lumMod val="75000"/>
                  </a:schemeClr>
                </a:solidFill>
              </a:rPr>
              <a:t>3-  المجموعات النباتيه</a:t>
            </a:r>
            <a:r>
              <a:rPr lang="ar-SA" sz="2800" b="1" dirty="0">
                <a:solidFill>
                  <a:schemeClr val="accent3">
                    <a:lumMod val="75000"/>
                  </a:schemeClr>
                </a:solidFill>
              </a:rPr>
              <a:t> </a:t>
            </a:r>
            <a:r>
              <a:rPr lang="ar-IQ" sz="2800" b="1" dirty="0">
                <a:solidFill>
                  <a:schemeClr val="accent3">
                    <a:lumMod val="75000"/>
                  </a:schemeClr>
                </a:solidFill>
              </a:rPr>
              <a:t>المحليه</a:t>
            </a:r>
            <a:endParaRPr lang="en-US" sz="2800" b="1" dirty="0">
              <a:solidFill>
                <a:schemeClr val="accent3">
                  <a:lumMod val="75000"/>
                </a:schemeClr>
              </a:solidFill>
            </a:endParaRPr>
          </a:p>
          <a:p>
            <a:pPr marL="84138" indent="-84138" algn="r" rtl="1">
              <a:buNone/>
            </a:pPr>
            <a:r>
              <a:rPr lang="ar-IQ" sz="2800" b="1" dirty="0">
                <a:solidFill>
                  <a:schemeClr val="accent3">
                    <a:lumMod val="75000"/>
                  </a:schemeClr>
                </a:solidFill>
              </a:rPr>
              <a:t>4- الجماعات</a:t>
            </a:r>
            <a:r>
              <a:rPr lang="ar-SA" sz="2800" b="1" dirty="0">
                <a:solidFill>
                  <a:schemeClr val="accent3">
                    <a:lumMod val="75000"/>
                  </a:schemeClr>
                </a:solidFill>
              </a:rPr>
              <a:t> </a:t>
            </a:r>
            <a:r>
              <a:rPr lang="ar-IQ" sz="2800" b="1" dirty="0">
                <a:solidFill>
                  <a:schemeClr val="accent3">
                    <a:lumMod val="75000"/>
                  </a:schemeClr>
                </a:solidFill>
              </a:rPr>
              <a:t>النباتيه</a:t>
            </a:r>
            <a:endParaRPr lang="en-US" sz="2800" b="1" dirty="0">
              <a:solidFill>
                <a:schemeClr val="accent3">
                  <a:lumMod val="75000"/>
                </a:schemeClr>
              </a:solidFill>
            </a:endParaRPr>
          </a:p>
          <a:p>
            <a:pPr marL="84138" indent="-84138" algn="r" rtl="1">
              <a:lnSpc>
                <a:spcPct val="170000"/>
              </a:lnSpc>
              <a:buNone/>
            </a:pPr>
            <a:r>
              <a:rPr lang="ar-IQ" sz="2600" b="1" dirty="0"/>
              <a:t>وتتمثل المجموعات النباتيه الكبرى</a:t>
            </a:r>
            <a:r>
              <a:rPr lang="ar-SA" sz="2600" b="1" dirty="0"/>
              <a:t> </a:t>
            </a:r>
            <a:r>
              <a:rPr lang="ar-IQ" sz="2600" b="1" dirty="0"/>
              <a:t>في الاقسام الرئيسيه للغطاءات النباتيه وهي اربع ،</a:t>
            </a:r>
            <a:r>
              <a:rPr lang="ar-IQ" sz="2600" b="1" u="sng" dirty="0"/>
              <a:t>الغابات،الحشائش الطويله،الحشائش القصيره ،النباتات الصحراويه </a:t>
            </a:r>
            <a:r>
              <a:rPr lang="ar-IQ" sz="2600" b="1" dirty="0"/>
              <a:t>ان </a:t>
            </a:r>
            <a:r>
              <a:rPr lang="ar-IQ" sz="2600" b="1" dirty="0">
                <a:solidFill>
                  <a:srgbClr val="00B050"/>
                </a:solidFill>
              </a:rPr>
              <a:t>هذا التقسيم قائم على اساس الاختلافات في الصفات الفيزيا</a:t>
            </a:r>
            <a:r>
              <a:rPr lang="ar-SA" sz="2600" b="1" dirty="0">
                <a:solidFill>
                  <a:srgbClr val="00B050"/>
                </a:solidFill>
              </a:rPr>
              <a:t>ئ</a:t>
            </a:r>
            <a:r>
              <a:rPr lang="ar-IQ" sz="2600" b="1" dirty="0">
                <a:solidFill>
                  <a:srgbClr val="00B050"/>
                </a:solidFill>
              </a:rPr>
              <a:t>يه للنباتات التي تمثل نمط استجابة النبات لمناخ الكره الارضيه المتمثل في درجات الحراره</a:t>
            </a:r>
            <a:r>
              <a:rPr lang="ar-SA" sz="2600" b="1" dirty="0">
                <a:solidFill>
                  <a:srgbClr val="00B050"/>
                </a:solidFill>
              </a:rPr>
              <a:t> </a:t>
            </a:r>
            <a:r>
              <a:rPr lang="ar-IQ" sz="2600" b="1" dirty="0">
                <a:solidFill>
                  <a:srgbClr val="00B050"/>
                </a:solidFill>
              </a:rPr>
              <a:t>والرطوبه والرياح</a:t>
            </a:r>
            <a:r>
              <a:rPr lang="ar-IQ" sz="2600" b="1" dirty="0"/>
              <a:t> وكل مجموعه من هذه المجاميع الاربع تتكون من نباتات مختلفه في شكلها ونمط استجابتها </a:t>
            </a:r>
            <a:endParaRPr lang="en-US" sz="26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200" b="1" u="sng" dirty="0">
                <a:solidFill>
                  <a:srgbClr val="C00000"/>
                </a:solidFill>
              </a:rPr>
              <a:t>العوامل المؤثره على نمو النبات الطبيعي</a:t>
            </a:r>
            <a:endParaRPr lang="en-US" sz="3200" dirty="0"/>
          </a:p>
        </p:txBody>
      </p:sp>
      <p:sp>
        <p:nvSpPr>
          <p:cNvPr id="3" name="Content Placeholder 2"/>
          <p:cNvSpPr>
            <a:spLocks noGrp="1"/>
          </p:cNvSpPr>
          <p:nvPr>
            <p:ph idx="1"/>
          </p:nvPr>
        </p:nvSpPr>
        <p:spPr>
          <a:xfrm>
            <a:off x="214282" y="1600200"/>
            <a:ext cx="8643998" cy="4525963"/>
          </a:xfrm>
        </p:spPr>
        <p:txBody>
          <a:bodyPr>
            <a:normAutofit/>
          </a:bodyPr>
          <a:lstStyle/>
          <a:p>
            <a:pPr marL="0" indent="0" algn="r" rtl="1">
              <a:lnSpc>
                <a:spcPct val="200000"/>
              </a:lnSpc>
              <a:buNone/>
            </a:pPr>
            <a:r>
              <a:rPr lang="ar-IQ" sz="2400" b="1" dirty="0"/>
              <a:t>يختلف الغطاء النبات الطبيعي في صفاتة كثيرا لاختلاف بيئتة الحيوية وقد تكون هذه الاختلافات على نطاق الكره الارضية ،كما توجد اختلافات محلية</a:t>
            </a:r>
            <a:r>
              <a:rPr lang="ar-SA" sz="2400" b="1" dirty="0"/>
              <a:t> ،</a:t>
            </a:r>
            <a:r>
              <a:rPr lang="ar-IQ" sz="2400" b="1" dirty="0"/>
              <a:t> هذه الاختلافات ادت الى تقسيم النباتات الطبيعية الى مجموعات كبرى وفرعية ومجتمعات محليه وجماعات.</a:t>
            </a:r>
            <a:endParaRPr lang="en-US" sz="2400" b="1" dirty="0"/>
          </a:p>
          <a:p>
            <a:pPr algn="r">
              <a:lnSpc>
                <a:spcPct val="200000"/>
              </a:lnSpc>
              <a:buNone/>
            </a:pP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481" y="53752"/>
            <a:ext cx="8229600" cy="710952"/>
          </a:xfrm>
        </p:spPr>
        <p:txBody>
          <a:bodyPr>
            <a:normAutofit/>
          </a:bodyPr>
          <a:lstStyle/>
          <a:p>
            <a:r>
              <a:rPr lang="ar-SA" sz="3600" b="1" dirty="0">
                <a:solidFill>
                  <a:srgbClr val="C00000"/>
                </a:solidFill>
              </a:rPr>
              <a:t>الأهمية البيئية للغطاء النباتي</a:t>
            </a:r>
            <a:endParaRPr lang="en-US" sz="3600" dirty="0">
              <a:solidFill>
                <a:srgbClr val="C00000"/>
              </a:solidFill>
            </a:endParaRPr>
          </a:p>
        </p:txBody>
      </p:sp>
      <p:sp>
        <p:nvSpPr>
          <p:cNvPr id="3" name="Content Placeholder 2"/>
          <p:cNvSpPr>
            <a:spLocks noGrp="1"/>
          </p:cNvSpPr>
          <p:nvPr>
            <p:ph idx="1"/>
          </p:nvPr>
        </p:nvSpPr>
        <p:spPr>
          <a:xfrm>
            <a:off x="0" y="764704"/>
            <a:ext cx="9036496" cy="5950444"/>
          </a:xfrm>
        </p:spPr>
        <p:txBody>
          <a:bodyPr>
            <a:noAutofit/>
          </a:bodyPr>
          <a:lstStyle/>
          <a:p>
            <a:pPr marL="271463" lvl="0" indent="-271463" algn="r" rtl="1">
              <a:lnSpc>
                <a:spcPct val="150000"/>
              </a:lnSpc>
              <a:buFont typeface="+mj-lt"/>
              <a:buAutoNum type="arabicParenR"/>
            </a:pPr>
            <a:r>
              <a:rPr lang="ar-SA" sz="2000" b="1" dirty="0">
                <a:solidFill>
                  <a:srgbClr val="002060"/>
                </a:solidFill>
              </a:rPr>
              <a:t>تساهم الأشجار في التوازن البيئي. </a:t>
            </a:r>
            <a:endParaRPr lang="en-US" sz="2000" b="1" dirty="0">
              <a:solidFill>
                <a:srgbClr val="002060"/>
              </a:solidFill>
            </a:endParaRPr>
          </a:p>
          <a:p>
            <a:pPr marL="271463" lvl="0" indent="-271463" algn="r" rtl="1">
              <a:lnSpc>
                <a:spcPct val="150000"/>
              </a:lnSpc>
              <a:buFont typeface="+mj-lt"/>
              <a:buAutoNum type="arabicParenR"/>
            </a:pPr>
            <a:r>
              <a:rPr lang="ar-SA" sz="2000" b="1" dirty="0">
                <a:solidFill>
                  <a:srgbClr val="002060"/>
                </a:solidFill>
              </a:rPr>
              <a:t>تعمل على تثبيت التربة. </a:t>
            </a:r>
            <a:endParaRPr lang="en-US" sz="2000" b="1" dirty="0">
              <a:solidFill>
                <a:srgbClr val="002060"/>
              </a:solidFill>
            </a:endParaRPr>
          </a:p>
          <a:p>
            <a:pPr marL="271463" lvl="0" indent="-271463" algn="r" rtl="1">
              <a:lnSpc>
                <a:spcPct val="150000"/>
              </a:lnSpc>
              <a:buFont typeface="+mj-lt"/>
              <a:buAutoNum type="arabicParenR"/>
            </a:pPr>
            <a:r>
              <a:rPr lang="ar-SA" sz="2000" b="1" dirty="0">
                <a:solidFill>
                  <a:srgbClr val="002060"/>
                </a:solidFill>
              </a:rPr>
              <a:t>تمتص ثاني أكسيد الكربون من الجو وتنتج الأكسجين .</a:t>
            </a:r>
            <a:endParaRPr lang="en-US" sz="2000" b="1" dirty="0">
              <a:solidFill>
                <a:srgbClr val="002060"/>
              </a:solidFill>
            </a:endParaRPr>
          </a:p>
          <a:p>
            <a:pPr marL="271463" lvl="0" indent="-271463" algn="r" rtl="1">
              <a:lnSpc>
                <a:spcPct val="150000"/>
              </a:lnSpc>
              <a:buFont typeface="+mj-lt"/>
              <a:buAutoNum type="arabicParenR"/>
            </a:pPr>
            <a:r>
              <a:rPr lang="ar-SA" sz="2000" b="1" dirty="0">
                <a:solidFill>
                  <a:srgbClr val="002060"/>
                </a:solidFill>
              </a:rPr>
              <a:t>تمتص المياه الزائدة على سطح الأرض وبالتالي منع حدوث انجراف التربة. </a:t>
            </a:r>
            <a:endParaRPr lang="en-US" sz="2000" b="1" dirty="0">
              <a:solidFill>
                <a:srgbClr val="002060"/>
              </a:solidFill>
            </a:endParaRPr>
          </a:p>
          <a:p>
            <a:pPr marL="271463" lvl="0" indent="-271463" algn="r" rtl="1">
              <a:lnSpc>
                <a:spcPct val="150000"/>
              </a:lnSpc>
              <a:buFont typeface="+mj-lt"/>
              <a:buAutoNum type="arabicParenR"/>
            </a:pPr>
            <a:r>
              <a:rPr lang="ar-SA" sz="2000" b="1" dirty="0">
                <a:solidFill>
                  <a:srgbClr val="002060"/>
                </a:solidFill>
              </a:rPr>
              <a:t>هناك أنواع من الأشجار قادرة على القضاء على البكتيريا والفيروسات بما تفرزه من مواد مثل أشجار الصنوبر والصفصاف والكينا والسنديان والبلوط  والموز</a:t>
            </a:r>
            <a:endParaRPr lang="en-US" sz="2000" b="1" dirty="0">
              <a:solidFill>
                <a:srgbClr val="002060"/>
              </a:solidFill>
            </a:endParaRPr>
          </a:p>
          <a:p>
            <a:pPr marL="271463" lvl="0" indent="-271463" algn="r" rtl="1">
              <a:lnSpc>
                <a:spcPct val="150000"/>
              </a:lnSpc>
              <a:buFont typeface="+mj-lt"/>
              <a:buAutoNum type="arabicParenR"/>
            </a:pPr>
            <a:r>
              <a:rPr lang="ar-SA" sz="2000" b="1" dirty="0">
                <a:solidFill>
                  <a:srgbClr val="002060"/>
                </a:solidFill>
              </a:rPr>
              <a:t>إنتاج الخشب من أجل الصناعة. </a:t>
            </a:r>
            <a:endParaRPr lang="en-US" sz="2000" b="1" dirty="0">
              <a:solidFill>
                <a:srgbClr val="002060"/>
              </a:solidFill>
            </a:endParaRPr>
          </a:p>
          <a:p>
            <a:pPr marL="271463" lvl="0" indent="-271463" algn="r" rtl="1">
              <a:lnSpc>
                <a:spcPct val="150000"/>
              </a:lnSpc>
              <a:buFont typeface="+mj-lt"/>
              <a:buAutoNum type="arabicParenR"/>
            </a:pPr>
            <a:r>
              <a:rPr lang="ar-SA" sz="2000" b="1" dirty="0">
                <a:solidFill>
                  <a:srgbClr val="002060"/>
                </a:solidFill>
              </a:rPr>
              <a:t>بعض النباتات تعتبر مصدر للأدوية. </a:t>
            </a:r>
            <a:endParaRPr lang="en-US" sz="2000" b="1" dirty="0">
              <a:solidFill>
                <a:srgbClr val="002060"/>
              </a:solidFill>
            </a:endParaRPr>
          </a:p>
          <a:p>
            <a:pPr marL="271463" lvl="0" indent="-271463" algn="r" rtl="1">
              <a:lnSpc>
                <a:spcPct val="150000"/>
              </a:lnSpc>
              <a:buFont typeface="+mj-lt"/>
              <a:buAutoNum type="arabicParenR"/>
            </a:pPr>
            <a:r>
              <a:rPr lang="ar-SA" sz="2000" b="1" dirty="0">
                <a:solidFill>
                  <a:srgbClr val="002060"/>
                </a:solidFill>
              </a:rPr>
              <a:t>تنتج الثمار من فواكه وخضروات كغذاء للإنسان والحيوان </a:t>
            </a:r>
            <a:endParaRPr lang="en-US" sz="2000" b="1" dirty="0">
              <a:solidFill>
                <a:srgbClr val="002060"/>
              </a:solidFill>
            </a:endParaRPr>
          </a:p>
          <a:p>
            <a:pPr marL="271463" lvl="0" indent="-271463" algn="r" rtl="1">
              <a:lnSpc>
                <a:spcPct val="150000"/>
              </a:lnSpc>
              <a:buFont typeface="+mj-lt"/>
              <a:buAutoNum type="arabicParenR"/>
            </a:pPr>
            <a:r>
              <a:rPr lang="ar-SA" sz="2000" b="1" dirty="0">
                <a:solidFill>
                  <a:srgbClr val="002060"/>
                </a:solidFill>
              </a:rPr>
              <a:t>تنتج الصمغ والفلين. </a:t>
            </a:r>
            <a:endParaRPr lang="en-US" sz="2000" b="1" dirty="0">
              <a:solidFill>
                <a:srgbClr val="002060"/>
              </a:solidFill>
            </a:endParaRPr>
          </a:p>
          <a:p>
            <a:pPr marL="271463" lvl="0" indent="-271463" algn="r" rtl="1">
              <a:lnSpc>
                <a:spcPct val="150000"/>
              </a:lnSpc>
              <a:buNone/>
            </a:pPr>
            <a:r>
              <a:rPr lang="ar-SA" sz="2000" b="1" dirty="0">
                <a:solidFill>
                  <a:srgbClr val="002060"/>
                </a:solidFill>
              </a:rPr>
              <a:t>10) تشكل مصدرا للرعي وإنتاج الحطب. </a:t>
            </a:r>
            <a:endParaRPr lang="en-US" sz="2000" b="1" dirty="0">
              <a:solidFill>
                <a:srgbClr val="002060"/>
              </a:solidFill>
            </a:endParaRPr>
          </a:p>
          <a:p>
            <a:pPr algn="r" rtl="1">
              <a:lnSpc>
                <a:spcPct val="150000"/>
              </a:lnSpc>
            </a:pPr>
            <a:endParaRPr lang="en-US" sz="2000" dirty="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Autofit/>
          </a:bodyPr>
          <a:lstStyle/>
          <a:p>
            <a:pPr algn="r"/>
            <a:r>
              <a:rPr lang="ar-IQ" sz="2800" b="1" u="sng" dirty="0">
                <a:solidFill>
                  <a:srgbClr val="C00000"/>
                </a:solidFill>
              </a:rPr>
              <a:t>أهم عناصر البيئة الحيوية التي تؤثر على نمو الغطاء النباتي.</a:t>
            </a:r>
            <a:endParaRPr lang="en-US" sz="2800" dirty="0">
              <a:solidFill>
                <a:srgbClr val="C00000"/>
              </a:solidFill>
            </a:endParaRPr>
          </a:p>
        </p:txBody>
      </p:sp>
      <p:sp>
        <p:nvSpPr>
          <p:cNvPr id="3" name="Content Placeholder 2"/>
          <p:cNvSpPr>
            <a:spLocks noGrp="1"/>
          </p:cNvSpPr>
          <p:nvPr>
            <p:ph idx="1"/>
          </p:nvPr>
        </p:nvSpPr>
        <p:spPr>
          <a:xfrm>
            <a:off x="142844" y="1340768"/>
            <a:ext cx="8858312" cy="4728018"/>
          </a:xfrm>
        </p:spPr>
        <p:txBody>
          <a:bodyPr>
            <a:normAutofit/>
          </a:bodyPr>
          <a:lstStyle/>
          <a:p>
            <a:pPr algn="r" rtl="1">
              <a:lnSpc>
                <a:spcPct val="150000"/>
              </a:lnSpc>
              <a:buNone/>
            </a:pPr>
            <a:r>
              <a:rPr lang="ar-IQ" sz="2400" b="1" dirty="0"/>
              <a:t>1-المناخ</a:t>
            </a:r>
            <a:endParaRPr lang="en-US" sz="2400" b="1" dirty="0"/>
          </a:p>
          <a:p>
            <a:pPr algn="r" rtl="1">
              <a:lnSpc>
                <a:spcPct val="150000"/>
              </a:lnSpc>
              <a:buNone/>
            </a:pPr>
            <a:r>
              <a:rPr lang="ar-IQ" sz="2400" b="1" dirty="0"/>
              <a:t>2- شكل سطح الارض </a:t>
            </a:r>
            <a:endParaRPr lang="en-US" sz="2400" b="1" dirty="0"/>
          </a:p>
          <a:p>
            <a:pPr algn="r" rtl="1">
              <a:lnSpc>
                <a:spcPct val="150000"/>
              </a:lnSpc>
              <a:buNone/>
            </a:pPr>
            <a:r>
              <a:rPr lang="ar-IQ" sz="2400" b="1" dirty="0"/>
              <a:t>3- التربة</a:t>
            </a:r>
            <a:endParaRPr lang="en-US" sz="2400" b="1" dirty="0"/>
          </a:p>
          <a:p>
            <a:pPr algn="r" rtl="1">
              <a:lnSpc>
                <a:spcPct val="150000"/>
              </a:lnSpc>
              <a:buNone/>
            </a:pPr>
            <a:r>
              <a:rPr lang="ar-IQ" sz="2400" b="1" dirty="0"/>
              <a:t>4- العوامل الحيوية</a:t>
            </a:r>
            <a:endParaRPr lang="ar-SA" sz="2400" b="1" dirty="0"/>
          </a:p>
          <a:p>
            <a:pPr algn="r" rtl="1">
              <a:lnSpc>
                <a:spcPct val="200000"/>
              </a:lnSpc>
            </a:pPr>
            <a:endParaRPr lang="en-US" sz="2800" dirty="0"/>
          </a:p>
          <a:p>
            <a:pPr algn="r" rtl="1">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r>
              <a:rPr lang="ar-IQ" sz="3200" b="1" u="sng" dirty="0">
                <a:solidFill>
                  <a:srgbClr val="C00000"/>
                </a:solidFill>
              </a:rPr>
              <a:t>مشاكل النبات الطبيعي وطرق صيانتها</a:t>
            </a:r>
            <a:endParaRPr lang="en-US" sz="3200" dirty="0">
              <a:solidFill>
                <a:srgbClr val="C00000"/>
              </a:solidFill>
            </a:endParaRPr>
          </a:p>
        </p:txBody>
      </p:sp>
      <p:sp>
        <p:nvSpPr>
          <p:cNvPr id="3" name="Content Placeholder 2"/>
          <p:cNvSpPr>
            <a:spLocks noGrp="1"/>
          </p:cNvSpPr>
          <p:nvPr>
            <p:ph idx="1"/>
          </p:nvPr>
        </p:nvSpPr>
        <p:spPr>
          <a:xfrm>
            <a:off x="142844" y="1000108"/>
            <a:ext cx="8858312" cy="5715040"/>
          </a:xfrm>
        </p:spPr>
        <p:txBody>
          <a:bodyPr>
            <a:normAutofit/>
          </a:bodyPr>
          <a:lstStyle/>
          <a:p>
            <a:pPr algn="r" rtl="1">
              <a:lnSpc>
                <a:spcPct val="150000"/>
              </a:lnSpc>
              <a:buNone/>
            </a:pPr>
            <a:r>
              <a:rPr lang="ar-IQ" sz="2400" b="1" dirty="0">
                <a:solidFill>
                  <a:schemeClr val="accent2">
                    <a:lumMod val="50000"/>
                  </a:schemeClr>
                </a:solidFill>
              </a:rPr>
              <a:t>تتعرض الغطاءات النباتية لجملة مشاكل اهمها.</a:t>
            </a:r>
            <a:endParaRPr lang="en-US" sz="2400" dirty="0">
              <a:solidFill>
                <a:schemeClr val="accent2">
                  <a:lumMod val="50000"/>
                </a:schemeClr>
              </a:solidFill>
            </a:endParaRPr>
          </a:p>
          <a:p>
            <a:pPr algn="r" rtl="1">
              <a:lnSpc>
                <a:spcPct val="150000"/>
              </a:lnSpc>
              <a:buNone/>
            </a:pPr>
            <a:r>
              <a:rPr lang="ar-IQ" sz="2400" b="1" dirty="0">
                <a:solidFill>
                  <a:srgbClr val="00B050"/>
                </a:solidFill>
              </a:rPr>
              <a:t>1-</a:t>
            </a:r>
            <a:r>
              <a:rPr lang="ar-SA" sz="2400" b="1" dirty="0">
                <a:solidFill>
                  <a:srgbClr val="00B050"/>
                </a:solidFill>
              </a:rPr>
              <a:t> </a:t>
            </a:r>
            <a:r>
              <a:rPr lang="ar-IQ" sz="2400" b="1" dirty="0">
                <a:solidFill>
                  <a:srgbClr val="00B050"/>
                </a:solidFill>
              </a:rPr>
              <a:t>سوء استخدام الانسان للثروة النباتية</a:t>
            </a:r>
            <a:endParaRPr lang="en-US" sz="2400" b="1" dirty="0">
              <a:solidFill>
                <a:srgbClr val="00B050"/>
              </a:solidFill>
            </a:endParaRPr>
          </a:p>
          <a:p>
            <a:pPr algn="r" rtl="1">
              <a:lnSpc>
                <a:spcPct val="150000"/>
              </a:lnSpc>
              <a:buNone/>
            </a:pPr>
            <a:r>
              <a:rPr lang="ar-IQ" sz="2400" b="1" dirty="0">
                <a:solidFill>
                  <a:srgbClr val="00B050"/>
                </a:solidFill>
              </a:rPr>
              <a:t>2-</a:t>
            </a:r>
            <a:r>
              <a:rPr lang="ar-SA" sz="2400" b="1" dirty="0">
                <a:solidFill>
                  <a:srgbClr val="00B050"/>
                </a:solidFill>
              </a:rPr>
              <a:t> </a:t>
            </a:r>
            <a:r>
              <a:rPr lang="ar-IQ" sz="2400" b="1" dirty="0" err="1">
                <a:solidFill>
                  <a:srgbClr val="00B050"/>
                </a:solidFill>
              </a:rPr>
              <a:t>الافات</a:t>
            </a:r>
            <a:r>
              <a:rPr lang="ar-IQ" sz="2400" b="1" dirty="0">
                <a:solidFill>
                  <a:srgbClr val="00B050"/>
                </a:solidFill>
              </a:rPr>
              <a:t> والامراض النباتية </a:t>
            </a:r>
            <a:endParaRPr lang="en-US" sz="2400" b="1" dirty="0">
              <a:solidFill>
                <a:srgbClr val="00B050"/>
              </a:solidFill>
            </a:endParaRPr>
          </a:p>
          <a:p>
            <a:pPr algn="r" rtl="1">
              <a:lnSpc>
                <a:spcPct val="150000"/>
              </a:lnSpc>
              <a:buNone/>
            </a:pPr>
            <a:r>
              <a:rPr lang="ar-IQ" sz="2400" b="1" dirty="0">
                <a:solidFill>
                  <a:srgbClr val="00B050"/>
                </a:solidFill>
              </a:rPr>
              <a:t>3-</a:t>
            </a:r>
            <a:r>
              <a:rPr lang="ar-SA" sz="2400" b="1" dirty="0">
                <a:solidFill>
                  <a:srgbClr val="00B050"/>
                </a:solidFill>
              </a:rPr>
              <a:t> </a:t>
            </a:r>
            <a:r>
              <a:rPr lang="ar-IQ" sz="2400" b="1" dirty="0">
                <a:solidFill>
                  <a:srgbClr val="00B050"/>
                </a:solidFill>
              </a:rPr>
              <a:t>الحرائق والنيران</a:t>
            </a:r>
            <a:endParaRPr lang="en-US" sz="2400" b="1" dirty="0">
              <a:solidFill>
                <a:srgbClr val="00B050"/>
              </a:solidFill>
            </a:endParaRPr>
          </a:p>
          <a:p>
            <a:pPr algn="r" rtl="1">
              <a:lnSpc>
                <a:spcPct val="150000"/>
              </a:lnSpc>
              <a:buNone/>
            </a:pP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116632"/>
            <a:ext cx="8748464" cy="6370975"/>
          </a:xfrm>
          <a:prstGeom prst="rect">
            <a:avLst/>
          </a:prstGeom>
        </p:spPr>
        <p:txBody>
          <a:bodyPr wrap="square">
            <a:spAutoFit/>
          </a:bodyPr>
          <a:lstStyle/>
          <a:p>
            <a:pPr algn="r" rtl="1">
              <a:lnSpc>
                <a:spcPct val="150000"/>
              </a:lnSpc>
              <a:buNone/>
            </a:pPr>
            <a:r>
              <a:rPr lang="ar-IQ" sz="2400" b="1" u="sng" dirty="0">
                <a:solidFill>
                  <a:srgbClr val="7030A0"/>
                </a:solidFill>
              </a:rPr>
              <a:t>اولا: سوء استخدام الانسان للثروة النباتية</a:t>
            </a:r>
            <a:endParaRPr lang="en-US" sz="2400" u="sng" dirty="0">
              <a:solidFill>
                <a:srgbClr val="7030A0"/>
              </a:solidFill>
            </a:endParaRPr>
          </a:p>
          <a:p>
            <a:pPr algn="r" rtl="1">
              <a:lnSpc>
                <a:spcPct val="150000"/>
              </a:lnSpc>
              <a:buNone/>
            </a:pPr>
            <a:r>
              <a:rPr lang="ar-IQ" sz="2400" dirty="0"/>
              <a:t>لقد ادى اكتشاف الزراعة وتربية </a:t>
            </a:r>
            <a:r>
              <a:rPr lang="ar-IQ" sz="2400" dirty="0" err="1"/>
              <a:t>الحيونات</a:t>
            </a:r>
            <a:r>
              <a:rPr lang="ar-IQ" sz="2400" dirty="0"/>
              <a:t> الى استقرار الانسان في نطاق معين ،</a:t>
            </a:r>
            <a:r>
              <a:rPr lang="ar-IQ" sz="2400" dirty="0" err="1"/>
              <a:t>كماكانت</a:t>
            </a:r>
            <a:r>
              <a:rPr lang="ar-IQ" sz="2400" dirty="0"/>
              <a:t> محاولاته </a:t>
            </a:r>
            <a:r>
              <a:rPr lang="ar-IQ" sz="2400" dirty="0">
                <a:solidFill>
                  <a:srgbClr val="00B050"/>
                </a:solidFill>
              </a:rPr>
              <a:t>لزيادة الانتاج الزراعي والحيواني سببا للتدهور الغطاء النباتي وازالته من خلال عمليات قطع الاشجار </a:t>
            </a:r>
            <a:r>
              <a:rPr lang="ar-IQ" sz="2400" dirty="0" err="1">
                <a:solidFill>
                  <a:srgbClr val="00B050"/>
                </a:solidFill>
              </a:rPr>
              <a:t>اوالرعي</a:t>
            </a:r>
            <a:r>
              <a:rPr lang="ar-IQ" sz="2400" dirty="0">
                <a:solidFill>
                  <a:srgbClr val="00B050"/>
                </a:solidFill>
              </a:rPr>
              <a:t> المفرط </a:t>
            </a:r>
            <a:r>
              <a:rPr lang="ar-IQ" sz="2400" dirty="0"/>
              <a:t>،لقد كان تدخل الانسان في تغيير البيئة الحيوية للنباتات الطبيعية الى انفراط التوازن البيئي بين اليابس والماء والنباتات الواقعة على هامش المناطق الصحراوية مما ادى الى انتشار </a:t>
            </a:r>
            <a:r>
              <a:rPr lang="ar-IQ" sz="2400" dirty="0" err="1"/>
              <a:t>مايسمى</a:t>
            </a:r>
            <a:r>
              <a:rPr lang="ar-IQ" sz="2400" dirty="0"/>
              <a:t> </a:t>
            </a:r>
            <a:r>
              <a:rPr lang="ar-IQ" sz="2400" b="1" dirty="0">
                <a:solidFill>
                  <a:srgbClr val="00B050"/>
                </a:solidFill>
              </a:rPr>
              <a:t>بظاهرة التصحر </a:t>
            </a:r>
            <a:r>
              <a:rPr lang="ar-IQ" sz="2400" dirty="0"/>
              <a:t>واتساع المناطق الصحراوية في العالم</a:t>
            </a:r>
            <a:endParaRPr lang="ar-SA" sz="2400" b="1" u="sng" dirty="0">
              <a:solidFill>
                <a:srgbClr val="C00000"/>
              </a:solidFill>
            </a:endParaRPr>
          </a:p>
          <a:p>
            <a:pPr algn="r" rtl="1">
              <a:lnSpc>
                <a:spcPct val="150000"/>
              </a:lnSpc>
              <a:buNone/>
            </a:pPr>
            <a:r>
              <a:rPr lang="ar-SA" sz="2400" b="1" u="sng" dirty="0">
                <a:solidFill>
                  <a:srgbClr val="C00000"/>
                </a:solidFill>
              </a:rPr>
              <a:t>أسباب  إزالة الغطاء النباتي:</a:t>
            </a:r>
            <a:endParaRPr lang="ar-SA" sz="2400" b="1" u="sng" dirty="0"/>
          </a:p>
          <a:p>
            <a:pPr marL="542925" lvl="1" indent="-514350" algn="r" rtl="1">
              <a:lnSpc>
                <a:spcPct val="200000"/>
              </a:lnSpc>
              <a:buFont typeface="+mj-lt"/>
              <a:buAutoNum type="arabicParenR"/>
            </a:pPr>
            <a:r>
              <a:rPr lang="ar-SA" sz="2000" b="1" dirty="0"/>
              <a:t>مزيج من النمو السكاني والركود الاقتصادي والظروف الاجتماعية </a:t>
            </a:r>
            <a:endParaRPr lang="en-US" sz="2000" b="1" dirty="0"/>
          </a:p>
          <a:p>
            <a:pPr marL="542925" lvl="1" indent="-514350" algn="r" rtl="1">
              <a:lnSpc>
                <a:spcPct val="200000"/>
              </a:lnSpc>
              <a:buFont typeface="+mj-lt"/>
              <a:buAutoNum type="arabicParenR"/>
            </a:pPr>
            <a:r>
              <a:rPr lang="ar-SA" sz="2000" b="1" dirty="0"/>
              <a:t>تربية الحيوانات والرعي الجائر</a:t>
            </a:r>
            <a:endParaRPr lang="en-US" sz="2000" b="1" dirty="0"/>
          </a:p>
          <a:p>
            <a:pPr marL="542925" lvl="1" indent="-514350" algn="r" rtl="1">
              <a:lnSpc>
                <a:spcPct val="200000"/>
              </a:lnSpc>
              <a:buFont typeface="+mj-lt"/>
              <a:buAutoNum type="arabicParenR"/>
            </a:pPr>
            <a:r>
              <a:rPr lang="ar-SA" sz="2000" b="1" dirty="0"/>
              <a:t>قطع الأشجار  للاستخدامات التجارية لأخشابها كالفحم والأثاث وغيرها</a:t>
            </a:r>
            <a:endParaRPr lang="en-US" sz="20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1516</Words>
  <Application>Microsoft Macintosh PowerPoint</Application>
  <PresentationFormat>On-screen Show (4:3)</PresentationFormat>
  <Paragraphs>97</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Wingdings</vt:lpstr>
      <vt:lpstr>Office Theme</vt:lpstr>
      <vt:lpstr>ثروت الغطاء النباتية Vegetation recourses </vt:lpstr>
      <vt:lpstr>PowerPoint Presentation</vt:lpstr>
      <vt:lpstr>انماط المجتمعات النباتيه وبيئتها الحيويه :</vt:lpstr>
      <vt:lpstr>انماط المجتمعات النباتيه</vt:lpstr>
      <vt:lpstr>العوامل المؤثره على نمو النبات الطبيعي</vt:lpstr>
      <vt:lpstr>الأهمية البيئية للغطاء النباتي</vt:lpstr>
      <vt:lpstr>أهم عناصر البيئة الحيوية التي تؤثر على نمو الغطاء النباتي.</vt:lpstr>
      <vt:lpstr>مشاكل النبات الطبيعي وطرق صيانتها</vt:lpstr>
      <vt:lpstr>PowerPoint Presentation</vt:lpstr>
      <vt:lpstr>الرعي الجائر  Overgrazing</vt:lpstr>
      <vt:lpstr>ثانيا:الافات والامراض النباتية </vt:lpstr>
      <vt:lpstr>ثالثا:الحرائق والنيران.</vt:lpstr>
      <vt:lpstr>المشاكل البيئية الناتجة عن إزالة الغطاء النباتي</vt:lpstr>
      <vt:lpstr>PowerPoint Presentation</vt:lpstr>
      <vt:lpstr>PowerPoint Presentation</vt:lpstr>
      <vt:lpstr>PowerPoint Presentation</vt:lpstr>
      <vt:lpstr>PowerPoint Presentation</vt:lpstr>
      <vt:lpstr>PowerPoint Presentation</vt:lpstr>
      <vt:lpstr>الواجب : عددي بعض  الاساليب  إكثار وتنمية  الغطاء النباتي الطبيعي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ثروت الغطاء النباتية Vegetation recourses </dc:title>
  <dc:creator>Alanoud Talal Alfaghom</dc:creator>
  <cp:lastModifiedBy>Alanoud Talal Alfaghom</cp:lastModifiedBy>
  <cp:revision>1</cp:revision>
  <dcterms:created xsi:type="dcterms:W3CDTF">2020-03-14T22:27:31Z</dcterms:created>
  <dcterms:modified xsi:type="dcterms:W3CDTF">2020-03-14T22:28:49Z</dcterms:modified>
</cp:coreProperties>
</file>